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2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  <p:sldMasterId id="2147483696" r:id="rId5"/>
  </p:sldMasterIdLst>
  <p:notesMasterIdLst>
    <p:notesMasterId r:id="rId14"/>
  </p:notesMasterIdLst>
  <p:handoutMasterIdLst>
    <p:handoutMasterId r:id="rId15"/>
  </p:handoutMasterIdLst>
  <p:sldIdLst>
    <p:sldId id="256" r:id="rId6"/>
    <p:sldId id="315" r:id="rId7"/>
    <p:sldId id="317" r:id="rId8"/>
    <p:sldId id="318" r:id="rId9"/>
    <p:sldId id="320" r:id="rId10"/>
    <p:sldId id="321" r:id="rId11"/>
    <p:sldId id="322" r:id="rId12"/>
    <p:sldId id="259" r:id="rId13"/>
  </p:sldIdLst>
  <p:sldSz cx="9144000" cy="5143500" type="screen16x9"/>
  <p:notesSz cx="6858000" cy="9144000"/>
  <p:custDataLst>
    <p:tags r:id="rId1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667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3974">
          <p15:clr>
            <a:srgbClr val="A4A3A4"/>
          </p15:clr>
        </p15:guide>
        <p15:guide id="3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40"/>
    <a:srgbClr val="C07000"/>
    <a:srgbClr val="8B8807"/>
    <a:srgbClr val="1BA12B"/>
    <a:srgbClr val="7E7D76"/>
    <a:srgbClr val="1782DB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5" autoAdjust="0"/>
    <p:restoredTop sz="94125" autoAdjust="0"/>
  </p:normalViewPr>
  <p:slideViewPr>
    <p:cSldViewPr snapToGrid="0" showGuides="1">
      <p:cViewPr varScale="1">
        <p:scale>
          <a:sx n="127" d="100"/>
          <a:sy n="127" d="100"/>
        </p:scale>
        <p:origin x="326" y="72"/>
      </p:cViewPr>
      <p:guideLst>
        <p:guide orient="horz" pos="3026"/>
        <p:guide orient="horz"/>
        <p:guide orient="horz" pos="667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3288" y="-222"/>
      </p:cViewPr>
      <p:guideLst>
        <p:guide orient="horz" pos="2880"/>
        <p:guide pos="3974"/>
        <p:guide pos="3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999580FB-A1A7-4BFA-8980-0CB90ED5CC13}" type="datetimeFigureOut">
              <a:rPr lang="en-GB" sz="800" smtClean="0"/>
              <a:pPr algn="l"/>
              <a:t>07/09/2016</a:t>
            </a:fld>
            <a:endParaRPr lang="en-GB" sz="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10C-11CC-44CF-B61D-C36BD5A4E9FA}" type="slidenum">
              <a:rPr lang="en-GB" sz="800" smtClean="0"/>
              <a:pPr/>
              <a:t>‹#›</a:t>
            </a:fld>
            <a:endParaRPr lang="en-GB" sz="8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800" dirty="0" smtClean="0"/>
              <a:t>Copyright 2011 FUJITSU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993831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fld id="{9AF53C10-58A7-45D0-B2D2-D1576F087AB5}" type="datetimeFigureOut">
              <a:rPr lang="en-GB" smtClean="0"/>
              <a:pPr/>
              <a:t>07/09/2016</a:t>
            </a:fld>
            <a:endParaRPr lang="en-GB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endParaRPr lang="en-GB" dirty="0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2BC81D3-C59B-4C63-B840-07ACB8BAB3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9275" y="4572000"/>
            <a:ext cx="5759450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89371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  <a:latin typeface="Calibri"/>
              </a:rPr>
              <a:t>Copyright 2011 FUJITSU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tags" Target="../tags/tag52.xml"/><Relationship Id="rId39" Type="http://schemas.openxmlformats.org/officeDocument/2006/relationships/tags" Target="../tags/tag65.xml"/><Relationship Id="rId21" Type="http://schemas.openxmlformats.org/officeDocument/2006/relationships/tags" Target="../tags/tag47.xml"/><Relationship Id="rId34" Type="http://schemas.openxmlformats.org/officeDocument/2006/relationships/tags" Target="../tags/tag60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50" Type="http://schemas.openxmlformats.org/officeDocument/2006/relationships/tags" Target="../tags/tag76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9" Type="http://schemas.openxmlformats.org/officeDocument/2006/relationships/tags" Target="../tags/tag55.xml"/><Relationship Id="rId11" Type="http://schemas.openxmlformats.org/officeDocument/2006/relationships/tags" Target="../tags/tag37.xml"/><Relationship Id="rId24" Type="http://schemas.openxmlformats.org/officeDocument/2006/relationships/tags" Target="../tags/tag50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36" Type="http://schemas.openxmlformats.org/officeDocument/2006/relationships/tags" Target="../tags/tag62.xml"/><Relationship Id="rId49" Type="http://schemas.openxmlformats.org/officeDocument/2006/relationships/tags" Target="../tags/tag75.xml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31" Type="http://schemas.openxmlformats.org/officeDocument/2006/relationships/tags" Target="../tags/tag57.xml"/><Relationship Id="rId44" Type="http://schemas.openxmlformats.org/officeDocument/2006/relationships/tags" Target="../tags/tag70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8" Type="http://schemas.openxmlformats.org/officeDocument/2006/relationships/tags" Target="../tags/tag34.xml"/><Relationship Id="rId51" Type="http://schemas.openxmlformats.org/officeDocument/2006/relationships/slideMaster" Target="../slideMasters/slideMaster1.xml"/><Relationship Id="rId3" Type="http://schemas.openxmlformats.org/officeDocument/2006/relationships/tags" Target="../tags/tag29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tags" Target="../tags/tag51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46" Type="http://schemas.openxmlformats.org/officeDocument/2006/relationships/tags" Target="../tags/tag72.xml"/><Relationship Id="rId20" Type="http://schemas.openxmlformats.org/officeDocument/2006/relationships/tags" Target="../tags/tag46.xml"/><Relationship Id="rId41" Type="http://schemas.openxmlformats.org/officeDocument/2006/relationships/tags" Target="../tags/tag67.xml"/><Relationship Id="rId1" Type="http://schemas.openxmlformats.org/officeDocument/2006/relationships/tags" Target="../tags/tag27.xml"/><Relationship Id="rId6" Type="http://schemas.openxmlformats.org/officeDocument/2006/relationships/tags" Target="../tags/tag32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tags" Target="../tags/tag115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50" Type="http://schemas.openxmlformats.org/officeDocument/2006/relationships/tags" Target="../tags/tag126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9" Type="http://schemas.openxmlformats.org/officeDocument/2006/relationships/tags" Target="../tags/tag105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3" Type="http://schemas.openxmlformats.org/officeDocument/2006/relationships/tags" Target="../tags/tag129.xml"/><Relationship Id="rId5" Type="http://schemas.openxmlformats.org/officeDocument/2006/relationships/tags" Target="../tags/tag81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54" Type="http://schemas.openxmlformats.org/officeDocument/2006/relationships/slideMaster" Target="../slideMasters/slideMaster1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/Relationships>
</file>

<file path=ppt/slideLayouts/_rels/slideLayout36.xml.rels><?xml version="1.0" encoding="UTF-8" standalone="yes"?>
<Relationships xmlns="http://schemas.openxmlformats.org/package/2006/relationships"><Relationship Id="rId13" Type="http://schemas.openxmlformats.org/officeDocument/2006/relationships/tags" Target="../tags/tag142.xml"/><Relationship Id="rId18" Type="http://schemas.openxmlformats.org/officeDocument/2006/relationships/tags" Target="../tags/tag147.xml"/><Relationship Id="rId26" Type="http://schemas.openxmlformats.org/officeDocument/2006/relationships/tags" Target="../tags/tag155.xml"/><Relationship Id="rId39" Type="http://schemas.openxmlformats.org/officeDocument/2006/relationships/tags" Target="../tags/tag168.xml"/><Relationship Id="rId21" Type="http://schemas.openxmlformats.org/officeDocument/2006/relationships/tags" Target="../tags/tag150.xml"/><Relationship Id="rId34" Type="http://schemas.openxmlformats.org/officeDocument/2006/relationships/tags" Target="../tags/tag163.xml"/><Relationship Id="rId42" Type="http://schemas.openxmlformats.org/officeDocument/2006/relationships/tags" Target="../tags/tag171.xml"/><Relationship Id="rId47" Type="http://schemas.openxmlformats.org/officeDocument/2006/relationships/tags" Target="../tags/tag176.xml"/><Relationship Id="rId50" Type="http://schemas.openxmlformats.org/officeDocument/2006/relationships/tags" Target="../tags/tag179.xml"/><Relationship Id="rId55" Type="http://schemas.openxmlformats.org/officeDocument/2006/relationships/tags" Target="../tags/tag184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6" Type="http://schemas.openxmlformats.org/officeDocument/2006/relationships/tags" Target="../tags/tag145.xml"/><Relationship Id="rId29" Type="http://schemas.openxmlformats.org/officeDocument/2006/relationships/tags" Target="../tags/tag158.xml"/><Relationship Id="rId11" Type="http://schemas.openxmlformats.org/officeDocument/2006/relationships/tags" Target="../tags/tag140.xml"/><Relationship Id="rId24" Type="http://schemas.openxmlformats.org/officeDocument/2006/relationships/tags" Target="../tags/tag153.xml"/><Relationship Id="rId32" Type="http://schemas.openxmlformats.org/officeDocument/2006/relationships/tags" Target="../tags/tag161.xml"/><Relationship Id="rId37" Type="http://schemas.openxmlformats.org/officeDocument/2006/relationships/tags" Target="../tags/tag166.xml"/><Relationship Id="rId40" Type="http://schemas.openxmlformats.org/officeDocument/2006/relationships/tags" Target="../tags/tag169.xml"/><Relationship Id="rId45" Type="http://schemas.openxmlformats.org/officeDocument/2006/relationships/tags" Target="../tags/tag174.xml"/><Relationship Id="rId53" Type="http://schemas.openxmlformats.org/officeDocument/2006/relationships/tags" Target="../tags/tag182.xml"/><Relationship Id="rId5" Type="http://schemas.openxmlformats.org/officeDocument/2006/relationships/tags" Target="../tags/tag134.xml"/><Relationship Id="rId19" Type="http://schemas.openxmlformats.org/officeDocument/2006/relationships/tags" Target="../tags/tag148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Relationship Id="rId22" Type="http://schemas.openxmlformats.org/officeDocument/2006/relationships/tags" Target="../tags/tag151.xml"/><Relationship Id="rId27" Type="http://schemas.openxmlformats.org/officeDocument/2006/relationships/tags" Target="../tags/tag156.xml"/><Relationship Id="rId30" Type="http://schemas.openxmlformats.org/officeDocument/2006/relationships/tags" Target="../tags/tag159.xml"/><Relationship Id="rId35" Type="http://schemas.openxmlformats.org/officeDocument/2006/relationships/tags" Target="../tags/tag164.xml"/><Relationship Id="rId43" Type="http://schemas.openxmlformats.org/officeDocument/2006/relationships/tags" Target="../tags/tag172.xml"/><Relationship Id="rId48" Type="http://schemas.openxmlformats.org/officeDocument/2006/relationships/tags" Target="../tags/tag177.xml"/><Relationship Id="rId56" Type="http://schemas.openxmlformats.org/officeDocument/2006/relationships/tags" Target="../tags/tag185.xml"/><Relationship Id="rId8" Type="http://schemas.openxmlformats.org/officeDocument/2006/relationships/tags" Target="../tags/tag137.xml"/><Relationship Id="rId51" Type="http://schemas.openxmlformats.org/officeDocument/2006/relationships/tags" Target="../tags/tag180.xml"/><Relationship Id="rId3" Type="http://schemas.openxmlformats.org/officeDocument/2006/relationships/tags" Target="../tags/tag132.xml"/><Relationship Id="rId12" Type="http://schemas.openxmlformats.org/officeDocument/2006/relationships/tags" Target="../tags/tag141.xml"/><Relationship Id="rId17" Type="http://schemas.openxmlformats.org/officeDocument/2006/relationships/tags" Target="../tags/tag146.xml"/><Relationship Id="rId25" Type="http://schemas.openxmlformats.org/officeDocument/2006/relationships/tags" Target="../tags/tag154.xml"/><Relationship Id="rId33" Type="http://schemas.openxmlformats.org/officeDocument/2006/relationships/tags" Target="../tags/tag162.xml"/><Relationship Id="rId38" Type="http://schemas.openxmlformats.org/officeDocument/2006/relationships/tags" Target="../tags/tag167.xml"/><Relationship Id="rId46" Type="http://schemas.openxmlformats.org/officeDocument/2006/relationships/tags" Target="../tags/tag175.xml"/><Relationship Id="rId20" Type="http://schemas.openxmlformats.org/officeDocument/2006/relationships/tags" Target="../tags/tag149.xml"/><Relationship Id="rId41" Type="http://schemas.openxmlformats.org/officeDocument/2006/relationships/tags" Target="../tags/tag170.xml"/><Relationship Id="rId54" Type="http://schemas.openxmlformats.org/officeDocument/2006/relationships/tags" Target="../tags/tag183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5" Type="http://schemas.openxmlformats.org/officeDocument/2006/relationships/tags" Target="../tags/tag144.xml"/><Relationship Id="rId23" Type="http://schemas.openxmlformats.org/officeDocument/2006/relationships/tags" Target="../tags/tag152.xml"/><Relationship Id="rId28" Type="http://schemas.openxmlformats.org/officeDocument/2006/relationships/tags" Target="../tags/tag157.xml"/><Relationship Id="rId36" Type="http://schemas.openxmlformats.org/officeDocument/2006/relationships/tags" Target="../tags/tag165.xml"/><Relationship Id="rId49" Type="http://schemas.openxmlformats.org/officeDocument/2006/relationships/tags" Target="../tags/tag178.xml"/><Relationship Id="rId57" Type="http://schemas.openxmlformats.org/officeDocument/2006/relationships/slideMaster" Target="../slideMasters/slideMaster1.xml"/><Relationship Id="rId10" Type="http://schemas.openxmlformats.org/officeDocument/2006/relationships/tags" Target="../tags/tag139.xml"/><Relationship Id="rId31" Type="http://schemas.openxmlformats.org/officeDocument/2006/relationships/tags" Target="../tags/tag160.xml"/><Relationship Id="rId44" Type="http://schemas.openxmlformats.org/officeDocument/2006/relationships/tags" Target="../tags/tag173.xml"/><Relationship Id="rId52" Type="http://schemas.openxmlformats.org/officeDocument/2006/relationships/tags" Target="../tags/tag18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tags" Target="../tags/tag216.xml"/><Relationship Id="rId39" Type="http://schemas.openxmlformats.org/officeDocument/2006/relationships/tags" Target="../tags/tag229.xml"/><Relationship Id="rId21" Type="http://schemas.openxmlformats.org/officeDocument/2006/relationships/tags" Target="../tags/tag211.xml"/><Relationship Id="rId34" Type="http://schemas.openxmlformats.org/officeDocument/2006/relationships/tags" Target="../tags/tag224.xml"/><Relationship Id="rId42" Type="http://schemas.openxmlformats.org/officeDocument/2006/relationships/tags" Target="../tags/tag232.xml"/><Relationship Id="rId47" Type="http://schemas.openxmlformats.org/officeDocument/2006/relationships/tags" Target="../tags/tag237.xml"/><Relationship Id="rId50" Type="http://schemas.openxmlformats.org/officeDocument/2006/relationships/tags" Target="../tags/tag240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9" Type="http://schemas.openxmlformats.org/officeDocument/2006/relationships/tags" Target="../tags/tag219.xml"/><Relationship Id="rId11" Type="http://schemas.openxmlformats.org/officeDocument/2006/relationships/tags" Target="../tags/tag201.xml"/><Relationship Id="rId24" Type="http://schemas.openxmlformats.org/officeDocument/2006/relationships/tags" Target="../tags/tag214.xml"/><Relationship Id="rId32" Type="http://schemas.openxmlformats.org/officeDocument/2006/relationships/tags" Target="../tags/tag222.xml"/><Relationship Id="rId37" Type="http://schemas.openxmlformats.org/officeDocument/2006/relationships/tags" Target="../tags/tag227.xml"/><Relationship Id="rId40" Type="http://schemas.openxmlformats.org/officeDocument/2006/relationships/tags" Target="../tags/tag230.xml"/><Relationship Id="rId45" Type="http://schemas.openxmlformats.org/officeDocument/2006/relationships/tags" Target="../tags/tag235.xml"/><Relationship Id="rId53" Type="http://schemas.openxmlformats.org/officeDocument/2006/relationships/slideMaster" Target="../slideMasters/slideMaster2.xml"/><Relationship Id="rId5" Type="http://schemas.openxmlformats.org/officeDocument/2006/relationships/tags" Target="../tags/tag195.xml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tags" Target="../tags/tag221.xml"/><Relationship Id="rId44" Type="http://schemas.openxmlformats.org/officeDocument/2006/relationships/tags" Target="../tags/tag234.xml"/><Relationship Id="rId52" Type="http://schemas.openxmlformats.org/officeDocument/2006/relationships/tags" Target="../tags/tag242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tags" Target="../tags/tag212.xml"/><Relationship Id="rId27" Type="http://schemas.openxmlformats.org/officeDocument/2006/relationships/tags" Target="../tags/tag217.xml"/><Relationship Id="rId30" Type="http://schemas.openxmlformats.org/officeDocument/2006/relationships/tags" Target="../tags/tag220.xml"/><Relationship Id="rId35" Type="http://schemas.openxmlformats.org/officeDocument/2006/relationships/tags" Target="../tags/tag225.xml"/><Relationship Id="rId43" Type="http://schemas.openxmlformats.org/officeDocument/2006/relationships/tags" Target="../tags/tag233.xml"/><Relationship Id="rId48" Type="http://schemas.openxmlformats.org/officeDocument/2006/relationships/tags" Target="../tags/tag238.xml"/><Relationship Id="rId8" Type="http://schemas.openxmlformats.org/officeDocument/2006/relationships/tags" Target="../tags/tag198.xml"/><Relationship Id="rId51" Type="http://schemas.openxmlformats.org/officeDocument/2006/relationships/tags" Target="../tags/tag241.xml"/><Relationship Id="rId3" Type="http://schemas.openxmlformats.org/officeDocument/2006/relationships/tags" Target="../tags/tag193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tags" Target="../tags/tag215.xml"/><Relationship Id="rId33" Type="http://schemas.openxmlformats.org/officeDocument/2006/relationships/tags" Target="../tags/tag223.xml"/><Relationship Id="rId38" Type="http://schemas.openxmlformats.org/officeDocument/2006/relationships/tags" Target="../tags/tag228.xml"/><Relationship Id="rId46" Type="http://schemas.openxmlformats.org/officeDocument/2006/relationships/tags" Target="../tags/tag236.xml"/><Relationship Id="rId20" Type="http://schemas.openxmlformats.org/officeDocument/2006/relationships/tags" Target="../tags/tag210.xml"/><Relationship Id="rId41" Type="http://schemas.openxmlformats.org/officeDocument/2006/relationships/tags" Target="../tags/tag231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5" Type="http://schemas.openxmlformats.org/officeDocument/2006/relationships/tags" Target="../tags/tag205.xml"/><Relationship Id="rId23" Type="http://schemas.openxmlformats.org/officeDocument/2006/relationships/tags" Target="../tags/tag213.xml"/><Relationship Id="rId28" Type="http://schemas.openxmlformats.org/officeDocument/2006/relationships/tags" Target="../tags/tag218.xml"/><Relationship Id="rId36" Type="http://schemas.openxmlformats.org/officeDocument/2006/relationships/tags" Target="../tags/tag226.xml"/><Relationship Id="rId49" Type="http://schemas.openxmlformats.org/officeDocument/2006/relationships/tags" Target="../tags/tag23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smtClean="0">
              <a:solidFill>
                <a:schemeClr val="tx1"/>
              </a:solidFill>
            </a:endParaRPr>
          </a:p>
        </p:txBody>
      </p:sp>
      <p:sp>
        <p:nvSpPr>
          <p:cNvPr id="13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813200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10174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5" y="3003809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2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5" y="1058862"/>
            <a:ext cx="8642351" cy="1800928"/>
          </a:xfrm>
          <a:prstGeom prst="round1Rect">
            <a:avLst>
              <a:gd name="adj" fmla="val 2115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9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8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635936"/>
            <a:ext cx="2664991" cy="3167840"/>
          </a:xfrm>
          <a:prstGeom prst="round1Rect">
            <a:avLst>
              <a:gd name="adj" fmla="val 14296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28"/>
            <a:ext cx="5761335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12027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28"/>
            <a:ext cx="2665414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28"/>
            <a:ext cx="2665412" cy="323984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2787779"/>
            <a:ext cx="8642350" cy="2015995"/>
          </a:xfrm>
        </p:spPr>
        <p:txBody>
          <a:bodyPr/>
          <a:lstStyle>
            <a:lvl1pPr marL="457200" indent="-457200"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200"/>
            </a:lvl1pPr>
            <a:lvl2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1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8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1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5"/>
            <a:ext cx="8642346" cy="1511896"/>
          </a:xfrm>
          <a:prstGeom prst="round1Rect">
            <a:avLst>
              <a:gd name="adj" fmla="val 25200"/>
            </a:avLst>
          </a:prstGeom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1"/>
            <a:ext cx="8642346" cy="1511924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68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  <p:sp>
        <p:nvSpPr>
          <p:cNvPr id="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5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929575" y="4948014"/>
            <a:ext cx="3963600" cy="201600"/>
          </a:xfrm>
        </p:spPr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6" name="Rechteck 5"/>
          <p:cNvSpPr/>
          <p:nvPr userDrawn="1">
            <p:custDataLst>
              <p:tags r:id="rId1"/>
            </p:custDataLst>
          </p:nvPr>
        </p:nvSpPr>
        <p:spPr bwMode="gray">
          <a:xfrm>
            <a:off x="323528" y="1116000"/>
            <a:ext cx="5472608" cy="2880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 userDrawn="1">
            <p:custDataLst>
              <p:tags r:id="rId2"/>
            </p:custDataLst>
          </p:nvPr>
        </p:nvSpPr>
        <p:spPr bwMode="gray">
          <a:xfrm rot="16200000">
            <a:off x="-972418" y="2412000"/>
            <a:ext cx="2880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 bwMode="gray">
          <a:xfrm rot="16200000">
            <a:off x="-972494" y="2412000"/>
            <a:ext cx="2880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 userDrawn="1">
            <p:custDataLst>
              <p:tags r:id="rId4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>
            <p:custDataLst>
              <p:tags r:id="rId5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5" name="Rechteck 14"/>
          <p:cNvSpPr/>
          <p:nvPr userDrawn="1">
            <p:custDataLst>
              <p:tags r:id="rId8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 userDrawn="1">
            <p:custDataLst>
              <p:tags r:id="rId9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>
            <p:custDataLst>
              <p:tags r:id="rId10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 userDrawn="1">
            <p:custDataLst>
              <p:tags r:id="rId11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 userDrawn="1">
            <p:custDataLst>
              <p:tags r:id="rId12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 userDrawn="1">
            <p:custDataLst>
              <p:tags r:id="rId13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 userDrawn="1">
            <p:custDataLst>
              <p:tags r:id="rId14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 userDrawn="1">
            <p:custDataLst>
              <p:tags r:id="rId15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 userDrawn="1">
            <p:custDataLst>
              <p:tags r:id="rId16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 userDrawn="1">
            <p:custDataLst>
              <p:tags r:id="rId17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 userDrawn="1">
            <p:custDataLst>
              <p:tags r:id="rId18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 userDrawn="1">
            <p:custDataLst>
              <p:tags r:id="rId19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 userDrawn="1">
            <p:custDataLst>
              <p:tags r:id="rId20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 userDrawn="1">
            <p:custDataLst>
              <p:tags r:id="rId21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 userDrawn="1">
            <p:custDataLst>
              <p:tags r:id="rId22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 userDrawn="1">
            <p:custDataLst>
              <p:tags r:id="rId23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 userDrawn="1">
            <p:custDataLst>
              <p:tags r:id="rId24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 userDrawn="1">
            <p:custDataLst>
              <p:tags r:id="rId25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 userDrawn="1">
            <p:custDataLst>
              <p:tags r:id="rId26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 userDrawn="1">
            <p:custDataLst>
              <p:tags r:id="rId27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 userDrawn="1">
            <p:custDataLst>
              <p:tags r:id="rId28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 userDrawn="1">
            <p:custDataLst>
              <p:tags r:id="rId29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 userDrawn="1">
            <p:custDataLst>
              <p:tags r:id="rId30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 userDrawn="1">
            <p:custDataLst>
              <p:tags r:id="rId31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 userDrawn="1">
            <p:custDataLst>
              <p:tags r:id="rId32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 userDrawn="1">
            <p:custDataLst>
              <p:tags r:id="rId33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>
            <p:custDataLst>
              <p:tags r:id="rId34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 userDrawn="1">
            <p:custDataLst>
              <p:tags r:id="rId35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 userDrawn="1">
            <p:custDataLst>
              <p:tags r:id="rId36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 userDrawn="1">
            <p:custDataLst>
              <p:tags r:id="rId37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 userDrawn="1">
            <p:custDataLst>
              <p:tags r:id="rId38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 userDrawn="1">
            <p:custDataLst>
              <p:tags r:id="rId39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 userDrawn="1">
            <p:custDataLst>
              <p:tags r:id="rId40"/>
            </p:custDataLst>
          </p:nvPr>
        </p:nvCxnSpPr>
        <p:spPr>
          <a:xfrm>
            <a:off x="1259632" y="1125290"/>
            <a:ext cx="599" cy="3118464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>
            <p:custDataLst>
              <p:tags r:id="rId41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42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 userDrawn="1">
            <p:custDataLst>
              <p:tags r:id="rId43"/>
            </p:custDataLst>
          </p:nvPr>
        </p:nvCxnSpPr>
        <p:spPr>
          <a:xfrm rot="5400000">
            <a:off x="2285920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 userDrawn="1">
            <p:custDataLst>
              <p:tags r:id="rId44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45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8"/>
          <p:cNvSpPr>
            <a:spLocks noGrp="1"/>
          </p:cNvSpPr>
          <p:nvPr>
            <p:ph type="body" sz="quarter" idx="18" hasCustomPrompt="1"/>
            <p:custDataLst>
              <p:tags r:id="rId46"/>
            </p:custDataLst>
          </p:nvPr>
        </p:nvSpPr>
        <p:spPr bwMode="gray">
          <a:xfrm>
            <a:off x="636495" y="4248000"/>
            <a:ext cx="2563906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75" name="Rectangle 242"/>
          <p:cNvSpPr>
            <a:spLocks noChangeArrowheads="1"/>
          </p:cNvSpPr>
          <p:nvPr userDrawn="1"/>
        </p:nvSpPr>
        <p:spPr bwMode="gray">
          <a:xfrm>
            <a:off x="291402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76" name="Rectangle 246"/>
          <p:cNvSpPr>
            <a:spLocks noChangeArrowheads="1"/>
          </p:cNvSpPr>
          <p:nvPr userDrawn="1"/>
        </p:nvSpPr>
        <p:spPr bwMode="gray">
          <a:xfrm>
            <a:off x="537764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77" name="Rectangle 247"/>
          <p:cNvSpPr>
            <a:spLocks noChangeArrowheads="1"/>
          </p:cNvSpPr>
          <p:nvPr userDrawn="1"/>
        </p:nvSpPr>
        <p:spPr bwMode="gray">
          <a:xfrm>
            <a:off x="825796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Status 60/EOL as long as stock lasts</a:t>
            </a:r>
          </a:p>
        </p:txBody>
      </p:sp>
      <p:sp>
        <p:nvSpPr>
          <p:cNvPr id="78" name="Rectangle 242"/>
          <p:cNvSpPr>
            <a:spLocks noChangeArrowheads="1"/>
          </p:cNvSpPr>
          <p:nvPr userDrawn="1"/>
        </p:nvSpPr>
        <p:spPr bwMode="gray">
          <a:xfrm>
            <a:off x="249732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79" name="Rectangle 241"/>
          <p:cNvSpPr>
            <a:spLocks noChangeArrowheads="1"/>
          </p:cNvSpPr>
          <p:nvPr userDrawn="1"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change. </a:t>
            </a:r>
          </a:p>
        </p:txBody>
      </p:sp>
      <p:sp>
        <p:nvSpPr>
          <p:cNvPr id="80" name="Rectangle 243"/>
          <p:cNvSpPr>
            <a:spLocks noChangeArrowheads="1"/>
          </p:cNvSpPr>
          <p:nvPr userDrawn="1"/>
        </p:nvSpPr>
        <p:spPr bwMode="gray">
          <a:xfrm>
            <a:off x="3223832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  <p:cxnSp>
        <p:nvCxnSpPr>
          <p:cNvPr id="61" name="Gerade Verbindung 60"/>
          <p:cNvCxnSpPr/>
          <p:nvPr userDrawn="1">
            <p:custDataLst>
              <p:tags r:id="rId47"/>
            </p:custDataLst>
          </p:nvPr>
        </p:nvCxnSpPr>
        <p:spPr>
          <a:xfrm rot="5400000">
            <a:off x="1640760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/>
          <p:cNvSpPr/>
          <p:nvPr userDrawn="1">
            <p:custDataLst>
              <p:tags r:id="rId48"/>
            </p:custDataLst>
          </p:nvPr>
        </p:nvSpPr>
        <p:spPr bwMode="gray">
          <a:xfrm>
            <a:off x="605119" y="1115984"/>
            <a:ext cx="2595282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60" name="Rechteck 59"/>
          <p:cNvSpPr/>
          <p:nvPr userDrawn="1">
            <p:custDataLst>
              <p:tags r:id="rId49"/>
            </p:custDataLst>
          </p:nvPr>
        </p:nvSpPr>
        <p:spPr bwMode="gray">
          <a:xfrm>
            <a:off x="3204882" y="1116000"/>
            <a:ext cx="2591397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25" hasCustomPrompt="1"/>
            <p:custDataLst>
              <p:tags r:id="rId50"/>
            </p:custDataLst>
          </p:nvPr>
        </p:nvSpPr>
        <p:spPr bwMode="gray">
          <a:xfrm>
            <a:off x="3209365" y="4243238"/>
            <a:ext cx="2600886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77"/>
          <p:cNvSpPr/>
          <p:nvPr userDrawn="1">
            <p:custDataLst>
              <p:tags r:id="rId1"/>
            </p:custDataLst>
          </p:nvPr>
        </p:nvSpPr>
        <p:spPr bwMode="gray">
          <a:xfrm>
            <a:off x="323528" y="2592000"/>
            <a:ext cx="5472608" cy="140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hteck 5"/>
          <p:cNvSpPr/>
          <p:nvPr userDrawn="1">
            <p:custDataLst>
              <p:tags r:id="rId2"/>
            </p:custDataLst>
          </p:nvPr>
        </p:nvSpPr>
        <p:spPr bwMode="gray">
          <a:xfrm>
            <a:off x="323528" y="1116000"/>
            <a:ext cx="5472608" cy="1404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 userDrawn="1">
            <p:custDataLst>
              <p:tags r:id="rId3"/>
            </p:custDataLst>
          </p:nvPr>
        </p:nvSpPr>
        <p:spPr bwMode="gray">
          <a:xfrm rot="16200000">
            <a:off x="-234418" y="3150000"/>
            <a:ext cx="140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 bwMode="gray">
          <a:xfrm rot="16200000">
            <a:off x="-234494" y="3150000"/>
            <a:ext cx="140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 userDrawn="1">
            <p:custDataLst>
              <p:tags r:id="rId5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>
            <p:custDataLst>
              <p:tags r:id="rId6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7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5" name="Rechteck 14"/>
          <p:cNvSpPr/>
          <p:nvPr userDrawn="1">
            <p:custDataLst>
              <p:tags r:id="rId9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 userDrawn="1">
            <p:custDataLst>
              <p:tags r:id="rId10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>
            <p:custDataLst>
              <p:tags r:id="rId11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 userDrawn="1">
            <p:custDataLst>
              <p:tags r:id="rId12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 userDrawn="1">
            <p:custDataLst>
              <p:tags r:id="rId13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 userDrawn="1">
            <p:custDataLst>
              <p:tags r:id="rId14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 userDrawn="1">
            <p:custDataLst>
              <p:tags r:id="rId15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 userDrawn="1">
            <p:custDataLst>
              <p:tags r:id="rId16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 userDrawn="1">
            <p:custDataLst>
              <p:tags r:id="rId17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 userDrawn="1">
            <p:custDataLst>
              <p:tags r:id="rId18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 userDrawn="1">
            <p:custDataLst>
              <p:tags r:id="rId19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 userDrawn="1">
            <p:custDataLst>
              <p:tags r:id="rId20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 userDrawn="1">
            <p:custDataLst>
              <p:tags r:id="rId21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 userDrawn="1">
            <p:custDataLst>
              <p:tags r:id="rId22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 userDrawn="1">
            <p:custDataLst>
              <p:tags r:id="rId23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 userDrawn="1">
            <p:custDataLst>
              <p:tags r:id="rId24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 userDrawn="1">
            <p:custDataLst>
              <p:tags r:id="rId25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 userDrawn="1">
            <p:custDataLst>
              <p:tags r:id="rId26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 userDrawn="1">
            <p:custDataLst>
              <p:tags r:id="rId27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 userDrawn="1">
            <p:custDataLst>
              <p:tags r:id="rId28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 userDrawn="1">
            <p:custDataLst>
              <p:tags r:id="rId29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 userDrawn="1">
            <p:custDataLst>
              <p:tags r:id="rId30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 userDrawn="1">
            <p:custDataLst>
              <p:tags r:id="rId31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 userDrawn="1">
            <p:custDataLst>
              <p:tags r:id="rId32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 userDrawn="1">
            <p:custDataLst>
              <p:tags r:id="rId33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 userDrawn="1">
            <p:custDataLst>
              <p:tags r:id="rId34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>
            <p:custDataLst>
              <p:tags r:id="rId35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 userDrawn="1">
            <p:custDataLst>
              <p:tags r:id="rId36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 userDrawn="1">
            <p:custDataLst>
              <p:tags r:id="rId37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 userDrawn="1">
            <p:custDataLst>
              <p:tags r:id="rId38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 userDrawn="1">
            <p:custDataLst>
              <p:tags r:id="rId39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 userDrawn="1">
            <p:custDataLst>
              <p:tags r:id="rId40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 userDrawn="1">
            <p:custDataLst>
              <p:tags r:id="rId41"/>
            </p:custDataLst>
          </p:nvPr>
        </p:nvCxnSpPr>
        <p:spPr>
          <a:xfrm rot="5400000">
            <a:off x="-306368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>
            <p:custDataLst>
              <p:tags r:id="rId42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43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 userDrawn="1">
            <p:custDataLst>
              <p:tags r:id="rId44"/>
            </p:custDataLst>
          </p:nvPr>
        </p:nvCxnSpPr>
        <p:spPr>
          <a:xfrm rot="5400000">
            <a:off x="2285920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 userDrawn="1">
            <p:custDataLst>
              <p:tags r:id="rId45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46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 userDrawn="1">
            <p:custDataLst>
              <p:tags r:id="rId47"/>
            </p:custDataLst>
          </p:nvPr>
        </p:nvSpPr>
        <p:spPr bwMode="gray">
          <a:xfrm rot="16200000">
            <a:off x="-234495" y="1689613"/>
            <a:ext cx="1404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7" name="Text Placeholder 8"/>
          <p:cNvSpPr>
            <a:spLocks noGrp="1"/>
          </p:cNvSpPr>
          <p:nvPr>
            <p:ph type="body" sz="quarter" idx="26" hasCustomPrompt="1"/>
            <p:custDataLst>
              <p:tags r:id="rId48"/>
            </p:custDataLst>
          </p:nvPr>
        </p:nvSpPr>
        <p:spPr bwMode="gray">
          <a:xfrm rot="16200000">
            <a:off x="-234570" y="1689688"/>
            <a:ext cx="1404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75" name="Rectangle 242"/>
          <p:cNvSpPr>
            <a:spLocks noChangeArrowheads="1"/>
          </p:cNvSpPr>
          <p:nvPr userDrawn="1"/>
        </p:nvSpPr>
        <p:spPr bwMode="gray">
          <a:xfrm>
            <a:off x="291402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79" name="Rectangle 246"/>
          <p:cNvSpPr>
            <a:spLocks noChangeArrowheads="1"/>
          </p:cNvSpPr>
          <p:nvPr userDrawn="1"/>
        </p:nvSpPr>
        <p:spPr bwMode="gray">
          <a:xfrm>
            <a:off x="537764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0" name="Rectangle 247"/>
          <p:cNvSpPr>
            <a:spLocks noChangeArrowheads="1"/>
          </p:cNvSpPr>
          <p:nvPr userDrawn="1"/>
        </p:nvSpPr>
        <p:spPr bwMode="gray">
          <a:xfrm>
            <a:off x="825796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Status 60/EOL as long as stock lasts</a:t>
            </a:r>
          </a:p>
        </p:txBody>
      </p:sp>
      <p:sp>
        <p:nvSpPr>
          <p:cNvPr id="81" name="Rectangle 242"/>
          <p:cNvSpPr>
            <a:spLocks noChangeArrowheads="1"/>
          </p:cNvSpPr>
          <p:nvPr userDrawn="1"/>
        </p:nvSpPr>
        <p:spPr bwMode="gray">
          <a:xfrm>
            <a:off x="249732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2" name="Rectangle 241"/>
          <p:cNvSpPr>
            <a:spLocks noChangeArrowheads="1"/>
          </p:cNvSpPr>
          <p:nvPr userDrawn="1"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change. </a:t>
            </a:r>
          </a:p>
        </p:txBody>
      </p:sp>
      <p:sp>
        <p:nvSpPr>
          <p:cNvPr id="83" name="Rectangle 243"/>
          <p:cNvSpPr>
            <a:spLocks noChangeArrowheads="1"/>
          </p:cNvSpPr>
          <p:nvPr userDrawn="1"/>
        </p:nvSpPr>
        <p:spPr bwMode="gray">
          <a:xfrm>
            <a:off x="3223832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  <p:sp>
        <p:nvSpPr>
          <p:cNvPr id="84" name="Text Box 72"/>
          <p:cNvSpPr txBox="1">
            <a:spLocks noChangeArrowheads="1"/>
          </p:cNvSpPr>
          <p:nvPr userDrawn="1"/>
        </p:nvSpPr>
        <p:spPr bwMode="auto">
          <a:xfrm>
            <a:off x="7577773" y="4824000"/>
            <a:ext cx="1387475" cy="122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90500" indent="-190500" algn="ctr" fontAlgn="ctr">
              <a:defRPr/>
            </a:pPr>
            <a:r>
              <a:rPr lang="en-US" sz="800" dirty="0">
                <a:ea typeface="MS UI Gothic" pitchFamily="34" charset="-128"/>
                <a:cs typeface="+mn-cs"/>
              </a:rPr>
              <a:t>* Featured on selected models</a:t>
            </a:r>
          </a:p>
        </p:txBody>
      </p:sp>
      <p:sp>
        <p:nvSpPr>
          <p:cNvPr id="64" name="Text Placeholder 8"/>
          <p:cNvSpPr>
            <a:spLocks noGrp="1"/>
          </p:cNvSpPr>
          <p:nvPr>
            <p:ph type="body" sz="quarter" idx="27" hasCustomPrompt="1"/>
            <p:custDataLst>
              <p:tags r:id="rId49"/>
            </p:custDataLst>
          </p:nvPr>
        </p:nvSpPr>
        <p:spPr bwMode="gray">
          <a:xfrm>
            <a:off x="614083" y="4248000"/>
            <a:ext cx="2604246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cxnSp>
        <p:nvCxnSpPr>
          <p:cNvPr id="66" name="Gerade Verbindung 65"/>
          <p:cNvCxnSpPr/>
          <p:nvPr userDrawn="1">
            <p:custDataLst>
              <p:tags r:id="rId50"/>
            </p:custDataLst>
          </p:nvPr>
        </p:nvCxnSpPr>
        <p:spPr>
          <a:xfrm rot="5400000">
            <a:off x="1640760" y="267605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 userDrawn="1">
            <p:custDataLst>
              <p:tags r:id="rId51"/>
            </p:custDataLst>
          </p:nvPr>
        </p:nvSpPr>
        <p:spPr bwMode="gray">
          <a:xfrm>
            <a:off x="3204882" y="1116000"/>
            <a:ext cx="2591254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68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929575" y="4948014"/>
            <a:ext cx="3963600" cy="201600"/>
          </a:xfrm>
        </p:spPr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69" name="Rechteck 68"/>
          <p:cNvSpPr/>
          <p:nvPr userDrawn="1">
            <p:custDataLst>
              <p:tags r:id="rId52"/>
            </p:custDataLst>
          </p:nvPr>
        </p:nvSpPr>
        <p:spPr bwMode="gray">
          <a:xfrm>
            <a:off x="614083" y="1115984"/>
            <a:ext cx="2590800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29" hasCustomPrompt="1"/>
            <p:custDataLst>
              <p:tags r:id="rId53"/>
            </p:custDataLst>
          </p:nvPr>
        </p:nvSpPr>
        <p:spPr bwMode="gray">
          <a:xfrm>
            <a:off x="3209365" y="4252763"/>
            <a:ext cx="2596123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hteck 74"/>
          <p:cNvSpPr/>
          <p:nvPr userDrawn="1">
            <p:custDataLst>
              <p:tags r:id="rId1"/>
            </p:custDataLst>
          </p:nvPr>
        </p:nvSpPr>
        <p:spPr bwMode="gray">
          <a:xfrm>
            <a:off x="324000" y="2088000"/>
            <a:ext cx="5472608" cy="936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6" name="Rechteck 75"/>
          <p:cNvSpPr/>
          <p:nvPr userDrawn="1">
            <p:custDataLst>
              <p:tags r:id="rId2"/>
            </p:custDataLst>
          </p:nvPr>
        </p:nvSpPr>
        <p:spPr bwMode="gray">
          <a:xfrm>
            <a:off x="323528" y="3060000"/>
            <a:ext cx="5472608" cy="936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8" name="Rechteck 77"/>
          <p:cNvSpPr/>
          <p:nvPr userDrawn="1">
            <p:custDataLst>
              <p:tags r:id="rId3"/>
            </p:custDataLst>
          </p:nvPr>
        </p:nvSpPr>
        <p:spPr bwMode="gray">
          <a:xfrm>
            <a:off x="323528" y="1116000"/>
            <a:ext cx="5472608" cy="936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Rechteck 6"/>
          <p:cNvSpPr/>
          <p:nvPr userDrawn="1">
            <p:custDataLst>
              <p:tags r:id="rId4"/>
            </p:custDataLst>
          </p:nvPr>
        </p:nvSpPr>
        <p:spPr bwMode="gray">
          <a:xfrm rot="16200000">
            <a:off x="-418" y="3384000"/>
            <a:ext cx="936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9" hasCustomPrompt="1"/>
            <p:custDataLst>
              <p:tags r:id="rId5"/>
            </p:custDataLst>
          </p:nvPr>
        </p:nvSpPr>
        <p:spPr bwMode="gray">
          <a:xfrm rot="16200000">
            <a:off x="0" y="3384000"/>
            <a:ext cx="936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11" name="Eine Ecke des Rechtecks abrunden 10"/>
          <p:cNvSpPr/>
          <p:nvPr userDrawn="1">
            <p:custDataLst>
              <p:tags r:id="rId6"/>
            </p:custDataLst>
          </p:nvPr>
        </p:nvSpPr>
        <p:spPr bwMode="gray">
          <a:xfrm>
            <a:off x="6012160" y="1124744"/>
            <a:ext cx="2952453" cy="792088"/>
          </a:xfrm>
          <a:prstGeom prst="round1Rect">
            <a:avLst>
              <a:gd name="adj" fmla="val 48101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>
            <p:custDataLst>
              <p:tags r:id="rId7"/>
            </p:custDataLst>
          </p:nvPr>
        </p:nvSpPr>
        <p:spPr bwMode="gray">
          <a:xfrm>
            <a:off x="6012160" y="1556247"/>
            <a:ext cx="2952453" cy="298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66700" lvl="1" indent="-266700" algn="l" fontAlgn="auto">
              <a:spcBef>
                <a:spcPts val="516"/>
              </a:spcBef>
              <a:spcAft>
                <a:spcPts val="288"/>
              </a:spcAft>
              <a:buClr>
                <a:srgbClr val="A30B1A"/>
              </a:buClr>
              <a:buFont typeface="Wingdings" pitchFamily="2" charset="2"/>
              <a:buChar char="n"/>
            </a:pPr>
            <a:endParaRPr kumimoji="0" lang="en-US" sz="105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/>
            <p:custDataLst>
              <p:tags r:id="rId8"/>
            </p:custDataLst>
          </p:nvPr>
        </p:nvSpPr>
        <p:spPr bwMode="gray">
          <a:xfrm>
            <a:off x="6012160" y="1125463"/>
            <a:ext cx="2952453" cy="431329"/>
          </a:xfrm>
        </p:spPr>
        <p:txBody>
          <a:bodyPr lIns="90000" anchor="ctr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2"/>
            <p:custDataLst>
              <p:tags r:id="rId9"/>
            </p:custDataLst>
          </p:nvPr>
        </p:nvSpPr>
        <p:spPr bwMode="gray">
          <a:xfrm>
            <a:off x="6012160" y="1556246"/>
            <a:ext cx="2952453" cy="2988000"/>
          </a:xfrm>
        </p:spPr>
        <p:txBody>
          <a:bodyPr lIns="90000" tIns="82800" rIns="90000" anchor="t" anchorCtr="0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  <a:lvl2pPr marL="266700" indent="-266700">
              <a:buClr>
                <a:schemeClr val="accent3"/>
              </a:buClr>
              <a:defRPr sz="1400"/>
            </a:lvl2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5" name="Rechteck 14"/>
          <p:cNvSpPr/>
          <p:nvPr userDrawn="1">
            <p:custDataLst>
              <p:tags r:id="rId10"/>
            </p:custDataLst>
          </p:nvPr>
        </p:nvSpPr>
        <p:spPr bwMode="gray">
          <a:xfrm>
            <a:off x="61156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6" name="Rechteck 15"/>
          <p:cNvSpPr/>
          <p:nvPr userDrawn="1">
            <p:custDataLst>
              <p:tags r:id="rId11"/>
            </p:custDataLst>
          </p:nvPr>
        </p:nvSpPr>
        <p:spPr bwMode="gray">
          <a:xfrm>
            <a:off x="82758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 userDrawn="1">
            <p:custDataLst>
              <p:tags r:id="rId12"/>
            </p:custDataLst>
          </p:nvPr>
        </p:nvSpPr>
        <p:spPr bwMode="gray">
          <a:xfrm>
            <a:off x="104360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 userDrawn="1">
            <p:custDataLst>
              <p:tags r:id="rId13"/>
            </p:custDataLst>
          </p:nvPr>
        </p:nvSpPr>
        <p:spPr bwMode="gray">
          <a:xfrm>
            <a:off x="61156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9" name="Rechteck 18"/>
          <p:cNvSpPr/>
          <p:nvPr userDrawn="1">
            <p:custDataLst>
              <p:tags r:id="rId14"/>
            </p:custDataLst>
          </p:nvPr>
        </p:nvSpPr>
        <p:spPr bwMode="gray">
          <a:xfrm>
            <a:off x="125963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 userDrawn="1">
            <p:custDataLst>
              <p:tags r:id="rId15"/>
            </p:custDataLst>
          </p:nvPr>
        </p:nvSpPr>
        <p:spPr bwMode="gray">
          <a:xfrm>
            <a:off x="147565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1" name="Rechteck 20"/>
          <p:cNvSpPr/>
          <p:nvPr userDrawn="1">
            <p:custDataLst>
              <p:tags r:id="rId16"/>
            </p:custDataLst>
          </p:nvPr>
        </p:nvSpPr>
        <p:spPr bwMode="gray">
          <a:xfrm>
            <a:off x="169168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2" name="Rechteck 21"/>
          <p:cNvSpPr/>
          <p:nvPr userDrawn="1">
            <p:custDataLst>
              <p:tags r:id="rId17"/>
            </p:custDataLst>
          </p:nvPr>
        </p:nvSpPr>
        <p:spPr bwMode="gray">
          <a:xfrm>
            <a:off x="125963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23" name="Rechteck 22"/>
          <p:cNvSpPr/>
          <p:nvPr userDrawn="1">
            <p:custDataLst>
              <p:tags r:id="rId18"/>
            </p:custDataLst>
          </p:nvPr>
        </p:nvSpPr>
        <p:spPr bwMode="gray">
          <a:xfrm>
            <a:off x="190770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4" name="Rechteck 23"/>
          <p:cNvSpPr/>
          <p:nvPr userDrawn="1">
            <p:custDataLst>
              <p:tags r:id="rId19"/>
            </p:custDataLst>
          </p:nvPr>
        </p:nvSpPr>
        <p:spPr bwMode="gray">
          <a:xfrm>
            <a:off x="212372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 userDrawn="1">
            <p:custDataLst>
              <p:tags r:id="rId20"/>
            </p:custDataLst>
          </p:nvPr>
        </p:nvSpPr>
        <p:spPr bwMode="gray">
          <a:xfrm>
            <a:off x="233975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 userDrawn="1">
            <p:custDataLst>
              <p:tags r:id="rId21"/>
            </p:custDataLst>
          </p:nvPr>
        </p:nvSpPr>
        <p:spPr bwMode="gray">
          <a:xfrm>
            <a:off x="190770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27" name="Rechteck 26"/>
          <p:cNvSpPr/>
          <p:nvPr userDrawn="1">
            <p:custDataLst>
              <p:tags r:id="rId22"/>
            </p:custDataLst>
          </p:nvPr>
        </p:nvSpPr>
        <p:spPr bwMode="gray">
          <a:xfrm>
            <a:off x="255577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 userDrawn="1">
            <p:custDataLst>
              <p:tags r:id="rId23"/>
            </p:custDataLst>
          </p:nvPr>
        </p:nvSpPr>
        <p:spPr bwMode="gray">
          <a:xfrm>
            <a:off x="277180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 userDrawn="1">
            <p:custDataLst>
              <p:tags r:id="rId24"/>
            </p:custDataLst>
          </p:nvPr>
        </p:nvSpPr>
        <p:spPr bwMode="gray">
          <a:xfrm>
            <a:off x="298782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 userDrawn="1">
            <p:custDataLst>
              <p:tags r:id="rId25"/>
            </p:custDataLst>
          </p:nvPr>
        </p:nvSpPr>
        <p:spPr bwMode="gray">
          <a:xfrm>
            <a:off x="2555776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31" name="Rechteck 30"/>
          <p:cNvSpPr/>
          <p:nvPr userDrawn="1">
            <p:custDataLst>
              <p:tags r:id="rId26"/>
            </p:custDataLst>
          </p:nvPr>
        </p:nvSpPr>
        <p:spPr bwMode="gray">
          <a:xfrm>
            <a:off x="320384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 userDrawn="1">
            <p:custDataLst>
              <p:tags r:id="rId27"/>
            </p:custDataLst>
          </p:nvPr>
        </p:nvSpPr>
        <p:spPr bwMode="gray">
          <a:xfrm>
            <a:off x="341987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 userDrawn="1">
            <p:custDataLst>
              <p:tags r:id="rId28"/>
            </p:custDataLst>
          </p:nvPr>
        </p:nvSpPr>
        <p:spPr bwMode="gray">
          <a:xfrm>
            <a:off x="363589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 userDrawn="1">
            <p:custDataLst>
              <p:tags r:id="rId29"/>
            </p:custDataLst>
          </p:nvPr>
        </p:nvSpPr>
        <p:spPr bwMode="gray">
          <a:xfrm>
            <a:off x="3203848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35" name="Rechteck 34"/>
          <p:cNvSpPr/>
          <p:nvPr userDrawn="1">
            <p:custDataLst>
              <p:tags r:id="rId30"/>
            </p:custDataLst>
          </p:nvPr>
        </p:nvSpPr>
        <p:spPr bwMode="gray">
          <a:xfrm>
            <a:off x="385192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 userDrawn="1">
            <p:custDataLst>
              <p:tags r:id="rId31"/>
            </p:custDataLst>
          </p:nvPr>
        </p:nvSpPr>
        <p:spPr bwMode="gray">
          <a:xfrm>
            <a:off x="406794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 userDrawn="1">
            <p:custDataLst>
              <p:tags r:id="rId32"/>
            </p:custDataLst>
          </p:nvPr>
        </p:nvSpPr>
        <p:spPr bwMode="gray">
          <a:xfrm>
            <a:off x="428396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 userDrawn="1">
            <p:custDataLst>
              <p:tags r:id="rId33"/>
            </p:custDataLst>
          </p:nvPr>
        </p:nvSpPr>
        <p:spPr bwMode="gray">
          <a:xfrm>
            <a:off x="3851920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39" name="Rechteck 38"/>
          <p:cNvSpPr/>
          <p:nvPr userDrawn="1">
            <p:custDataLst>
              <p:tags r:id="rId34"/>
            </p:custDataLst>
          </p:nvPr>
        </p:nvSpPr>
        <p:spPr bwMode="gray">
          <a:xfrm>
            <a:off x="449999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 userDrawn="1">
            <p:custDataLst>
              <p:tags r:id="rId35"/>
            </p:custDataLst>
          </p:nvPr>
        </p:nvSpPr>
        <p:spPr bwMode="gray">
          <a:xfrm>
            <a:off x="4716016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>
            <p:custDataLst>
              <p:tags r:id="rId36"/>
            </p:custDataLst>
          </p:nvPr>
        </p:nvSpPr>
        <p:spPr bwMode="gray">
          <a:xfrm>
            <a:off x="4932040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 userDrawn="1">
            <p:custDataLst>
              <p:tags r:id="rId37"/>
            </p:custDataLst>
          </p:nvPr>
        </p:nvSpPr>
        <p:spPr bwMode="gray">
          <a:xfrm>
            <a:off x="4499992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43" name="Rechteck 42"/>
          <p:cNvSpPr/>
          <p:nvPr userDrawn="1">
            <p:custDataLst>
              <p:tags r:id="rId38"/>
            </p:custDataLst>
          </p:nvPr>
        </p:nvSpPr>
        <p:spPr bwMode="gray">
          <a:xfrm>
            <a:off x="5148064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 userDrawn="1">
            <p:custDataLst>
              <p:tags r:id="rId39"/>
            </p:custDataLst>
          </p:nvPr>
        </p:nvSpPr>
        <p:spPr bwMode="gray">
          <a:xfrm>
            <a:off x="5364088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 userDrawn="1">
            <p:custDataLst>
              <p:tags r:id="rId40"/>
            </p:custDataLst>
          </p:nvPr>
        </p:nvSpPr>
        <p:spPr bwMode="gray">
          <a:xfrm>
            <a:off x="5580112" y="1116000"/>
            <a:ext cx="21602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 userDrawn="1">
            <p:custDataLst>
              <p:tags r:id="rId41"/>
            </p:custDataLst>
          </p:nvPr>
        </p:nvSpPr>
        <p:spPr bwMode="gray">
          <a:xfrm>
            <a:off x="5148064" y="1116000"/>
            <a:ext cx="648072" cy="3132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49" name="Gerade Verbindung 48"/>
          <p:cNvCxnSpPr/>
          <p:nvPr userDrawn="1">
            <p:custDataLst>
              <p:tags r:id="rId42"/>
            </p:custDataLst>
          </p:nvPr>
        </p:nvCxnSpPr>
        <p:spPr>
          <a:xfrm rot="5400000">
            <a:off x="-306368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>
            <p:custDataLst>
              <p:tags r:id="rId43"/>
            </p:custDataLst>
          </p:nvPr>
        </p:nvCxnSpPr>
        <p:spPr>
          <a:xfrm rot="5400000">
            <a:off x="34170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44"/>
            </p:custDataLst>
          </p:nvPr>
        </p:nvCxnSpPr>
        <p:spPr>
          <a:xfrm rot="5400000">
            <a:off x="989776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 userDrawn="1">
            <p:custDataLst>
              <p:tags r:id="rId45"/>
            </p:custDataLst>
          </p:nvPr>
        </p:nvCxnSpPr>
        <p:spPr>
          <a:xfrm rot="5400000">
            <a:off x="2285920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 userDrawn="1">
            <p:custDataLst>
              <p:tags r:id="rId46"/>
            </p:custDataLst>
          </p:nvPr>
        </p:nvCxnSpPr>
        <p:spPr>
          <a:xfrm rot="5400000">
            <a:off x="2933992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47"/>
            </p:custDataLst>
          </p:nvPr>
        </p:nvCxnSpPr>
        <p:spPr>
          <a:xfrm rot="5400000">
            <a:off x="3582064" y="269129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eck 76"/>
          <p:cNvSpPr/>
          <p:nvPr userDrawn="1">
            <p:custDataLst>
              <p:tags r:id="rId48"/>
            </p:custDataLst>
          </p:nvPr>
        </p:nvSpPr>
        <p:spPr bwMode="gray">
          <a:xfrm rot="16200000">
            <a:off x="0" y="2412000"/>
            <a:ext cx="936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79" name="Rechteck 78"/>
          <p:cNvSpPr/>
          <p:nvPr userDrawn="1">
            <p:custDataLst>
              <p:tags r:id="rId49"/>
            </p:custDataLst>
          </p:nvPr>
        </p:nvSpPr>
        <p:spPr bwMode="gray">
          <a:xfrm rot="16200000">
            <a:off x="0" y="1440000"/>
            <a:ext cx="936000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0" name="Text Placeholder 8"/>
          <p:cNvSpPr>
            <a:spLocks noGrp="1"/>
          </p:cNvSpPr>
          <p:nvPr>
            <p:ph type="body" sz="quarter" idx="26" hasCustomPrompt="1"/>
            <p:custDataLst>
              <p:tags r:id="rId50"/>
            </p:custDataLst>
          </p:nvPr>
        </p:nvSpPr>
        <p:spPr bwMode="gray">
          <a:xfrm rot="16200000">
            <a:off x="0" y="2412000"/>
            <a:ext cx="936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81" name="Text Placeholder 8"/>
          <p:cNvSpPr>
            <a:spLocks noGrp="1"/>
          </p:cNvSpPr>
          <p:nvPr>
            <p:ph type="body" sz="quarter" idx="27" hasCustomPrompt="1"/>
            <p:custDataLst>
              <p:tags r:id="rId51"/>
            </p:custDataLst>
          </p:nvPr>
        </p:nvSpPr>
        <p:spPr bwMode="gray">
          <a:xfrm rot="16200000">
            <a:off x="0" y="1440000"/>
            <a:ext cx="936000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sp>
        <p:nvSpPr>
          <p:cNvPr id="82" name="Rectangle 242"/>
          <p:cNvSpPr>
            <a:spLocks noChangeArrowheads="1"/>
          </p:cNvSpPr>
          <p:nvPr userDrawn="1"/>
        </p:nvSpPr>
        <p:spPr bwMode="gray">
          <a:xfrm>
            <a:off x="2914028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3" name="Rectangle 246"/>
          <p:cNvSpPr>
            <a:spLocks noChangeArrowheads="1"/>
          </p:cNvSpPr>
          <p:nvPr userDrawn="1"/>
        </p:nvSpPr>
        <p:spPr bwMode="gray">
          <a:xfrm>
            <a:off x="537764" y="4588569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4" name="Rectangle 247"/>
          <p:cNvSpPr>
            <a:spLocks noChangeArrowheads="1"/>
          </p:cNvSpPr>
          <p:nvPr userDrawn="1"/>
        </p:nvSpPr>
        <p:spPr bwMode="gray">
          <a:xfrm>
            <a:off x="825796" y="4588568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Status 60/EOL as long as stock lasts</a:t>
            </a:r>
          </a:p>
        </p:txBody>
      </p:sp>
      <p:sp>
        <p:nvSpPr>
          <p:cNvPr id="85" name="Rectangle 242"/>
          <p:cNvSpPr>
            <a:spLocks noChangeArrowheads="1"/>
          </p:cNvSpPr>
          <p:nvPr userDrawn="1"/>
        </p:nvSpPr>
        <p:spPr bwMode="gray">
          <a:xfrm>
            <a:off x="249732" y="4588568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86" name="Rectangle 241"/>
          <p:cNvSpPr>
            <a:spLocks noChangeArrowheads="1"/>
          </p:cNvSpPr>
          <p:nvPr userDrawn="1"/>
        </p:nvSpPr>
        <p:spPr bwMode="gray">
          <a:xfrm>
            <a:off x="180229" y="4803551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change. </a:t>
            </a:r>
          </a:p>
        </p:txBody>
      </p:sp>
      <p:sp>
        <p:nvSpPr>
          <p:cNvPr id="87" name="Rectangle 243"/>
          <p:cNvSpPr>
            <a:spLocks noChangeArrowheads="1"/>
          </p:cNvSpPr>
          <p:nvPr userDrawn="1"/>
        </p:nvSpPr>
        <p:spPr bwMode="gray">
          <a:xfrm>
            <a:off x="3223832" y="4588568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  <p:sp>
        <p:nvSpPr>
          <p:cNvPr id="88" name="Text Box 72"/>
          <p:cNvSpPr txBox="1">
            <a:spLocks noChangeArrowheads="1"/>
          </p:cNvSpPr>
          <p:nvPr userDrawn="1"/>
        </p:nvSpPr>
        <p:spPr bwMode="auto">
          <a:xfrm>
            <a:off x="7577773" y="4824000"/>
            <a:ext cx="1387475" cy="1222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90500" indent="-190500" algn="ctr" fontAlgn="ctr">
              <a:defRPr/>
            </a:pPr>
            <a:r>
              <a:rPr lang="en-US" sz="800" dirty="0">
                <a:ea typeface="MS UI Gothic" pitchFamily="34" charset="-128"/>
                <a:cs typeface="+mn-cs"/>
              </a:rPr>
              <a:t>* Featured on selected models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28" hasCustomPrompt="1"/>
            <p:custDataLst>
              <p:tags r:id="rId52"/>
            </p:custDataLst>
          </p:nvPr>
        </p:nvSpPr>
        <p:spPr bwMode="gray">
          <a:xfrm>
            <a:off x="614082" y="4248000"/>
            <a:ext cx="2572871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cxnSp>
        <p:nvCxnSpPr>
          <p:cNvPr id="68" name="Gerade Verbindung 67"/>
          <p:cNvCxnSpPr/>
          <p:nvPr userDrawn="1">
            <p:custDataLst>
              <p:tags r:id="rId53"/>
            </p:custDataLst>
          </p:nvPr>
        </p:nvCxnSpPr>
        <p:spPr>
          <a:xfrm rot="5400000">
            <a:off x="1640760" y="2676050"/>
            <a:ext cx="3132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/>
          <p:cNvSpPr/>
          <p:nvPr userDrawn="1">
            <p:custDataLst>
              <p:tags r:id="rId54"/>
            </p:custDataLst>
          </p:nvPr>
        </p:nvSpPr>
        <p:spPr bwMode="gray">
          <a:xfrm>
            <a:off x="3195918" y="1116000"/>
            <a:ext cx="2600217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929575" y="4948014"/>
            <a:ext cx="3963600" cy="201600"/>
          </a:xfrm>
        </p:spPr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72" name="Rechteck 71"/>
          <p:cNvSpPr/>
          <p:nvPr userDrawn="1">
            <p:custDataLst>
              <p:tags r:id="rId55"/>
            </p:custDataLst>
          </p:nvPr>
        </p:nvSpPr>
        <p:spPr bwMode="gray">
          <a:xfrm>
            <a:off x="614082" y="1115984"/>
            <a:ext cx="2581836" cy="342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30" hasCustomPrompt="1"/>
            <p:custDataLst>
              <p:tags r:id="rId56"/>
            </p:custDataLst>
          </p:nvPr>
        </p:nvSpPr>
        <p:spPr bwMode="gray">
          <a:xfrm>
            <a:off x="3195918" y="4238793"/>
            <a:ext cx="2590520" cy="288032"/>
          </a:xfrm>
        </p:spPr>
        <p:txBody>
          <a:bodyPr lIns="90000" rIns="90000" anchor="ctr" anchorCtr="0"/>
          <a:lstStyle>
            <a:lvl1pPr algn="ct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  <a:defRPr/>
            </a:pPr>
            <a:r>
              <a:rPr lang="en-GB" sz="4400" dirty="0" smtClean="0">
                <a:solidFill>
                  <a:srgbClr val="FFFFFF"/>
                </a:solidFill>
              </a:rPr>
              <a:t>Titelmasterformat </a:t>
            </a:r>
            <a:r>
              <a:rPr lang="en-GB" sz="4400" dirty="0" err="1" smtClean="0">
                <a:solidFill>
                  <a:srgbClr val="FFFFFF"/>
                </a:solidFill>
              </a:rPr>
              <a:t>durch</a:t>
            </a:r>
            <a:r>
              <a:rPr lang="en-GB" sz="4400" dirty="0" smtClean="0">
                <a:solidFill>
                  <a:srgbClr val="FFFFFF"/>
                </a:solidFill>
              </a:rPr>
              <a:t> </a:t>
            </a:r>
            <a:r>
              <a:rPr lang="en-GB" sz="4400" dirty="0" err="1" smtClean="0">
                <a:solidFill>
                  <a:srgbClr val="FFFFFF"/>
                </a:solidFill>
              </a:rPr>
              <a:t>Klicken</a:t>
            </a:r>
            <a:r>
              <a:rPr lang="en-GB" sz="4400" dirty="0" smtClean="0">
                <a:solidFill>
                  <a:srgbClr val="FFFFFF"/>
                </a:solidFill>
              </a:rPr>
              <a:t> </a:t>
            </a:r>
            <a:r>
              <a:rPr lang="en-GB" sz="4400" dirty="0" err="1" smtClean="0">
                <a:solidFill>
                  <a:srgbClr val="FFFFFF"/>
                </a:solidFill>
              </a:rPr>
              <a:t>bearbeiten</a:t>
            </a:r>
            <a:endParaRPr lang="en-GB" sz="4400" dirty="0">
              <a:solidFill>
                <a:srgbClr val="FFFFFF"/>
              </a:solidFill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457200">
              <a:spcBef>
                <a:spcPct val="0"/>
              </a:spcBef>
              <a:spcAft>
                <a:spcPct val="0"/>
              </a:spcAft>
            </a:pPr>
            <a:r>
              <a:rPr lang="de-DE" sz="2400" smtClean="0">
                <a:solidFill>
                  <a:srgbClr val="000000"/>
                </a:solidFill>
              </a:rPr>
              <a:t>Formatvorlage des Untertitelmasters durch Klicken bearbeiten</a:t>
            </a: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37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Copyright 2016 FUJITSU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0" y="4813200"/>
            <a:ext cx="9144000" cy="1440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6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2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Copyright 2016 FUJITSU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8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 +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2787779"/>
            <a:ext cx="8642350" cy="2015995"/>
          </a:xfrm>
        </p:spPr>
        <p:txBody>
          <a:bodyPr/>
          <a:lstStyle>
            <a:lvl1pPr marL="457200" indent="-457200">
              <a:spcAft>
                <a:spcPts val="300"/>
              </a:spcAft>
              <a:buClr>
                <a:schemeClr val="tx2"/>
              </a:buClr>
              <a:buFont typeface="+mj-lt"/>
              <a:buAutoNum type="arabicPeriod"/>
              <a:defRPr sz="2200"/>
            </a:lvl1pPr>
            <a:lvl2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2pPr>
            <a:lvl3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3pPr>
            <a:lvl4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4pPr>
            <a:lvl5pPr marL="457200" indent="-457200">
              <a:spcBef>
                <a:spcPts val="516"/>
              </a:spcBef>
              <a:spcAft>
                <a:spcPts val="288"/>
              </a:spcAft>
              <a:buFont typeface="+mj-lt"/>
              <a:buAutoNum type="arabicPeriod"/>
              <a:defRPr sz="2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3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4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5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6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7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28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000000"/>
                </a:solidFill>
              </a:endParaRPr>
            </a:p>
          </p:txBody>
        </p:sp>
      </p:grpSp>
      <p:sp>
        <p:nvSpPr>
          <p:cNvPr id="3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Copyright 2016 FUJITSU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6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Copyright 2016 FUJITSU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4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5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18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179389" y="681037"/>
            <a:ext cx="8785225" cy="415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443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5" name="Eine Ecke des Rechtecks abrunden 4"/>
          <p:cNvSpPr/>
          <p:nvPr userDrawn="1">
            <p:custDataLst>
              <p:tags r:id="rId1"/>
            </p:custDataLst>
          </p:nvPr>
        </p:nvSpPr>
        <p:spPr bwMode="gray">
          <a:xfrm>
            <a:off x="395536" y="936000"/>
            <a:ext cx="8640514" cy="5760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r>
              <a:rPr kumimoji="0" lang="en-US" sz="1400" dirty="0" smtClean="0">
                <a:solidFill>
                  <a:srgbClr val="FFFFFF"/>
                </a:solidFill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  <a:buFont typeface="Wingdings" pitchFamily="2" charset="2"/>
              <a:buNone/>
            </a:pPr>
            <a:endParaRPr kumimoji="0"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6" name="Rechteck 5"/>
          <p:cNvSpPr/>
          <p:nvPr userDrawn="1">
            <p:custDataLst>
              <p:tags r:id="rId2"/>
            </p:custDataLst>
          </p:nvPr>
        </p:nvSpPr>
        <p:spPr bwMode="gray">
          <a:xfrm>
            <a:off x="395536" y="1188000"/>
            <a:ext cx="8640000" cy="262835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b="1" dirty="0" smtClean="0">
              <a:solidFill>
                <a:srgbClr val="000000"/>
              </a:solidFill>
            </a:endParaRPr>
          </a:p>
        </p:txBody>
      </p:sp>
      <p:sp>
        <p:nvSpPr>
          <p:cNvPr id="7" name="Rechteck 6"/>
          <p:cNvSpPr/>
          <p:nvPr userDrawn="1">
            <p:custDataLst>
              <p:tags r:id="rId3"/>
            </p:custDataLst>
          </p:nvPr>
        </p:nvSpPr>
        <p:spPr bwMode="gray">
          <a:xfrm>
            <a:off x="3955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8" name="Rechteck 7"/>
          <p:cNvSpPr/>
          <p:nvPr userDrawn="1">
            <p:custDataLst>
              <p:tags r:id="rId4"/>
            </p:custDataLst>
          </p:nvPr>
        </p:nvSpPr>
        <p:spPr bwMode="gray">
          <a:xfrm>
            <a:off x="14756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9" name="Rechteck 8"/>
          <p:cNvSpPr/>
          <p:nvPr userDrawn="1">
            <p:custDataLst>
              <p:tags r:id="rId5"/>
            </p:custDataLst>
          </p:nvPr>
        </p:nvSpPr>
        <p:spPr bwMode="gray">
          <a:xfrm>
            <a:off x="255577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sp>
        <p:nvSpPr>
          <p:cNvPr id="10" name="Rechteck 9"/>
          <p:cNvSpPr/>
          <p:nvPr userDrawn="1">
            <p:custDataLst>
              <p:tags r:id="rId6"/>
            </p:custDataLst>
          </p:nvPr>
        </p:nvSpPr>
        <p:spPr bwMode="gray">
          <a:xfrm>
            <a:off x="363589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sp>
        <p:nvSpPr>
          <p:cNvPr id="11" name="Rechteck 10"/>
          <p:cNvSpPr/>
          <p:nvPr userDrawn="1">
            <p:custDataLst>
              <p:tags r:id="rId7"/>
            </p:custDataLst>
          </p:nvPr>
        </p:nvSpPr>
        <p:spPr bwMode="gray">
          <a:xfrm>
            <a:off x="471601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Q1</a:t>
            </a:r>
          </a:p>
        </p:txBody>
      </p:sp>
      <p:sp>
        <p:nvSpPr>
          <p:cNvPr id="12" name="Rechteck 11"/>
          <p:cNvSpPr/>
          <p:nvPr userDrawn="1">
            <p:custDataLst>
              <p:tags r:id="rId8"/>
            </p:custDataLst>
          </p:nvPr>
        </p:nvSpPr>
        <p:spPr bwMode="gray">
          <a:xfrm>
            <a:off x="579613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Q2</a:t>
            </a:r>
          </a:p>
        </p:txBody>
      </p:sp>
      <p:sp>
        <p:nvSpPr>
          <p:cNvPr id="13" name="Rechteck 12"/>
          <p:cNvSpPr/>
          <p:nvPr userDrawn="1">
            <p:custDataLst>
              <p:tags r:id="rId9"/>
            </p:custDataLst>
          </p:nvPr>
        </p:nvSpPr>
        <p:spPr bwMode="gray">
          <a:xfrm>
            <a:off x="6876256" y="1196754"/>
            <a:ext cx="1080120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Q3</a:t>
            </a:r>
          </a:p>
        </p:txBody>
      </p:sp>
      <p:cxnSp>
        <p:nvCxnSpPr>
          <p:cNvPr id="16" name="Gerade Verbindung 15"/>
          <p:cNvCxnSpPr/>
          <p:nvPr userDrawn="1">
            <p:custDataLst>
              <p:tags r:id="rId10"/>
            </p:custDataLst>
          </p:nvPr>
        </p:nvCxnSpPr>
        <p:spPr>
          <a:xfrm rot="5400000">
            <a:off x="219589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 userDrawn="1">
            <p:custDataLst>
              <p:tags r:id="rId11"/>
            </p:custDataLst>
          </p:nvPr>
        </p:nvSpPr>
        <p:spPr bwMode="gray">
          <a:xfrm>
            <a:off x="7956376" y="1196752"/>
            <a:ext cx="1079674" cy="2880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32400" rtlCol="0"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000" dirty="0" smtClean="0">
                <a:solidFill>
                  <a:srgbClr val="000000"/>
                </a:solidFill>
              </a:rPr>
              <a:t>Q4</a:t>
            </a:r>
          </a:p>
        </p:txBody>
      </p:sp>
      <p:cxnSp>
        <p:nvCxnSpPr>
          <p:cNvPr id="19" name="Gerade Verbindung 18"/>
          <p:cNvCxnSpPr/>
          <p:nvPr userDrawn="1">
            <p:custDataLst>
              <p:tags r:id="rId12"/>
            </p:custDataLst>
          </p:nvPr>
        </p:nvCxnSpPr>
        <p:spPr>
          <a:xfrm rot="5400000">
            <a:off x="65163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>
            <p:custDataLst>
              <p:tags r:id="rId13"/>
            </p:custDataLst>
          </p:nvPr>
        </p:nvCxnSpPr>
        <p:spPr>
          <a:xfrm rot="5400000">
            <a:off x="543625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>
            <p:custDataLst>
              <p:tags r:id="rId14"/>
            </p:custDataLst>
          </p:nvPr>
        </p:nvCxnSpPr>
        <p:spPr>
          <a:xfrm rot="5400000">
            <a:off x="1115776" y="2637299"/>
            <a:ext cx="2880000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15"/>
            </p:custDataLst>
          </p:nvPr>
        </p:nvCxnSpPr>
        <p:spPr>
          <a:xfrm flipH="1">
            <a:off x="1470212" y="1197299"/>
            <a:ext cx="5444" cy="285474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16"/>
            </p:custDataLst>
          </p:nvPr>
        </p:nvCxnSpPr>
        <p:spPr>
          <a:xfrm>
            <a:off x="5796136" y="1197299"/>
            <a:ext cx="8511" cy="2868195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 userDrawn="1">
            <p:custDataLst>
              <p:tags r:id="rId17"/>
            </p:custDataLst>
          </p:nvPr>
        </p:nvSpPr>
        <p:spPr bwMode="gray">
          <a:xfrm>
            <a:off x="3955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5" name="Rechteck 24"/>
          <p:cNvSpPr/>
          <p:nvPr userDrawn="1">
            <p:custDataLst>
              <p:tags r:id="rId18"/>
            </p:custDataLst>
          </p:nvPr>
        </p:nvSpPr>
        <p:spPr bwMode="gray">
          <a:xfrm>
            <a:off x="7555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 userDrawn="1">
            <p:custDataLst>
              <p:tags r:id="rId19"/>
            </p:custDataLst>
          </p:nvPr>
        </p:nvSpPr>
        <p:spPr bwMode="gray">
          <a:xfrm>
            <a:off x="11156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7" name="Rechteck 26"/>
          <p:cNvSpPr/>
          <p:nvPr userDrawn="1">
            <p:custDataLst>
              <p:tags r:id="rId20"/>
            </p:custDataLst>
          </p:nvPr>
        </p:nvSpPr>
        <p:spPr bwMode="gray">
          <a:xfrm>
            <a:off x="14756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8" name="Rechteck 27"/>
          <p:cNvSpPr/>
          <p:nvPr userDrawn="1">
            <p:custDataLst>
              <p:tags r:id="rId21"/>
            </p:custDataLst>
          </p:nvPr>
        </p:nvSpPr>
        <p:spPr bwMode="gray">
          <a:xfrm>
            <a:off x="18356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29" name="Rechteck 28"/>
          <p:cNvSpPr/>
          <p:nvPr userDrawn="1">
            <p:custDataLst>
              <p:tags r:id="rId22"/>
            </p:custDataLst>
          </p:nvPr>
        </p:nvSpPr>
        <p:spPr bwMode="gray">
          <a:xfrm>
            <a:off x="21957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 userDrawn="1">
            <p:custDataLst>
              <p:tags r:id="rId23"/>
            </p:custDataLst>
          </p:nvPr>
        </p:nvSpPr>
        <p:spPr bwMode="gray">
          <a:xfrm>
            <a:off x="25557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1" name="Rechteck 30"/>
          <p:cNvSpPr/>
          <p:nvPr userDrawn="1">
            <p:custDataLst>
              <p:tags r:id="rId24"/>
            </p:custDataLst>
          </p:nvPr>
        </p:nvSpPr>
        <p:spPr bwMode="gray">
          <a:xfrm>
            <a:off x="29158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2" name="Rechteck 31"/>
          <p:cNvSpPr/>
          <p:nvPr userDrawn="1">
            <p:custDataLst>
              <p:tags r:id="rId25"/>
            </p:custDataLst>
          </p:nvPr>
        </p:nvSpPr>
        <p:spPr bwMode="gray">
          <a:xfrm>
            <a:off x="32758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3" name="Rechteck 32"/>
          <p:cNvSpPr/>
          <p:nvPr userDrawn="1">
            <p:custDataLst>
              <p:tags r:id="rId26"/>
            </p:custDataLst>
          </p:nvPr>
        </p:nvSpPr>
        <p:spPr bwMode="gray">
          <a:xfrm>
            <a:off x="36358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4" name="Rechteck 33"/>
          <p:cNvSpPr/>
          <p:nvPr userDrawn="1">
            <p:custDataLst>
              <p:tags r:id="rId27"/>
            </p:custDataLst>
          </p:nvPr>
        </p:nvSpPr>
        <p:spPr bwMode="gray">
          <a:xfrm>
            <a:off x="39959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5" name="Rechteck 34"/>
          <p:cNvSpPr/>
          <p:nvPr userDrawn="1">
            <p:custDataLst>
              <p:tags r:id="rId28"/>
            </p:custDataLst>
          </p:nvPr>
        </p:nvSpPr>
        <p:spPr bwMode="gray">
          <a:xfrm>
            <a:off x="43559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6" name="Rechteck 35"/>
          <p:cNvSpPr/>
          <p:nvPr userDrawn="1">
            <p:custDataLst>
              <p:tags r:id="rId29"/>
            </p:custDataLst>
          </p:nvPr>
        </p:nvSpPr>
        <p:spPr bwMode="gray">
          <a:xfrm>
            <a:off x="47160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7" name="Rechteck 36"/>
          <p:cNvSpPr/>
          <p:nvPr userDrawn="1">
            <p:custDataLst>
              <p:tags r:id="rId30"/>
            </p:custDataLst>
          </p:nvPr>
        </p:nvSpPr>
        <p:spPr bwMode="gray">
          <a:xfrm>
            <a:off x="50760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8" name="Rechteck 37"/>
          <p:cNvSpPr/>
          <p:nvPr userDrawn="1">
            <p:custDataLst>
              <p:tags r:id="rId31"/>
            </p:custDataLst>
          </p:nvPr>
        </p:nvSpPr>
        <p:spPr bwMode="gray">
          <a:xfrm>
            <a:off x="54360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39" name="Rechteck 38"/>
          <p:cNvSpPr/>
          <p:nvPr userDrawn="1">
            <p:custDataLst>
              <p:tags r:id="rId32"/>
            </p:custDataLst>
          </p:nvPr>
        </p:nvSpPr>
        <p:spPr bwMode="gray">
          <a:xfrm>
            <a:off x="57961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0" name="Rechteck 39"/>
          <p:cNvSpPr/>
          <p:nvPr userDrawn="1">
            <p:custDataLst>
              <p:tags r:id="rId33"/>
            </p:custDataLst>
          </p:nvPr>
        </p:nvSpPr>
        <p:spPr bwMode="gray">
          <a:xfrm>
            <a:off x="61561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1" name="Rechteck 40"/>
          <p:cNvSpPr/>
          <p:nvPr userDrawn="1">
            <p:custDataLst>
              <p:tags r:id="rId34"/>
            </p:custDataLst>
          </p:nvPr>
        </p:nvSpPr>
        <p:spPr bwMode="gray">
          <a:xfrm>
            <a:off x="65162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2" name="Rechteck 41"/>
          <p:cNvSpPr/>
          <p:nvPr userDrawn="1">
            <p:custDataLst>
              <p:tags r:id="rId35"/>
            </p:custDataLst>
          </p:nvPr>
        </p:nvSpPr>
        <p:spPr bwMode="gray">
          <a:xfrm>
            <a:off x="68762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3" name="Rechteck 42"/>
          <p:cNvSpPr/>
          <p:nvPr userDrawn="1">
            <p:custDataLst>
              <p:tags r:id="rId36"/>
            </p:custDataLst>
          </p:nvPr>
        </p:nvSpPr>
        <p:spPr bwMode="gray">
          <a:xfrm>
            <a:off x="723629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4" name="Rechteck 43"/>
          <p:cNvSpPr/>
          <p:nvPr userDrawn="1">
            <p:custDataLst>
              <p:tags r:id="rId37"/>
            </p:custDataLst>
          </p:nvPr>
        </p:nvSpPr>
        <p:spPr bwMode="gray">
          <a:xfrm>
            <a:off x="759633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 userDrawn="1">
            <p:custDataLst>
              <p:tags r:id="rId38"/>
            </p:custDataLst>
          </p:nvPr>
        </p:nvSpPr>
        <p:spPr bwMode="gray">
          <a:xfrm>
            <a:off x="795637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6" name="Rechteck 45"/>
          <p:cNvSpPr/>
          <p:nvPr userDrawn="1">
            <p:custDataLst>
              <p:tags r:id="rId39"/>
            </p:custDataLst>
          </p:nvPr>
        </p:nvSpPr>
        <p:spPr bwMode="gray">
          <a:xfrm>
            <a:off x="831641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7" name="Rechteck 46"/>
          <p:cNvSpPr/>
          <p:nvPr userDrawn="1">
            <p:custDataLst>
              <p:tags r:id="rId40"/>
            </p:custDataLst>
          </p:nvPr>
        </p:nvSpPr>
        <p:spPr bwMode="gray">
          <a:xfrm>
            <a:off x="8676456" y="1196752"/>
            <a:ext cx="360040" cy="262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100" dirty="0" smtClean="0">
              <a:solidFill>
                <a:srgbClr val="000000"/>
              </a:solidFill>
            </a:endParaRPr>
          </a:p>
        </p:txBody>
      </p:sp>
      <p:cxnSp>
        <p:nvCxnSpPr>
          <p:cNvPr id="48" name="Gerade Verbindung 47"/>
          <p:cNvCxnSpPr/>
          <p:nvPr userDrawn="1">
            <p:custDataLst>
              <p:tags r:id="rId41"/>
            </p:custDataLst>
          </p:nvPr>
        </p:nvCxnSpPr>
        <p:spPr>
          <a:xfrm flipV="1">
            <a:off x="1470212" y="1196752"/>
            <a:ext cx="5444" cy="2873224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 userDrawn="1">
            <p:custDataLst>
              <p:tags r:id="rId42"/>
            </p:custDataLst>
          </p:nvPr>
        </p:nvCxnSpPr>
        <p:spPr>
          <a:xfrm rot="5400000" flipH="1" flipV="1">
            <a:off x="11157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 userDrawn="1">
            <p:custDataLst>
              <p:tags r:id="rId43"/>
            </p:custDataLst>
          </p:nvPr>
        </p:nvCxnSpPr>
        <p:spPr>
          <a:xfrm rot="5400000" flipH="1" flipV="1">
            <a:off x="219589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 userDrawn="1">
            <p:custDataLst>
              <p:tags r:id="rId44"/>
            </p:custDataLst>
          </p:nvPr>
        </p:nvCxnSpPr>
        <p:spPr>
          <a:xfrm rot="5400000" flipH="1" flipV="1">
            <a:off x="543625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 userDrawn="1">
            <p:custDataLst>
              <p:tags r:id="rId45"/>
            </p:custDataLst>
          </p:nvPr>
        </p:nvCxnSpPr>
        <p:spPr>
          <a:xfrm rot="5400000" flipH="1" flipV="1">
            <a:off x="6516376" y="2636752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240"/>
          <p:cNvSpPr>
            <a:spLocks noChangeArrowheads="1"/>
          </p:cNvSpPr>
          <p:nvPr userDrawn="1"/>
        </p:nvSpPr>
        <p:spPr bwMode="gray">
          <a:xfrm>
            <a:off x="179388" y="4516560"/>
            <a:ext cx="288156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ysDash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kumimoji="0" lang="en-US" altLang="ja-JP" sz="1100" kern="0">
              <a:latin typeface="Arial"/>
              <a:cs typeface="Arial"/>
            </a:endParaRPr>
          </a:p>
        </p:txBody>
      </p:sp>
      <p:sp>
        <p:nvSpPr>
          <p:cNvPr id="66" name="Rectangle 241"/>
          <p:cNvSpPr>
            <a:spLocks noChangeArrowheads="1"/>
          </p:cNvSpPr>
          <p:nvPr userDrawn="1"/>
        </p:nvSpPr>
        <p:spPr bwMode="gray">
          <a:xfrm>
            <a:off x="467544" y="4516560"/>
            <a:ext cx="1008831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Not decided</a:t>
            </a:r>
          </a:p>
        </p:txBody>
      </p:sp>
      <p:sp>
        <p:nvSpPr>
          <p:cNvPr id="67" name="Rectangle 242"/>
          <p:cNvSpPr>
            <a:spLocks noChangeArrowheads="1"/>
          </p:cNvSpPr>
          <p:nvPr userDrawn="1"/>
        </p:nvSpPr>
        <p:spPr bwMode="gray">
          <a:xfrm>
            <a:off x="4067944" y="4516560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68" name="Rectangle 246"/>
          <p:cNvSpPr>
            <a:spLocks noChangeArrowheads="1"/>
          </p:cNvSpPr>
          <p:nvPr userDrawn="1"/>
        </p:nvSpPr>
        <p:spPr bwMode="gray">
          <a:xfrm>
            <a:off x="1691680" y="4516561"/>
            <a:ext cx="288032" cy="1444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/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</a:pPr>
            <a:endParaRPr kumimoji="0" lang="en-US" altLang="ja-JP" sz="1100" b="1" kern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69" name="Rectangle 247"/>
          <p:cNvSpPr>
            <a:spLocks noChangeArrowheads="1"/>
          </p:cNvSpPr>
          <p:nvPr userDrawn="1"/>
        </p:nvSpPr>
        <p:spPr bwMode="gray">
          <a:xfrm>
            <a:off x="1979712" y="4516560"/>
            <a:ext cx="1557338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Status 60/EOL as long as stock lasts</a:t>
            </a:r>
          </a:p>
        </p:txBody>
      </p:sp>
      <p:sp>
        <p:nvSpPr>
          <p:cNvPr id="70" name="Rectangle 242"/>
          <p:cNvSpPr>
            <a:spLocks noChangeArrowheads="1"/>
          </p:cNvSpPr>
          <p:nvPr userDrawn="1"/>
        </p:nvSpPr>
        <p:spPr bwMode="gray">
          <a:xfrm>
            <a:off x="1403648" y="4516560"/>
            <a:ext cx="288032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ja-JP" sz="1100" b="1" kern="0">
              <a:latin typeface="Arial"/>
              <a:cs typeface="Arial"/>
            </a:endParaRPr>
          </a:p>
        </p:txBody>
      </p:sp>
      <p:sp>
        <p:nvSpPr>
          <p:cNvPr id="71" name="Rectangle 241"/>
          <p:cNvSpPr>
            <a:spLocks noChangeArrowheads="1"/>
          </p:cNvSpPr>
          <p:nvPr userDrawn="1"/>
        </p:nvSpPr>
        <p:spPr bwMode="gray">
          <a:xfrm>
            <a:off x="180229" y="4731543"/>
            <a:ext cx="8784383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smtClean="0">
                <a:solidFill>
                  <a:sysClr val="windowText" lastClr="000000"/>
                </a:solidFill>
                <a:latin typeface="Arial"/>
                <a:ea typeface="+mn-ea"/>
              </a:rPr>
              <a:t>All dates are subject to change. </a:t>
            </a:r>
          </a:p>
        </p:txBody>
      </p:sp>
      <p:sp>
        <p:nvSpPr>
          <p:cNvPr id="72" name="Rectangle 240"/>
          <p:cNvSpPr>
            <a:spLocks noChangeArrowheads="1"/>
          </p:cNvSpPr>
          <p:nvPr userDrawn="1"/>
        </p:nvSpPr>
        <p:spPr bwMode="gray">
          <a:xfrm>
            <a:off x="5724128" y="4515966"/>
            <a:ext cx="288156" cy="14446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kumimoji="0" lang="en-US" altLang="ja-JP" sz="1100" kern="0">
              <a:latin typeface="Arial"/>
              <a:cs typeface="Arial"/>
            </a:endParaRPr>
          </a:p>
        </p:txBody>
      </p:sp>
      <p:sp>
        <p:nvSpPr>
          <p:cNvPr id="73" name="Rectangle 241"/>
          <p:cNvSpPr>
            <a:spLocks noChangeArrowheads="1"/>
          </p:cNvSpPr>
          <p:nvPr userDrawn="1"/>
        </p:nvSpPr>
        <p:spPr bwMode="gray">
          <a:xfrm>
            <a:off x="6012284" y="4515967"/>
            <a:ext cx="1728911" cy="144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New </a:t>
            </a:r>
            <a:r>
              <a:rPr kumimoji="0" lang="en-US" altLang="ja-JP" sz="900" kern="0" dirty="0" err="1" smtClean="0">
                <a:solidFill>
                  <a:sysClr val="windowText" lastClr="000000"/>
                </a:solidFill>
                <a:latin typeface="Arial"/>
                <a:ea typeface="+mn-ea"/>
              </a:rPr>
              <a:t>vs</a:t>
            </a: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 last month</a:t>
            </a:r>
          </a:p>
        </p:txBody>
      </p:sp>
      <p:sp>
        <p:nvSpPr>
          <p:cNvPr id="74" name="Rectangle 243"/>
          <p:cNvSpPr>
            <a:spLocks noChangeArrowheads="1"/>
          </p:cNvSpPr>
          <p:nvPr userDrawn="1"/>
        </p:nvSpPr>
        <p:spPr bwMode="gray">
          <a:xfrm>
            <a:off x="4355976" y="4516560"/>
            <a:ext cx="2256284" cy="144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 anchor="ctr" anchorCtr="0">
            <a:noAutofit/>
          </a:bodyPr>
          <a:lstStyle/>
          <a:p>
            <a:pPr algn="l" defTabSz="7429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Roadmap product</a:t>
            </a:r>
          </a:p>
        </p:txBody>
      </p:sp>
      <p:sp>
        <p:nvSpPr>
          <p:cNvPr id="110" name="Rechteck 109"/>
          <p:cNvSpPr/>
          <p:nvPr userDrawn="1">
            <p:custDataLst>
              <p:tags r:id="rId46"/>
            </p:custDataLst>
          </p:nvPr>
        </p:nvSpPr>
        <p:spPr bwMode="gray">
          <a:xfrm rot="16200000">
            <a:off x="-1056362" y="2370361"/>
            <a:ext cx="2616723" cy="287954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C5D"/>
              </a:buClr>
            </a:pPr>
            <a:endParaRPr kumimoji="0"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11" name="Text Placeholder 8"/>
          <p:cNvSpPr>
            <a:spLocks noGrp="1"/>
          </p:cNvSpPr>
          <p:nvPr>
            <p:ph type="body" sz="quarter" idx="22" hasCustomPrompt="1"/>
            <p:custDataLst>
              <p:tags r:id="rId47"/>
            </p:custDataLst>
          </p:nvPr>
        </p:nvSpPr>
        <p:spPr bwMode="gray">
          <a:xfrm rot="16200000">
            <a:off x="-1056399" y="2370399"/>
            <a:ext cx="2616798" cy="287804"/>
          </a:xfrm>
        </p:spPr>
        <p:txBody>
          <a:bodyPr vert="horz" lIns="90000" tIns="0" rIns="90000" bIns="0" rtlCol="0" anchor="ctr" anchorCtr="0">
            <a:noAutofit/>
          </a:bodyPr>
          <a:lstStyle>
            <a:lvl1pPr>
              <a:buNone/>
              <a:defRPr lang="en-US" sz="12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516"/>
              </a:spcBef>
              <a:spcAft>
                <a:spcPts val="288"/>
              </a:spcAft>
              <a:buClr>
                <a:schemeClr val="accent2"/>
              </a:buClr>
              <a:buFont typeface="Wingdings" pitchFamily="2" charset="2"/>
              <a:buNone/>
            </a:pPr>
            <a:r>
              <a:rPr lang="en-US" dirty="0" smtClean="0"/>
              <a:t>Xxx</a:t>
            </a:r>
          </a:p>
        </p:txBody>
      </p:sp>
      <p:cxnSp>
        <p:nvCxnSpPr>
          <p:cNvPr id="75" name="Gerade Verbindung 74"/>
          <p:cNvCxnSpPr/>
          <p:nvPr userDrawn="1">
            <p:custDataLst>
              <p:tags r:id="rId48"/>
            </p:custDataLst>
          </p:nvPr>
        </p:nvCxnSpPr>
        <p:spPr>
          <a:xfrm rot="5400000" flipH="1" flipV="1">
            <a:off x="3273581" y="2625871"/>
            <a:ext cx="2880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/>
          <p:cNvSpPr/>
          <p:nvPr userDrawn="1">
            <p:custDataLst>
              <p:tags r:id="rId49"/>
            </p:custDataLst>
          </p:nvPr>
        </p:nvSpPr>
        <p:spPr bwMode="gray">
          <a:xfrm>
            <a:off x="4710953" y="1196744"/>
            <a:ext cx="4318747" cy="316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24" hasCustomPrompt="1"/>
            <p:custDataLst>
              <p:tags r:id="rId50"/>
            </p:custDataLst>
          </p:nvPr>
        </p:nvSpPr>
        <p:spPr bwMode="gray">
          <a:xfrm>
            <a:off x="4715435" y="4084325"/>
            <a:ext cx="4319709" cy="288032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2017</a:t>
            </a:r>
          </a:p>
        </p:txBody>
      </p:sp>
      <p:sp>
        <p:nvSpPr>
          <p:cNvPr id="80" name="Rechteck 79"/>
          <p:cNvSpPr/>
          <p:nvPr userDrawn="1">
            <p:custDataLst>
              <p:tags r:id="rId51"/>
            </p:custDataLst>
          </p:nvPr>
        </p:nvSpPr>
        <p:spPr bwMode="gray">
          <a:xfrm>
            <a:off x="407895" y="1196728"/>
            <a:ext cx="4307540" cy="3168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81" name="Text Placeholder 8"/>
          <p:cNvSpPr>
            <a:spLocks noGrp="1"/>
          </p:cNvSpPr>
          <p:nvPr>
            <p:ph type="body" sz="quarter" idx="25" hasCustomPrompt="1"/>
            <p:custDataLst>
              <p:tags r:id="rId52"/>
            </p:custDataLst>
          </p:nvPr>
        </p:nvSpPr>
        <p:spPr bwMode="gray">
          <a:xfrm>
            <a:off x="416860" y="4089072"/>
            <a:ext cx="4298576" cy="288032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543240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6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4" y="1058863"/>
            <a:ext cx="8642351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10174"/>
            </a:avLst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5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ags" Target="../tags/tag187.xml"/><Relationship Id="rId4" Type="http://schemas.openxmlformats.org/officeDocument/2006/relationships/slideLayout" Target="../slideLayouts/slideLayout40.xml"/><Relationship Id="rId9" Type="http://schemas.openxmlformats.org/officeDocument/2006/relationships/tags" Target="../tags/tag1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8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9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198562" y="4979671"/>
            <a:ext cx="1412502" cy="153084"/>
            <a:chOff x="126" y="4200"/>
            <a:chExt cx="976" cy="90"/>
          </a:xfrm>
        </p:grpSpPr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126" y="4203"/>
              <a:ext cx="976" cy="82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3" name="Rectangle 32"/>
            <p:cNvSpPr>
              <a:spLocks noChangeArrowheads="1"/>
            </p:cNvSpPr>
            <p:nvPr userDrawn="1"/>
          </p:nvSpPr>
          <p:spPr bwMode="auto">
            <a:xfrm>
              <a:off x="331" y="4200"/>
              <a:ext cx="5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B72C15"/>
                  </a:solidFill>
                  <a:effectLst/>
                  <a:latin typeface="Fujitsu Sans" pitchFamily="34" charset="0"/>
                </a:rPr>
                <a:t>FUJITSU PUBLIC</a:t>
              </a:r>
              <a:endPara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ujitsu Sans" pitchFamily="34" charset="0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 userDrawn="1"/>
          </p:nvSpPr>
          <p:spPr bwMode="auto">
            <a:xfrm>
              <a:off x="164" y="4214"/>
              <a:ext cx="87" cy="63"/>
            </a:xfrm>
            <a:custGeom>
              <a:avLst/>
              <a:gdLst>
                <a:gd name="T0" fmla="*/ 0 w 592"/>
                <a:gd name="T1" fmla="*/ 296 h 592"/>
                <a:gd name="T2" fmla="*/ 296 w 592"/>
                <a:gd name="T3" fmla="*/ 0 h 592"/>
                <a:gd name="T4" fmla="*/ 592 w 592"/>
                <a:gd name="T5" fmla="*/ 296 h 592"/>
                <a:gd name="T6" fmla="*/ 296 w 592"/>
                <a:gd name="T7" fmla="*/ 592 h 592"/>
                <a:gd name="T8" fmla="*/ 0 w 592"/>
                <a:gd name="T9" fmla="*/ 296 h 592"/>
                <a:gd name="T10" fmla="*/ 477 w 592"/>
                <a:gd name="T11" fmla="*/ 425 h 592"/>
                <a:gd name="T12" fmla="*/ 518 w 592"/>
                <a:gd name="T13" fmla="*/ 296 h 592"/>
                <a:gd name="T14" fmla="*/ 296 w 592"/>
                <a:gd name="T15" fmla="*/ 74 h 592"/>
                <a:gd name="T16" fmla="*/ 167 w 592"/>
                <a:gd name="T17" fmla="*/ 115 h 592"/>
                <a:gd name="T18" fmla="*/ 477 w 592"/>
                <a:gd name="T19" fmla="*/ 425 h 592"/>
                <a:gd name="T20" fmla="*/ 115 w 592"/>
                <a:gd name="T21" fmla="*/ 168 h 592"/>
                <a:gd name="T22" fmla="*/ 74 w 592"/>
                <a:gd name="T23" fmla="*/ 296 h 592"/>
                <a:gd name="T24" fmla="*/ 296 w 592"/>
                <a:gd name="T25" fmla="*/ 518 h 592"/>
                <a:gd name="T26" fmla="*/ 425 w 592"/>
                <a:gd name="T27" fmla="*/ 477 h 592"/>
                <a:gd name="T28" fmla="*/ 115 w 592"/>
                <a:gd name="T29" fmla="*/ 16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592">
                  <a:moveTo>
                    <a:pt x="0" y="296"/>
                  </a:moveTo>
                  <a:cubicBezTo>
                    <a:pt x="0" y="133"/>
                    <a:pt x="133" y="0"/>
                    <a:pt x="296" y="0"/>
                  </a:cubicBezTo>
                  <a:cubicBezTo>
                    <a:pt x="459" y="0"/>
                    <a:pt x="592" y="133"/>
                    <a:pt x="592" y="296"/>
                  </a:cubicBezTo>
                  <a:cubicBezTo>
                    <a:pt x="592" y="460"/>
                    <a:pt x="459" y="592"/>
                    <a:pt x="296" y="592"/>
                  </a:cubicBezTo>
                  <a:cubicBezTo>
                    <a:pt x="133" y="592"/>
                    <a:pt x="0" y="460"/>
                    <a:pt x="0" y="296"/>
                  </a:cubicBezTo>
                  <a:close/>
                  <a:moveTo>
                    <a:pt x="477" y="425"/>
                  </a:moveTo>
                  <a:cubicBezTo>
                    <a:pt x="503" y="387"/>
                    <a:pt x="518" y="342"/>
                    <a:pt x="518" y="296"/>
                  </a:cubicBezTo>
                  <a:cubicBezTo>
                    <a:pt x="518" y="174"/>
                    <a:pt x="418" y="74"/>
                    <a:pt x="296" y="74"/>
                  </a:cubicBezTo>
                  <a:cubicBezTo>
                    <a:pt x="250" y="74"/>
                    <a:pt x="205" y="89"/>
                    <a:pt x="167" y="115"/>
                  </a:cubicBezTo>
                  <a:lnTo>
                    <a:pt x="477" y="425"/>
                  </a:lnTo>
                  <a:close/>
                  <a:moveTo>
                    <a:pt x="115" y="168"/>
                  </a:moveTo>
                  <a:cubicBezTo>
                    <a:pt x="88" y="205"/>
                    <a:pt x="74" y="250"/>
                    <a:pt x="74" y="296"/>
                  </a:cubicBezTo>
                  <a:cubicBezTo>
                    <a:pt x="74" y="419"/>
                    <a:pt x="173" y="518"/>
                    <a:pt x="296" y="518"/>
                  </a:cubicBezTo>
                  <a:cubicBezTo>
                    <a:pt x="342" y="518"/>
                    <a:pt x="387" y="504"/>
                    <a:pt x="425" y="477"/>
                  </a:cubicBezTo>
                  <a:lnTo>
                    <a:pt x="115" y="168"/>
                  </a:lnTo>
                  <a:close/>
                </a:path>
              </a:pathLst>
            </a:custGeom>
            <a:solidFill>
              <a:srgbClr val="B72C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126" y="4203"/>
              <a:ext cx="976" cy="83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ln w="5715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60" r:id="rId4"/>
    <p:sldLayoutId id="2147483662" r:id="rId5"/>
    <p:sldLayoutId id="2147483656" r:id="rId6"/>
    <p:sldLayoutId id="2147483654" r:id="rId7"/>
    <p:sldLayoutId id="2147483650" r:id="rId8"/>
    <p:sldLayoutId id="2147483667" r:id="rId9"/>
    <p:sldLayoutId id="2147483652" r:id="rId10"/>
    <p:sldLayoutId id="2147483665" r:id="rId11"/>
    <p:sldLayoutId id="2147483658" r:id="rId12"/>
    <p:sldLayoutId id="2147483666" r:id="rId13"/>
    <p:sldLayoutId id="2147483686" r:id="rId14"/>
    <p:sldLayoutId id="2147483687" r:id="rId15"/>
    <p:sldLayoutId id="2147483657" r:id="rId16"/>
    <p:sldLayoutId id="2147483661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84" r:id="rId28"/>
    <p:sldLayoutId id="2147483685" r:id="rId29"/>
    <p:sldLayoutId id="2147483678" r:id="rId30"/>
    <p:sldLayoutId id="2147483679" r:id="rId31"/>
    <p:sldLayoutId id="2147483659" r:id="rId32"/>
    <p:sldLayoutId id="2147483655" r:id="rId33"/>
    <p:sldLayoutId id="2147483689" r:id="rId34"/>
    <p:sldLayoutId id="2147483690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9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lang="en-US" altLang="ja-JP" sz="800" smtClean="0">
                <a:solidFill>
                  <a:srgbClr val="000000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z="800" dirty="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11" name="Footer Placeholder 110"/>
          <p:cNvSpPr>
            <a:spLocks noGrp="1"/>
          </p:cNvSpPr>
          <p:nvPr>
            <p:ph type="ftr" sz="quarter" idx="3"/>
          </p:nvPr>
        </p:nvSpPr>
        <p:spPr>
          <a:xfrm>
            <a:off x="4929575" y="4937125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>
                <a:solidFill>
                  <a:srgbClr val="000000"/>
                </a:solidFill>
              </a:rPr>
              <a:t>Copyright 2016 FUJITSU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6" name="Rectangle 32"/>
          <p:cNvSpPr>
            <a:spLocks noChangeArrowheads="1"/>
          </p:cNvSpPr>
          <p:nvPr userDrawn="1"/>
        </p:nvSpPr>
        <p:spPr bwMode="auto">
          <a:xfrm>
            <a:off x="495245" y="4979671"/>
            <a:ext cx="850975" cy="1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 dirty="0" smtClean="0">
                <a:solidFill>
                  <a:srgbClr val="B72C15"/>
                </a:solidFill>
                <a:latin typeface="Fujitsu Sans" pitchFamily="34" charset="0"/>
              </a:rPr>
              <a:t>FUJITSU PUBLIC</a:t>
            </a:r>
            <a:endParaRPr lang="de-DE" sz="1000" b="1" dirty="0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27" name="Freeform 33"/>
          <p:cNvSpPr>
            <a:spLocks noEditPoints="1"/>
          </p:cNvSpPr>
          <p:nvPr userDrawn="1"/>
        </p:nvSpPr>
        <p:spPr bwMode="auto">
          <a:xfrm>
            <a:off x="253557" y="5003484"/>
            <a:ext cx="125910" cy="107159"/>
          </a:xfrm>
          <a:custGeom>
            <a:avLst/>
            <a:gdLst>
              <a:gd name="T0" fmla="*/ 0 w 592"/>
              <a:gd name="T1" fmla="*/ 296 h 592"/>
              <a:gd name="T2" fmla="*/ 296 w 592"/>
              <a:gd name="T3" fmla="*/ 0 h 592"/>
              <a:gd name="T4" fmla="*/ 592 w 592"/>
              <a:gd name="T5" fmla="*/ 296 h 592"/>
              <a:gd name="T6" fmla="*/ 296 w 592"/>
              <a:gd name="T7" fmla="*/ 592 h 592"/>
              <a:gd name="T8" fmla="*/ 0 w 592"/>
              <a:gd name="T9" fmla="*/ 296 h 592"/>
              <a:gd name="T10" fmla="*/ 477 w 592"/>
              <a:gd name="T11" fmla="*/ 425 h 592"/>
              <a:gd name="T12" fmla="*/ 518 w 592"/>
              <a:gd name="T13" fmla="*/ 296 h 592"/>
              <a:gd name="T14" fmla="*/ 296 w 592"/>
              <a:gd name="T15" fmla="*/ 74 h 592"/>
              <a:gd name="T16" fmla="*/ 167 w 592"/>
              <a:gd name="T17" fmla="*/ 115 h 592"/>
              <a:gd name="T18" fmla="*/ 477 w 592"/>
              <a:gd name="T19" fmla="*/ 425 h 592"/>
              <a:gd name="T20" fmla="*/ 115 w 592"/>
              <a:gd name="T21" fmla="*/ 168 h 592"/>
              <a:gd name="T22" fmla="*/ 74 w 592"/>
              <a:gd name="T23" fmla="*/ 296 h 592"/>
              <a:gd name="T24" fmla="*/ 296 w 592"/>
              <a:gd name="T25" fmla="*/ 518 h 592"/>
              <a:gd name="T26" fmla="*/ 425 w 592"/>
              <a:gd name="T27" fmla="*/ 477 h 592"/>
              <a:gd name="T28" fmla="*/ 115 w 592"/>
              <a:gd name="T29" fmla="*/ 16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2" h="592">
                <a:moveTo>
                  <a:pt x="0" y="296"/>
                </a:moveTo>
                <a:cubicBezTo>
                  <a:pt x="0" y="133"/>
                  <a:pt x="133" y="0"/>
                  <a:pt x="296" y="0"/>
                </a:cubicBezTo>
                <a:cubicBezTo>
                  <a:pt x="459" y="0"/>
                  <a:pt x="592" y="133"/>
                  <a:pt x="592" y="296"/>
                </a:cubicBezTo>
                <a:cubicBezTo>
                  <a:pt x="592" y="460"/>
                  <a:pt x="459" y="592"/>
                  <a:pt x="296" y="592"/>
                </a:cubicBezTo>
                <a:cubicBezTo>
                  <a:pt x="133" y="592"/>
                  <a:pt x="0" y="460"/>
                  <a:pt x="0" y="296"/>
                </a:cubicBezTo>
                <a:close/>
                <a:moveTo>
                  <a:pt x="477" y="425"/>
                </a:moveTo>
                <a:cubicBezTo>
                  <a:pt x="503" y="387"/>
                  <a:pt x="518" y="342"/>
                  <a:pt x="518" y="296"/>
                </a:cubicBezTo>
                <a:cubicBezTo>
                  <a:pt x="518" y="174"/>
                  <a:pt x="418" y="74"/>
                  <a:pt x="296" y="74"/>
                </a:cubicBezTo>
                <a:cubicBezTo>
                  <a:pt x="250" y="74"/>
                  <a:pt x="205" y="89"/>
                  <a:pt x="167" y="115"/>
                </a:cubicBezTo>
                <a:lnTo>
                  <a:pt x="477" y="425"/>
                </a:lnTo>
                <a:close/>
                <a:moveTo>
                  <a:pt x="115" y="168"/>
                </a:moveTo>
                <a:cubicBezTo>
                  <a:pt x="88" y="205"/>
                  <a:pt x="74" y="250"/>
                  <a:pt x="74" y="296"/>
                </a:cubicBezTo>
                <a:cubicBezTo>
                  <a:pt x="74" y="419"/>
                  <a:pt x="173" y="518"/>
                  <a:pt x="296" y="518"/>
                </a:cubicBezTo>
                <a:cubicBezTo>
                  <a:pt x="342" y="518"/>
                  <a:pt x="387" y="504"/>
                  <a:pt x="425" y="477"/>
                </a:cubicBezTo>
                <a:lnTo>
                  <a:pt x="115" y="168"/>
                </a:lnTo>
                <a:close/>
              </a:path>
            </a:pathLst>
          </a:custGeom>
          <a:solidFill>
            <a:srgbClr val="B72C1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28" name="Group 29"/>
          <p:cNvGrpSpPr>
            <a:grpSpLocks noChangeAspect="1"/>
          </p:cNvGrpSpPr>
          <p:nvPr userDrawn="1"/>
        </p:nvGrpSpPr>
        <p:grpSpPr bwMode="auto">
          <a:xfrm>
            <a:off x="198562" y="4979671"/>
            <a:ext cx="1412502" cy="153084"/>
            <a:chOff x="126" y="4200"/>
            <a:chExt cx="976" cy="90"/>
          </a:xfrm>
        </p:grpSpPr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126" y="4203"/>
              <a:ext cx="976" cy="82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 userDrawn="1"/>
          </p:nvSpPr>
          <p:spPr bwMode="auto">
            <a:xfrm>
              <a:off x="331" y="4200"/>
              <a:ext cx="58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00" b="1" dirty="0" smtClean="0">
                  <a:solidFill>
                    <a:srgbClr val="B72C15"/>
                  </a:solidFill>
                  <a:latin typeface="Fujitsu Sans" pitchFamily="34" charset="0"/>
                </a:rPr>
                <a:t>FUJITSU PUBLIC</a:t>
              </a:r>
              <a:endParaRPr lang="de-DE" sz="1000" b="1" dirty="0" smtClean="0">
                <a:solidFill>
                  <a:srgbClr val="000000"/>
                </a:solidFill>
                <a:latin typeface="Fujitsu Sans" pitchFamily="34" charset="0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 userDrawn="1"/>
          </p:nvSpPr>
          <p:spPr bwMode="auto">
            <a:xfrm>
              <a:off x="164" y="4214"/>
              <a:ext cx="87" cy="63"/>
            </a:xfrm>
            <a:custGeom>
              <a:avLst/>
              <a:gdLst>
                <a:gd name="T0" fmla="*/ 0 w 592"/>
                <a:gd name="T1" fmla="*/ 296 h 592"/>
                <a:gd name="T2" fmla="*/ 296 w 592"/>
                <a:gd name="T3" fmla="*/ 0 h 592"/>
                <a:gd name="T4" fmla="*/ 592 w 592"/>
                <a:gd name="T5" fmla="*/ 296 h 592"/>
                <a:gd name="T6" fmla="*/ 296 w 592"/>
                <a:gd name="T7" fmla="*/ 592 h 592"/>
                <a:gd name="T8" fmla="*/ 0 w 592"/>
                <a:gd name="T9" fmla="*/ 296 h 592"/>
                <a:gd name="T10" fmla="*/ 477 w 592"/>
                <a:gd name="T11" fmla="*/ 425 h 592"/>
                <a:gd name="T12" fmla="*/ 518 w 592"/>
                <a:gd name="T13" fmla="*/ 296 h 592"/>
                <a:gd name="T14" fmla="*/ 296 w 592"/>
                <a:gd name="T15" fmla="*/ 74 h 592"/>
                <a:gd name="T16" fmla="*/ 167 w 592"/>
                <a:gd name="T17" fmla="*/ 115 h 592"/>
                <a:gd name="T18" fmla="*/ 477 w 592"/>
                <a:gd name="T19" fmla="*/ 425 h 592"/>
                <a:gd name="T20" fmla="*/ 115 w 592"/>
                <a:gd name="T21" fmla="*/ 168 h 592"/>
                <a:gd name="T22" fmla="*/ 74 w 592"/>
                <a:gd name="T23" fmla="*/ 296 h 592"/>
                <a:gd name="T24" fmla="*/ 296 w 592"/>
                <a:gd name="T25" fmla="*/ 518 h 592"/>
                <a:gd name="T26" fmla="*/ 425 w 592"/>
                <a:gd name="T27" fmla="*/ 477 h 592"/>
                <a:gd name="T28" fmla="*/ 115 w 592"/>
                <a:gd name="T29" fmla="*/ 16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592">
                  <a:moveTo>
                    <a:pt x="0" y="296"/>
                  </a:moveTo>
                  <a:cubicBezTo>
                    <a:pt x="0" y="133"/>
                    <a:pt x="133" y="0"/>
                    <a:pt x="296" y="0"/>
                  </a:cubicBezTo>
                  <a:cubicBezTo>
                    <a:pt x="459" y="0"/>
                    <a:pt x="592" y="133"/>
                    <a:pt x="592" y="296"/>
                  </a:cubicBezTo>
                  <a:cubicBezTo>
                    <a:pt x="592" y="460"/>
                    <a:pt x="459" y="592"/>
                    <a:pt x="296" y="592"/>
                  </a:cubicBezTo>
                  <a:cubicBezTo>
                    <a:pt x="133" y="592"/>
                    <a:pt x="0" y="460"/>
                    <a:pt x="0" y="296"/>
                  </a:cubicBezTo>
                  <a:close/>
                  <a:moveTo>
                    <a:pt x="477" y="425"/>
                  </a:moveTo>
                  <a:cubicBezTo>
                    <a:pt x="503" y="387"/>
                    <a:pt x="518" y="342"/>
                    <a:pt x="518" y="296"/>
                  </a:cubicBezTo>
                  <a:cubicBezTo>
                    <a:pt x="518" y="174"/>
                    <a:pt x="418" y="74"/>
                    <a:pt x="296" y="74"/>
                  </a:cubicBezTo>
                  <a:cubicBezTo>
                    <a:pt x="250" y="74"/>
                    <a:pt x="205" y="89"/>
                    <a:pt x="167" y="115"/>
                  </a:cubicBezTo>
                  <a:lnTo>
                    <a:pt x="477" y="425"/>
                  </a:lnTo>
                  <a:close/>
                  <a:moveTo>
                    <a:pt x="115" y="168"/>
                  </a:moveTo>
                  <a:cubicBezTo>
                    <a:pt x="88" y="205"/>
                    <a:pt x="74" y="250"/>
                    <a:pt x="74" y="296"/>
                  </a:cubicBezTo>
                  <a:cubicBezTo>
                    <a:pt x="74" y="419"/>
                    <a:pt x="173" y="518"/>
                    <a:pt x="296" y="518"/>
                  </a:cubicBezTo>
                  <a:cubicBezTo>
                    <a:pt x="342" y="518"/>
                    <a:pt x="387" y="504"/>
                    <a:pt x="425" y="477"/>
                  </a:cubicBezTo>
                  <a:lnTo>
                    <a:pt x="115" y="168"/>
                  </a:lnTo>
                  <a:close/>
                </a:path>
              </a:pathLst>
            </a:custGeom>
            <a:solidFill>
              <a:srgbClr val="B72C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solidFill>
                  <a:srgbClr val="000000"/>
                </a:solidFill>
              </a:endParaRPr>
            </a:p>
          </p:txBody>
        </p:sp>
        <p:sp>
          <p:nvSpPr>
            <p:cNvPr id="33" name="Freeform 47"/>
            <p:cNvSpPr>
              <a:spLocks/>
            </p:cNvSpPr>
            <p:nvPr userDrawn="1"/>
          </p:nvSpPr>
          <p:spPr bwMode="auto">
            <a:xfrm>
              <a:off x="126" y="4203"/>
              <a:ext cx="976" cy="83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>
                <a:ln w="57150">
                  <a:solidFill>
                    <a:srgbClr val="000000"/>
                  </a:solidFill>
                </a:ln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225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image" Target="../media/image9.gif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image" Target="../media/image8.gif"/><Relationship Id="rId17" Type="http://schemas.openxmlformats.org/officeDocument/2006/relationships/image" Target="../media/image13.png"/><Relationship Id="rId2" Type="http://schemas.openxmlformats.org/officeDocument/2006/relationships/tags" Target="../tags/tag246.xml"/><Relationship Id="rId16" Type="http://schemas.openxmlformats.org/officeDocument/2006/relationships/image" Target="../media/image12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image" Target="../media/image7.png"/><Relationship Id="rId5" Type="http://schemas.openxmlformats.org/officeDocument/2006/relationships/tags" Target="../tags/tag249.xml"/><Relationship Id="rId15" Type="http://schemas.openxmlformats.org/officeDocument/2006/relationships/image" Target="../media/image11.gif"/><Relationship Id="rId10" Type="http://schemas.openxmlformats.org/officeDocument/2006/relationships/image" Target="../media/image6.png"/><Relationship Id="rId4" Type="http://schemas.openxmlformats.org/officeDocument/2006/relationships/tags" Target="../tags/tag248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2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7" Type="http://schemas.openxmlformats.org/officeDocument/2006/relationships/image" Target="../media/image15.png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43.xml"/><Relationship Id="rId4" Type="http://schemas.openxmlformats.org/officeDocument/2006/relationships/tags" Target="../tags/tag2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95" y="2427730"/>
            <a:ext cx="8642356" cy="648090"/>
          </a:xfrm>
        </p:spPr>
        <p:txBody>
          <a:bodyPr/>
          <a:lstStyle/>
          <a:p>
            <a:r>
              <a:rPr lang="en-GB" dirty="0" smtClean="0"/>
              <a:t>Customer Roadmap - </a:t>
            </a:r>
            <a:br>
              <a:rPr lang="en-GB" dirty="0" smtClean="0"/>
            </a:br>
            <a:r>
              <a:rPr lang="en-GB" dirty="0" smtClean="0"/>
              <a:t>FUJITSU Desktop ESPRIMO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250" y="1382581"/>
            <a:ext cx="8642926" cy="817245"/>
          </a:xfrm>
        </p:spPr>
        <p:txBody>
          <a:bodyPr/>
          <a:lstStyle/>
          <a:p>
            <a:r>
              <a:rPr lang="en-GB" dirty="0" smtClean="0"/>
              <a:t>August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ESPRIMO Desktop Positioning </a:t>
            </a:r>
            <a:r>
              <a:rPr lang="en-GB" dirty="0" smtClean="0"/>
              <a:t>2015/16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grpSp>
        <p:nvGrpSpPr>
          <p:cNvPr id="19" name="Gruppieren 4"/>
          <p:cNvGrpSpPr/>
          <p:nvPr/>
        </p:nvGrpSpPr>
        <p:grpSpPr>
          <a:xfrm>
            <a:off x="188037" y="868064"/>
            <a:ext cx="8784976" cy="4106502"/>
            <a:chOff x="141288" y="1215148"/>
            <a:chExt cx="8885237" cy="5229813"/>
          </a:xfrm>
        </p:grpSpPr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6143668" y="1285860"/>
              <a:ext cx="2643206" cy="4156088"/>
            </a:xfrm>
            <a:prstGeom prst="rect">
              <a:avLst/>
            </a:prstGeom>
            <a:solidFill>
              <a:schemeClr val="accent2"/>
            </a:solidFill>
            <a:ln w="28575" algn="ctr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wrap="none" lIns="252000" tIns="0" rIns="0" bIns="0" anchor="ctr"/>
            <a:lstStyle/>
            <a:p>
              <a:endParaRPr lang="en-US">
                <a:latin typeface="Fujitsu Sans" pitchFamily="34" charset="0"/>
                <a:cs typeface="Arial" charset="0"/>
              </a:endParaRP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3286148" y="1571288"/>
              <a:ext cx="2643206" cy="4034589"/>
            </a:xfrm>
            <a:prstGeom prst="rect">
              <a:avLst/>
            </a:prstGeom>
            <a:solidFill>
              <a:schemeClr val="tx2"/>
            </a:solidFill>
            <a:ln w="12700" algn="ctr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wrap="none" lIns="0" tIns="0" rIns="0" bIns="0" anchor="ctr"/>
            <a:lstStyle/>
            <a:p>
              <a:endParaRPr lang="en-US">
                <a:latin typeface="Fujitsu Sans" pitchFamily="34" charset="0"/>
                <a:cs typeface="Arial" charset="0"/>
              </a:endParaRP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357586" y="1643297"/>
              <a:ext cx="2502000" cy="45847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ctr"/>
              <a:r>
                <a:rPr lang="en-US" altLang="ja-JP" dirty="0" smtClean="0">
                  <a:latin typeface="Arial"/>
                  <a:ea typeface="ＭＳ Ｐゴシック"/>
                  <a:cs typeface="+mn-cs"/>
                </a:rPr>
                <a:t>Advanced Line</a:t>
              </a:r>
              <a:endParaRPr lang="en-US" altLang="ja-JP" dirty="0"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6215106" y="1373157"/>
              <a:ext cx="2502000" cy="45847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ctr"/>
              <a:r>
                <a:rPr lang="en-US" altLang="ja-JP" smtClean="0">
                  <a:latin typeface="Arial"/>
                  <a:ea typeface="ＭＳ Ｐゴシック"/>
                  <a:cs typeface="+mn-cs"/>
                </a:rPr>
                <a:t>Superior Line</a:t>
              </a:r>
              <a:endParaRPr lang="en-US" altLang="ja-JP"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24" name="Gerade Verbindung mit Pfeil 23"/>
            <p:cNvCxnSpPr/>
            <p:nvPr>
              <p:custDataLst>
                <p:tags r:id="rId1"/>
              </p:custDataLst>
            </p:nvPr>
          </p:nvCxnSpPr>
          <p:spPr bwMode="gray">
            <a:xfrm>
              <a:off x="141288" y="5929330"/>
              <a:ext cx="8885237" cy="158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5" name="Rechteck 24"/>
            <p:cNvSpPr/>
            <p:nvPr/>
          </p:nvSpPr>
          <p:spPr>
            <a:xfrm>
              <a:off x="286948" y="1215148"/>
              <a:ext cx="1857375" cy="470360"/>
            </a:xfrm>
            <a:prstGeom prst="rect">
              <a:avLst/>
            </a:prstGeom>
          </p:spPr>
          <p:txBody>
            <a:bodyPr lIns="0">
              <a:spAutoFit/>
            </a:bodyPr>
            <a:lstStyle/>
            <a:p>
              <a:pPr fontAlgn="ctr">
                <a:spcBef>
                  <a:spcPts val="0"/>
                </a:spcBef>
              </a:pPr>
              <a:r>
                <a:rPr lang="en-US" altLang="ja-JP" b="1" dirty="0" smtClean="0">
                  <a:latin typeface="Arial"/>
                  <a:cs typeface="+mn-cs"/>
                </a:rPr>
                <a:t>Benefits</a:t>
              </a:r>
              <a:endParaRPr lang="en-US" altLang="ja-JP" b="1" dirty="0">
                <a:latin typeface="Arial"/>
                <a:cs typeface="+mn-cs"/>
              </a:endParaRPr>
            </a:p>
          </p:txBody>
        </p:sp>
        <p:cxnSp>
          <p:nvCxnSpPr>
            <p:cNvPr id="26" name="Gerade Verbindung mit Pfeil 25"/>
            <p:cNvCxnSpPr/>
            <p:nvPr>
              <p:custDataLst>
                <p:tags r:id="rId2"/>
              </p:custDataLst>
            </p:nvPr>
          </p:nvCxnSpPr>
          <p:spPr bwMode="gray">
            <a:xfrm rot="5400000" flipH="1" flipV="1">
              <a:off x="-2198733" y="3573465"/>
              <a:ext cx="4718086" cy="1588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7" name="Rechteck 26"/>
            <p:cNvSpPr/>
            <p:nvPr/>
          </p:nvSpPr>
          <p:spPr>
            <a:xfrm>
              <a:off x="6898659" y="5974600"/>
              <a:ext cx="1857375" cy="470361"/>
            </a:xfrm>
            <a:prstGeom prst="rect">
              <a:avLst/>
            </a:prstGeom>
          </p:spPr>
          <p:txBody>
            <a:bodyPr lIns="0">
              <a:spAutoFit/>
            </a:bodyPr>
            <a:lstStyle/>
            <a:p>
              <a:pPr algn="r" fontAlgn="ctr">
                <a:spcBef>
                  <a:spcPts val="0"/>
                </a:spcBef>
              </a:pPr>
              <a:r>
                <a:rPr lang="en-US" altLang="ja-JP" b="1" dirty="0" smtClean="0">
                  <a:latin typeface="Arial"/>
                  <a:cs typeface="+mn-cs"/>
                </a:rPr>
                <a:t>Functionality</a:t>
              </a:r>
              <a:endParaRPr lang="en-US" altLang="ja-JP" b="1" dirty="0">
                <a:latin typeface="Arial"/>
                <a:cs typeface="+mn-cs"/>
              </a:endParaRPr>
            </a:p>
          </p:txBody>
        </p:sp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428596" y="1938111"/>
              <a:ext cx="2643206" cy="380535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 algn="ctr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</p:spPr>
          <p:txBody>
            <a:bodyPr wrap="none" lIns="252000" tIns="0" rIns="0" bIns="0" anchor="ctr"/>
            <a:lstStyle/>
            <a:p>
              <a:pPr algn="l">
                <a:defRPr/>
              </a:pPr>
              <a:endParaRPr lang="en-US" sz="900">
                <a:solidFill>
                  <a:srgbClr val="FFFFFF"/>
                </a:solidFill>
                <a:ea typeface="MS UI Gothic" pitchFamily="34" charset="-128"/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500034" y="2010119"/>
              <a:ext cx="2500330" cy="45847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fontAlgn="ctr"/>
              <a:r>
                <a:rPr lang="en-US" altLang="ja-JP" dirty="0" smtClean="0">
                  <a:latin typeface="Arial"/>
                  <a:ea typeface="ＭＳ Ｐゴシック"/>
                  <a:cs typeface="+mn-cs"/>
                </a:rPr>
                <a:t>All-round Line  </a:t>
              </a:r>
              <a:endParaRPr lang="en-US" altLang="ja-JP" dirty="0"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0" name="Rectangle 15"/>
            <p:cNvSpPr>
              <a:spLocks noChangeArrowheads="1"/>
            </p:cNvSpPr>
            <p:nvPr/>
          </p:nvSpPr>
          <p:spPr bwMode="auto">
            <a:xfrm>
              <a:off x="500034" y="2468387"/>
              <a:ext cx="2392350" cy="329033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 anchor="t" anchorCtr="0"/>
            <a:lstStyle/>
            <a:p>
              <a:pPr algn="l" fontAlgn="ctr"/>
              <a:r>
                <a:rPr lang="en-US" altLang="ja-JP" sz="1000" dirty="0" smtClean="0">
                  <a:latin typeface="Arial"/>
                  <a:ea typeface="ＭＳ Ｐゴシック"/>
                  <a:cs typeface="+mn-cs"/>
                </a:rPr>
                <a:t>Standard applications, </a:t>
              </a:r>
            </a:p>
            <a:p>
              <a:pPr algn="l" fontAlgn="ctr"/>
              <a:r>
                <a:rPr lang="en-US" altLang="ja-JP" sz="1000" dirty="0" smtClean="0">
                  <a:latin typeface="Arial"/>
                  <a:ea typeface="ＭＳ Ｐゴシック"/>
                  <a:cs typeface="+mn-cs"/>
                </a:rPr>
                <a:t>e.g. Internet, e-mail, office applications</a:t>
              </a:r>
            </a:p>
            <a:p>
              <a:pPr algn="l" fontAlgn="ctr"/>
              <a:endParaRPr lang="en-US" altLang="ja-JP" sz="1100" dirty="0" smtClean="0">
                <a:latin typeface="Arial"/>
                <a:ea typeface="ＭＳ Ｐゴシック"/>
                <a:cs typeface="+mn-cs"/>
              </a:endParaRPr>
            </a:p>
            <a:p>
              <a:pPr fontAlgn="ctr"/>
              <a:r>
                <a:rPr lang="en-US" altLang="ja-JP" sz="1100" dirty="0" smtClean="0">
                  <a:ea typeface="ＭＳ Ｐゴシック"/>
                </a:rPr>
                <a:t>ESPRIMO P556</a:t>
              </a:r>
            </a:p>
            <a:p>
              <a:pPr fontAlgn="ctr"/>
              <a:r>
                <a:rPr lang="en-US" altLang="ja-JP" sz="1100" dirty="0" smtClean="0">
                  <a:ea typeface="ＭＳ Ｐゴシック"/>
                </a:rPr>
                <a:t>ESPRIMO D556</a:t>
              </a:r>
            </a:p>
            <a:p>
              <a:pPr fontAlgn="ctr"/>
              <a:r>
                <a:rPr lang="en-US" altLang="ja-JP" sz="1100" dirty="0" smtClean="0">
                  <a:ea typeface="ＭＳ Ｐゴシック"/>
                </a:rPr>
                <a:t>ESPRIMO Q556</a:t>
              </a:r>
            </a:p>
            <a:p>
              <a:pPr fontAlgn="ctr"/>
              <a:r>
                <a:rPr lang="en-US" altLang="ja-JP" sz="1100" dirty="0" smtClean="0">
                  <a:ea typeface="ＭＳ Ｐゴシック"/>
                </a:rPr>
                <a:t>ESPRIMO A525-L</a:t>
              </a:r>
            </a:p>
            <a:p>
              <a:pPr fontAlgn="ctr"/>
              <a:endParaRPr lang="en-US" altLang="ja-JP" sz="1300" dirty="0" smtClean="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3357586" y="2101606"/>
              <a:ext cx="2500330" cy="29473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 anchor="t" anchorCtr="0"/>
            <a:lstStyle/>
            <a:p>
              <a:pPr algn="l" fontAlgn="ctr"/>
              <a:r>
                <a:rPr lang="en-US" sz="1000" dirty="0" smtClean="0">
                  <a:latin typeface="Arial"/>
                  <a:cs typeface="+mn-cs"/>
                </a:rPr>
                <a:t>Complex applications, </a:t>
              </a:r>
              <a:br>
                <a:rPr lang="en-US" sz="1000" dirty="0" smtClean="0">
                  <a:latin typeface="Arial"/>
                  <a:cs typeface="+mn-cs"/>
                </a:rPr>
              </a:br>
              <a:r>
                <a:rPr lang="en-US" sz="1000" dirty="0" smtClean="0">
                  <a:latin typeface="Arial"/>
                  <a:cs typeface="+mn-cs"/>
                </a:rPr>
                <a:t>e.g. table calculation, documents,</a:t>
              </a:r>
              <a:br>
                <a:rPr lang="en-US" sz="1000" dirty="0" smtClean="0">
                  <a:latin typeface="Arial"/>
                  <a:cs typeface="+mn-cs"/>
                </a:rPr>
              </a:br>
              <a:r>
                <a:rPr lang="en-US" sz="1000" dirty="0" smtClean="0">
                  <a:latin typeface="Arial"/>
                  <a:cs typeface="+mn-cs"/>
                </a:rPr>
                <a:t>presentations, databases, video,</a:t>
              </a:r>
              <a:br>
                <a:rPr lang="en-US" sz="1000" dirty="0" smtClean="0">
                  <a:latin typeface="Arial"/>
                  <a:cs typeface="+mn-cs"/>
                </a:rPr>
              </a:br>
              <a:r>
                <a:rPr lang="en-US" sz="1000" dirty="0" smtClean="0">
                  <a:latin typeface="Arial"/>
                  <a:cs typeface="+mn-cs"/>
                </a:rPr>
                <a:t>standard manageability</a:t>
              </a:r>
            </a:p>
            <a:p>
              <a:pPr algn="l" fontAlgn="ctr"/>
              <a:endParaRPr lang="en-US" sz="1100" dirty="0" smtClean="0">
                <a:latin typeface="Arial" charset="0"/>
                <a:ea typeface="MS UI Gothic" pitchFamily="50" charset="-128"/>
                <a:cs typeface="+mn-cs"/>
              </a:endParaRPr>
            </a:p>
            <a:p>
              <a:pPr fontAlgn="ctr"/>
              <a:r>
                <a:rPr lang="en-US" sz="1100" dirty="0" smtClean="0"/>
                <a:t>ESPRIMO P756</a:t>
              </a:r>
            </a:p>
            <a:p>
              <a:pPr fontAlgn="ctr"/>
              <a:r>
                <a:rPr lang="en-US" sz="1100" dirty="0" smtClean="0"/>
                <a:t>ESPRIMO D756</a:t>
              </a:r>
            </a:p>
            <a:p>
              <a:pPr algn="l" fontAlgn="ctr"/>
              <a:endParaRPr lang="en-US" sz="1100" dirty="0" smtClean="0">
                <a:latin typeface="Arial"/>
                <a:cs typeface="+mn-cs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6215106" y="1826521"/>
              <a:ext cx="2500330" cy="341786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 anchor="t" anchorCtr="0"/>
            <a:lstStyle/>
            <a:p>
              <a:pPr algn="l" fontAlgn="ctr"/>
              <a:r>
                <a:rPr lang="en-US" altLang="ja-JP" sz="1000" dirty="0" smtClean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High performance, transparent</a:t>
              </a:r>
              <a:br>
                <a:rPr lang="en-US" altLang="ja-JP" sz="1000" dirty="0" smtClean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</a:br>
              <a:r>
                <a:rPr lang="en-US" altLang="ja-JP" sz="1000" dirty="0" smtClean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computing, flexible integration</a:t>
              </a:r>
              <a:br>
                <a:rPr lang="en-US" altLang="ja-JP" sz="1000" dirty="0" smtClean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</a:br>
              <a:r>
                <a:rPr lang="en-US" altLang="ja-JP" sz="1000" dirty="0" smtClean="0">
                  <a:solidFill>
                    <a:srgbClr val="FFFFFF"/>
                  </a:solidFill>
                  <a:latin typeface="Arial"/>
                  <a:ea typeface="ＭＳ Ｐゴシック"/>
                  <a:cs typeface="+mn-cs"/>
                </a:rPr>
                <a:t>into complex infrastructures</a:t>
              </a:r>
            </a:p>
            <a:p>
              <a:pPr algn="l" fontAlgn="ctr"/>
              <a:endParaRPr lang="en-US" sz="1100" dirty="0" smtClean="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  <a:p>
              <a:pPr fontAlgn="ctr"/>
              <a: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  <a:t>ESPRIMO P956</a:t>
              </a:r>
            </a:p>
            <a:p>
              <a:pPr fontAlgn="ctr"/>
              <a: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  <a:t>ESPRIMO P956/LL</a:t>
              </a:r>
              <a:b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</a:br>
              <a: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  <a:t>ESPRIMO D956</a:t>
              </a:r>
            </a:p>
            <a:p>
              <a:pPr fontAlgn="ctr"/>
              <a: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  <a:t>ESPRIMO D956/LL</a:t>
              </a:r>
              <a:b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</a:br>
              <a: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  <a:t>ESPRIMO Q956</a:t>
              </a:r>
            </a:p>
            <a:p>
              <a:pPr fontAlgn="ctr"/>
              <a: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  <a:t>ESPRIMO X956/T</a:t>
              </a:r>
            </a:p>
            <a:p>
              <a:pPr fontAlgn="ctr"/>
              <a:r>
                <a:rPr lang="en-US" altLang="ja-JP" sz="1100" dirty="0" smtClean="0">
                  <a:solidFill>
                    <a:srgbClr val="FFFFFF"/>
                  </a:solidFill>
                  <a:ea typeface="ＭＳ Ｐゴシック"/>
                </a:rPr>
                <a:t>ESPRIMO X956</a:t>
              </a:r>
            </a:p>
            <a:p>
              <a:pPr algn="l" fontAlgn="ctr"/>
              <a:endParaRPr lang="en-US" altLang="ja-JP" sz="1100" dirty="0" smtClean="0">
                <a:solidFill>
                  <a:srgbClr val="FFFFFF"/>
                </a:solidFill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8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altLang="ja-JP" dirty="0" smtClean="0"/>
              <a:t>Segmentation </a:t>
            </a:r>
            <a:r>
              <a:rPr lang="en-US" altLang="ja-JP" smtClean="0"/>
              <a:t>of ESPRIMO PCs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Copyright </a:t>
            </a:r>
            <a:r>
              <a:rPr dirty="0" smtClean="0">
                <a:solidFill>
                  <a:srgbClr val="000000"/>
                </a:solidFill>
              </a:rPr>
              <a:t>2016 </a:t>
            </a:r>
            <a:r>
              <a:rPr dirty="0">
                <a:solidFill>
                  <a:srgbClr val="000000"/>
                </a:solidFill>
              </a:rPr>
              <a:t>FUJITSU</a:t>
            </a:r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2" y="3049684"/>
            <a:ext cx="8313671" cy="1753543"/>
          </a:xfrm>
          <a:prstGeom prst="rect">
            <a:avLst/>
          </a:prstGeom>
        </p:spPr>
      </p:pic>
      <p:grpSp>
        <p:nvGrpSpPr>
          <p:cNvPr id="33" name="Gruppieren 32"/>
          <p:cNvGrpSpPr/>
          <p:nvPr/>
        </p:nvGrpSpPr>
        <p:grpSpPr>
          <a:xfrm>
            <a:off x="1160287" y="1548258"/>
            <a:ext cx="2495067" cy="1920267"/>
            <a:chOff x="1115621" y="1403508"/>
            <a:chExt cx="2495067" cy="1920267"/>
          </a:xfrm>
        </p:grpSpPr>
        <p:sp>
          <p:nvSpPr>
            <p:cNvPr id="34" name="Rechteck 33"/>
            <p:cNvSpPr/>
            <p:nvPr/>
          </p:nvSpPr>
          <p:spPr bwMode="auto">
            <a:xfrm>
              <a:off x="1194330" y="2069787"/>
              <a:ext cx="2408530" cy="1253988"/>
            </a:xfrm>
            <a:prstGeom prst="rect">
              <a:avLst/>
            </a:prstGeom>
            <a:solidFill>
              <a:srgbClr val="C6C4B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/>
          </p:nvSpPr>
          <p:spPr bwMode="auto">
            <a:xfrm>
              <a:off x="1243144" y="2076320"/>
              <a:ext cx="2257634" cy="11108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/>
            <a:lstStyle/>
            <a:p>
              <a:pPr marL="144000" indent="-144000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rgbClr val="000000"/>
                  </a:solidFill>
                </a:rPr>
                <a:t>Manageability </a:t>
              </a:r>
              <a:r>
                <a:rPr lang="en-US" sz="1000" dirty="0">
                  <a:solidFill>
                    <a:srgbClr val="000000"/>
                  </a:solidFill>
                </a:rPr>
                <a:t>with the DeskView suite</a:t>
              </a:r>
            </a:p>
            <a:p>
              <a:pPr marL="144000" indent="-144000">
                <a:buFont typeface="Wingdings" pitchFamily="2" charset="2"/>
                <a:buChar char="§"/>
              </a:pPr>
              <a:r>
                <a:rPr lang="en-US" sz="1000" dirty="0">
                  <a:solidFill>
                    <a:srgbClr val="000000"/>
                  </a:solidFill>
                </a:rPr>
                <a:t>Excellent price to performance ratio</a:t>
              </a:r>
            </a:p>
            <a:p>
              <a:pPr marL="144000" indent="-144000">
                <a:buFont typeface="Wingdings" pitchFamily="2" charset="2"/>
                <a:buChar char="§"/>
              </a:pPr>
              <a:r>
                <a:rPr lang="en-US" sz="1000" dirty="0">
                  <a:solidFill>
                    <a:srgbClr val="000000"/>
                  </a:solidFill>
                </a:rPr>
                <a:t>Easy serviceability</a:t>
              </a:r>
            </a:p>
            <a:p>
              <a:pPr marL="144000" indent="-144000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rgbClr val="000000"/>
                  </a:solidFill>
                </a:rPr>
                <a:t>Immediately available via channel </a:t>
              </a:r>
              <a:br>
                <a:rPr lang="en-US" sz="1000" dirty="0" smtClean="0">
                  <a:solidFill>
                    <a:srgbClr val="000000"/>
                  </a:solidFill>
                </a:rPr>
              </a:br>
              <a:r>
                <a:rPr lang="en-US" sz="1000" dirty="0" smtClean="0">
                  <a:solidFill>
                    <a:srgbClr val="000000"/>
                  </a:solidFill>
                </a:rPr>
                <a:t>partners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36" name="Rechteck 35"/>
            <p:cNvSpPr/>
            <p:nvPr/>
          </p:nvSpPr>
          <p:spPr bwMode="auto">
            <a:xfrm>
              <a:off x="1194330" y="1639222"/>
              <a:ext cx="2408530" cy="289752"/>
            </a:xfrm>
            <a:prstGeom prst="rect">
              <a:avLst/>
            </a:prstGeom>
            <a:solidFill>
              <a:srgbClr val="C6C4B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156024" y="1665734"/>
              <a:ext cx="216663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000000"/>
                  </a:solidFill>
                  <a:ea typeface="MS UI Gothic" pitchFamily="50" charset="-128"/>
                </a:rPr>
                <a:t>Standard applications</a:t>
              </a:r>
              <a:endParaRPr kumimoji="1" lang="en-US" sz="900" b="1" dirty="0">
                <a:solidFill>
                  <a:srgbClr val="000000"/>
                </a:solidFill>
                <a:ea typeface="MS UI Gothic" pitchFamily="50" charset="-128"/>
              </a:endParaRPr>
            </a:p>
          </p:txBody>
        </p:sp>
        <p:cxnSp>
          <p:nvCxnSpPr>
            <p:cNvPr id="42" name="Gerade Verbindung 41"/>
            <p:cNvCxnSpPr/>
            <p:nvPr/>
          </p:nvCxnSpPr>
          <p:spPr>
            <a:xfrm>
              <a:off x="1195164" y="1639717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1195164" y="1928974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feld 43"/>
            <p:cNvSpPr txBox="1"/>
            <p:nvPr/>
          </p:nvSpPr>
          <p:spPr>
            <a:xfrm>
              <a:off x="1115621" y="1403508"/>
              <a:ext cx="2495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spc="80" dirty="0" smtClean="0">
                  <a:solidFill>
                    <a:srgbClr val="C00000"/>
                  </a:solidFill>
                </a:rPr>
                <a:t>ALL-ROUND-LINE</a:t>
              </a:r>
              <a:endParaRPr lang="de-DE" sz="1600" spc="80" dirty="0">
                <a:solidFill>
                  <a:srgbClr val="C00000"/>
                </a:solidFill>
              </a:endParaRP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1195164" y="2070281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1195164" y="3323775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/>
          <p:cNvGrpSpPr/>
          <p:nvPr/>
        </p:nvGrpSpPr>
        <p:grpSpPr>
          <a:xfrm>
            <a:off x="3658260" y="1223218"/>
            <a:ext cx="2495067" cy="2245307"/>
            <a:chOff x="3710810" y="1078468"/>
            <a:chExt cx="2495067" cy="2245307"/>
          </a:xfrm>
        </p:grpSpPr>
        <p:sp>
          <p:nvSpPr>
            <p:cNvPr id="48" name="Rechteck 47"/>
            <p:cNvSpPr/>
            <p:nvPr/>
          </p:nvSpPr>
          <p:spPr bwMode="auto">
            <a:xfrm>
              <a:off x="3789519" y="1745242"/>
              <a:ext cx="2408530" cy="1578533"/>
            </a:xfrm>
            <a:prstGeom prst="rect">
              <a:avLst/>
            </a:prstGeom>
            <a:solidFill>
              <a:srgbClr val="87867E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3838333" y="1753904"/>
              <a:ext cx="2257634" cy="11108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/>
            <a:lstStyle/>
            <a:p>
              <a:pPr marL="171450" indent="-171450">
                <a:buFont typeface="Wingdings" pitchFamily="2" charset="2"/>
                <a:buChar char="§"/>
                <a:defRPr/>
              </a:pPr>
              <a:r>
                <a:rPr lang="en-US" sz="1000" dirty="0" smtClean="0">
                  <a:solidFill>
                    <a:srgbClr val="FFFFFF"/>
                  </a:solidFill>
                </a:rPr>
                <a:t>Advanced </a:t>
              </a:r>
              <a:r>
                <a:rPr lang="en-US" sz="1000" dirty="0">
                  <a:solidFill>
                    <a:srgbClr val="FFFFFF"/>
                  </a:solidFill>
                </a:rPr>
                <a:t>Manageability with the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DeskView suite &amp; Intel Standard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Manageability</a:t>
              </a:r>
            </a:p>
            <a:p>
              <a:pPr marL="171450" indent="-171450">
                <a:buFont typeface="Wingdings" pitchFamily="2" charset="2"/>
                <a:buChar char="§"/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Managed lifecycle of up to </a:t>
              </a:r>
              <a:r>
                <a:rPr lang="en-US" sz="1000" dirty="0" smtClean="0">
                  <a:solidFill>
                    <a:srgbClr val="FFFFFF"/>
                  </a:solidFill>
                </a:rPr>
                <a:t>18 </a:t>
              </a:r>
              <a:r>
                <a:rPr lang="en-US" sz="1000" dirty="0">
                  <a:solidFill>
                    <a:srgbClr val="FFFFFF"/>
                  </a:solidFill>
                </a:rPr>
                <a:t>months</a:t>
              </a:r>
            </a:p>
            <a:p>
              <a:pPr marL="171450" indent="-171450">
                <a:buFont typeface="Wingdings" pitchFamily="2" charset="2"/>
                <a:buChar char="§"/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Power supplies up to 94% efficiency</a:t>
              </a:r>
            </a:p>
            <a:p>
              <a:pPr marL="171450" indent="-171450">
                <a:buFont typeface="Wingdings" pitchFamily="2" charset="2"/>
                <a:buChar char="§"/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Low Power Active Mode supports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instant communication in the office</a:t>
              </a:r>
            </a:p>
            <a:p>
              <a:pPr marL="171450" indent="-171450">
                <a:buFont typeface="Wingdings" pitchFamily="2" charset="2"/>
                <a:buChar char="§"/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Easy serviceability</a:t>
              </a: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3789519" y="1314182"/>
              <a:ext cx="2408530" cy="289752"/>
            </a:xfrm>
            <a:prstGeom prst="rect">
              <a:avLst/>
            </a:prstGeom>
            <a:solidFill>
              <a:srgbClr val="87867E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3751213" y="1344789"/>
              <a:ext cx="237063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ctr">
                <a:spcBef>
                  <a:spcPct val="50000"/>
                </a:spcBef>
                <a:spcAft>
                  <a:spcPct val="0"/>
                </a:spcAft>
              </a:pPr>
              <a:r>
                <a:rPr lang="de-DE" sz="900" dirty="0" err="1" smtClean="0">
                  <a:solidFill>
                    <a:srgbClr val="FFFFFF"/>
                  </a:solidFill>
                  <a:ea typeface="MS UI Gothic" pitchFamily="50" charset="-128"/>
                </a:rPr>
                <a:t>Complex</a:t>
              </a:r>
              <a:r>
                <a:rPr lang="de-DE" sz="900" dirty="0" smtClean="0">
                  <a:solidFill>
                    <a:srgbClr val="FFFFFF"/>
                  </a:solidFill>
                  <a:ea typeface="MS UI Gothic" pitchFamily="50" charset="-128"/>
                </a:rPr>
                <a:t> </a:t>
              </a:r>
              <a:r>
                <a:rPr lang="de-DE" sz="900" dirty="0" err="1" smtClean="0">
                  <a:solidFill>
                    <a:srgbClr val="FFFFFF"/>
                  </a:solidFill>
                  <a:ea typeface="MS UI Gothic" pitchFamily="50" charset="-128"/>
                </a:rPr>
                <a:t>applications</a:t>
              </a:r>
              <a:endParaRPr lang="de-DE" sz="900" dirty="0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52" name="Gerade Verbindung 51"/>
            <p:cNvCxnSpPr/>
            <p:nvPr/>
          </p:nvCxnSpPr>
          <p:spPr>
            <a:xfrm>
              <a:off x="3790353" y="1314677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>
              <a:off x="3790353" y="1603934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53"/>
            <p:cNvSpPr txBox="1"/>
            <p:nvPr/>
          </p:nvSpPr>
          <p:spPr>
            <a:xfrm>
              <a:off x="3710810" y="1078468"/>
              <a:ext cx="24950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spc="80" dirty="0" smtClean="0">
                  <a:solidFill>
                    <a:srgbClr val="C00000"/>
                  </a:solidFill>
                </a:rPr>
                <a:t>ADVANCED LINE</a:t>
              </a:r>
              <a:endParaRPr lang="de-DE" sz="1600" spc="80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Gerade Verbindung 54"/>
            <p:cNvCxnSpPr/>
            <p:nvPr/>
          </p:nvCxnSpPr>
          <p:spPr>
            <a:xfrm>
              <a:off x="3790353" y="1745241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3790353" y="3323775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6149756" y="886209"/>
            <a:ext cx="2560694" cy="2582317"/>
            <a:chOff x="6317680" y="741459"/>
            <a:chExt cx="2560694" cy="2582317"/>
          </a:xfrm>
        </p:grpSpPr>
        <p:sp>
          <p:nvSpPr>
            <p:cNvPr id="58" name="Rechteck 57"/>
            <p:cNvSpPr/>
            <p:nvPr/>
          </p:nvSpPr>
          <p:spPr bwMode="auto">
            <a:xfrm>
              <a:off x="6396389" y="1455450"/>
              <a:ext cx="2408530" cy="1868326"/>
            </a:xfrm>
            <a:prstGeom prst="rect">
              <a:avLst/>
            </a:prstGeom>
            <a:solidFill>
              <a:srgbClr val="62150C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59" name="Rectangle 15"/>
            <p:cNvSpPr>
              <a:spLocks noChangeArrowheads="1"/>
            </p:cNvSpPr>
            <p:nvPr/>
          </p:nvSpPr>
          <p:spPr bwMode="auto">
            <a:xfrm>
              <a:off x="6444208" y="1490896"/>
              <a:ext cx="2257634" cy="111089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72000" rIns="0" bIns="0"/>
            <a:lstStyle/>
            <a:p>
              <a:pPr marL="171450" indent="-171450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rgbClr val="FFFFFF"/>
                  </a:solidFill>
                </a:rPr>
                <a:t>Enterprise </a:t>
              </a:r>
              <a:r>
                <a:rPr lang="en-US" sz="1000" dirty="0">
                  <a:solidFill>
                    <a:srgbClr val="FFFFFF"/>
                  </a:solidFill>
                </a:rPr>
                <a:t>manageability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with the DeskView suite &amp; 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Intel </a:t>
              </a:r>
              <a:r>
                <a:rPr lang="en-US" sz="1000" dirty="0" err="1">
                  <a:solidFill>
                    <a:srgbClr val="FFFFFF"/>
                  </a:solidFill>
                </a:rPr>
                <a:t>vPro</a:t>
              </a:r>
              <a:r>
                <a:rPr lang="en-US" sz="1000" dirty="0">
                  <a:solidFill>
                    <a:srgbClr val="FFFFFF"/>
                  </a:solidFill>
                </a:rPr>
                <a:t>™ technology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000" dirty="0">
                  <a:solidFill>
                    <a:srgbClr val="FFFFFF"/>
                  </a:solidFill>
                </a:rPr>
                <a:t>Long lifecycle option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000" dirty="0">
                  <a:solidFill>
                    <a:srgbClr val="FFFFFF"/>
                  </a:solidFill>
                </a:rPr>
                <a:t>Highest energy efficiency with</a:t>
              </a:r>
              <a:br>
                <a:rPr lang="en-US" sz="1000" dirty="0">
                  <a:solidFill>
                    <a:srgbClr val="FFFFFF"/>
                  </a:solidFill>
                </a:rPr>
              </a:br>
              <a:r>
                <a:rPr lang="en-US" sz="1000" dirty="0">
                  <a:solidFill>
                    <a:srgbClr val="FFFFFF"/>
                  </a:solidFill>
                </a:rPr>
                <a:t>sophisticated power supply</a:t>
              </a:r>
            </a:p>
            <a:p>
              <a:pPr marL="171450" indent="-171450">
                <a:buFont typeface="Wingdings" pitchFamily="2" charset="2"/>
                <a:buChar char="§"/>
              </a:pPr>
              <a:r>
                <a:rPr lang="en-US" sz="1000" dirty="0" smtClean="0">
                  <a:solidFill>
                    <a:srgbClr val="FFFFFF"/>
                  </a:solidFill>
                </a:rPr>
                <a:t>Zero </a:t>
              </a:r>
              <a:r>
                <a:rPr lang="en-US" sz="1000" dirty="0">
                  <a:solidFill>
                    <a:srgbClr val="FFFFFF"/>
                  </a:solidFill>
                </a:rPr>
                <a:t>Noise PC</a:t>
              </a:r>
            </a:p>
            <a:p>
              <a:pPr fontAlgn="base">
                <a:spcBef>
                  <a:spcPts val="200"/>
                </a:spcBef>
              </a:pPr>
              <a:endParaRPr lang="en-US" sz="1100" dirty="0">
                <a:solidFill>
                  <a:srgbClr val="FFFFFF"/>
                </a:solidFill>
                <a:ea typeface="MS UI Gothic" pitchFamily="34" charset="-128"/>
              </a:endParaRP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6396389" y="987447"/>
              <a:ext cx="2408530" cy="326735"/>
            </a:xfrm>
            <a:prstGeom prst="rect">
              <a:avLst/>
            </a:prstGeom>
            <a:solidFill>
              <a:srgbClr val="62150C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6358084" y="1048127"/>
              <a:ext cx="25202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defRPr/>
              </a:pPr>
              <a:r>
                <a:rPr lang="en-US" altLang="ja-JP" sz="900" dirty="0">
                  <a:solidFill>
                    <a:srgbClr val="FFFFFF"/>
                  </a:solidFill>
                  <a:ea typeface="ＭＳ Ｐゴシック"/>
                </a:rPr>
                <a:t>High Performance, </a:t>
              </a:r>
              <a:r>
                <a:rPr lang="en-US" altLang="ja-JP" sz="900" dirty="0" smtClean="0">
                  <a:solidFill>
                    <a:srgbClr val="FFFFFF"/>
                  </a:solidFill>
                  <a:ea typeface="ＭＳ Ｐゴシック"/>
                </a:rPr>
                <a:t>Manageable Computing</a:t>
              </a:r>
              <a:endParaRPr lang="en-US" altLang="ja-JP" sz="900" dirty="0">
                <a:solidFill>
                  <a:srgbClr val="FFFFFF"/>
                </a:solidFill>
                <a:ea typeface="ＭＳ Ｐゴシック"/>
              </a:endParaRPr>
            </a:p>
          </p:txBody>
        </p:sp>
        <p:cxnSp>
          <p:nvCxnSpPr>
            <p:cNvPr id="62" name="Gerade Verbindung 61"/>
            <p:cNvCxnSpPr/>
            <p:nvPr/>
          </p:nvCxnSpPr>
          <p:spPr>
            <a:xfrm>
              <a:off x="6397223" y="987942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>
              <a:off x="6397223" y="1314182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63"/>
            <p:cNvSpPr txBox="1"/>
            <p:nvPr/>
          </p:nvSpPr>
          <p:spPr>
            <a:xfrm>
              <a:off x="6317680" y="741459"/>
              <a:ext cx="22069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spc="80" dirty="0" smtClean="0">
                  <a:solidFill>
                    <a:srgbClr val="C00000"/>
                  </a:solidFill>
                </a:rPr>
                <a:t>SUPERIOR LINE</a:t>
              </a:r>
              <a:endParaRPr lang="de-DE" sz="1600" spc="80" dirty="0">
                <a:solidFill>
                  <a:srgbClr val="C00000"/>
                </a:solidFill>
              </a:endParaRPr>
            </a:p>
          </p:txBody>
        </p:sp>
        <p:cxnSp>
          <p:nvCxnSpPr>
            <p:cNvPr id="65" name="Gerade Verbindung 64"/>
            <p:cNvCxnSpPr/>
            <p:nvPr/>
          </p:nvCxnSpPr>
          <p:spPr>
            <a:xfrm>
              <a:off x="6397223" y="1457157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>
              <a:off x="6397223" y="3323775"/>
              <a:ext cx="24076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Grafik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93" y="2999135"/>
            <a:ext cx="1839354" cy="2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 ESPRIMO Desktops 2015/16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dirty="0">
                <a:solidFill>
                  <a:srgbClr val="000000"/>
                </a:solidFill>
              </a:rPr>
              <a:t>Copyright </a:t>
            </a:r>
            <a:r>
              <a:rPr dirty="0" smtClean="0">
                <a:solidFill>
                  <a:srgbClr val="000000"/>
                </a:solidFill>
              </a:rPr>
              <a:t>2016 </a:t>
            </a:r>
            <a:r>
              <a:rPr dirty="0">
                <a:solidFill>
                  <a:srgbClr val="000000"/>
                </a:solidFill>
              </a:rPr>
              <a:t>FUJITSU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66" y="1945762"/>
            <a:ext cx="680256" cy="804033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433461" y="935306"/>
            <a:ext cx="2749396" cy="442514"/>
            <a:chOff x="83235" y="913222"/>
            <a:chExt cx="2749396" cy="442514"/>
          </a:xfrm>
        </p:grpSpPr>
        <p:sp>
          <p:nvSpPr>
            <p:cNvPr id="7" name="Rechteck 6"/>
            <p:cNvSpPr/>
            <p:nvPr/>
          </p:nvSpPr>
          <p:spPr bwMode="auto">
            <a:xfrm>
              <a:off x="178593" y="1125723"/>
              <a:ext cx="2631710" cy="215205"/>
            </a:xfrm>
            <a:prstGeom prst="rect">
              <a:avLst/>
            </a:prstGeom>
            <a:solidFill>
              <a:srgbClr val="C6C4BF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98878" y="1124904"/>
              <a:ext cx="195732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defRPr/>
              </a:pPr>
              <a:r>
                <a:rPr lang="de-DE" altLang="ja-JP" sz="900" spc="80" dirty="0">
                  <a:solidFill>
                    <a:srgbClr val="000000"/>
                  </a:solidFill>
                </a:rPr>
                <a:t>Standard </a:t>
              </a:r>
              <a:r>
                <a:rPr lang="de-DE" altLang="ja-JP" sz="900" spc="80" dirty="0" err="1">
                  <a:solidFill>
                    <a:srgbClr val="000000"/>
                  </a:solidFill>
                </a:rPr>
                <a:t>Applications</a:t>
              </a:r>
              <a:endParaRPr lang="de-DE" altLang="ja-JP" sz="900" spc="8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Gerade Verbindung 8"/>
            <p:cNvCxnSpPr/>
            <p:nvPr/>
          </p:nvCxnSpPr>
          <p:spPr>
            <a:xfrm>
              <a:off x="179512" y="1125723"/>
              <a:ext cx="263160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179512" y="1338547"/>
              <a:ext cx="263160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83235" y="913222"/>
              <a:ext cx="2749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pc="80" dirty="0" smtClean="0">
                  <a:solidFill>
                    <a:srgbClr val="C00000"/>
                  </a:solidFill>
                </a:rPr>
                <a:t>ALL-ROUND LINE</a:t>
              </a:r>
              <a:endParaRPr lang="de-DE" sz="1400" spc="8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236301" y="932191"/>
            <a:ext cx="2556000" cy="581290"/>
            <a:chOff x="3622804" y="910107"/>
            <a:chExt cx="2749396" cy="581290"/>
          </a:xfrm>
        </p:grpSpPr>
        <p:sp>
          <p:nvSpPr>
            <p:cNvPr id="13" name="Rechteck 12"/>
            <p:cNvSpPr/>
            <p:nvPr/>
          </p:nvSpPr>
          <p:spPr bwMode="auto">
            <a:xfrm>
              <a:off x="3711305" y="1125179"/>
              <a:ext cx="1723800" cy="215750"/>
            </a:xfrm>
            <a:prstGeom prst="rect">
              <a:avLst/>
            </a:prstGeom>
            <a:solidFill>
              <a:srgbClr val="87867E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3622805" y="1122065"/>
              <a:ext cx="1597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defRPr/>
              </a:pPr>
              <a:r>
                <a:rPr lang="de-DE" sz="900" spc="80" dirty="0" err="1">
                  <a:solidFill>
                    <a:srgbClr val="FFFFFF"/>
                  </a:solidFill>
                </a:rPr>
                <a:t>Complex</a:t>
              </a:r>
              <a:r>
                <a:rPr lang="de-DE" sz="900" spc="80" dirty="0">
                  <a:solidFill>
                    <a:srgbClr val="FFFFFF"/>
                  </a:solidFill>
                </a:rPr>
                <a:t> </a:t>
              </a:r>
              <a:r>
                <a:rPr lang="de-DE" sz="900" spc="80" dirty="0" err="1">
                  <a:solidFill>
                    <a:srgbClr val="FFFFFF"/>
                  </a:solidFill>
                </a:rPr>
                <a:t>Applications</a:t>
              </a:r>
              <a:r>
                <a:rPr lang="de-DE" sz="900" spc="80" dirty="0">
                  <a:solidFill>
                    <a:srgbClr val="FFFFFF"/>
                  </a:solidFill>
                </a:rPr>
                <a:t> </a:t>
              </a:r>
              <a:br>
                <a:rPr lang="de-DE" sz="900" spc="80" dirty="0">
                  <a:solidFill>
                    <a:srgbClr val="FFFFFF"/>
                  </a:solidFill>
                </a:rPr>
              </a:br>
              <a:endParaRPr lang="de-DE" sz="900" spc="80" dirty="0">
                <a:solidFill>
                  <a:srgbClr val="FFFFFF"/>
                </a:solidFill>
              </a:endParaRP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3712223" y="1125723"/>
              <a:ext cx="1723081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3712223" y="1341747"/>
              <a:ext cx="1722882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3622804" y="910107"/>
              <a:ext cx="2749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pc="80" dirty="0" smtClean="0">
                  <a:solidFill>
                    <a:srgbClr val="C00000"/>
                  </a:solidFill>
                </a:rPr>
                <a:t>ADVANCED LINE</a:t>
              </a:r>
              <a:endParaRPr lang="de-DE" sz="1400" spc="8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988901" y="935306"/>
            <a:ext cx="3554538" cy="442513"/>
            <a:chOff x="5384636" y="913222"/>
            <a:chExt cx="3554538" cy="442513"/>
          </a:xfrm>
        </p:grpSpPr>
        <p:sp>
          <p:nvSpPr>
            <p:cNvPr id="19" name="Rechteck 18"/>
            <p:cNvSpPr/>
            <p:nvPr/>
          </p:nvSpPr>
          <p:spPr bwMode="auto">
            <a:xfrm>
              <a:off x="5476829" y="1122066"/>
              <a:ext cx="3462345" cy="219534"/>
            </a:xfrm>
            <a:prstGeom prst="rect">
              <a:avLst/>
            </a:prstGeom>
            <a:solidFill>
              <a:srgbClr val="62150C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5484023" y="1124904"/>
              <a:ext cx="3455035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5477662" y="1340928"/>
              <a:ext cx="3461396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5400236" y="1124903"/>
              <a:ext cx="29729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defRPr/>
              </a:pPr>
              <a:r>
                <a:rPr lang="en-US" altLang="ja-JP" sz="900" spc="80" dirty="0">
                  <a:solidFill>
                    <a:srgbClr val="FFFFFF"/>
                  </a:solidFill>
                </a:rPr>
                <a:t>High Performance, Manageable Computing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5384636" y="913222"/>
              <a:ext cx="27493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spc="80" dirty="0" smtClean="0">
                  <a:solidFill>
                    <a:srgbClr val="C00000"/>
                  </a:solidFill>
                </a:rPr>
                <a:t>SUPERIOR LINE</a:t>
              </a:r>
              <a:endParaRPr lang="de-DE" sz="1400" spc="8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12"/>
          <p:cNvGrpSpPr/>
          <p:nvPr/>
        </p:nvGrpSpPr>
        <p:grpSpPr>
          <a:xfrm>
            <a:off x="565886" y="2621370"/>
            <a:ext cx="2679940" cy="2312580"/>
            <a:chOff x="215660" y="2599286"/>
            <a:chExt cx="2679940" cy="2312580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215660" y="2599286"/>
              <a:ext cx="829302" cy="219119"/>
              <a:chOff x="178594" y="3755230"/>
              <a:chExt cx="914400" cy="219119"/>
            </a:xfrm>
          </p:grpSpPr>
          <p:sp>
            <p:nvSpPr>
              <p:cNvPr id="40" name="Rechteck 39"/>
              <p:cNvSpPr/>
              <p:nvPr/>
            </p:nvSpPr>
            <p:spPr bwMode="auto">
              <a:xfrm>
                <a:off x="178594" y="3755230"/>
                <a:ext cx="914400" cy="219119"/>
              </a:xfrm>
              <a:prstGeom prst="rect">
                <a:avLst/>
              </a:prstGeom>
              <a:solidFill>
                <a:srgbClr val="C6C4B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spc="40" dirty="0" smtClean="0">
                    <a:solidFill>
                      <a:srgbClr val="000000"/>
                    </a:solidFill>
                  </a:rPr>
                  <a:t> Q556</a:t>
                </a:r>
                <a:endParaRPr kumimoji="1" lang="en-US" sz="900" dirty="0" smtClean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cxnSp>
            <p:nvCxnSpPr>
              <p:cNvPr id="41" name="Gerade Verbindung 40"/>
              <p:cNvCxnSpPr/>
              <p:nvPr/>
            </p:nvCxnSpPr>
            <p:spPr>
              <a:xfrm>
                <a:off x="179512" y="3755325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>
                <a:off x="179512" y="3974349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5"/>
            <p:cNvGrpSpPr/>
            <p:nvPr/>
          </p:nvGrpSpPr>
          <p:grpSpPr>
            <a:xfrm>
              <a:off x="1098364" y="2599286"/>
              <a:ext cx="829302" cy="219119"/>
              <a:chOff x="178594" y="3755230"/>
              <a:chExt cx="914400" cy="219119"/>
            </a:xfrm>
          </p:grpSpPr>
          <p:sp>
            <p:nvSpPr>
              <p:cNvPr id="37" name="Rechteck 36"/>
              <p:cNvSpPr/>
              <p:nvPr/>
            </p:nvSpPr>
            <p:spPr bwMode="auto">
              <a:xfrm>
                <a:off x="178594" y="3755230"/>
                <a:ext cx="914400" cy="219119"/>
              </a:xfrm>
              <a:prstGeom prst="rect">
                <a:avLst/>
              </a:prstGeom>
              <a:solidFill>
                <a:srgbClr val="C6C4B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900" dirty="0">
                    <a:solidFill>
                      <a:srgbClr val="000000"/>
                    </a:solidFill>
                    <a:ea typeface="ＭＳ Ｐゴシック"/>
                  </a:rPr>
                  <a:t> A525-L</a:t>
                </a:r>
                <a:endParaRPr kumimoji="1" lang="en-US" sz="900" dirty="0" smtClean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cxnSp>
            <p:nvCxnSpPr>
              <p:cNvPr id="38" name="Gerade Verbindung 37"/>
              <p:cNvCxnSpPr/>
              <p:nvPr/>
            </p:nvCxnSpPr>
            <p:spPr>
              <a:xfrm>
                <a:off x="179512" y="3755325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38"/>
              <p:cNvCxnSpPr/>
              <p:nvPr/>
            </p:nvCxnSpPr>
            <p:spPr>
              <a:xfrm>
                <a:off x="179512" y="3974349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/>
            <p:cNvGrpSpPr/>
            <p:nvPr/>
          </p:nvGrpSpPr>
          <p:grpSpPr>
            <a:xfrm>
              <a:off x="1981200" y="2599286"/>
              <a:ext cx="829302" cy="219119"/>
              <a:chOff x="178594" y="3755230"/>
              <a:chExt cx="914400" cy="219119"/>
            </a:xfrm>
          </p:grpSpPr>
          <p:sp>
            <p:nvSpPr>
              <p:cNvPr id="34" name="Rechteck 33"/>
              <p:cNvSpPr/>
              <p:nvPr/>
            </p:nvSpPr>
            <p:spPr bwMode="auto">
              <a:xfrm>
                <a:off x="178594" y="3755230"/>
                <a:ext cx="914400" cy="219119"/>
              </a:xfrm>
              <a:prstGeom prst="rect">
                <a:avLst/>
              </a:prstGeom>
              <a:solidFill>
                <a:srgbClr val="C6C4B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spc="40" dirty="0" smtClean="0">
                    <a:solidFill>
                      <a:srgbClr val="000000"/>
                    </a:solidFill>
                  </a:rPr>
                  <a:t> D556 / P556</a:t>
                </a:r>
                <a:endParaRPr kumimoji="1" lang="en-US" sz="900" dirty="0" smtClean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cxnSp>
            <p:nvCxnSpPr>
              <p:cNvPr id="35" name="Gerade Verbindung 34"/>
              <p:cNvCxnSpPr/>
              <p:nvPr/>
            </p:nvCxnSpPr>
            <p:spPr>
              <a:xfrm>
                <a:off x="179512" y="3755325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 Verbindung 35"/>
              <p:cNvCxnSpPr/>
              <p:nvPr/>
            </p:nvCxnSpPr>
            <p:spPr>
              <a:xfrm>
                <a:off x="179512" y="3974349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hteck 27"/>
            <p:cNvSpPr/>
            <p:nvPr/>
          </p:nvSpPr>
          <p:spPr bwMode="auto">
            <a:xfrm>
              <a:off x="216492" y="2856704"/>
              <a:ext cx="2593811" cy="2055161"/>
            </a:xfrm>
            <a:prstGeom prst="rect">
              <a:avLst/>
            </a:prstGeom>
            <a:solidFill>
              <a:srgbClr val="D9D9D9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216493" y="2857250"/>
              <a:ext cx="259381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216493" y="4911866"/>
              <a:ext cx="259381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bgerundetes Rechteck 5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23276" y="2906082"/>
              <a:ext cx="890123" cy="411246"/>
            </a:xfrm>
            <a:prstGeom prst="roundRect">
              <a:avLst>
                <a:gd name="adj" fmla="val 784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0" tIns="46800" rIns="0" bIns="0"/>
            <a:lstStyle/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Mini PC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(~2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liters)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Compact design for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/>
              </a:r>
              <a:b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a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tidy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desk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Manageability with</a:t>
              </a:r>
              <a:b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the DeskView suite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Lowest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noise and </a:t>
              </a:r>
              <a:b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energy consumption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Highly-efficient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, integrated power supply</a:t>
              </a:r>
            </a:p>
            <a:p>
              <a:pPr marL="90000" indent="-90000" fontAlgn="base">
                <a:spcBef>
                  <a:spcPts val="200"/>
                </a:spcBef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Low Power Active Mode supports</a:t>
              </a:r>
              <a:b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instant communication in the office</a:t>
              </a:r>
            </a:p>
          </p:txBody>
        </p:sp>
        <p:sp>
          <p:nvSpPr>
            <p:cNvPr id="32" name="Abgerundetes Rechteck 5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110782" y="2906082"/>
              <a:ext cx="890123" cy="411246"/>
            </a:xfrm>
            <a:prstGeom prst="roundRect">
              <a:avLst>
                <a:gd name="adj" fmla="val 784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0" tIns="46800" rIns="0" bIns="0"/>
            <a:lstStyle/>
            <a:p>
              <a:pPr marL="88900" indent="-889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Thin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PC</a:t>
              </a:r>
              <a:endParaRPr lang="en-US" sz="600" dirty="0">
                <a:solidFill>
                  <a:srgbClr val="000000"/>
                </a:solidFill>
                <a:ea typeface="MS UI Gothic" pitchFamily="34" charset="-128"/>
              </a:endParaRPr>
            </a:p>
            <a:p>
              <a:pPr marL="88900" indent="-889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Compact design for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/>
              </a:r>
              <a:b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a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tidy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desk</a:t>
              </a:r>
              <a:endParaRPr lang="en-US" sz="600" dirty="0">
                <a:solidFill>
                  <a:srgbClr val="000000"/>
                </a:solidFill>
                <a:ea typeface="MS UI Gothic" pitchFamily="34" charset="-128"/>
              </a:endParaRPr>
            </a:p>
            <a:p>
              <a:pPr marL="88900" indent="-889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Highly-efficient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power supply reduces the energy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bill</a:t>
              </a:r>
              <a:endParaRPr lang="en-US" sz="600" dirty="0">
                <a:solidFill>
                  <a:srgbClr val="000000"/>
                </a:solidFill>
                <a:ea typeface="MS UI Gothic" pitchFamily="34" charset="-128"/>
              </a:endParaRPr>
            </a:p>
            <a:p>
              <a:pPr marL="88900" indent="-889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err="1" smtClean="0">
                  <a:solidFill>
                    <a:srgbClr val="000000"/>
                  </a:solidFill>
                  <a:ea typeface="MS UI Gothic" pitchFamily="34" charset="-128"/>
                </a:rPr>
                <a:t>Fanless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cooling for increased productivity</a:t>
              </a:r>
            </a:p>
            <a:p>
              <a:pPr marL="88900" indent="-88900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Lifecycle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up to  24 months</a:t>
              </a:r>
            </a:p>
          </p:txBody>
        </p:sp>
        <p:sp>
          <p:nvSpPr>
            <p:cNvPr id="33" name="Abgerundetes Rechteck 5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005477" y="2906082"/>
              <a:ext cx="890123" cy="411246"/>
            </a:xfrm>
            <a:prstGeom prst="roundRect">
              <a:avLst>
                <a:gd name="adj" fmla="val 784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0" tIns="46800" rIns="0" bIns="0"/>
            <a:lstStyle/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Small form factor / Microtower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Manageability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with</a:t>
              </a:r>
              <a:b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the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DeskView suite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Excellent price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/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performance ratio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Easy serviceability</a:t>
              </a:r>
              <a:endParaRPr lang="en-US" sz="600" dirty="0">
                <a:solidFill>
                  <a:srgbClr val="000000"/>
                </a:solidFill>
                <a:ea typeface="MS UI Gothic" pitchFamily="34" charset="-128"/>
              </a:endParaRPr>
            </a:p>
          </p:txBody>
        </p:sp>
      </p:grpSp>
      <p:pic>
        <p:nvPicPr>
          <p:cNvPr id="43" name="Grafik 4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9"/>
          <a:stretch/>
        </p:blipFill>
        <p:spPr>
          <a:xfrm>
            <a:off x="5603083" y="1556395"/>
            <a:ext cx="1335432" cy="1100939"/>
          </a:xfrm>
          <a:prstGeom prst="rect">
            <a:avLst/>
          </a:prstGeom>
        </p:spPr>
      </p:pic>
      <p:grpSp>
        <p:nvGrpSpPr>
          <p:cNvPr id="44" name="Group 6"/>
          <p:cNvGrpSpPr/>
          <p:nvPr/>
        </p:nvGrpSpPr>
        <p:grpSpPr>
          <a:xfrm>
            <a:off x="5074075" y="2621370"/>
            <a:ext cx="3536525" cy="2312580"/>
            <a:chOff x="5074075" y="2621370"/>
            <a:chExt cx="3536525" cy="2312580"/>
          </a:xfrm>
        </p:grpSpPr>
        <p:grpSp>
          <p:nvGrpSpPr>
            <p:cNvPr id="45" name="Gruppieren 44"/>
            <p:cNvGrpSpPr/>
            <p:nvPr/>
          </p:nvGrpSpPr>
          <p:grpSpPr>
            <a:xfrm>
              <a:off x="5074075" y="2621370"/>
              <a:ext cx="3536525" cy="2312580"/>
              <a:chOff x="5469810" y="2599286"/>
              <a:chExt cx="3536525" cy="2312580"/>
            </a:xfrm>
          </p:grpSpPr>
          <p:grpSp>
            <p:nvGrpSpPr>
              <p:cNvPr id="47" name="Gruppieren 46"/>
              <p:cNvGrpSpPr/>
              <p:nvPr/>
            </p:nvGrpSpPr>
            <p:grpSpPr>
              <a:xfrm>
                <a:off x="5476829" y="2599286"/>
                <a:ext cx="829302" cy="219119"/>
                <a:chOff x="178594" y="3755230"/>
                <a:chExt cx="914400" cy="219119"/>
              </a:xfrm>
            </p:grpSpPr>
            <p:sp>
              <p:nvSpPr>
                <p:cNvPr id="67" name="Rechteck 66"/>
                <p:cNvSpPr/>
                <p:nvPr/>
              </p:nvSpPr>
              <p:spPr bwMode="auto">
                <a:xfrm>
                  <a:off x="178594" y="3755230"/>
                  <a:ext cx="914400" cy="219119"/>
                </a:xfrm>
                <a:prstGeom prst="rect">
                  <a:avLst/>
                </a:prstGeom>
                <a:solidFill>
                  <a:srgbClr val="62150C"/>
                </a:soli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spc="40" dirty="0" smtClean="0">
                      <a:solidFill>
                        <a:srgbClr val="FFFFFF"/>
                      </a:solidFill>
                    </a:rPr>
                    <a:t> Q956</a:t>
                  </a:r>
                  <a:endParaRPr kumimoji="1" lang="en-US" sz="900" dirty="0" smtClean="0">
                    <a:solidFill>
                      <a:srgbClr val="000000"/>
                    </a:solidFill>
                    <a:ea typeface="ＭＳ Ｐゴシック"/>
                  </a:endParaRPr>
                </a:p>
              </p:txBody>
            </p:sp>
            <p:cxnSp>
              <p:nvCxnSpPr>
                <p:cNvPr id="68" name="Gerade Verbindung 67"/>
                <p:cNvCxnSpPr/>
                <p:nvPr/>
              </p:nvCxnSpPr>
              <p:spPr>
                <a:xfrm>
                  <a:off x="179512" y="3755325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Gerade Verbindung 68"/>
                <p:cNvCxnSpPr/>
                <p:nvPr/>
              </p:nvCxnSpPr>
              <p:spPr>
                <a:xfrm>
                  <a:off x="179512" y="3974349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uppieren 47"/>
              <p:cNvGrpSpPr/>
              <p:nvPr/>
            </p:nvGrpSpPr>
            <p:grpSpPr>
              <a:xfrm>
                <a:off x="6361906" y="2599286"/>
                <a:ext cx="829302" cy="219119"/>
                <a:chOff x="178594" y="3755230"/>
                <a:chExt cx="914400" cy="219119"/>
              </a:xfrm>
            </p:grpSpPr>
            <p:sp>
              <p:nvSpPr>
                <p:cNvPr id="64" name="Rechteck 63"/>
                <p:cNvSpPr/>
                <p:nvPr/>
              </p:nvSpPr>
              <p:spPr bwMode="auto">
                <a:xfrm>
                  <a:off x="178594" y="3755230"/>
                  <a:ext cx="914400" cy="219119"/>
                </a:xfrm>
                <a:prstGeom prst="rect">
                  <a:avLst/>
                </a:prstGeom>
                <a:solidFill>
                  <a:srgbClr val="62150C"/>
                </a:soli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dirty="0">
                      <a:solidFill>
                        <a:srgbClr val="FFFFFF"/>
                      </a:solidFill>
                      <a:cs typeface="Arial" pitchFamily="34" charset="0"/>
                    </a:rPr>
                    <a:t> </a:t>
                  </a:r>
                  <a:r>
                    <a:rPr lang="en-US" sz="900" spc="-10" dirty="0" smtClean="0">
                      <a:solidFill>
                        <a:srgbClr val="FFFFFF"/>
                      </a:solidFill>
                      <a:cs typeface="Arial" pitchFamily="34" charset="0"/>
                    </a:rPr>
                    <a:t>X956 </a:t>
                  </a:r>
                  <a:r>
                    <a:rPr lang="en-US" sz="900" spc="-10" dirty="0">
                      <a:solidFill>
                        <a:srgbClr val="FFFFFF"/>
                      </a:solidFill>
                      <a:cs typeface="Arial" pitchFamily="34" charset="0"/>
                    </a:rPr>
                    <a:t>/ </a:t>
                  </a:r>
                  <a:r>
                    <a:rPr lang="en-US" sz="900" spc="-10" dirty="0" smtClean="0">
                      <a:solidFill>
                        <a:srgbClr val="FFFFFF"/>
                      </a:solidFill>
                      <a:cs typeface="Arial" pitchFamily="34" charset="0"/>
                    </a:rPr>
                    <a:t>X956/T</a:t>
                  </a:r>
                  <a:endParaRPr lang="en-US" sz="900" spc="-10" dirty="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cxnSp>
              <p:nvCxnSpPr>
                <p:cNvPr id="65" name="Gerade Verbindung 64"/>
                <p:cNvCxnSpPr/>
                <p:nvPr/>
              </p:nvCxnSpPr>
              <p:spPr>
                <a:xfrm>
                  <a:off x="179512" y="3755325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Gerade Verbindung 65"/>
                <p:cNvCxnSpPr/>
                <p:nvPr/>
              </p:nvCxnSpPr>
              <p:spPr>
                <a:xfrm>
                  <a:off x="179512" y="3974349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uppieren 48"/>
              <p:cNvGrpSpPr/>
              <p:nvPr/>
            </p:nvGrpSpPr>
            <p:grpSpPr>
              <a:xfrm>
                <a:off x="7237138" y="2599286"/>
                <a:ext cx="829302" cy="219119"/>
                <a:chOff x="178594" y="3755230"/>
                <a:chExt cx="914400" cy="219119"/>
              </a:xfrm>
            </p:grpSpPr>
            <p:sp>
              <p:nvSpPr>
                <p:cNvPr id="61" name="Rechteck 60"/>
                <p:cNvSpPr/>
                <p:nvPr/>
              </p:nvSpPr>
              <p:spPr bwMode="auto">
                <a:xfrm>
                  <a:off x="178594" y="3755230"/>
                  <a:ext cx="914400" cy="219119"/>
                </a:xfrm>
                <a:prstGeom prst="rect">
                  <a:avLst/>
                </a:prstGeom>
                <a:solidFill>
                  <a:srgbClr val="62150C"/>
                </a:soli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r>
                    <a:rPr lang="en-US" sz="900" spc="-10" dirty="0">
                      <a:solidFill>
                        <a:srgbClr val="FFFFFF"/>
                      </a:solidFill>
                      <a:cs typeface="Arial" pitchFamily="34" charset="0"/>
                    </a:rPr>
                    <a:t> </a:t>
                  </a:r>
                  <a:r>
                    <a:rPr lang="en-US" sz="700" spc="-10" dirty="0" smtClean="0">
                      <a:solidFill>
                        <a:srgbClr val="FFFFFF"/>
                      </a:solidFill>
                    </a:rPr>
                    <a:t>D956/LL / P956/LL </a:t>
                  </a:r>
                  <a:endParaRPr lang="en-US" sz="700" spc="-1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62" name="Gerade Verbindung 61"/>
                <p:cNvCxnSpPr/>
                <p:nvPr/>
              </p:nvCxnSpPr>
              <p:spPr>
                <a:xfrm>
                  <a:off x="179512" y="3755325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Gerade Verbindung 62"/>
                <p:cNvCxnSpPr/>
                <p:nvPr/>
              </p:nvCxnSpPr>
              <p:spPr>
                <a:xfrm>
                  <a:off x="179512" y="3974349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uppieren 49"/>
              <p:cNvGrpSpPr/>
              <p:nvPr/>
            </p:nvGrpSpPr>
            <p:grpSpPr>
              <a:xfrm>
                <a:off x="8112105" y="2599286"/>
                <a:ext cx="829302" cy="219119"/>
                <a:chOff x="178594" y="3755230"/>
                <a:chExt cx="914400" cy="219119"/>
              </a:xfrm>
            </p:grpSpPr>
            <p:sp>
              <p:nvSpPr>
                <p:cNvPr id="58" name="Rechteck 57"/>
                <p:cNvSpPr/>
                <p:nvPr/>
              </p:nvSpPr>
              <p:spPr bwMode="auto">
                <a:xfrm>
                  <a:off x="178594" y="3755230"/>
                  <a:ext cx="914400" cy="219119"/>
                </a:xfrm>
                <a:prstGeom prst="rect">
                  <a:avLst/>
                </a:prstGeom>
                <a:solidFill>
                  <a:srgbClr val="62150C"/>
                </a:solidFill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spc="40" dirty="0" smtClean="0">
                      <a:solidFill>
                        <a:srgbClr val="FFFFFF"/>
                      </a:solidFill>
                    </a:rPr>
                    <a:t> D956 / P956</a:t>
                  </a:r>
                  <a:endParaRPr lang="en-US" sz="900" spc="40" dirty="0">
                    <a:solidFill>
                      <a:srgbClr val="FFFFFF"/>
                    </a:solidFill>
                  </a:endParaRPr>
                </a:p>
              </p:txBody>
            </p:sp>
            <p:cxnSp>
              <p:nvCxnSpPr>
                <p:cNvPr id="59" name="Gerade Verbindung 58"/>
                <p:cNvCxnSpPr/>
                <p:nvPr/>
              </p:nvCxnSpPr>
              <p:spPr>
                <a:xfrm>
                  <a:off x="179512" y="3755325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Gerade Verbindung 59"/>
                <p:cNvCxnSpPr/>
                <p:nvPr/>
              </p:nvCxnSpPr>
              <p:spPr>
                <a:xfrm>
                  <a:off x="179512" y="3974349"/>
                  <a:ext cx="913262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Rechteck 50"/>
              <p:cNvSpPr/>
              <p:nvPr/>
            </p:nvSpPr>
            <p:spPr bwMode="auto">
              <a:xfrm>
                <a:off x="5469810" y="2856705"/>
                <a:ext cx="3467337" cy="2055160"/>
              </a:xfrm>
              <a:prstGeom prst="rect">
                <a:avLst/>
              </a:prstGeom>
              <a:solidFill>
                <a:srgbClr val="D9D9D9">
                  <a:alpha val="65098"/>
                </a:srgbClr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de-DE" sz="1200" dirty="0" smtClean="0">
                  <a:solidFill>
                    <a:srgbClr val="000000"/>
                  </a:solidFill>
                  <a:ea typeface="ＭＳ Ｐゴシック"/>
                </a:endParaRPr>
              </a:p>
            </p:txBody>
          </p:sp>
          <p:cxnSp>
            <p:nvCxnSpPr>
              <p:cNvPr id="52" name="Gerade Verbindung 51"/>
              <p:cNvCxnSpPr/>
              <p:nvPr/>
            </p:nvCxnSpPr>
            <p:spPr>
              <a:xfrm>
                <a:off x="5469811" y="2857250"/>
                <a:ext cx="346998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/>
              <p:cNvCxnSpPr/>
              <p:nvPr/>
            </p:nvCxnSpPr>
            <p:spPr>
              <a:xfrm>
                <a:off x="5469811" y="4911866"/>
                <a:ext cx="3467138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bgerundetes Rechteck 56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5476594" y="2906082"/>
                <a:ext cx="890123" cy="411246"/>
              </a:xfrm>
              <a:prstGeom prst="roundRect">
                <a:avLst>
                  <a:gd name="adj" fmla="val 784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lIns="0" tIns="46800" rIns="0" bIns="0"/>
              <a:lstStyle/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Mini PC </a:t>
                </a: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(~2 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liters)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Compact design for a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tidy desk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Enterprise manageability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with the DeskView suite &amp; Intel </a:t>
                </a:r>
                <a:r>
                  <a:rPr lang="en-US" sz="600" dirty="0" err="1">
                    <a:solidFill>
                      <a:srgbClr val="000000"/>
                    </a:solidFill>
                    <a:ea typeface="MS UI Gothic" pitchFamily="34" charset="-128"/>
                  </a:rPr>
                  <a:t>vPro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™ technology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Highly-efficient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, integrated power supply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Lowest noise and 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energy consumption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Low Power Active Mode supports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instant communication in the office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Integrated 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VESA </a:t>
                </a: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mounting</a:t>
                </a:r>
                <a:endParaRPr lang="en-US" sz="600" dirty="0">
                  <a:solidFill>
                    <a:srgbClr val="000000"/>
                  </a:solidFill>
                  <a:ea typeface="MS UI Gothic" pitchFamily="34" charset="-128"/>
                </a:endParaRP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endParaRPr lang="en-US" sz="500" dirty="0">
                  <a:solidFill>
                    <a:srgbClr val="000000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55" name="Abgerundetes Rechteck 56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6364100" y="2906082"/>
                <a:ext cx="890123" cy="411246"/>
              </a:xfrm>
              <a:prstGeom prst="roundRect">
                <a:avLst>
                  <a:gd name="adj" fmla="val 784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lIns="0" tIns="46800" rIns="0" bIns="0"/>
              <a:lstStyle/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All-in-one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Enterprise manageability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with the DeskView suite &amp; Intel </a:t>
                </a:r>
                <a:r>
                  <a:rPr lang="en-US" sz="600" dirty="0" err="1">
                    <a:solidFill>
                      <a:srgbClr val="000000"/>
                    </a:solidFill>
                    <a:ea typeface="MS UI Gothic" pitchFamily="34" charset="-128"/>
                  </a:rPr>
                  <a:t>vPro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™ technology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Highly-efficient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, integrated power supply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Lowest noise and 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energy consumption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Touch option</a:t>
                </a:r>
              </a:p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Integrated multimedia module (option)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Low Power Active Mode supports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instant communication in the office</a:t>
                </a:r>
              </a:p>
            </p:txBody>
          </p:sp>
          <p:sp>
            <p:nvSpPr>
              <p:cNvPr id="56" name="Abgerundetes Rechteck 56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7242642" y="2906082"/>
                <a:ext cx="890123" cy="411246"/>
              </a:xfrm>
              <a:prstGeom prst="roundRect">
                <a:avLst>
                  <a:gd name="adj" fmla="val 784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lIns="0" tIns="46800" rIns="0" bIns="0"/>
              <a:lstStyle/>
              <a:p>
                <a:pPr marL="87313" indent="-87313" fontAlgn="base">
                  <a:spcBef>
                    <a:spcPts val="200"/>
                  </a:spcBef>
                  <a:buClr>
                    <a:srgbClr val="000000"/>
                  </a:buClr>
                  <a:buSzPct val="100000"/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/>
                  </a:rPr>
                  <a:t>Small </a:t>
                </a:r>
                <a:r>
                  <a:rPr lang="en-US" sz="600" dirty="0">
                    <a:solidFill>
                      <a:srgbClr val="000000"/>
                    </a:solidFill>
                    <a:ea typeface="MS UI Gothic"/>
                  </a:rPr>
                  <a:t>form factor / Microtower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Lifecycle up to 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24 months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Enterprise 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manageability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with the DeskView suite &amp; </a:t>
                </a: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Intel </a:t>
                </a:r>
                <a:r>
                  <a:rPr lang="en-US" sz="600" dirty="0" err="1">
                    <a:solidFill>
                      <a:srgbClr val="000000"/>
                    </a:solidFill>
                    <a:ea typeface="MS UI Gothic" pitchFamily="34" charset="-128"/>
                  </a:rPr>
                  <a:t>vPro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™ technology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Highest energy efficiency with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sophisticated power supply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Low Power Active Mode supports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instant communication in the office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Easy serviceability</a:t>
                </a:r>
                <a:endParaRPr lang="en-US" sz="600" dirty="0">
                  <a:solidFill>
                    <a:srgbClr val="000000"/>
                  </a:solidFill>
                  <a:ea typeface="MS UI Gothic" pitchFamily="34" charset="-128"/>
                </a:endParaRP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endParaRPr lang="en-US" sz="600" dirty="0">
                  <a:solidFill>
                    <a:srgbClr val="000000"/>
                  </a:solidFill>
                  <a:ea typeface="MS UI Gothic" pitchFamily="34" charset="-128"/>
                </a:endParaRPr>
              </a:p>
            </p:txBody>
          </p:sp>
          <p:sp>
            <p:nvSpPr>
              <p:cNvPr id="57" name="Abgerundetes Rechteck 56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8116212" y="2906082"/>
                <a:ext cx="890123" cy="411246"/>
              </a:xfrm>
              <a:prstGeom prst="roundRect">
                <a:avLst>
                  <a:gd name="adj" fmla="val 784"/>
                </a:avLst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 lIns="0" tIns="46800" rIns="0" bIns="0"/>
              <a:lstStyle/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Small form factor / Microtower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Enterprise 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manageability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with the DeskView suite &amp; </a:t>
                </a: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Intel </a:t>
                </a:r>
                <a:r>
                  <a:rPr lang="en-US" sz="600" dirty="0" err="1">
                    <a:solidFill>
                      <a:srgbClr val="000000"/>
                    </a:solidFill>
                    <a:ea typeface="MS UI Gothic" pitchFamily="34" charset="-128"/>
                  </a:rPr>
                  <a:t>vPro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™ technology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Highest 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energy efficiency with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sophisticated power supply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Low Power Active Mode supports</a:t>
                </a:r>
                <a:b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instant </a:t>
                </a:r>
                <a:b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communication</a:t>
                </a:r>
                <a:b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</a:b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in </a:t>
                </a: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the office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>
                    <a:solidFill>
                      <a:srgbClr val="000000"/>
                    </a:solidFill>
                    <a:ea typeface="MS UI Gothic" pitchFamily="34" charset="-128"/>
                  </a:rPr>
                  <a:t>Zero Noise PC</a:t>
                </a:r>
              </a:p>
              <a:p>
                <a:pPr marL="90000" indent="-90000" fontAlgn="base">
                  <a:spcBef>
                    <a:spcPts val="200"/>
                  </a:spcBef>
                  <a:buFont typeface="Wingdings" pitchFamily="2" charset="2"/>
                  <a:buChar char="§"/>
                </a:pPr>
                <a:r>
                  <a:rPr lang="en-US" sz="600" dirty="0" smtClean="0">
                    <a:solidFill>
                      <a:srgbClr val="000000"/>
                    </a:solidFill>
                    <a:ea typeface="MS UI Gothic" pitchFamily="34" charset="-128"/>
                  </a:rPr>
                  <a:t>Easy serviceability</a:t>
                </a:r>
                <a:endParaRPr lang="en-US" sz="600" dirty="0">
                  <a:solidFill>
                    <a:srgbClr val="000000"/>
                  </a:solidFill>
                  <a:ea typeface="MS UI Gothic" pitchFamily="34" charset="-128"/>
                </a:endParaRPr>
              </a:p>
            </p:txBody>
          </p:sp>
        </p:grpSp>
        <p:pic>
          <p:nvPicPr>
            <p:cNvPr id="46" name="Picture 2" descr="C:\Users\ABGDINTRONOB\AppData\Local\Microsoft\Windows\Temporary Internet Files\Content.Outlook\4X2HC0VT\erde.gi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70393" y="2629020"/>
              <a:ext cx="216024" cy="216024"/>
            </a:xfrm>
            <a:prstGeom prst="rect">
              <a:avLst/>
            </a:prstGeom>
            <a:noFill/>
          </p:spPr>
        </p:pic>
      </p:grpSp>
      <p:grpSp>
        <p:nvGrpSpPr>
          <p:cNvPr id="70" name="Group 14"/>
          <p:cNvGrpSpPr/>
          <p:nvPr/>
        </p:nvGrpSpPr>
        <p:grpSpPr>
          <a:xfrm>
            <a:off x="3311753" y="2621370"/>
            <a:ext cx="1603709" cy="2312580"/>
            <a:chOff x="4571999" y="2599286"/>
            <a:chExt cx="829348" cy="2312580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4572000" y="2599286"/>
              <a:ext cx="829302" cy="219119"/>
              <a:chOff x="178594" y="3755230"/>
              <a:chExt cx="914400" cy="219119"/>
            </a:xfrm>
          </p:grpSpPr>
          <p:sp>
            <p:nvSpPr>
              <p:cNvPr id="76" name="Rechteck 75"/>
              <p:cNvSpPr/>
              <p:nvPr/>
            </p:nvSpPr>
            <p:spPr bwMode="auto">
              <a:xfrm>
                <a:off x="178594" y="3755230"/>
                <a:ext cx="914400" cy="219119"/>
              </a:xfrm>
              <a:prstGeom prst="rect">
                <a:avLst/>
              </a:prstGeom>
              <a:solidFill>
                <a:srgbClr val="87867E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spc="40" dirty="0" smtClean="0">
                    <a:solidFill>
                      <a:srgbClr val="FFFFFF"/>
                    </a:solidFill>
                  </a:rPr>
                  <a:t> D756 / P756</a:t>
                </a:r>
                <a:endParaRPr kumimoji="1" lang="en-US" sz="900" dirty="0" smtClean="0">
                  <a:solidFill>
                    <a:srgbClr val="FFFFFF"/>
                  </a:solidFill>
                  <a:ea typeface="ＭＳ Ｐゴシック"/>
                </a:endParaRPr>
              </a:p>
            </p:txBody>
          </p:sp>
          <p:cxnSp>
            <p:nvCxnSpPr>
              <p:cNvPr id="77" name="Gerade Verbindung 76"/>
              <p:cNvCxnSpPr/>
              <p:nvPr/>
            </p:nvCxnSpPr>
            <p:spPr>
              <a:xfrm>
                <a:off x="179512" y="3755325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>
                <a:off x="179512" y="3974349"/>
                <a:ext cx="913262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hteck 71"/>
            <p:cNvSpPr/>
            <p:nvPr/>
          </p:nvSpPr>
          <p:spPr bwMode="auto">
            <a:xfrm>
              <a:off x="4571999" y="2856704"/>
              <a:ext cx="828000" cy="2055161"/>
            </a:xfrm>
            <a:prstGeom prst="rect">
              <a:avLst/>
            </a:prstGeom>
            <a:solidFill>
              <a:srgbClr val="D9D9D9">
                <a:alpha val="65098"/>
              </a:srgbClr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de-DE" sz="1200" dirty="0" smtClean="0">
                <a:solidFill>
                  <a:srgbClr val="000000"/>
                </a:solidFill>
                <a:ea typeface="ＭＳ Ｐゴシック"/>
              </a:endParaRPr>
            </a:p>
          </p:txBody>
        </p:sp>
        <p:cxnSp>
          <p:nvCxnSpPr>
            <p:cNvPr id="73" name="Gerade Verbindung 72"/>
            <p:cNvCxnSpPr/>
            <p:nvPr/>
          </p:nvCxnSpPr>
          <p:spPr>
            <a:xfrm>
              <a:off x="4572000" y="2856704"/>
              <a:ext cx="828000" cy="546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4573347" y="4911866"/>
              <a:ext cx="828000" cy="0"/>
            </a:xfrm>
            <a:prstGeom prst="line">
              <a:avLst/>
            </a:prstGeom>
            <a:ln w="31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bgerundetes Rechteck 56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4628942" y="2906082"/>
              <a:ext cx="709477" cy="978202"/>
            </a:xfrm>
            <a:prstGeom prst="roundRect">
              <a:avLst>
                <a:gd name="adj" fmla="val 784"/>
              </a:avLst>
            </a:prstGeom>
            <a:noFill/>
            <a:ln w="9525" algn="ctr">
              <a:noFill/>
              <a:round/>
              <a:headEnd/>
              <a:tailEnd/>
            </a:ln>
          </p:spPr>
          <p:txBody>
            <a:bodyPr lIns="0" tIns="46800" rIns="0" bIns="0"/>
            <a:lstStyle/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Small form factor / Microtower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Advanced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Manageability with the </a:t>
              </a:r>
              <a:b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DeskView suite &amp; Intel Standard</a:t>
              </a:r>
              <a:b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Manageability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Managed lifecycle of up to </a:t>
              </a: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18 </a:t>
              </a: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months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Power supplies up to 94% efficiency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Low Power Active Mode supports</a:t>
              </a:r>
              <a:b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</a:br>
              <a:r>
                <a:rPr lang="en-US" sz="600" dirty="0">
                  <a:solidFill>
                    <a:srgbClr val="000000"/>
                  </a:solidFill>
                  <a:ea typeface="MS UI Gothic" pitchFamily="34" charset="-128"/>
                </a:rPr>
                <a:t>instant communication in the office</a:t>
              </a:r>
            </a:p>
            <a:p>
              <a:pPr marL="87313" indent="-87313" fontAlgn="base">
                <a:spcBef>
                  <a:spcPts val="20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§"/>
              </a:pPr>
              <a:r>
                <a:rPr lang="en-US" sz="600" dirty="0" smtClean="0">
                  <a:solidFill>
                    <a:srgbClr val="000000"/>
                  </a:solidFill>
                  <a:ea typeface="MS UI Gothic" pitchFamily="34" charset="-128"/>
                </a:rPr>
                <a:t>Easy serviceability</a:t>
              </a:r>
              <a:endParaRPr lang="en-US" sz="600" dirty="0">
                <a:solidFill>
                  <a:srgbClr val="000000"/>
                </a:solidFill>
                <a:ea typeface="MS UI Gothic" pitchFamily="34" charset="-128"/>
              </a:endParaRPr>
            </a:p>
          </p:txBody>
        </p:sp>
      </p:grpSp>
      <p:pic>
        <p:nvPicPr>
          <p:cNvPr id="79" name="Picture 2" descr="C:\Users\ABGDINTRONOB\AppData\Local\Microsoft\Windows\Temporary Internet Files\Content.Outlook\4X2HC0VT\erde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5764" y="2629083"/>
            <a:ext cx="216024" cy="216024"/>
          </a:xfrm>
          <a:prstGeom prst="rect">
            <a:avLst/>
          </a:prstGeom>
          <a:noFill/>
        </p:spPr>
      </p:pic>
      <p:grpSp>
        <p:nvGrpSpPr>
          <p:cNvPr id="80" name="Gruppieren 79"/>
          <p:cNvGrpSpPr/>
          <p:nvPr/>
        </p:nvGrpSpPr>
        <p:grpSpPr>
          <a:xfrm>
            <a:off x="3125569" y="1494308"/>
            <a:ext cx="1620000" cy="1219496"/>
            <a:chOff x="3125569" y="1494308"/>
            <a:chExt cx="1620000" cy="1219496"/>
          </a:xfrm>
        </p:grpSpPr>
        <p:pic>
          <p:nvPicPr>
            <p:cNvPr id="81" name="Grafik 8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569" y="1494308"/>
              <a:ext cx="1620000" cy="1004400"/>
            </a:xfrm>
            <a:prstGeom prst="rect">
              <a:avLst/>
            </a:prstGeom>
          </p:spPr>
        </p:pic>
        <p:pic>
          <p:nvPicPr>
            <p:cNvPr id="82" name="Grafik 8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351" y="2241364"/>
              <a:ext cx="762000" cy="472440"/>
            </a:xfrm>
            <a:prstGeom prst="rect">
              <a:avLst/>
            </a:prstGeom>
          </p:spPr>
        </p:pic>
      </p:grpSp>
      <p:pic>
        <p:nvPicPr>
          <p:cNvPr id="83" name="Grafik 8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86" y="1490032"/>
            <a:ext cx="1620000" cy="1004400"/>
          </a:xfrm>
          <a:prstGeom prst="rect">
            <a:avLst/>
          </a:prstGeom>
        </p:spPr>
      </p:pic>
      <p:pic>
        <p:nvPicPr>
          <p:cNvPr id="84" name="Grafik 8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68" y="2237088"/>
            <a:ext cx="762000" cy="472440"/>
          </a:xfrm>
          <a:prstGeom prst="rect">
            <a:avLst/>
          </a:prstGeom>
        </p:spPr>
      </p:pic>
      <p:pic>
        <p:nvPicPr>
          <p:cNvPr id="85" name="Grafik 8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56" y="1494660"/>
            <a:ext cx="1620000" cy="1004400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38" y="2241716"/>
            <a:ext cx="762000" cy="472440"/>
          </a:xfrm>
          <a:prstGeom prst="rect">
            <a:avLst/>
          </a:prstGeom>
        </p:spPr>
      </p:pic>
      <p:pic>
        <p:nvPicPr>
          <p:cNvPr id="87" name="Grafik 8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69" y="1611582"/>
            <a:ext cx="1434194" cy="889200"/>
          </a:xfrm>
          <a:prstGeom prst="rect">
            <a:avLst/>
          </a:prstGeom>
        </p:spPr>
      </p:pic>
      <p:pic>
        <p:nvPicPr>
          <p:cNvPr id="88" name="Grafik 8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02" y="2241364"/>
            <a:ext cx="762000" cy="472440"/>
          </a:xfrm>
          <a:prstGeom prst="rect">
            <a:avLst/>
          </a:prstGeom>
        </p:spPr>
      </p:pic>
      <p:pic>
        <p:nvPicPr>
          <p:cNvPr id="89" name="Grafik 8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8" y="2072084"/>
            <a:ext cx="762000" cy="472440"/>
          </a:xfrm>
          <a:prstGeom prst="rect">
            <a:avLst/>
          </a:prstGeom>
        </p:spPr>
      </p:pic>
      <p:pic>
        <p:nvPicPr>
          <p:cNvPr id="90" name="Grafik 8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28" y="2056182"/>
            <a:ext cx="762000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 Desktop </a:t>
            </a:r>
            <a:r>
              <a:rPr lang="de-DE" dirty="0"/>
              <a:t>Portfolio – </a:t>
            </a:r>
            <a:r>
              <a:rPr lang="de-DE" dirty="0" smtClean="0"/>
              <a:t>Superior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6" name="Rechteck 35"/>
          <p:cNvSpPr/>
          <p:nvPr>
            <p:custDataLst>
              <p:tags r:id="rId1"/>
            </p:custDataLst>
          </p:nvPr>
        </p:nvSpPr>
        <p:spPr bwMode="gray">
          <a:xfrm>
            <a:off x="423863" y="2889047"/>
            <a:ext cx="3009619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r>
              <a:rPr lang="en-US" sz="800" b="1" kern="0" dirty="0" smtClean="0">
                <a:solidFill>
                  <a:schemeClr val="tx1"/>
                </a:solidFill>
                <a:cs typeface="Arial"/>
              </a:rPr>
              <a:t>ESPRIMO Q920  </a:t>
            </a:r>
            <a:r>
              <a:rPr lang="en-US" sz="700" b="1" kern="0" dirty="0" smtClean="0">
                <a:solidFill>
                  <a:schemeClr val="tx1"/>
                </a:solidFill>
                <a:cs typeface="Arial"/>
              </a:rPr>
              <a:t>iQ87</a:t>
            </a:r>
            <a:endParaRPr lang="en-US" sz="7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pic>
        <p:nvPicPr>
          <p:cNvPr id="37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8736" y="2908191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hteck 37"/>
          <p:cNvSpPr/>
          <p:nvPr>
            <p:custDataLst>
              <p:tags r:id="rId2"/>
            </p:custDataLst>
          </p:nvPr>
        </p:nvSpPr>
        <p:spPr bwMode="gray">
          <a:xfrm>
            <a:off x="419352" y="2434818"/>
            <a:ext cx="1152273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endParaRPr lang="en-US" sz="7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pic>
        <p:nvPicPr>
          <p:cNvPr id="39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6418" y="2462599"/>
            <a:ext cx="232933" cy="14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Rechteck 39"/>
          <p:cNvSpPr/>
          <p:nvPr>
            <p:custDataLst>
              <p:tags r:id="rId3"/>
            </p:custDataLst>
          </p:nvPr>
        </p:nvSpPr>
        <p:spPr bwMode="gray">
          <a:xfrm>
            <a:off x="417060" y="3561769"/>
            <a:ext cx="1168854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endParaRPr lang="en-US" sz="7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pic>
        <p:nvPicPr>
          <p:cNvPr id="41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3835" y="3580776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240"/>
          <p:cNvSpPr>
            <a:spLocks noChangeArrowheads="1"/>
          </p:cNvSpPr>
          <p:nvPr/>
        </p:nvSpPr>
        <p:spPr bwMode="gray">
          <a:xfrm>
            <a:off x="419100" y="1698455"/>
            <a:ext cx="4484913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D/P956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iQ170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6688" y="1723558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Freeform 20"/>
          <p:cNvSpPr>
            <a:spLocks/>
          </p:cNvSpPr>
          <p:nvPr/>
        </p:nvSpPr>
        <p:spPr bwMode="auto">
          <a:xfrm>
            <a:off x="1481139" y="2437305"/>
            <a:ext cx="352424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Rectangle 240"/>
          <p:cNvSpPr>
            <a:spLocks noChangeArrowheads="1"/>
          </p:cNvSpPr>
          <p:nvPr/>
        </p:nvSpPr>
        <p:spPr bwMode="gray">
          <a:xfrm>
            <a:off x="419100" y="2142186"/>
            <a:ext cx="4475629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D/P956/LL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iQ170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49" name="Rectangle 240"/>
          <p:cNvSpPr>
            <a:spLocks noChangeArrowheads="1"/>
          </p:cNvSpPr>
          <p:nvPr/>
        </p:nvSpPr>
        <p:spPr bwMode="gray">
          <a:xfrm>
            <a:off x="419100" y="2667700"/>
            <a:ext cx="4408394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Q956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iQ170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4629" y="2692802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Freeform 20"/>
          <p:cNvSpPr>
            <a:spLocks/>
          </p:cNvSpPr>
          <p:nvPr/>
        </p:nvSpPr>
        <p:spPr bwMode="auto">
          <a:xfrm>
            <a:off x="1481139" y="3564113"/>
            <a:ext cx="361950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" name="Rectangle 240"/>
          <p:cNvSpPr>
            <a:spLocks noChangeArrowheads="1"/>
          </p:cNvSpPr>
          <p:nvPr/>
        </p:nvSpPr>
        <p:spPr bwMode="gray">
          <a:xfrm>
            <a:off x="1125070" y="3322355"/>
            <a:ext cx="3711389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X956 / X956/T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iQ170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pic>
        <p:nvPicPr>
          <p:cNvPr id="53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6269" y="3342975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4948" y="2160757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platzhalter 1"/>
          <p:cNvSpPr>
            <a:spLocks noGrp="1"/>
          </p:cNvSpPr>
          <p:nvPr>
            <p:ph type="body" sz="quarter" idx="22"/>
          </p:nvPr>
        </p:nvSpPr>
        <p:spPr>
          <a:xfrm rot="16200000">
            <a:off x="-1056399" y="2370399"/>
            <a:ext cx="2616798" cy="287804"/>
          </a:xfrm>
        </p:spPr>
        <p:txBody>
          <a:bodyPr/>
          <a:lstStyle/>
          <a:p>
            <a:pPr algn="ctr"/>
            <a:r>
              <a:rPr lang="de-DE" dirty="0" smtClean="0"/>
              <a:t>Superior</a:t>
            </a:r>
          </a:p>
        </p:txBody>
      </p:sp>
      <p:sp>
        <p:nvSpPr>
          <p:cNvPr id="56" name="Rechteck 55"/>
          <p:cNvSpPr/>
          <p:nvPr>
            <p:custDataLst>
              <p:tags r:id="rId4"/>
            </p:custDataLst>
          </p:nvPr>
        </p:nvSpPr>
        <p:spPr bwMode="gray">
          <a:xfrm>
            <a:off x="423863" y="1913312"/>
            <a:ext cx="2996172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r>
              <a:rPr lang="en-US" sz="800" b="1" kern="0" dirty="0" smtClean="0">
                <a:solidFill>
                  <a:schemeClr val="tx1"/>
                </a:solidFill>
                <a:cs typeface="Arial"/>
              </a:rPr>
              <a:t>ESPRIMO P920  </a:t>
            </a:r>
            <a:r>
              <a:rPr lang="en-US" sz="700" b="1" kern="0" dirty="0" smtClean="0">
                <a:solidFill>
                  <a:schemeClr val="tx1"/>
                </a:solidFill>
                <a:cs typeface="Arial"/>
              </a:rPr>
              <a:t>iQ87</a:t>
            </a:r>
            <a:endParaRPr lang="en-US" sz="7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pic>
        <p:nvPicPr>
          <p:cNvPr id="57" name="Picture 4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4671" y="1927863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platzhalt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27454" y="2428392"/>
            <a:ext cx="15525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en-US" sz="800" b="1" kern="0" dirty="0">
                <a:solidFill>
                  <a:srgbClr val="000000"/>
                </a:solidFill>
                <a:cs typeface="Arial"/>
              </a:rPr>
              <a:t>ESPRIMO C/P910-L  </a:t>
            </a:r>
            <a:r>
              <a:rPr lang="en-US" sz="700" b="1" kern="0" dirty="0" smtClean="0">
                <a:solidFill>
                  <a:srgbClr val="000000"/>
                </a:solidFill>
                <a:cs typeface="Arial"/>
              </a:rPr>
              <a:t>iQ77</a:t>
            </a:r>
            <a:endParaRPr lang="en-US" sz="700" kern="0" dirty="0">
              <a:solidFill>
                <a:srgbClr val="000000"/>
              </a:solidFill>
              <a:ea typeface="MS UI Gothic" pitchFamily="50" charset="-128"/>
              <a:cs typeface="Arial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71474" y="3543300"/>
            <a:ext cx="21526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800" b="1" kern="0" dirty="0">
                <a:cs typeface="Arial"/>
              </a:rPr>
              <a:t>ESPRIMO X923 / X923-T  </a:t>
            </a:r>
            <a:r>
              <a:rPr lang="en-US" sz="700" b="1" kern="0" dirty="0">
                <a:cs typeface="Arial"/>
              </a:rPr>
              <a:t>iQ87</a:t>
            </a:r>
            <a:endParaRPr lang="en-US" sz="700" kern="0" dirty="0">
              <a:ea typeface="MS UI Gothic" pitchFamily="50" charset="-128"/>
              <a:cs typeface="Arial"/>
            </a:endParaRPr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4720295" y="1700416"/>
            <a:ext cx="1441669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3276849" y="1913912"/>
            <a:ext cx="362371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4720295" y="2139884"/>
            <a:ext cx="4330571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4725026" y="2665515"/>
            <a:ext cx="1798604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3271619" y="2888985"/>
            <a:ext cx="362371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4725025" y="3319939"/>
            <a:ext cx="1075139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5" name="Freeform 20"/>
          <p:cNvSpPr>
            <a:spLocks/>
          </p:cNvSpPr>
          <p:nvPr/>
        </p:nvSpPr>
        <p:spPr bwMode="auto">
          <a:xfrm>
            <a:off x="5762524" y="3319958"/>
            <a:ext cx="756000" cy="180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ectangle 240"/>
          <p:cNvSpPr>
            <a:spLocks noChangeArrowheads="1"/>
          </p:cNvSpPr>
          <p:nvPr/>
        </p:nvSpPr>
        <p:spPr bwMode="gray">
          <a:xfrm>
            <a:off x="4710545" y="1445721"/>
            <a:ext cx="4322186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lang="en-US" altLang="ja-JP" sz="800" b="1" kern="0" dirty="0" err="1" smtClean="0">
                <a:latin typeface="Arial"/>
                <a:cs typeface="Arial"/>
              </a:rPr>
              <a:t>Dxxx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43" name="Rectangle 240"/>
          <p:cNvSpPr>
            <a:spLocks noChangeArrowheads="1"/>
          </p:cNvSpPr>
          <p:nvPr/>
        </p:nvSpPr>
        <p:spPr bwMode="gray">
          <a:xfrm>
            <a:off x="5243944" y="1237903"/>
            <a:ext cx="3781859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lang="en-US" altLang="ja-JP" sz="800" b="1" kern="0" dirty="0" err="1" smtClean="0">
                <a:latin typeface="Arial"/>
                <a:cs typeface="Arial"/>
              </a:rPr>
              <a:t>Pxxx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48" name="Rectangle 240"/>
          <p:cNvSpPr>
            <a:spLocks noChangeArrowheads="1"/>
          </p:cNvSpPr>
          <p:nvPr/>
        </p:nvSpPr>
        <p:spPr bwMode="gray">
          <a:xfrm>
            <a:off x="5444836" y="2447200"/>
            <a:ext cx="3580968" cy="180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kumimoji="0" lang="en-US" altLang="ja-JP" sz="800" b="1" kern="0" dirty="0" err="1" smtClean="0">
                <a:latin typeface="Arial"/>
                <a:cs typeface="Arial"/>
              </a:rPr>
              <a:t>Qxxx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3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 Desktop </a:t>
            </a:r>
            <a:r>
              <a:rPr lang="de-DE" dirty="0"/>
              <a:t>Portfolio – </a:t>
            </a:r>
            <a:r>
              <a:rPr lang="de-DE" dirty="0" err="1" smtClean="0"/>
              <a:t>Advanced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25"/>
            <p:custDataLst>
              <p:tags r:id="rId1"/>
            </p:custDataLst>
          </p:nvPr>
        </p:nvSpPr>
        <p:spPr bwMode="gray">
          <a:xfrm>
            <a:off x="404813" y="4084309"/>
            <a:ext cx="4300537" cy="278125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de-DE" dirty="0" err="1" smtClean="0"/>
              <a:t>Advanced</a:t>
            </a:r>
            <a:endParaRPr lang="de-DE" dirty="0" smtClean="0"/>
          </a:p>
        </p:txBody>
      </p:sp>
      <p:sp>
        <p:nvSpPr>
          <p:cNvPr id="38" name="Rectangle 240"/>
          <p:cNvSpPr>
            <a:spLocks noChangeArrowheads="1"/>
          </p:cNvSpPr>
          <p:nvPr/>
        </p:nvSpPr>
        <p:spPr bwMode="gray">
          <a:xfrm>
            <a:off x="414338" y="2156339"/>
            <a:ext cx="4426603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P756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iQ150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pic>
        <p:nvPicPr>
          <p:cNvPr id="39" name="Picture 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8214" y="2194120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Rechteck 42"/>
          <p:cNvSpPr/>
          <p:nvPr>
            <p:custDataLst>
              <p:tags r:id="rId2"/>
            </p:custDataLst>
          </p:nvPr>
        </p:nvSpPr>
        <p:spPr bwMode="gray">
          <a:xfrm>
            <a:off x="413206" y="2919875"/>
            <a:ext cx="3083029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r>
              <a:rPr lang="en-US" sz="800" b="1" kern="0" dirty="0" smtClean="0">
                <a:solidFill>
                  <a:schemeClr val="tx1"/>
                </a:solidFill>
                <a:cs typeface="Arial"/>
              </a:rPr>
              <a:t>ESPRIMO P720  </a:t>
            </a:r>
            <a:r>
              <a:rPr lang="en-US" sz="700" b="1" kern="0" dirty="0" smtClean="0">
                <a:solidFill>
                  <a:schemeClr val="tx1"/>
                </a:solidFill>
                <a:cs typeface="Arial"/>
              </a:rPr>
              <a:t>iQ85</a:t>
            </a:r>
            <a:endParaRPr lang="en-US" sz="7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pic>
        <p:nvPicPr>
          <p:cNvPr id="44" name="Picture 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1440" y="2955492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20"/>
          <p:cNvSpPr>
            <a:spLocks/>
          </p:cNvSpPr>
          <p:nvPr/>
        </p:nvSpPr>
        <p:spPr bwMode="auto">
          <a:xfrm>
            <a:off x="4724777" y="2157339"/>
            <a:ext cx="1794776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3272365" y="2919751"/>
            <a:ext cx="362371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240"/>
          <p:cNvSpPr>
            <a:spLocks noChangeArrowheads="1"/>
          </p:cNvSpPr>
          <p:nvPr/>
        </p:nvSpPr>
        <p:spPr bwMode="gray">
          <a:xfrm>
            <a:off x="414338" y="2469056"/>
            <a:ext cx="4426603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D756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iQ150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>
            <a:off x="4366509" y="2470065"/>
            <a:ext cx="1794776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6" name="Rectangle 240"/>
          <p:cNvSpPr>
            <a:spLocks noChangeArrowheads="1"/>
          </p:cNvSpPr>
          <p:nvPr/>
        </p:nvSpPr>
        <p:spPr bwMode="gray">
          <a:xfrm>
            <a:off x="4710545" y="1666431"/>
            <a:ext cx="4322618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kumimoji="0" lang="en-US" altLang="ja-JP" sz="800" b="1" kern="0" dirty="0" err="1" smtClean="0">
                <a:latin typeface="Arial"/>
                <a:cs typeface="Arial"/>
              </a:rPr>
              <a:t>Dxxx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17" name="Rectangle 240"/>
          <p:cNvSpPr>
            <a:spLocks noChangeArrowheads="1"/>
          </p:cNvSpPr>
          <p:nvPr/>
        </p:nvSpPr>
        <p:spPr bwMode="gray">
          <a:xfrm>
            <a:off x="5257799" y="1368559"/>
            <a:ext cx="3768435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kumimoji="0" lang="en-US" altLang="ja-JP" sz="800" b="1" kern="0" dirty="0" err="1" smtClean="0">
                <a:latin typeface="Arial"/>
                <a:cs typeface="Arial"/>
              </a:rPr>
              <a:t>Pxxx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6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OVERVIEW Desktop </a:t>
            </a:r>
            <a:r>
              <a:rPr lang="de-DE" dirty="0"/>
              <a:t>Portfolio – </a:t>
            </a:r>
            <a:r>
              <a:rPr lang="de-DE" dirty="0" smtClean="0"/>
              <a:t>All-</a:t>
            </a:r>
            <a:r>
              <a:rPr lang="de-DE" dirty="0" err="1" smtClean="0"/>
              <a:t>round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Copyright 2016 FUJITSU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de-DE" dirty="0" smtClean="0"/>
              <a:t>All-</a:t>
            </a:r>
            <a:r>
              <a:rPr lang="de-DE" dirty="0" err="1" smtClean="0"/>
              <a:t>round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hteck 13"/>
          <p:cNvSpPr/>
          <p:nvPr>
            <p:custDataLst>
              <p:tags r:id="rId1"/>
            </p:custDataLst>
          </p:nvPr>
        </p:nvSpPr>
        <p:spPr bwMode="gray">
          <a:xfrm>
            <a:off x="418600" y="1447780"/>
            <a:ext cx="1129214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r>
              <a:rPr lang="en-US" sz="800" b="1" kern="0" dirty="0" smtClean="0">
                <a:solidFill>
                  <a:schemeClr val="tx1"/>
                </a:solidFill>
                <a:cs typeface="Arial"/>
              </a:rPr>
              <a:t>ESPRIMO P520  </a:t>
            </a:r>
            <a:r>
              <a:rPr lang="en-US" sz="700" b="1" kern="0" dirty="0" smtClean="0">
                <a:solidFill>
                  <a:schemeClr val="tx1"/>
                </a:solidFill>
                <a:cs typeface="Arial"/>
              </a:rPr>
              <a:t>iB85</a:t>
            </a:r>
            <a:endParaRPr lang="en-US" sz="7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sp>
        <p:nvSpPr>
          <p:cNvPr id="15" name="Rechteck 14"/>
          <p:cNvSpPr/>
          <p:nvPr>
            <p:custDataLst>
              <p:tags r:id="rId2"/>
            </p:custDataLst>
          </p:nvPr>
        </p:nvSpPr>
        <p:spPr bwMode="gray">
          <a:xfrm>
            <a:off x="419102" y="2671378"/>
            <a:ext cx="1209676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endParaRPr lang="en-US" sz="7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pic>
        <p:nvPicPr>
          <p:cNvPr id="19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3062" y="2701250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hteck 19"/>
          <p:cNvSpPr/>
          <p:nvPr>
            <p:custDataLst>
              <p:tags r:id="rId3"/>
            </p:custDataLst>
          </p:nvPr>
        </p:nvSpPr>
        <p:spPr bwMode="gray">
          <a:xfrm>
            <a:off x="408214" y="3444457"/>
            <a:ext cx="4369974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54000" tIns="46800" rIns="90000" bIns="46800" anchor="ctr" anchorCtr="0"/>
          <a:lstStyle/>
          <a:p>
            <a:pPr algn="l" fontAlgn="ctr">
              <a:defRPr/>
            </a:pPr>
            <a:r>
              <a:rPr lang="en-US" sz="800" b="1" kern="0" dirty="0" smtClean="0">
                <a:cs typeface="Arial"/>
              </a:rPr>
              <a:t>ESPRIMO A525-L</a:t>
            </a:r>
            <a:endParaRPr lang="en-US" sz="800" kern="0" dirty="0">
              <a:solidFill>
                <a:schemeClr val="tx1"/>
              </a:solidFill>
              <a:ea typeface="MS UI Gothic" pitchFamily="50" charset="-128"/>
              <a:cs typeface="Arial"/>
            </a:endParaRPr>
          </a:p>
        </p:txBody>
      </p:sp>
      <p:pic>
        <p:nvPicPr>
          <p:cNvPr id="21" name="Picture 6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1108" y="3508551"/>
            <a:ext cx="385714" cy="9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40"/>
          <p:cNvSpPr>
            <a:spLocks noChangeArrowheads="1"/>
          </p:cNvSpPr>
          <p:nvPr/>
        </p:nvSpPr>
        <p:spPr bwMode="gray">
          <a:xfrm>
            <a:off x="423863" y="1813054"/>
            <a:ext cx="4367771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P556 / PH556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iH110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pic>
        <p:nvPicPr>
          <p:cNvPr id="23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394" y="1837843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Freeform 20"/>
          <p:cNvSpPr>
            <a:spLocks/>
          </p:cNvSpPr>
          <p:nvPr/>
        </p:nvSpPr>
        <p:spPr bwMode="auto">
          <a:xfrm>
            <a:off x="1471613" y="1447779"/>
            <a:ext cx="371475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1466850" y="2669841"/>
            <a:ext cx="376238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tx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ctangle 240"/>
          <p:cNvSpPr>
            <a:spLocks noChangeArrowheads="1"/>
          </p:cNvSpPr>
          <p:nvPr/>
        </p:nvSpPr>
        <p:spPr bwMode="gray">
          <a:xfrm>
            <a:off x="419100" y="3019659"/>
            <a:ext cx="4345641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Q556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iH110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pic>
        <p:nvPicPr>
          <p:cNvPr id="27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82254" y="3051625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 Placeholder 8"/>
          <p:cNvSpPr>
            <a:spLocks noGrp="1"/>
          </p:cNvSpPr>
          <p:nvPr>
            <p:ph type="body" sz="quarter" idx="25"/>
            <p:custDataLst>
              <p:tags r:id="rId4"/>
            </p:custDataLst>
          </p:nvPr>
        </p:nvSpPr>
        <p:spPr bwMode="gray">
          <a:xfrm>
            <a:off x="409575" y="4084309"/>
            <a:ext cx="4300538" cy="278125"/>
          </a:xfrm>
        </p:spPr>
        <p:txBody>
          <a:bodyPr lIns="90000" rIns="90000" anchor="ctr" anchorCtr="0"/>
          <a:lstStyle>
            <a:lvl1pPr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2016</a:t>
            </a:r>
          </a:p>
        </p:txBody>
      </p:sp>
      <p:pic>
        <p:nvPicPr>
          <p:cNvPr id="18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6068" y="1475898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385762" y="2678903"/>
            <a:ext cx="17716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ctr">
              <a:defRPr/>
            </a:pPr>
            <a:r>
              <a:rPr lang="en-US" sz="800" b="1" kern="0" dirty="0">
                <a:solidFill>
                  <a:srgbClr val="000000"/>
                </a:solidFill>
                <a:cs typeface="Arial"/>
              </a:rPr>
              <a:t>ESPRIMO P420, PH320  </a:t>
            </a:r>
            <a:r>
              <a:rPr lang="en-US" sz="700" b="1" kern="0" dirty="0" smtClean="0">
                <a:solidFill>
                  <a:srgbClr val="000000"/>
                </a:solidFill>
                <a:cs typeface="Arial"/>
              </a:rPr>
              <a:t>iH81</a:t>
            </a:r>
            <a:endParaRPr lang="en-US" sz="700" kern="0" dirty="0">
              <a:solidFill>
                <a:srgbClr val="000000"/>
              </a:solidFill>
              <a:ea typeface="MS UI Gothic" pitchFamily="50" charset="-128"/>
              <a:cs typeface="Arial"/>
            </a:endParaRP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4724777" y="1811872"/>
            <a:ext cx="1070905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4729257" y="3020839"/>
            <a:ext cx="1790296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4720295" y="3444950"/>
            <a:ext cx="2163105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1" name="Rectangle 240"/>
          <p:cNvSpPr>
            <a:spLocks noChangeArrowheads="1"/>
          </p:cNvSpPr>
          <p:nvPr/>
        </p:nvSpPr>
        <p:spPr bwMode="gray">
          <a:xfrm>
            <a:off x="418152" y="2175604"/>
            <a:ext cx="4367771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D556  </a:t>
            </a:r>
            <a:r>
              <a:rPr kumimoji="0" lang="en-US" altLang="ja-JP" sz="700" b="1" kern="0" dirty="0" smtClean="0">
                <a:latin typeface="Arial"/>
                <a:cs typeface="Arial"/>
              </a:rPr>
              <a:t>iH110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33" name="Freeform 20"/>
          <p:cNvSpPr>
            <a:spLocks/>
          </p:cNvSpPr>
          <p:nvPr/>
        </p:nvSpPr>
        <p:spPr bwMode="auto">
          <a:xfrm>
            <a:off x="4719066" y="2174422"/>
            <a:ext cx="1070905" cy="216000"/>
          </a:xfrm>
          <a:custGeom>
            <a:avLst/>
            <a:gdLst>
              <a:gd name="T0" fmla="*/ 0 w 185"/>
              <a:gd name="T1" fmla="*/ 0 h 139"/>
              <a:gd name="T2" fmla="*/ 2147483647 w 185"/>
              <a:gd name="T3" fmla="*/ 0 h 139"/>
              <a:gd name="T4" fmla="*/ 2147483647 w 185"/>
              <a:gd name="T5" fmla="*/ 2147483647 h 139"/>
              <a:gd name="T6" fmla="*/ 0 w 185"/>
              <a:gd name="T7" fmla="*/ 2147483647 h 139"/>
              <a:gd name="T8" fmla="*/ 0 60000 65536"/>
              <a:gd name="T9" fmla="*/ 0 60000 65536"/>
              <a:gd name="T10" fmla="*/ 0 60000 65536"/>
              <a:gd name="T11" fmla="*/ 0 60000 65536"/>
              <a:gd name="T12" fmla="*/ 0 w 185"/>
              <a:gd name="T13" fmla="*/ 0 h 139"/>
              <a:gd name="T14" fmla="*/ 185 w 185"/>
              <a:gd name="T15" fmla="*/ 139 h 1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5" h="139">
                <a:moveTo>
                  <a:pt x="0" y="0"/>
                </a:moveTo>
                <a:lnTo>
                  <a:pt x="184" y="0"/>
                </a:lnTo>
                <a:lnTo>
                  <a:pt x="184" y="138"/>
                </a:lnTo>
                <a:lnTo>
                  <a:pt x="0" y="138"/>
                </a:lnTo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34" name="Picture 4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1910" y="2210993"/>
            <a:ext cx="226727" cy="1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240"/>
          <p:cNvSpPr>
            <a:spLocks noChangeArrowheads="1"/>
          </p:cNvSpPr>
          <p:nvPr/>
        </p:nvSpPr>
        <p:spPr bwMode="gray">
          <a:xfrm>
            <a:off x="5444836" y="2730304"/>
            <a:ext cx="3578322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kumimoji="0" lang="en-US" altLang="ja-JP" sz="800" b="1" kern="0" dirty="0" err="1" smtClean="0">
                <a:latin typeface="Arial"/>
                <a:cs typeface="Arial"/>
              </a:rPr>
              <a:t>Qxxx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36" name="Rectangle 240"/>
          <p:cNvSpPr>
            <a:spLocks noChangeArrowheads="1"/>
          </p:cNvSpPr>
          <p:nvPr/>
        </p:nvSpPr>
        <p:spPr bwMode="gray">
          <a:xfrm>
            <a:off x="4710545" y="1554153"/>
            <a:ext cx="4305686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lang="en-US" altLang="ja-JP" sz="800" b="1" kern="0" dirty="0" err="1" smtClean="0">
                <a:latin typeface="Arial"/>
                <a:cs typeface="Arial"/>
              </a:rPr>
              <a:t>Dxxx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  <p:sp>
        <p:nvSpPr>
          <p:cNvPr id="37" name="Rectangle 240"/>
          <p:cNvSpPr>
            <a:spLocks noChangeArrowheads="1"/>
          </p:cNvSpPr>
          <p:nvPr/>
        </p:nvSpPr>
        <p:spPr bwMode="gray">
          <a:xfrm>
            <a:off x="4710545" y="1263208"/>
            <a:ext cx="4305686" cy="216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square" lIns="90000" tIns="46800" rIns="90000" bIns="46800" anchor="ctr"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kumimoji="0" lang="en-US" altLang="ja-JP" sz="800" b="1" kern="0" dirty="0" smtClean="0">
                <a:latin typeface="Arial"/>
                <a:cs typeface="Arial"/>
              </a:rPr>
              <a:t>ESPRIMO </a:t>
            </a:r>
            <a:r>
              <a:rPr lang="en-US" altLang="ja-JP" sz="800" b="1" kern="0" dirty="0" err="1" smtClean="0">
                <a:latin typeface="Arial"/>
                <a:cs typeface="Arial"/>
              </a:rPr>
              <a:t>Pxxx</a:t>
            </a:r>
            <a:endParaRPr kumimoji="0" lang="en-US" altLang="ja-JP" sz="700" b="1" kern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5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5k12JWH_kSyfkfoAkri_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HLTByVfk.rLtzBH5VHG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8B5Lbav0WVTRXriLgTz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rp8HOXepEWAHAx8M_zEh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XpedcRD0iCckRJN80KX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ipj2UObU2rSthp8Ie1D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..6IP0fEKFvemJV4d3l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O5VdTw3U.n6ewSJxkyk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DKlXRSc0Gm1EwlaE72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GKVf8lUqZChXCsyqaK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ZhQ0Ora0uZbxDIJmHYX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ATIeZMA0etCGwqtQUfR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pvmSq6xkGikS8Ypkyrd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0a8QPgNUejIWFP4gQSv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6f5zSi5xUuyVICMPzOZE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0lk5tULkGDLjbIhF2QD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2H9Ha9DUavO3Z1BE1VG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3zFLbGHEeB41e9LqGat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e5Zb9Yy0a6GS1Vk1s5p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YFxv5mpFUiOj3j0MPynQ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UvOpEI5E67fnqtKnf1J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Lq0QL_bUW4DD6YmdgLA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BFnjcrYekG26FvL3EsoA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Z3l_ycMUO_njTNqBm2u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cTZKL3wE.p4hCAidbbE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7Cp5.EzkawT_TZn6WVk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HkSPBqkS.aW0mCkp9S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KYfxCF4UGFb_ZnYr1xu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.VfD6obkiz1crmqg_0W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iSP_TPaEuLXxty1Fcod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0Y_e38IUCrP4hQRgSSI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r.m_E18TESi0Zo07kWf9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MQlDA5N0axkHs5iuT62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8Ab.PZWrUO1KH6_kQvMF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BoiAippMk.Z5S8BhKWuv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7gIdIUnEiU2J5XgFzRf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3yR9sRvkWZgLxcLDN7c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qqLIMs_Eq09fnjMXfJT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Z5AzIwFpkSA1QVlVaxM3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YpswH4u0yChDyoqCcE3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xRXkYY7Eia6JacSHA07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VkiYx0w0asZ6oEf0FEl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ByRGz2L0OBOIVwA3MMy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42oNKe902.Qr3i3Hrd0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SpV6ydskC6Xe7Pr6TXR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VJvusAvEuHk.Ryw45q3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MvKcvpQEyhteoI.EqqM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4PP6FmQH0OiqWYGYiFot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487gEAy0GXOP3j8OZRH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487gEAy0GXOP3j8OZRH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EBRI5E021mn21CMywi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vTNirjBkayOh77BnyVQ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zFiihn0SjWy6JAFH5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rhWacVZUuFhfi2GRKp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IzlY5UFE2ofKGHcDoMZ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CnbXVbFkOPVDXozvde2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HcXWd2hkajq6PCbzQ3Z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m30HaEbEue8.xo2uVX3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pHs73C7kuiXQ75Qb6z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7tzsSrRkuF8YJvyHago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NjiV1NjEGIEI3t3qmCM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c4xw_fZESaQf5h.644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srIx1m5kOPEGT5m01kY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eIGd1RRUWuCzJ3Tdl01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xDPo1bo0.nbLRcrEkYL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8A4f8DdEm7AnzEZtA26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Lt_2Bu4Eea9miaw_F8w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7EF_mHuskWhZanRbcHtE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Prcfv1aUiod_ckPwYl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skR60200iQyOh9OrU14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h7e7GuPEO96.1TLmV5L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lN5uG1S02jLSpwMPNIg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D5ZW0cpUmfROV0S8Gjh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m5P78xe0CE9LPUC7P5R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cAzDZW0.6f3dL5kxLg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0K99oSlZkyXygpCTYWF3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YHDwskegd1w6ja_CA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NrpJa_FkCii82IXyrdC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u65HNfvEq2JpmKx6Vb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hKx4Wm6UurySWSyrC2W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  <p:tag name="THINKCELLSHAPEDONOTDELETE" val="pnLLa.fC9ZUmhnOXhJ01Yk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GG6suMXkmjh19_MjCpS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suyOID_ESCjdoNPt5Q1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5Js3sHREiQG1_B0S889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lNrKuB3keOmwxMlI_OZ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b.K5ccP0OHHvCPPDdzt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sreU9HkuY0i9q52s4s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FiXtyzCE2nHGEZ51Usq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b01ngPekCExRVfqCSs5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b7aynE_063xvOyI9be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B2c2U3ck61IVQ5DpZmN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Ox2mwfEyLOwsIs19pK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NpTqqaSkyn6x_oVnvkx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ECXxgVrkuGyedqjVx9w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Kz.q48XUu6UEXq_.B4V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XqqBUjUSE234jhvO2o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.mLhychkGoSe79wX1UM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Ot_2Wrb0S3ZH2X26ib3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vV7PMDEKZzCKO.PKfag"/>
</p:tagLst>
</file>

<file path=ppt/theme/theme1.xml><?xml version="1.0" encoding="utf-8"?>
<a:theme xmlns:a="http://schemas.openxmlformats.org/drawingml/2006/main" name="Master-16-9-RED-FTS Public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aster_16-9_red_FTS Public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http://schemas.microsoft.com/sharepoint/v3" xsi:nil="true"/>
    <DmstdPermalinkID xmlns="4bd79884-acf2-483c-9a3b-ba8db5496da9">d41907ed-e972-489b-8d1a-924a56ce9c02</DmstdPermalinkID>
    <DmstdProductID xmlns="4bd79884-acf2-483c-9a3b-ba8db5496da9">PC_FOL_Professional_PC</DmstdProductID>
    <DmstdLanguage xmlns="4bd79884-acf2-483c-9a3b-ba8db5496da9">en</DmstdLanguage>
    <DmstdBusinessOwner xmlns="4bd79884-acf2-483c-9a3b-ba8db5496da9">bernd.germandi@ts.fujitsu.com</DmstdBusinessOwner>
    <DmstdKeywords xmlns="4bd79884-acf2-483c-9a3b-ba8db5496da9" xsi:nil="true"/>
    <DmstdPublishedVersion xmlns="4bd79884-acf2-483c-9a3b-ba8db5496da9">98.0</DmstdPublishedVersion>
    <DmstdCountry xmlns="4bd79884-acf2-483c-9a3b-ba8db5496da9">INT</DmstdCountry>
    <DmstdPublishingDate xmlns="4bd79884-acf2-483c-9a3b-ba8db5496da9">2016-08-04T22:00:00+00:00</DmstdPublishingDate>
    <DmstdExpirationDate xmlns="4bd79884-acf2-483c-9a3b-ba8db5496da9" xsi:nil="true"/>
    <DmstdTargetGroup xmlns="4bd79884-acf2-483c-9a3b-ba8db5496da9">PartnerAll</DmstdTargetGroup>
    <DmstdDocumentClass xmlns="4bd79884-acf2-483c-9a3b-ba8db5496da9">Product_Slide_Set</DmstdDocumentClas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MS-P Target Document" ma:contentTypeID="0x010100C3026355B3B34AA78DB56CCE5623D67A00F49483CB1E664844B987C67816D77E6D" ma:contentTypeVersion="2" ma:contentTypeDescription="Fujitsu DMS-P Document" ma:contentTypeScope="" ma:versionID="65153d75051795760134c84be21fa708">
  <xsd:schema xmlns:xsd="http://www.w3.org/2001/XMLSchema" xmlns:xs="http://www.w3.org/2001/XMLSchema" xmlns:p="http://schemas.microsoft.com/office/2006/metadata/properties" xmlns:ns1="http://schemas.microsoft.com/sharepoint/v3" xmlns:ns2="4bd79884-acf2-483c-9a3b-ba8db5496da9" targetNamespace="http://schemas.microsoft.com/office/2006/metadata/properties" ma:root="true" ma:fieldsID="24d5e1a6606e8c497bae7b169e1bf041" ns1:_="" ns2:_="">
    <xsd:import namespace="http://schemas.microsoft.com/sharepoint/v3"/>
    <xsd:import namespace="4bd79884-acf2-483c-9a3b-ba8db5496da9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2:DmstdPublishingDate" minOccurs="0"/>
                <xsd:element ref="ns2:DmstdExpirationDate" minOccurs="0"/>
                <xsd:element ref="ns2:DmstdKeywords" minOccurs="0"/>
                <xsd:element ref="ns2:DmstdProductID" minOccurs="0"/>
                <xsd:element ref="ns2:DmstdTargetGroup" minOccurs="0"/>
                <xsd:element ref="ns2:DmstdDocumentClass" minOccurs="0"/>
                <xsd:element ref="ns2:DmstdLanguage" minOccurs="0"/>
                <xsd:element ref="ns2:DmstdCountry" minOccurs="0"/>
                <xsd:element ref="ns2:DmstdBusinessOwner" minOccurs="0"/>
                <xsd:element ref="ns2:DmstdPublishedVersion" minOccurs="0"/>
                <xsd:element ref="ns2:DmstdPermalink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5" nillable="true" ma:displayName="Comments" ma:internalName="Comme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79884-acf2-483c-9a3b-ba8db5496da9" elementFormDefault="qualified">
    <xsd:import namespace="http://schemas.microsoft.com/office/2006/documentManagement/types"/>
    <xsd:import namespace="http://schemas.microsoft.com/office/infopath/2007/PartnerControls"/>
    <xsd:element name="DmstdPublishingDate" ma:index="9" nillable="true" ma:displayName="Publishing Date" ma:description="" ma:format="DateOnly" ma:internalName="DmstdPublishingDate" ma:readOnly="true">
      <xsd:simpleType>
        <xsd:restriction base="dms:DateTime"/>
      </xsd:simpleType>
    </xsd:element>
    <xsd:element name="DmstdExpirationDate" ma:index="10" nillable="true" ma:displayName="Expiration Date" ma:description="" ma:format="DateOnly" ma:internalName="DmstdExpirationDate" ma:readOnly="true">
      <xsd:simpleType>
        <xsd:restriction base="dms:DateTime"/>
      </xsd:simpleType>
    </xsd:element>
    <xsd:element name="DmstdKeywords" ma:index="11" nillable="true" ma:displayName="Keywords" ma:description="" ma:internalName="DmstdKeywords" ma:readOnly="true">
      <xsd:simpleType>
        <xsd:restriction base="dms:Text"/>
      </xsd:simpleType>
    </xsd:element>
    <xsd:element name="DmstdProductID" ma:index="12" nillable="true" ma:displayName="ProductID" ma:description="" ma:internalName="DmstdProductID" ma:readOnly="true">
      <xsd:simpleType>
        <xsd:restriction base="dms:Text"/>
      </xsd:simpleType>
    </xsd:element>
    <xsd:element name="DmstdTargetGroup" ma:index="13" nillable="true" ma:displayName="Target Group" ma:description="" ma:internalName="DmstdTargetGroup" ma:readOnly="true">
      <xsd:simpleType>
        <xsd:restriction base="dms:Text"/>
      </xsd:simpleType>
    </xsd:element>
    <xsd:element name="DmstdDocumentClass" ma:index="14" nillable="true" ma:displayName="Document Class" ma:description="" ma:internalName="DmstdDocumentClass" ma:readOnly="true">
      <xsd:simpleType>
        <xsd:restriction base="dms:Text"/>
      </xsd:simpleType>
    </xsd:element>
    <xsd:element name="DmstdLanguage" ma:index="15" nillable="true" ma:displayName="Language" ma:description="" ma:internalName="DmstdLanguage" ma:readOnly="true">
      <xsd:simpleType>
        <xsd:restriction base="dms:Text"/>
      </xsd:simpleType>
    </xsd:element>
    <xsd:element name="DmstdCountry" ma:index="16" nillable="true" ma:displayName="Country" ma:description="" ma:internalName="DmstdCountry" ma:readOnly="true">
      <xsd:simpleType>
        <xsd:restriction base="dms:Text"/>
      </xsd:simpleType>
    </xsd:element>
    <xsd:element name="DmstdBusinessOwner" ma:index="17" nillable="true" ma:displayName="Business Owner" ma:description="" ma:internalName="DmstdBusinessOwner" ma:readOnly="true">
      <xsd:simpleType>
        <xsd:restriction base="dms:Text"/>
      </xsd:simpleType>
    </xsd:element>
    <xsd:element name="DmstdPublishedVersion" ma:index="18" nillable="true" ma:displayName="Published Version" ma:description="" ma:internalName="DmstdPublishedVersion" ma:readOnly="true">
      <xsd:simpleType>
        <xsd:restriction base="dms:Text"/>
      </xsd:simpleType>
    </xsd:element>
    <xsd:element name="DmstdPermalinkID" ma:index="19" nillable="true" ma:displayName="PermalinkID" ma:description="" ma:indexed="true" ma:internalName="DmstdPermalink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B14092-502B-4258-A840-C7D75B2E42A6}">
  <ds:schemaRefs>
    <ds:schemaRef ds:uri="http://schemas.microsoft.com/office/2006/documentManagement/types"/>
    <ds:schemaRef ds:uri="http://purl.org/dc/dcmitype/"/>
    <ds:schemaRef ds:uri="http://purl.org/dc/elements/1.1/"/>
    <ds:schemaRef ds:uri="4bd79884-acf2-483c-9a3b-ba8db5496da9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E3725B-94EC-4B51-A884-C1D549D089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d79884-acf2-483c-9a3b-ba8db5496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F3872-0461-4E17-ADFD-498EC4F0F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Master-16-9-RED-FTS Public</Template>
  <TotalTime>0</TotalTime>
  <Words>313</Words>
  <Application>Microsoft Office PowerPoint</Application>
  <PresentationFormat>On-screen Show (16:9)</PresentationFormat>
  <Paragraphs>154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ＭＳ Ｐゴシック</vt:lpstr>
      <vt:lpstr>MS UI Gothic</vt:lpstr>
      <vt:lpstr>Arial</vt:lpstr>
      <vt:lpstr>Calibri</vt:lpstr>
      <vt:lpstr>Fujitsu Sans</vt:lpstr>
      <vt:lpstr>Wingdings</vt:lpstr>
      <vt:lpstr>Master-16-9-RED-FTS Public</vt:lpstr>
      <vt:lpstr>Master_16-9_red_FTS Public</vt:lpstr>
      <vt:lpstr>Customer Roadmap -  FUJITSU Desktop ESPRIMO</vt:lpstr>
      <vt:lpstr>ESPRIMO Desktop Positioning 2015/16</vt:lpstr>
      <vt:lpstr>Segmentation of ESPRIMO PCs</vt:lpstr>
      <vt:lpstr>Portfolio ESPRIMO Desktops 2015/16</vt:lpstr>
      <vt:lpstr>OVERVIEW Desktop Portfolio – Superior</vt:lpstr>
      <vt:lpstr>OVERVIEW Desktop Portfolio – Advanced</vt:lpstr>
      <vt:lpstr>OVERVIEW Desktop Portfolio – All-round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Presentation: Customer Roadmap FUJITSU Desktop ESPRIMO  Issue: 08/2016</dc:title>
  <dc:creator/>
  <cp:lastModifiedBy/>
  <cp:revision>1</cp:revision>
  <dcterms:created xsi:type="dcterms:W3CDTF">2013-04-04T10:46:30Z</dcterms:created>
  <dcterms:modified xsi:type="dcterms:W3CDTF">2016-09-07T04:58:42Z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10858600</vt:r8>
  </property>
  <property fmtid="{D5CDD505-2E9C-101B-9397-08002B2CF9AE}" pid="3" name="DmsptDocumentClass">
    <vt:lpwstr>2155;#Product_Slide_Set|918d2af9-53fd-4416-90b0-6b0516d4c78d</vt:lpwstr>
  </property>
  <property fmtid="{D5CDD505-2E9C-101B-9397-08002B2CF9AE}" pid="4" name="DmsptProductID">
    <vt:lpwstr>1591;#PC_FOL_Professional_PC|32004610-5671-4f7e-b402-dd7e4739f0ec</vt:lpwstr>
  </property>
  <property fmtid="{D5CDD505-2E9C-101B-9397-08002B2CF9AE}" pid="5" name="ContentTypeId">
    <vt:lpwstr>0x010100C3026355B3B34AA78DB56CCE5623D67A00F49483CB1E664844B987C67816D77E6D</vt:lpwstr>
  </property>
  <property fmtid="{D5CDD505-2E9C-101B-9397-08002B2CF9AE}" pid="6" name="DmsetCountry">
    <vt:lpwstr>108;#INT|1fe11aef-267e-4d03-81c3-f7ada8e07c3f</vt:lpwstr>
  </property>
  <property fmtid="{D5CDD505-2E9C-101B-9397-08002B2CF9AE}" pid="7" name="DocID">
    <vt:lpwstr/>
  </property>
  <property fmtid="{D5CDD505-2E9C-101B-9397-08002B2CF9AE}" pid="8" name="DmsptTargetGroup">
    <vt:lpwstr>3;#PartnerAll|ef2c30ad-2217-4ab1-af01-e9aa96a0e79c</vt:lpwstr>
  </property>
  <property fmtid="{D5CDD505-2E9C-101B-9397-08002B2CF9AE}" pid="9" name="DmsptKeywords">
    <vt:lpwstr/>
  </property>
  <property fmtid="{D5CDD505-2E9C-101B-9397-08002B2CF9AE}" pid="10" name="RetentionPeriod">
    <vt:lpwstr>       Do Not Retain     </vt:lpwstr>
  </property>
  <property fmtid="{D5CDD505-2E9C-101B-9397-08002B2CF9AE}" pid="11" name="DmsetLanguage">
    <vt:lpwstr>94;#en|08d53672-91fb-4344-9f6e-c4077da3d8bc</vt:lpwstr>
  </property>
</Properties>
</file>