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59" r:id="rId4"/>
    <p:sldId id="260" r:id="rId5"/>
  </p:sldIdLst>
  <p:sldSz cx="7562850" cy="10688638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1" userDrawn="1">
          <p15:clr>
            <a:srgbClr val="A4A3A4"/>
          </p15:clr>
        </p15:guide>
        <p15:guide id="2" pos="43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tesh shigvan" initials="hs" lastIdx="1" clrIdx="0">
    <p:extLst/>
  </p:cmAuthor>
  <p:cmAuthor id="2" name="Hin Pang" initials="HP" lastIdx="3" clrIdx="1">
    <p:extLst/>
  </p:cmAuthor>
  <p:cmAuthor id="3" name="Pawar, Mangesh A." initials="PMA" lastIdx="5" clrIdx="2">
    <p:extLst>
      <p:ext uri="{19B8F6BF-5375-455C-9EA6-DF929625EA0E}">
        <p15:presenceInfo xmlns:p15="http://schemas.microsoft.com/office/powerpoint/2012/main" userId="S-1-5-21-329068152-1454471165-1417001333-6867682" providerId="AD"/>
      </p:ext>
    </p:extLst>
  </p:cmAuthor>
  <p:cmAuthor id="4" name="Michael Burnhill" initials="MB" lastIdx="1" clrIdx="3">
    <p:extLst>
      <p:ext uri="{19B8F6BF-5375-455C-9EA6-DF929625EA0E}">
        <p15:presenceInfo xmlns:p15="http://schemas.microsoft.com/office/powerpoint/2012/main" userId="S-1-5-21-3478974985-3099577577-1495691629-37266" providerId="AD"/>
      </p:ext>
    </p:extLst>
  </p:cmAuthor>
  <p:cmAuthor id="5" name="Kartik, G." initials="KG" lastIdx="2" clrIdx="4">
    <p:extLst>
      <p:ext uri="{19B8F6BF-5375-455C-9EA6-DF929625EA0E}">
        <p15:presenceInfo xmlns:p15="http://schemas.microsoft.com/office/powerpoint/2012/main" userId="S-1-5-21-329068152-1454471165-1417001333-6584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8D0"/>
    <a:srgbClr val="CC0000"/>
    <a:srgbClr val="42AEB9"/>
    <a:srgbClr val="F8CADF"/>
    <a:srgbClr val="D6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75" autoAdjust="0"/>
    <p:restoredTop sz="96817" autoAdjust="0"/>
  </p:normalViewPr>
  <p:slideViewPr>
    <p:cSldViewPr snapToGrid="0" snapToObjects="1">
      <p:cViewPr>
        <p:scale>
          <a:sx n="70" d="100"/>
          <a:sy n="70" d="100"/>
        </p:scale>
        <p:origin x="1924" y="-1884"/>
      </p:cViewPr>
      <p:guideLst>
        <p:guide orient="horz" pos="5631"/>
        <p:guide pos="4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57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57B48-3A92-4ED9-9E1A-C1E4CD2B3D54}" type="datetimeFigureOut">
              <a:rPr lang="en-US" smtClean="0">
                <a:latin typeface="Century Gothic" panose="020B0502020202020204" pitchFamily="34" charset="0"/>
              </a:rPr>
              <a:t>7/9/2019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5D7E4-024D-4E2F-B7DD-00C100F9D5AF}" type="slidenum">
              <a:rPr lang="en-US" smtClean="0">
                <a:latin typeface="Century Gothic" panose="020B0502020202020204" pitchFamily="34" charset="0"/>
              </a:rPr>
              <a:t>‹#›</a:t>
            </a:fld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62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A6080F4C-5E98-4543-8E87-BCA0D1384F44}" type="datetimeFigureOut">
              <a:rPr lang="en-US" smtClean="0"/>
              <a:pPr/>
              <a:t>7/9/2019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DE400807-82BF-4E66-BF21-DAB43893F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2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00807-82BF-4E66-BF21-DAB43893FF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7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18565" y="683393"/>
            <a:ext cx="3630706" cy="3314866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1" i="0" baseline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HEADING LARGE</a:t>
            </a:r>
            <a:br>
              <a:rPr lang="en-GB" dirty="0"/>
            </a:br>
            <a:r>
              <a:rPr lang="en-GB" dirty="0"/>
              <a:t>MAXIMUM NUMBER OF LINES TO BE DEFINED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356847" y="679091"/>
            <a:ext cx="2581835" cy="1955196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Intro copy Intro copy Intro copy Intro copy Intro copy Intro copy Intro copy Intro copy Intro copy Intro copy Intro copy.</a:t>
            </a:r>
          </a:p>
          <a:p>
            <a:pPr lvl="0"/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455459" y="6693224"/>
            <a:ext cx="1848697" cy="264955"/>
          </a:xfrm>
        </p:spPr>
        <p:txBody>
          <a:bodyPr>
            <a:normAutofit/>
          </a:bodyPr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455459" y="7414303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690769" y="6999408"/>
            <a:ext cx="1247913" cy="1938404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618565" y="5639463"/>
            <a:ext cx="3630706" cy="3298349"/>
          </a:xfrm>
        </p:spPr>
        <p:txBody>
          <a:bodyPr>
            <a:normAutofit/>
          </a:bodyPr>
          <a:lstStyle>
            <a:lvl1pPr marL="123174" marR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 sz="900" b="0" i="0" baseline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56112" y="5638800"/>
            <a:ext cx="716521" cy="403225"/>
          </a:xfrm>
        </p:spPr>
        <p:txBody>
          <a:bodyPr>
            <a:noAutofit/>
          </a:bodyPr>
          <a:lstStyle>
            <a:lvl1pPr marL="0" indent="0" algn="ctr">
              <a:buNone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Spec Icon</a:t>
            </a:r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5289503" y="5638800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0" hasCustomPrompt="1"/>
          </p:nvPr>
        </p:nvSpPr>
        <p:spPr>
          <a:xfrm>
            <a:off x="6122894" y="5638800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1" hasCustomPrompt="1"/>
          </p:nvPr>
        </p:nvSpPr>
        <p:spPr>
          <a:xfrm>
            <a:off x="4455459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2" hasCustomPrompt="1"/>
          </p:nvPr>
        </p:nvSpPr>
        <p:spPr>
          <a:xfrm>
            <a:off x="5288850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3" hasCustomPrompt="1"/>
          </p:nvPr>
        </p:nvSpPr>
        <p:spPr>
          <a:xfrm>
            <a:off x="6122241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7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4356847" y="2936374"/>
            <a:ext cx="2582116" cy="238598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5" hasCustomPrompt="1"/>
          </p:nvPr>
        </p:nvSpPr>
        <p:spPr>
          <a:xfrm>
            <a:off x="733777" y="4173542"/>
            <a:ext cx="1569125" cy="128930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Alternate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33" name="Picture Placeholder 17"/>
          <p:cNvSpPr>
            <a:spLocks noGrp="1"/>
          </p:cNvSpPr>
          <p:nvPr>
            <p:ph type="pic" sz="quarter" idx="26" hasCustomPrompt="1"/>
          </p:nvPr>
        </p:nvSpPr>
        <p:spPr>
          <a:xfrm>
            <a:off x="2564932" y="4173542"/>
            <a:ext cx="1572768" cy="129063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Alternate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7" hasCustomPrompt="1"/>
          </p:nvPr>
        </p:nvSpPr>
        <p:spPr>
          <a:xfrm>
            <a:off x="619125" y="277813"/>
            <a:ext cx="2760663" cy="365760"/>
          </a:xfrm>
        </p:spPr>
        <p:txBody>
          <a:bodyPr lIns="0" tIns="0" bIns="0">
            <a:noAutofit/>
          </a:bodyPr>
          <a:lstStyle>
            <a:lvl1pPr marL="0" indent="0">
              <a:buNone/>
              <a:defRPr sz="2000" b="1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Product Logo</a:t>
            </a:r>
          </a:p>
        </p:txBody>
      </p:sp>
      <p:sp>
        <p:nvSpPr>
          <p:cNvPr id="46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455459" y="8083630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455459" y="8754307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B5F8744C-C68A-4A50-A122-C657DB2CE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48F09B92-7CD4-4A35-BFA8-21DDAA950B67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715D1FA8-31AE-4203-8402-703CBFD026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023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66" userDrawn="1">
          <p15:clr>
            <a:srgbClr val="FBAE40"/>
          </p15:clr>
        </p15:guide>
        <p15:guide id="2" pos="23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18565" y="683393"/>
            <a:ext cx="3630706" cy="216738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1" i="0" baseline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SHORTER FOUR LINE HEADING EXAMPLE.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356847" y="679091"/>
            <a:ext cx="2581835" cy="1955196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Intro copy Intro copy Intro copy Intro copy Intro copy Intro copy Intro copy Intro copy Intro copy Intro copy Intro copy Intro copy Intro copy Intro copy.</a:t>
            </a:r>
          </a:p>
          <a:p>
            <a:pPr lvl="0"/>
            <a:endParaRPr lang="en-GB" dirty="0"/>
          </a:p>
        </p:txBody>
      </p:sp>
      <p:sp>
        <p:nvSpPr>
          <p:cNvPr id="5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618565" y="5639463"/>
            <a:ext cx="3630706" cy="3298349"/>
          </a:xfrm>
        </p:spPr>
        <p:txBody>
          <a:bodyPr>
            <a:normAutofit/>
          </a:bodyPr>
          <a:lstStyle>
            <a:lvl1pPr marL="123174" marR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 sz="900" b="0" i="0" baseline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r>
              <a:rPr lang="en-GB" dirty="0"/>
              <a:t>Body bullets Body bullets Body bullets Body bullets Body bullets Body bullets.</a:t>
            </a:r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  <a:p>
            <a:pPr marL="123174" marR="0" lvl="0" indent="-123174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6001B"/>
              </a:buClr>
              <a:buSzTx/>
              <a:buFont typeface="Arial"/>
              <a:buChar char="•"/>
              <a:tabLst/>
              <a:defRPr/>
            </a:pPr>
            <a:endParaRPr lang="en-GB" dirty="0"/>
          </a:p>
        </p:txBody>
      </p:sp>
      <p:sp>
        <p:nvSpPr>
          <p:cNvPr id="52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456112" y="5638800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3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5289503" y="5638800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4" name="Picture Placeholder 13"/>
          <p:cNvSpPr>
            <a:spLocks noGrp="1"/>
          </p:cNvSpPr>
          <p:nvPr>
            <p:ph type="pic" sz="quarter" idx="20" hasCustomPrompt="1"/>
          </p:nvPr>
        </p:nvSpPr>
        <p:spPr>
          <a:xfrm>
            <a:off x="6122894" y="5638800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5" name="Picture Placeholder 13"/>
          <p:cNvSpPr>
            <a:spLocks noGrp="1"/>
          </p:cNvSpPr>
          <p:nvPr>
            <p:ph type="pic" sz="quarter" idx="21" hasCustomPrompt="1"/>
          </p:nvPr>
        </p:nvSpPr>
        <p:spPr>
          <a:xfrm>
            <a:off x="4455459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6" name="Picture Placeholder 13"/>
          <p:cNvSpPr>
            <a:spLocks noGrp="1"/>
          </p:cNvSpPr>
          <p:nvPr>
            <p:ph type="pic" sz="quarter" idx="22" hasCustomPrompt="1"/>
          </p:nvPr>
        </p:nvSpPr>
        <p:spPr>
          <a:xfrm>
            <a:off x="5288850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23" hasCustomPrompt="1"/>
          </p:nvPr>
        </p:nvSpPr>
        <p:spPr>
          <a:xfrm>
            <a:off x="6122241" y="6152115"/>
            <a:ext cx="716521" cy="403225"/>
          </a:xfrm>
        </p:spPr>
        <p:txBody>
          <a:bodyPr>
            <a:noAutofit/>
          </a:bodyPr>
          <a:lstStyle>
            <a:lvl1pPr marL="391077" marR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Spec Icon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58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3778690" y="3051465"/>
            <a:ext cx="2582116" cy="2385984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59" name="Picture Placeholder 17"/>
          <p:cNvSpPr>
            <a:spLocks noGrp="1"/>
          </p:cNvSpPr>
          <p:nvPr>
            <p:ph type="pic" sz="quarter" idx="25" hasCustomPrompt="1"/>
          </p:nvPr>
        </p:nvSpPr>
        <p:spPr>
          <a:xfrm>
            <a:off x="618565" y="4263227"/>
            <a:ext cx="1684338" cy="12906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Alternate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6" hasCustomPrompt="1"/>
          </p:nvPr>
        </p:nvSpPr>
        <p:spPr>
          <a:xfrm>
            <a:off x="618565" y="2936374"/>
            <a:ext cx="1684338" cy="12906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Alternate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61" name="Picture Placeholder 19"/>
          <p:cNvSpPr>
            <a:spLocks noGrp="1"/>
          </p:cNvSpPr>
          <p:nvPr>
            <p:ph type="pic" sz="quarter" idx="27" hasCustomPrompt="1"/>
          </p:nvPr>
        </p:nvSpPr>
        <p:spPr>
          <a:xfrm>
            <a:off x="619125" y="277813"/>
            <a:ext cx="2760663" cy="401637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Product Logo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455459" y="6693224"/>
            <a:ext cx="1848697" cy="264955"/>
          </a:xfrm>
        </p:spPr>
        <p:txBody>
          <a:bodyPr>
            <a:normAutofit/>
          </a:bodyPr>
          <a:lstStyle>
            <a:lvl1pPr marL="0" indent="0">
              <a:buNone/>
              <a:defRPr sz="900" b="1" i="0">
                <a:solidFill>
                  <a:schemeClr val="tx1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4455459" y="7414303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3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5690769" y="6999408"/>
            <a:ext cx="1247913" cy="1938404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Code set in Body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7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455459" y="8083630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455459" y="8754307"/>
            <a:ext cx="1235310" cy="212127"/>
          </a:xfrm>
        </p:spPr>
        <p:txBody>
          <a:bodyPr>
            <a:normAutofit/>
          </a:bodyPr>
          <a:lstStyle>
            <a:lvl1pPr marL="0" indent="0">
              <a:buNone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Code set in Body</a:t>
            </a:r>
            <a:endParaRPr lang="en-US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B37E434-5EA1-467C-8052-1CC8F93290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324785E-3CA7-42A5-94BA-6F6258768095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27" name="Graphic 43">
            <a:extLst>
              <a:ext uri="{FF2B5EF4-FFF2-40B4-BE49-F238E27FC236}">
                <a16:creationId xmlns:a16="http://schemas.microsoft.com/office/drawing/2014/main" id="{603738AC-2FF2-4C9B-B716-081BABE6EA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2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8031" y="581312"/>
            <a:ext cx="4491675" cy="26367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="1" i="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 sz="1600" dirty="0">
                <a:latin typeface="Century Gothic" panose="020B0502020202020204" pitchFamily="34" charset="0"/>
                <a:cs typeface="DendaNewLight"/>
              </a:rPr>
              <a:t>TECHNICAL SPECIFICATIONS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606985" y="8788183"/>
            <a:ext cx="1221260" cy="889553"/>
          </a:xfrm>
        </p:spPr>
        <p:txBody>
          <a:bodyPr>
            <a:noAutofit/>
          </a:bodyPr>
          <a:lstStyle>
            <a:lvl1pPr marL="0" indent="0" algn="r">
              <a:buNone/>
              <a:defRPr sz="7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  <a:lvl2pPr>
              <a:defRPr sz="700" b="0" i="0">
                <a:latin typeface="Century Gothic"/>
                <a:cs typeface="Century Gothic"/>
              </a:defRPr>
            </a:lvl2pPr>
            <a:lvl3pPr>
              <a:defRPr sz="700" b="0" i="0">
                <a:latin typeface="Century Gothic"/>
                <a:cs typeface="Century Gothic"/>
              </a:defRPr>
            </a:lvl3pPr>
            <a:lvl4pPr>
              <a:defRPr sz="700" b="0" i="0">
                <a:latin typeface="Century Gothic"/>
                <a:cs typeface="Century Gothic"/>
              </a:defRPr>
            </a:lvl4pPr>
            <a:lvl5pPr>
              <a:defRPr sz="700" b="0" i="0">
                <a:latin typeface="Century Gothic"/>
                <a:cs typeface="Century Gothic"/>
              </a:defRPr>
            </a:lvl5pPr>
          </a:lstStyle>
          <a:p>
            <a:pPr lvl="0"/>
            <a:r>
              <a:rPr lang="en-GB" dirty="0"/>
              <a:t>Canon Inc.</a:t>
            </a:r>
          </a:p>
          <a:p>
            <a:pPr lvl="0"/>
            <a:r>
              <a:rPr lang="en-GB" dirty="0" err="1"/>
              <a:t>canon.com</a:t>
            </a:r>
            <a:endParaRPr lang="en-GB" dirty="0"/>
          </a:p>
          <a:p>
            <a:pPr lvl="0"/>
            <a:r>
              <a:rPr lang="en-GB" dirty="0"/>
              <a:t>Canon Europe</a:t>
            </a:r>
          </a:p>
          <a:p>
            <a:pPr lvl="0"/>
            <a:r>
              <a:rPr lang="en-GB" dirty="0"/>
              <a:t>canon-</a:t>
            </a:r>
            <a:r>
              <a:rPr lang="en-GB" dirty="0" err="1"/>
              <a:t>europe.com</a:t>
            </a:r>
            <a:endParaRPr lang="en-GB" dirty="0"/>
          </a:p>
          <a:p>
            <a:pPr lvl="0"/>
            <a:r>
              <a:rPr lang="en-GB" dirty="0"/>
              <a:t>English edition</a:t>
            </a:r>
          </a:p>
          <a:p>
            <a:pPr lvl="0"/>
            <a:r>
              <a:rPr lang="en-GB" dirty="0"/>
              <a:t>Canon Europa NV 2018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5119688" y="581025"/>
            <a:ext cx="1708150" cy="527050"/>
          </a:xfrm>
        </p:spPr>
        <p:txBody>
          <a:bodyPr>
            <a:no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Product Logo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4058DD-A49F-44F8-824B-EFC7A8984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E24B540-EC9E-4471-B4A2-B122C6A26EF2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12" name="Graphic 43">
            <a:extLst>
              <a:ext uri="{FF2B5EF4-FFF2-40B4-BE49-F238E27FC236}">
                <a16:creationId xmlns:a16="http://schemas.microsoft.com/office/drawing/2014/main" id="{E09B564B-E400-4799-81D9-F749A45686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25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66" userDrawn="1">
          <p15:clr>
            <a:srgbClr val="FBAE40"/>
          </p15:clr>
        </p15:guide>
        <p15:guide id="2" pos="23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031" y="1344613"/>
            <a:ext cx="3656013" cy="1694422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copy.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8031" y="581312"/>
            <a:ext cx="4491675" cy="527358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HEADER B</a:t>
            </a:r>
            <a:br>
              <a:rPr lang="en-GB" dirty="0"/>
            </a:br>
            <a:r>
              <a:rPr lang="en-GB" dirty="0"/>
              <a:t>MAXIMUM TWO LINES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5119688" y="581025"/>
            <a:ext cx="1708150" cy="527050"/>
          </a:xfrm>
        </p:spPr>
        <p:txBody>
          <a:bodyPr>
            <a:no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Product Logo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4368240" y="1403174"/>
            <a:ext cx="2534584" cy="1577300"/>
          </a:xfrm>
        </p:spPr>
        <p:txBody>
          <a:bodyPr>
            <a:normAutofit/>
          </a:bodyPr>
          <a:lstStyle>
            <a:lvl1pPr algn="ctr">
              <a:defRPr sz="1800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8D023D-BA8E-47D7-8146-1BEC236FD9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32261AB-BB7D-4DBB-B055-5EF6C2A282A8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14" name="Graphic 43">
            <a:extLst>
              <a:ext uri="{FF2B5EF4-FFF2-40B4-BE49-F238E27FC236}">
                <a16:creationId xmlns:a16="http://schemas.microsoft.com/office/drawing/2014/main" id="{7404825B-A789-4C74-90E8-C88F86724B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5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031" y="1344613"/>
            <a:ext cx="3656013" cy="1694422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copy.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5119688" y="581025"/>
            <a:ext cx="1708150" cy="527050"/>
          </a:xfrm>
        </p:spPr>
        <p:txBody>
          <a:bodyPr>
            <a:no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Product Logo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4368240" y="1403174"/>
            <a:ext cx="2534584" cy="1577300"/>
          </a:xfrm>
        </p:spPr>
        <p:txBody>
          <a:bodyPr>
            <a:normAutofit/>
          </a:bodyPr>
          <a:lstStyle>
            <a:lvl1pPr algn="ctr">
              <a:defRPr sz="1800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8031" y="581312"/>
            <a:ext cx="4491675" cy="527358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HEADER B</a:t>
            </a:r>
            <a:br>
              <a:rPr lang="en-GB" dirty="0"/>
            </a:br>
            <a:r>
              <a:rPr lang="en-GB" dirty="0"/>
              <a:t>MAXIMUM TWO LINES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0CDF1C-22B5-4F4D-882B-190F6C318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277439D-3E01-4C9D-A9B5-BD061D525D7E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13" name="Graphic 43">
            <a:extLst>
              <a:ext uri="{FF2B5EF4-FFF2-40B4-BE49-F238E27FC236}">
                <a16:creationId xmlns:a16="http://schemas.microsoft.com/office/drawing/2014/main" id="{69ABA128-83D7-4B0C-AFEB-6BFCF482662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5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031" y="1344613"/>
            <a:ext cx="3656013" cy="1694422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copy.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8031" y="581312"/>
            <a:ext cx="4491675" cy="26367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="1" i="0" baseline="0">
                <a:solidFill>
                  <a:srgbClr val="CC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HEADER B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628031" y="844991"/>
            <a:ext cx="4491675" cy="26367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="1" i="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MAXIMUM TWO LINES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5119688" y="581025"/>
            <a:ext cx="1708150" cy="527050"/>
          </a:xfrm>
        </p:spPr>
        <p:txBody>
          <a:bodyPr>
            <a:no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Product Logo</a:t>
            </a:r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4368240" y="1403174"/>
            <a:ext cx="2534584" cy="1577300"/>
          </a:xfrm>
        </p:spPr>
        <p:txBody>
          <a:bodyPr>
            <a:normAutofit/>
          </a:bodyPr>
          <a:lstStyle>
            <a:lvl1pPr algn="ctr">
              <a:defRPr sz="1800" baseline="0">
                <a:latin typeface="Century Gothic" panose="020B0502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8D4D052-301D-4BA9-A1E0-54AF2A2B7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195" y="9503606"/>
            <a:ext cx="1080000" cy="22509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E7D7647-EFB9-4482-B3CF-D523BAE04179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195" y="9955305"/>
            <a:ext cx="6120000" cy="21600"/>
          </a:xfrm>
          <a:prstGeom prst="rect">
            <a:avLst/>
          </a:prstGeom>
        </p:spPr>
      </p:pic>
      <p:pic>
        <p:nvPicPr>
          <p:cNvPr id="12" name="Graphic 43">
            <a:extLst>
              <a:ext uri="{FF2B5EF4-FFF2-40B4-BE49-F238E27FC236}">
                <a16:creationId xmlns:a16="http://schemas.microsoft.com/office/drawing/2014/main" id="{2346F935-F90C-485D-85B8-93FDBF92BA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6195" y="10101090"/>
            <a:ext cx="1090732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6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C510C-81DD-A744-AAA9-75D3A2466447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AC41-33E8-8E45-987D-89416A6CA1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3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67" r:id="rId6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44">
            <a:extLst>
              <a:ext uri="{FF2B5EF4-FFF2-40B4-BE49-F238E27FC236}">
                <a16:creationId xmlns:a16="http://schemas.microsoft.com/office/drawing/2014/main" id="{7EFB9FB6-4845-4703-9F40-EF8D08A28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695" y="7317078"/>
            <a:ext cx="273660" cy="411480"/>
          </a:xfrm>
          <a:prstGeom prst="rect">
            <a:avLst/>
          </a:prstGeom>
        </p:spPr>
      </p:pic>
      <p:pic>
        <p:nvPicPr>
          <p:cNvPr id="15" name="Picture Placeholder 44">
            <a:extLst>
              <a:ext uri="{FF2B5EF4-FFF2-40B4-BE49-F238E27FC236}">
                <a16:creationId xmlns:a16="http://schemas.microsoft.com/office/drawing/2014/main" id="{06E99D88-3AC2-4C5D-8ED4-0FB6985512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60" y="6519142"/>
            <a:ext cx="236730" cy="411480"/>
          </a:xfrm>
          <a:prstGeom prst="rect">
            <a:avLst/>
          </a:prstGeom>
        </p:spPr>
      </p:pic>
      <p:pic>
        <p:nvPicPr>
          <p:cNvPr id="14" name="Picture Placeholder 20">
            <a:extLst>
              <a:ext uri="{FF2B5EF4-FFF2-40B4-BE49-F238E27FC236}">
                <a16:creationId xmlns:a16="http://schemas.microsoft.com/office/drawing/2014/main" id="{EA0E30A6-7E9B-4446-BAD3-58E89680A7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839" y="2931958"/>
            <a:ext cx="1373033" cy="2386584"/>
          </a:xfrm>
          <a:prstGeom prst="rect">
            <a:avLst/>
          </a:prstGeom>
        </p:spPr>
      </p:pic>
      <p:pic>
        <p:nvPicPr>
          <p:cNvPr id="19" name="Picture Placeholder 39">
            <a:extLst>
              <a:ext uri="{FF2B5EF4-FFF2-40B4-BE49-F238E27FC236}">
                <a16:creationId xmlns:a16="http://schemas.microsoft.com/office/drawing/2014/main" id="{D86124AE-8811-4341-A47A-991463E093F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680" y="4173662"/>
            <a:ext cx="749317" cy="1288800"/>
          </a:xfrm>
          <a:prstGeom prst="rect">
            <a:avLst/>
          </a:prstGeom>
        </p:spPr>
      </p:pic>
      <p:pic>
        <p:nvPicPr>
          <p:cNvPr id="18" name="Picture Placeholder 34">
            <a:extLst>
              <a:ext uri="{FF2B5EF4-FFF2-40B4-BE49-F238E27FC236}">
                <a16:creationId xmlns:a16="http://schemas.microsoft.com/office/drawing/2014/main" id="{83CF2BE2-7421-431B-870B-13985EFB9C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470" y="4205394"/>
            <a:ext cx="1573609" cy="12276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17549" y="683393"/>
            <a:ext cx="3531721" cy="3314866"/>
          </a:xfrm>
        </p:spPr>
        <p:txBody>
          <a:bodyPr lIns="0" rIns="0"/>
          <a:lstStyle/>
          <a:p>
            <a:r>
              <a:rPr lang="en-GB" sz="5200" dirty="0"/>
              <a:t>ONE </a:t>
            </a:r>
            <a:br>
              <a:rPr lang="en-GB" sz="5200" dirty="0"/>
            </a:br>
            <a:r>
              <a:rPr lang="en-GB" sz="5200" dirty="0"/>
              <a:t>LENS, TEN </a:t>
            </a:r>
            <a:br>
              <a:rPr lang="en-GB" sz="5200" dirty="0"/>
            </a:br>
            <a:r>
              <a:rPr lang="en-GB" sz="5200" dirty="0"/>
              <a:t>TIMES THE CREATIVITY</a:t>
            </a:r>
            <a:r>
              <a:rPr lang="en-US" sz="5200" dirty="0"/>
              <a:t>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55458" y="679091"/>
            <a:ext cx="2383957" cy="1955196"/>
          </a:xfrm>
        </p:spPr>
        <p:txBody>
          <a:bodyPr lIns="0" rIns="0">
            <a:normAutofit/>
          </a:bodyPr>
          <a:lstStyle/>
          <a:p>
            <a:r>
              <a:rPr lang="en-GB" dirty="0"/>
              <a:t>This 10x zoom lens for the EOS R system is perfect when you only want to take one lens with you. Enjoy incredible versatility, full-frame image quality and all of the technical advances of the EOS R system. Superb for creative travel images.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55460" y="6220489"/>
            <a:ext cx="1848697" cy="264955"/>
          </a:xfrm>
        </p:spPr>
        <p:txBody>
          <a:bodyPr lIns="0">
            <a:normAutofit/>
          </a:bodyPr>
          <a:lstStyle/>
          <a:p>
            <a:r>
              <a:rPr lang="en-US" sz="1000" dirty="0"/>
              <a:t>PRODUCT RANGE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55459" y="6930622"/>
            <a:ext cx="1430989" cy="239332"/>
          </a:xfrm>
        </p:spPr>
        <p:txBody>
          <a:bodyPr lIns="0">
            <a:noAutofit/>
          </a:bodyPr>
          <a:lstStyle/>
          <a:p>
            <a:r>
              <a:rPr lang="en-GB" b="1" dirty="0"/>
              <a:t>RF 24-240mm F4-6.3 IS USM</a:t>
            </a:r>
          </a:p>
          <a:p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455459" y="7706886"/>
            <a:ext cx="1430989" cy="210312"/>
          </a:xfrm>
        </p:spPr>
        <p:txBody>
          <a:bodyPr lIns="0">
            <a:noAutofit/>
          </a:bodyPr>
          <a:lstStyle/>
          <a:p>
            <a:pPr marL="0" indent="0">
              <a:buNone/>
            </a:pPr>
            <a:r>
              <a:rPr lang="en-GB" sz="900" dirty="0"/>
              <a:t>RF 24-105mm F4L IS USM </a:t>
            </a:r>
            <a:br>
              <a:rPr lang="en-GB" sz="900" dirty="0"/>
            </a:br>
            <a:endParaRPr lang="en-US" sz="900" dirty="0"/>
          </a:p>
          <a:p>
            <a:pPr marL="0" indent="0">
              <a:buNone/>
            </a:pPr>
            <a:endParaRPr lang="en-US" sz="9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690770" y="6515727"/>
            <a:ext cx="1148645" cy="1938404"/>
          </a:xfrm>
        </p:spPr>
        <p:txBody>
          <a:bodyPr rIns="0">
            <a:normAutofit/>
          </a:bodyPr>
          <a:lstStyle/>
          <a:p>
            <a:r>
              <a:rPr lang="en-GB" sz="800" b="1" dirty="0"/>
              <a:t>RF 24-240mm F4-6.3 IS USM</a:t>
            </a:r>
          </a:p>
          <a:p>
            <a:r>
              <a:rPr lang="en-GB" sz="800" dirty="0"/>
              <a:t>RF 24-105mm F4L IS USM </a:t>
            </a:r>
            <a:br>
              <a:rPr lang="en-GB" sz="800" dirty="0"/>
            </a:br>
            <a:endParaRPr lang="en-US" sz="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17549" y="6037162"/>
            <a:ext cx="3531721" cy="3298349"/>
          </a:xfrm>
        </p:spPr>
        <p:txBody>
          <a:bodyPr lIns="0">
            <a:normAutofit/>
          </a:bodyPr>
          <a:lstStyle/>
          <a:p>
            <a:r>
              <a:rPr lang="en-US" sz="1000" dirty="0"/>
              <a:t>Shoot with a single lens</a:t>
            </a:r>
          </a:p>
          <a:p>
            <a:endParaRPr lang="en-US" sz="1000" dirty="0"/>
          </a:p>
          <a:p>
            <a:r>
              <a:rPr lang="en-US" sz="1000" dirty="0"/>
              <a:t>Be mobile and spontaneous</a:t>
            </a:r>
          </a:p>
          <a:p>
            <a:endParaRPr lang="en-US" sz="1000" dirty="0"/>
          </a:p>
          <a:p>
            <a:r>
              <a:rPr lang="en-US" sz="1000" dirty="0"/>
              <a:t>Full-frame image quality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1000" dirty="0"/>
              <a:t>Fast, flexible focusing </a:t>
            </a:r>
          </a:p>
          <a:p>
            <a:endParaRPr lang="en-US" sz="1000" dirty="0"/>
          </a:p>
          <a:p>
            <a:r>
              <a:rPr lang="en-US" sz="1000" dirty="0"/>
              <a:t>A native RF lens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6BD082E-F9FD-4F5D-9E32-94F61E583E32}"/>
              </a:ext>
            </a:extLst>
          </p:cNvPr>
          <p:cNvSpPr txBox="1">
            <a:spLocks/>
          </p:cNvSpPr>
          <p:nvPr/>
        </p:nvSpPr>
        <p:spPr>
          <a:xfrm>
            <a:off x="717548" y="277813"/>
            <a:ext cx="4387851" cy="265801"/>
          </a:xfrm>
          <a:prstGeom prst="rect">
            <a:avLst/>
          </a:prstGeom>
        </p:spPr>
        <p:txBody>
          <a:bodyPr vert="horz" lIns="0" tIns="52144" rIns="0" bIns="52144" rtlCol="0">
            <a:noAutofit/>
          </a:bodyPr>
          <a:lstStyle>
            <a:lvl1pPr marL="0" indent="0" algn="l" defTabSz="521437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b="1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RF 24-240mm F4-6.3 IS USM</a:t>
            </a:r>
          </a:p>
        </p:txBody>
      </p:sp>
    </p:spTree>
    <p:extLst>
      <p:ext uri="{BB962C8B-B14F-4D97-AF65-F5344CB8AC3E}">
        <p14:creationId xmlns:p14="http://schemas.microsoft.com/office/powerpoint/2010/main" val="5903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 txBox="1">
            <a:spLocks/>
          </p:cNvSpPr>
          <p:nvPr/>
        </p:nvSpPr>
        <p:spPr>
          <a:xfrm>
            <a:off x="5606985" y="8787520"/>
            <a:ext cx="1221260" cy="890216"/>
          </a:xfrm>
          <a:prstGeom prst="rect">
            <a:avLst/>
          </a:prstGeom>
        </p:spPr>
        <p:txBody>
          <a:bodyPr vert="horz" lIns="104287" tIns="52144" rIns="0" bIns="52144" rtlCol="0">
            <a:noAutofit/>
          </a:bodyPr>
          <a:lstStyle>
            <a:lvl1pPr marL="0" indent="0" algn="r" defTabSz="521437" rtl="0" eaLnBrk="1" latinLnBrk="0" hangingPunct="1">
              <a:spcBef>
                <a:spcPct val="20000"/>
              </a:spcBef>
              <a:buFont typeface="Arial"/>
              <a:buNone/>
              <a:defRPr sz="7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Canon Inc.</a:t>
            </a:r>
          </a:p>
          <a:p>
            <a:r>
              <a:rPr lang="en-GB" dirty="0"/>
              <a:t>canon.com</a:t>
            </a:r>
          </a:p>
          <a:p>
            <a:r>
              <a:rPr lang="en-GB" dirty="0"/>
              <a:t>Canon Europe</a:t>
            </a:r>
          </a:p>
          <a:p>
            <a:r>
              <a:rPr lang="en-GB" dirty="0"/>
              <a:t>canon-europe.com</a:t>
            </a:r>
          </a:p>
          <a:p>
            <a:r>
              <a:rPr lang="en-GB" dirty="0"/>
              <a:t>English edition</a:t>
            </a:r>
          </a:p>
          <a:p>
            <a:r>
              <a:rPr lang="en-GB" dirty="0"/>
              <a:t>Canon Europa NV 2019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25BD42F-39FE-4417-9171-26153C56D4F9}"/>
              </a:ext>
            </a:extLst>
          </p:cNvPr>
          <p:cNvSpPr txBox="1">
            <a:spLocks/>
          </p:cNvSpPr>
          <p:nvPr/>
        </p:nvSpPr>
        <p:spPr>
          <a:xfrm>
            <a:off x="3495676" y="581025"/>
            <a:ext cx="3332570" cy="265801"/>
          </a:xfrm>
          <a:prstGeom prst="rect">
            <a:avLst/>
          </a:prstGeom>
        </p:spPr>
        <p:txBody>
          <a:bodyPr vert="horz" lIns="0" tIns="52144" rIns="0" bIns="52144" rtlCol="0">
            <a:noAutofit/>
          </a:bodyPr>
          <a:lstStyle>
            <a:lvl1pPr marL="0" indent="0" algn="l" defTabSz="521437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b="1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RF 24-240mm F4-6.3 IS USM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38BDB48-F35E-44FB-82AC-C0A05DE7D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31" y="581312"/>
            <a:ext cx="3582019" cy="526763"/>
          </a:xfrm>
        </p:spPr>
        <p:txBody>
          <a:bodyPr>
            <a:noAutofit/>
          </a:bodyPr>
          <a:lstStyle/>
          <a:p>
            <a:r>
              <a:rPr lang="en-US" dirty="0">
                <a:cs typeface="DendaNewLight"/>
              </a:rPr>
              <a:t>TECHNICAL </a:t>
            </a:r>
          </a:p>
          <a:p>
            <a:r>
              <a:rPr lang="en-US" dirty="0">
                <a:cs typeface="DendaNewLight"/>
              </a:rPr>
              <a:t>SPECIFICATIONS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0483647-FEB7-4EFE-9D6F-2D57795CC88A}"/>
              </a:ext>
            </a:extLst>
          </p:cNvPr>
          <p:cNvSpPr txBox="1">
            <a:spLocks/>
          </p:cNvSpPr>
          <p:nvPr/>
        </p:nvSpPr>
        <p:spPr>
          <a:xfrm>
            <a:off x="5606985" y="8787520"/>
            <a:ext cx="1221260" cy="890216"/>
          </a:xfrm>
          <a:prstGeom prst="rect">
            <a:avLst/>
          </a:prstGeom>
        </p:spPr>
        <p:txBody>
          <a:bodyPr vert="horz" lIns="104287" tIns="52144" rIns="0" bIns="52144" rtlCol="0">
            <a:noAutofit/>
          </a:bodyPr>
          <a:lstStyle>
            <a:lvl1pPr marL="0" indent="0" algn="r" defTabSz="521437" rtl="0" eaLnBrk="1" latinLnBrk="0" hangingPunct="1">
              <a:spcBef>
                <a:spcPct val="20000"/>
              </a:spcBef>
              <a:buFont typeface="Arial"/>
              <a:buNone/>
              <a:defRPr sz="7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Canon Inc.</a:t>
            </a:r>
          </a:p>
          <a:p>
            <a:r>
              <a:rPr lang="en-GB" dirty="0"/>
              <a:t>canon.com</a:t>
            </a:r>
          </a:p>
          <a:p>
            <a:r>
              <a:rPr lang="en-GB" dirty="0"/>
              <a:t>Canon Europe</a:t>
            </a:r>
          </a:p>
          <a:p>
            <a:r>
              <a:rPr lang="en-GB" dirty="0"/>
              <a:t>canon-europe.com</a:t>
            </a:r>
          </a:p>
          <a:p>
            <a:r>
              <a:rPr lang="en-GB" dirty="0"/>
              <a:t>English edition</a:t>
            </a:r>
          </a:p>
          <a:p>
            <a:r>
              <a:rPr lang="en-GB" dirty="0"/>
              <a:t>Canon Europa NV 2019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C62DCFD-E916-4239-9A04-D326351E9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29206"/>
              </p:ext>
            </p:extLst>
          </p:nvPr>
        </p:nvGraphicFramePr>
        <p:xfrm>
          <a:off x="726642" y="1279089"/>
          <a:ext cx="2990088" cy="5466589"/>
        </p:xfrm>
        <a:graphic>
          <a:graphicData uri="http://schemas.openxmlformats.org/drawingml/2006/table">
            <a:tbl>
              <a:tblPr/>
              <a:tblGrid>
                <a:gridCol w="1371665">
                  <a:extLst>
                    <a:ext uri="{9D8B030D-6E8A-4147-A177-3AD203B41FA5}">
                      <a16:colId xmlns:a16="http://schemas.microsoft.com/office/drawing/2014/main" val="1525020814"/>
                    </a:ext>
                  </a:extLst>
                </a:gridCol>
                <a:gridCol w="1618423">
                  <a:extLst>
                    <a:ext uri="{9D8B030D-6E8A-4147-A177-3AD203B41FA5}">
                      <a16:colId xmlns:a16="http://schemas.microsoft.com/office/drawing/2014/main" val="1431280714"/>
                    </a:ext>
                  </a:extLst>
                </a:gridCol>
              </a:tblGrid>
              <a:tr h="268544">
                <a:tc>
                  <a:txBody>
                    <a:bodyPr/>
                    <a:lstStyle/>
                    <a:p>
                      <a:pPr algn="l" fontAlgn="b">
                        <a:lnSpc>
                          <a:spcPts val="11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OPTICAL FEATURES/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SPECIFICATIONS</a:t>
                      </a:r>
                    </a:p>
                  </a:txBody>
                  <a:tcPr marL="0" marT="9525" marB="9144" anchor="b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155759"/>
                  </a:ext>
                </a:extLst>
              </a:tr>
              <a:tr h="154697">
                <a:tc>
                  <a:txBody>
                    <a:bodyPr/>
                    <a:lstStyle/>
                    <a:p>
                      <a:pPr algn="l" fontAlgn="b">
                        <a:lnSpc>
                          <a:spcPts val="1100"/>
                        </a:lnSpc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Image size</a:t>
                      </a:r>
                    </a:p>
                  </a:txBody>
                  <a:tcPr marL="0" marT="9525" marB="9144" anchor="b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Full Frame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378906"/>
                  </a:ext>
                </a:extLst>
              </a:tr>
              <a:tr h="268544">
                <a:tc>
                  <a:txBody>
                    <a:bodyPr/>
                    <a:lstStyle/>
                    <a:p>
                      <a:pPr algn="l" fontAlgn="b">
                        <a:lnSpc>
                          <a:spcPts val="11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35mm film equivalent focal length (mm)</a:t>
                      </a:r>
                    </a:p>
                  </a:txBody>
                  <a:tcPr marL="0" marT="9525" marB="9144" anchor="b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540929"/>
                  </a:ext>
                </a:extLst>
              </a:tr>
              <a:tr h="56544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Angle of view at infinity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horizontal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vertical</a:t>
                      </a:r>
                      <a:b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diagonal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74° - 8°35',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53° - 5° 45',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84° - 10°20'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240139"/>
                  </a:ext>
                </a:extLst>
              </a:tr>
              <a:tr h="29186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Lens construction (elements/groups)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21/15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395346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No. of diaphragm blades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355392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Minimum aperture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22-38 (36)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29264"/>
                  </a:ext>
                </a:extLst>
              </a:tr>
              <a:tr h="29186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Closest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focussing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distance (m)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0.5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898384"/>
                  </a:ext>
                </a:extLst>
              </a:tr>
              <a:tr h="29186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Maximum magnification (x)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0.26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284588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Distance Information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Yes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622114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Image stabilizer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 stops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701632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AF actuator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Nano USM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932867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146067"/>
                  </a:ext>
                </a:extLst>
              </a:tr>
              <a:tr h="29186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PHYSICAL SPECIFICATIONS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276944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Dust/moisture resistance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337013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Filter diameter (mm)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017505"/>
                  </a:ext>
                </a:extLst>
              </a:tr>
              <a:tr h="29186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Max. diameter x length (mm)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80.4 x 122.5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809515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Weight (g)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750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71986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633025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ACCESSORIES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759852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Lens cap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E-72 II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435205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Lens hood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EW-78F (not bundled)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148388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Lens case/pouch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LP1219 (not bundled)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844773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Rear cap</a:t>
                      </a: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Lens Dust Cap RF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501311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Extender 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Compatiblity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Not Compatible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038173"/>
                  </a:ext>
                </a:extLst>
              </a:tr>
              <a:tr h="155070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T="9525" marB="9144">
                    <a:lnL>
                      <a:noFill/>
                    </a:lnL>
                    <a:lnR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100"/>
                        </a:lnSpc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R="0" marT="9144" marB="9144" anchor="ctr">
                    <a:lnL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159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68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6">
            <a:extLst>
              <a:ext uri="{FF2B5EF4-FFF2-40B4-BE49-F238E27FC236}">
                <a16:creationId xmlns:a16="http://schemas.microsoft.com/office/drawing/2014/main" id="{5FA1F055-E936-4989-9273-AF8CBF8E09A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97" y="1400868"/>
            <a:ext cx="910095" cy="158191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19136" y="1344613"/>
            <a:ext cx="3564907" cy="1694422"/>
          </a:xfrm>
        </p:spPr>
        <p:txBody>
          <a:bodyPr lIns="0"/>
          <a:lstStyle/>
          <a:p>
            <a:r>
              <a:rPr lang="en-US" dirty="0"/>
              <a:t>This 10x zoom lens for the EOS R system is perfect when you only want to take one lens with you. Enjoy incredible versatility, full-frame image quality and all of the technical advances of the EOS R system. Superb for creative travel images. </a:t>
            </a:r>
          </a:p>
          <a:p>
            <a:endParaRPr lang="en-US" dirty="0"/>
          </a:p>
          <a:p>
            <a:r>
              <a:rPr lang="en-US" dirty="0"/>
              <a:t>Sales Start Date: September 2019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19138" y="581312"/>
            <a:ext cx="3564905" cy="763301"/>
          </a:xfrm>
        </p:spPr>
        <p:txBody>
          <a:bodyPr lIns="0">
            <a:normAutofit/>
          </a:bodyPr>
          <a:lstStyle/>
          <a:p>
            <a:r>
              <a:rPr lang="en-US" dirty="0"/>
              <a:t>ONE LENS, TEN </a:t>
            </a:r>
            <a:br>
              <a:rPr lang="en-US" dirty="0"/>
            </a:br>
            <a:r>
              <a:rPr lang="en-US" dirty="0"/>
              <a:t>TIMES THE CREATIVITY 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82946"/>
              </p:ext>
            </p:extLst>
          </p:nvPr>
        </p:nvGraphicFramePr>
        <p:xfrm>
          <a:off x="719136" y="3504160"/>
          <a:ext cx="6108701" cy="549256"/>
        </p:xfrm>
        <a:graphic>
          <a:graphicData uri="http://schemas.openxmlformats.org/drawingml/2006/table">
            <a:tbl>
              <a:tblPr bandRow="1"/>
              <a:tblGrid>
                <a:gridCol w="1875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937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PRODUCT DETAILS:</a:t>
                      </a:r>
                    </a:p>
                  </a:txBody>
                  <a:tcPr marL="0"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9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DendaNewLight"/>
                      </a:endParaRPr>
                    </a:p>
                  </a:txBody>
                  <a:tcPr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9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DendaNewLight"/>
                      </a:endParaRPr>
                    </a:p>
                  </a:txBody>
                  <a:tcPr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9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DendaNewLight"/>
                      </a:endParaRP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DendaNewLight"/>
                        </a:rPr>
                        <a:t>Product Name</a:t>
                      </a:r>
                    </a:p>
                  </a:txBody>
                  <a:tcPr marL="0"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DendaNewLight"/>
                        </a:rPr>
                        <a:t>Mercury Code</a:t>
                      </a:r>
                    </a:p>
                  </a:txBody>
                  <a:tcPr marT="45685" marB="45685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DendaNewLight"/>
                        </a:rPr>
                        <a:t>EAN Code</a:t>
                      </a:r>
                    </a:p>
                  </a:txBody>
                  <a:tcPr marT="45685" marB="45685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DendaNewLight"/>
                        </a:rPr>
                        <a:t>Recommended Retail Price</a:t>
                      </a: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37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Lens </a:t>
                      </a:r>
                      <a:r>
                        <a:rPr lang="pt-BR" sz="9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RF 24-240mm F4-6.3 IS USM</a:t>
                      </a:r>
                    </a:p>
                  </a:txBody>
                  <a:tcPr marL="0"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3684C005AA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4549292151411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latinLnBrk="0" hangingPunct="1">
                        <a:lnSpc>
                          <a:spcPts val="660"/>
                        </a:lnSpc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&lt;Please fill in RRP&gt;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AA9F600-AC87-480F-BE7D-857D268D9F79}"/>
              </a:ext>
            </a:extLst>
          </p:cNvPr>
          <p:cNvSpPr txBox="1">
            <a:spLocks/>
          </p:cNvSpPr>
          <p:nvPr/>
        </p:nvSpPr>
        <p:spPr>
          <a:xfrm>
            <a:off x="3495676" y="581025"/>
            <a:ext cx="3332570" cy="265801"/>
          </a:xfrm>
          <a:prstGeom prst="rect">
            <a:avLst/>
          </a:prstGeom>
        </p:spPr>
        <p:txBody>
          <a:bodyPr vert="horz" lIns="0" tIns="52144" rIns="0" bIns="52144" rtlCol="0">
            <a:noAutofit/>
          </a:bodyPr>
          <a:lstStyle>
            <a:lvl1pPr marL="0" indent="0" algn="l" defTabSz="521437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b="1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RF 24-240mm F4-6.3 IS USM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D8CDDC-2582-4A4A-8816-8B64328FE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55872"/>
              </p:ext>
            </p:extLst>
          </p:nvPr>
        </p:nvGraphicFramePr>
        <p:xfrm>
          <a:off x="719136" y="4757288"/>
          <a:ext cx="6108701" cy="732193"/>
        </p:xfrm>
        <a:graphic>
          <a:graphicData uri="http://schemas.openxmlformats.org/drawingml/2006/table">
            <a:tbl>
              <a:tblPr bandRow="1"/>
              <a:tblGrid>
                <a:gridCol w="1875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937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ACCESSORY DETAILS:</a:t>
                      </a:r>
                    </a:p>
                  </a:txBody>
                  <a:tcPr marL="0"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9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DendaNewLight"/>
                      </a:endParaRPr>
                    </a:p>
                  </a:txBody>
                  <a:tcPr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9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DendaNewLight"/>
                      </a:endParaRPr>
                    </a:p>
                  </a:txBody>
                  <a:tcPr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900" b="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DendaNewLight"/>
                      </a:endParaRP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DendaNewLight"/>
                        </a:rPr>
                        <a:t>Product Name</a:t>
                      </a:r>
                    </a:p>
                  </a:txBody>
                  <a:tcPr marL="0"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DendaNewLight"/>
                        </a:rPr>
                        <a:t>Mercury Code</a:t>
                      </a:r>
                    </a:p>
                  </a:txBody>
                  <a:tcPr marT="45685" marB="45685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DendaNewLight"/>
                        </a:rPr>
                        <a:t>EAN Code</a:t>
                      </a:r>
                    </a:p>
                  </a:txBody>
                  <a:tcPr marT="45685" marB="45685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DendaNewLight"/>
                        </a:rPr>
                        <a:t>Recommended Retail Price</a:t>
                      </a: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37"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Lens Hood EW-78F</a:t>
                      </a:r>
                    </a:p>
                  </a:txBody>
                  <a:tcPr marL="0"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3685C001AA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4549292151428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&lt;Please fill in RRP&gt;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37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Lens Dust Cap RF</a:t>
                      </a:r>
                    </a:p>
                  </a:txBody>
                  <a:tcPr marL="0"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2962C001AA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4549292115604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&lt;Please fill in RRP&gt;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136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48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748355" y="7881762"/>
            <a:ext cx="6113556" cy="12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numCol="2" spcCol="0">
            <a:noAutofit/>
          </a:bodyPr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RF 24-240mm F4-6.3 IS USM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Lens CAP E-72II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Lens </a:t>
            </a:r>
            <a:r>
              <a:rPr lang="fr-FR" sz="900" dirty="0" err="1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Dust</a:t>
            </a:r>
            <a:r>
              <a:rPr lang="fr-FR" sz="900" dirty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 Cap RF</a:t>
            </a:r>
          </a:p>
          <a:p>
            <a:pPr marL="17145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rgbClr val="000000"/>
                </a:solidFill>
                <a:latin typeface="Century Gothic" panose="020B0502020202020204" pitchFamily="34" charset="0"/>
                <a:cs typeface="MS PGothic" panose="020B0600070205080204" pitchFamily="34" charset="-128"/>
              </a:rPr>
              <a:t>User Manual Kit (EUR)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3908" y="7645737"/>
            <a:ext cx="12202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entury Gothic" panose="020B0502020202020204" pitchFamily="34" charset="0"/>
              </a:rPr>
              <a:t>What’s in the box?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E7EC12-537E-4291-825A-7CF0BAC4A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065881"/>
              </p:ext>
            </p:extLst>
          </p:nvPr>
        </p:nvGraphicFramePr>
        <p:xfrm>
          <a:off x="714373" y="3504160"/>
          <a:ext cx="6113555" cy="2636520"/>
        </p:xfrm>
        <a:graphic>
          <a:graphicData uri="http://schemas.openxmlformats.org/drawingml/2006/table">
            <a:tbl>
              <a:tblPr bandRow="1"/>
              <a:tblGrid>
                <a:gridCol w="175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89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89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9621">
                  <a:extLst>
                    <a:ext uri="{9D8B030D-6E8A-4147-A177-3AD203B41FA5}">
                      <a16:colId xmlns:a16="http://schemas.microsoft.com/office/drawing/2014/main" val="153720215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5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Measurement / Logistic Information:</a:t>
                      </a:r>
                    </a:p>
                  </a:txBody>
                  <a:tcPr marL="0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91429" marR="9142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64008" marR="6400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R="457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Product Name</a:t>
                      </a:r>
                      <a:endParaRPr kumimoji="0" lang="en-US" sz="5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MS PGothic" charset="0"/>
                        <a:cs typeface="DendaNewLight"/>
                      </a:endParaRP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5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Mercury Code</a:t>
                      </a: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5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Pack type</a:t>
                      </a:r>
                      <a:endParaRPr lang="en-US" sz="5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5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/>
                        </a:rPr>
                        <a:t>Pack description </a:t>
                      </a:r>
                      <a:endParaRPr lang="en-US" sz="5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Quantity per pack</a:t>
                      </a: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Length (cm)</a:t>
                      </a: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Width (cm)</a:t>
                      </a: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Height (cm)</a:t>
                      </a: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Gross Weight</a:t>
                      </a:r>
                      <a:br>
                        <a:rPr lang="en-US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5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(kg)</a:t>
                      </a: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98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 rowSpan="6">
                  <a:txBody>
                    <a:bodyPr/>
                    <a:lstStyle/>
                    <a:p>
                      <a:pPr marL="0" algn="l" defTabSz="521437" rtl="0" eaLnBrk="1" latinLnBrk="0" hangingPunct="1"/>
                      <a:r>
                        <a:rPr lang="en-US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Lens </a:t>
                      </a:r>
                      <a:r>
                        <a:rPr lang="pt-BR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RF 24-240mm F4-6.3 IS USM</a:t>
                      </a: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3684C005AA</a:t>
                      </a: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EA</a:t>
                      </a: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en-GB" sz="550" dirty="0">
                          <a:effectLst/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Each</a:t>
                      </a:r>
                      <a:endParaRPr lang="en-US" sz="550" dirty="0">
                        <a:effectLst/>
                        <a:latin typeface="Century Gothic" panose="020B0502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R="9144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12.7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12.7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20.5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1.0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13279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algn="l" defTabSz="521437" rtl="0" eaLnBrk="1" latinLnBrk="0" hangingPunct="1"/>
                      <a:endParaRPr lang="pt-BR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CT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en-GB" sz="550" dirty="0">
                          <a:effectLst/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Carton</a:t>
                      </a:r>
                      <a:endParaRPr lang="en-US" sz="550" dirty="0">
                        <a:effectLst/>
                        <a:latin typeface="Century Gothic" panose="020B0502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R="9144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39.5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27.2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6.42</a:t>
                      </a: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37762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algn="l" defTabSz="521437" rtl="0" eaLnBrk="1" latinLnBrk="0" hangingPunct="1"/>
                      <a:endParaRPr lang="pt-BR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EP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en-GB" sz="550" dirty="0">
                          <a:effectLst/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Euro Pallet</a:t>
                      </a:r>
                      <a:endParaRPr lang="en-US" sz="550" dirty="0">
                        <a:effectLst/>
                        <a:latin typeface="Century Gothic" panose="020B0502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R="9144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55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TBC</a:t>
                      </a: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120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TBC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TBC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0256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algn="l" defTabSz="521437" rtl="0" eaLnBrk="1" latinLnBrk="0" hangingPunct="1"/>
                      <a:endParaRPr lang="pt-BR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en-US" sz="550" dirty="0">
                          <a:effectLst/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Layers per Pallet</a:t>
                      </a:r>
                    </a:p>
                  </a:txBody>
                  <a:tcPr marR="9144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55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TBC</a:t>
                      </a:r>
                      <a:endParaRPr lang="en-US" sz="55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48515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algn="l" defTabSz="521437" rtl="0" eaLnBrk="1" latinLnBrk="0" hangingPunct="1"/>
                      <a:endParaRPr lang="pt-BR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en-US" sz="550" dirty="0">
                          <a:effectLst/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Cartons per Layer</a:t>
                      </a:r>
                    </a:p>
                  </a:txBody>
                  <a:tcPr marR="9144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55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TBC</a:t>
                      </a:r>
                      <a:endParaRPr lang="en-US" sz="55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31690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algn="l" defTabSz="521437" rtl="0" eaLnBrk="1" latinLnBrk="0" hangingPunct="1"/>
                      <a:endParaRPr lang="pt-BR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en-US" sz="550" dirty="0">
                          <a:effectLst/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Products per layer</a:t>
                      </a:r>
                    </a:p>
                  </a:txBody>
                  <a:tcPr marR="9144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55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TBC</a:t>
                      </a:r>
                      <a:endParaRPr lang="en-US" sz="55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03032"/>
                  </a:ext>
                </a:extLst>
              </a:tr>
              <a:tr h="182880">
                <a:tc rowSpan="6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Lens Hood EW-78F</a:t>
                      </a: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3685C001AA</a:t>
                      </a: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EA</a:t>
                      </a: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en-GB" sz="550" dirty="0">
                          <a:effectLst/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Each</a:t>
                      </a:r>
                      <a:endParaRPr lang="en-US" sz="550" dirty="0">
                        <a:effectLst/>
                        <a:latin typeface="Century Gothic" panose="020B0502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R="9144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TBC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TBC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TBC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TBC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CT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en-GB" sz="550" dirty="0">
                          <a:effectLst/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Carton</a:t>
                      </a:r>
                      <a:endParaRPr lang="en-US" sz="550" dirty="0">
                        <a:effectLst/>
                        <a:latin typeface="Century Gothic" panose="020B0502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R="9144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TBC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TBC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TBC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TBC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TBC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EP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en-GB" sz="550" dirty="0">
                          <a:effectLst/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Euro Pallet</a:t>
                      </a:r>
                      <a:endParaRPr lang="en-US" sz="550" dirty="0">
                        <a:effectLst/>
                        <a:latin typeface="Century Gothic" panose="020B0502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R="9144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TBC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120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55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TBC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5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TBC</a:t>
                      </a: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en-US" sz="550" dirty="0">
                          <a:effectLst/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Layers per Pallet</a:t>
                      </a:r>
                    </a:p>
                  </a:txBody>
                  <a:tcPr marR="9144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55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TBC</a:t>
                      </a:r>
                      <a:endParaRPr lang="en-US" sz="55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10093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en-US" sz="550" dirty="0">
                          <a:effectLst/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Cartons per Layer</a:t>
                      </a:r>
                    </a:p>
                  </a:txBody>
                  <a:tcPr marR="9144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55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TBC</a:t>
                      </a:r>
                      <a:endParaRPr lang="en-US" sz="55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18319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en-US" sz="550" dirty="0">
                          <a:effectLst/>
                          <a:latin typeface="Century Gothic" panose="020B0502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Products per layer</a:t>
                      </a:r>
                    </a:p>
                  </a:txBody>
                  <a:tcPr marR="9144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550" dirty="0">
                          <a:effectLst/>
                          <a:latin typeface="Century Gothic" panose="020B0502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TBC</a:t>
                      </a:r>
                      <a:endParaRPr lang="en-US" sz="550" dirty="0">
                        <a:effectLst/>
                        <a:latin typeface="Century Gothic" panose="020B0502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246995"/>
                  </a:ext>
                </a:extLst>
              </a:tr>
            </a:tbl>
          </a:graphicData>
        </a:graphic>
      </p:graphicFrame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5022F35C-1C7E-4407-AA61-3EABB71AA4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9136" y="1344613"/>
            <a:ext cx="3564907" cy="1694422"/>
          </a:xfrm>
        </p:spPr>
        <p:txBody>
          <a:bodyPr lIns="0"/>
          <a:lstStyle/>
          <a:p>
            <a:r>
              <a:rPr lang="en-US" dirty="0"/>
              <a:t>This 10x zoom lens for the EOS R system is perfect when you only want to take one lens with you. Enjoy incredible versatility, full-frame image quality and all of the technical advances of the EOS R system. Superb for creative travel images.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6AB01F3-DB9F-4AD6-8036-737CC423C8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138" y="581312"/>
            <a:ext cx="3564905" cy="763301"/>
          </a:xfrm>
        </p:spPr>
        <p:txBody>
          <a:bodyPr lIns="0">
            <a:normAutofit/>
          </a:bodyPr>
          <a:lstStyle/>
          <a:p>
            <a:r>
              <a:rPr lang="en-US" dirty="0"/>
              <a:t>ONE LENS, TEN </a:t>
            </a:r>
            <a:br>
              <a:rPr lang="en-US" dirty="0"/>
            </a:br>
            <a:r>
              <a:rPr lang="en-US" dirty="0"/>
              <a:t>TIMES THE CREATIVITY </a:t>
            </a:r>
          </a:p>
        </p:txBody>
      </p:sp>
      <p:pic>
        <p:nvPicPr>
          <p:cNvPr id="10" name="Picture Placeholder 16">
            <a:extLst>
              <a:ext uri="{FF2B5EF4-FFF2-40B4-BE49-F238E27FC236}">
                <a16:creationId xmlns:a16="http://schemas.microsoft.com/office/drawing/2014/main" id="{34B061C4-BAF0-4E22-82F0-0E622214A3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97" y="1400868"/>
            <a:ext cx="910095" cy="1581912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067D43C-5711-4866-88AA-1EA6D6626D95}"/>
              </a:ext>
            </a:extLst>
          </p:cNvPr>
          <p:cNvSpPr txBox="1">
            <a:spLocks/>
          </p:cNvSpPr>
          <p:nvPr/>
        </p:nvSpPr>
        <p:spPr>
          <a:xfrm>
            <a:off x="3495676" y="581025"/>
            <a:ext cx="3332570" cy="265801"/>
          </a:xfrm>
          <a:prstGeom prst="rect">
            <a:avLst/>
          </a:prstGeom>
        </p:spPr>
        <p:txBody>
          <a:bodyPr vert="horz" lIns="0" tIns="52144" rIns="0" bIns="52144" rtlCol="0">
            <a:noAutofit/>
          </a:bodyPr>
          <a:lstStyle>
            <a:lvl1pPr marL="0" indent="0" algn="l" defTabSz="521437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b="1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RF 24-240mm F4-6.3 IS USM</a:t>
            </a:r>
          </a:p>
        </p:txBody>
      </p:sp>
    </p:spTree>
    <p:extLst>
      <p:ext uri="{BB962C8B-B14F-4D97-AF65-F5344CB8AC3E}">
        <p14:creationId xmlns:p14="http://schemas.microsoft.com/office/powerpoint/2010/main" val="1361798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Custom</PresentationFormat>
  <Paragraphs>183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MS Mincho</vt:lpstr>
      <vt:lpstr>MS PGothic</vt:lpstr>
      <vt:lpstr>Arial</vt:lpstr>
      <vt:lpstr>Century Gothic</vt:lpstr>
      <vt:lpstr>DendaNewLight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McCoughlan</dc:creator>
  <cp:lastModifiedBy>John Hudson</cp:lastModifiedBy>
  <cp:revision>302</cp:revision>
  <dcterms:created xsi:type="dcterms:W3CDTF">2014-07-31T08:42:38Z</dcterms:created>
  <dcterms:modified xsi:type="dcterms:W3CDTF">2019-07-09T05:24:36Z</dcterms:modified>
</cp:coreProperties>
</file>