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23"/>
  </p:notesMasterIdLst>
  <p:sldIdLst>
    <p:sldId id="3140" r:id="rId2"/>
    <p:sldId id="3166" r:id="rId3"/>
    <p:sldId id="3139" r:id="rId4"/>
    <p:sldId id="3141" r:id="rId5"/>
    <p:sldId id="3167" r:id="rId6"/>
    <p:sldId id="3155" r:id="rId7"/>
    <p:sldId id="3147" r:id="rId8"/>
    <p:sldId id="3138" r:id="rId9"/>
    <p:sldId id="3181" r:id="rId10"/>
    <p:sldId id="3168" r:id="rId11"/>
    <p:sldId id="3169" r:id="rId12"/>
    <p:sldId id="3182" r:id="rId13"/>
    <p:sldId id="3158" r:id="rId14"/>
    <p:sldId id="3170" r:id="rId15"/>
    <p:sldId id="3173" r:id="rId16"/>
    <p:sldId id="3177" r:id="rId17"/>
    <p:sldId id="3178" r:id="rId18"/>
    <p:sldId id="3179" r:id="rId19"/>
    <p:sldId id="3180" r:id="rId20"/>
    <p:sldId id="3143" r:id="rId21"/>
    <p:sldId id="3171" r:id="rId22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ar, Prince" initials="SP" lastIdx="7" clrIdx="0"/>
  <p:cmAuthor id="2" name="Xun, Catherine" initials="XC" lastIdx="16" clrIdx="1"/>
  <p:cmAuthor id="3" name="Dinh, Jessica" initials="DJ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31F"/>
    <a:srgbClr val="58257F"/>
    <a:srgbClr val="906ACB"/>
    <a:srgbClr val="008941"/>
    <a:srgbClr val="00A3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85" autoAdjust="0"/>
    <p:restoredTop sz="90909"/>
  </p:normalViewPr>
  <p:slideViewPr>
    <p:cSldViewPr snapToGrid="0" snapToObjects="1">
      <p:cViewPr varScale="1">
        <p:scale>
          <a:sx n="71" d="100"/>
          <a:sy n="71" d="100"/>
        </p:scale>
        <p:origin x="72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7F75F-C9D5-214F-ADE8-4D51EADB4DCF}" type="datetimeFigureOut">
              <a:rPr lang="en-US" smtClean="0"/>
              <a:t>8/7/2019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ED4CA-C92C-1745-9770-67803D192D1F}" type="slidenum">
              <a:rPr lang="en-US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130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Shape 12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273" name="Shape 12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 sz="2400" b="1"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109153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9ED4CA-C92C-1745-9770-67803D192D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00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rtl="0"/>
            <a:r>
              <a:rPr lang="pl-PL" sz="1600" kern="1200" dirty="0">
                <a:solidFill>
                  <a:schemeClr val="tx1"/>
                </a:solidFill>
                <a:effectLst/>
                <a:latin typeface="+mn-lt"/>
              </a:rPr>
              <a:t>Numer produktu wsparcia to HK1Y0E. Działa dla wszystkich produktów z serii instant On   Jest to 1 seriws dla wielu wszystkich produktów. Działa, ponieważ cena jest taka sama w przypadku wszystkich produktów. </a:t>
            </a:r>
          </a:p>
          <a:p>
            <a:pPr lvl="1" rtl="0"/>
            <a:r>
              <a:rPr lang="pl-PL" sz="1600" kern="1200" dirty="0">
                <a:solidFill>
                  <a:schemeClr val="tx1"/>
                </a:solidFill>
                <a:effectLst/>
                <a:latin typeface="+mn-lt"/>
              </a:rPr>
              <a:t>Jak się zarejestrować? </a:t>
            </a:r>
          </a:p>
          <a:p>
            <a:pPr lvl="1" rtl="0"/>
            <a:r>
              <a:rPr lang="pl-PL" sz="1600" kern="1200" dirty="0">
                <a:solidFill>
                  <a:schemeClr val="tx1"/>
                </a:solidFill>
                <a:effectLst/>
                <a:latin typeface="+mn-lt"/>
              </a:rPr>
              <a:t>Czy obowiązują zniżki?  - </a:t>
            </a:r>
          </a:p>
          <a:p>
            <a:pPr lvl="1" rtl="0"/>
            <a:endParaRPr lang="pl-PL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/>
            <a:endParaRPr lang="pl-PL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/>
            <a:endParaRPr lang="pl-PL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9ED4CA-C92C-1745-9770-67803D192D1F}" type="slidenum">
              <a:rPr lang="en-US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2808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9ED4CA-C92C-1745-9770-67803D192D1F}" type="slidenum">
              <a:rPr lang="en-US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1155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40482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38495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EFC1C7-6F51-704D-B993-B576DDEA68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6834" y="7323573"/>
            <a:ext cx="1456734" cy="63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154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9" r:id="rId2"/>
  </p:sldLayoutIdLst>
  <p:transition spd="med"/>
  <p:txStyles>
    <p:titleStyle>
      <a:lvl1pPr marL="0" marR="0" indent="0" algn="l" defTabSz="325122" latinLnBrk="0">
        <a:lnSpc>
          <a:spcPct val="90000"/>
        </a:lnSpc>
        <a:spcBef>
          <a:spcPts val="284"/>
        </a:spcBef>
        <a:spcAft>
          <a:spcPts val="0"/>
        </a:spcAft>
        <a:buClrTx/>
        <a:buSzTx/>
        <a:buFontTx/>
        <a:buNone/>
        <a:tabLst/>
        <a:defRPr sz="2666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325122" latinLnBrk="0">
        <a:lnSpc>
          <a:spcPct val="90000"/>
        </a:lnSpc>
        <a:spcBef>
          <a:spcPts val="284"/>
        </a:spcBef>
        <a:spcAft>
          <a:spcPts val="0"/>
        </a:spcAft>
        <a:buClrTx/>
        <a:buSzTx/>
        <a:buFontTx/>
        <a:buNone/>
        <a:tabLst/>
        <a:defRPr sz="2666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325122" latinLnBrk="0">
        <a:lnSpc>
          <a:spcPct val="90000"/>
        </a:lnSpc>
        <a:spcBef>
          <a:spcPts val="284"/>
        </a:spcBef>
        <a:spcAft>
          <a:spcPts val="0"/>
        </a:spcAft>
        <a:buClrTx/>
        <a:buSzTx/>
        <a:buFontTx/>
        <a:buNone/>
        <a:tabLst/>
        <a:defRPr sz="2666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325122" latinLnBrk="0">
        <a:lnSpc>
          <a:spcPct val="90000"/>
        </a:lnSpc>
        <a:spcBef>
          <a:spcPts val="284"/>
        </a:spcBef>
        <a:spcAft>
          <a:spcPts val="0"/>
        </a:spcAft>
        <a:buClrTx/>
        <a:buSzTx/>
        <a:buFontTx/>
        <a:buNone/>
        <a:tabLst/>
        <a:defRPr sz="2666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325122" latinLnBrk="0">
        <a:lnSpc>
          <a:spcPct val="90000"/>
        </a:lnSpc>
        <a:spcBef>
          <a:spcPts val="284"/>
        </a:spcBef>
        <a:spcAft>
          <a:spcPts val="0"/>
        </a:spcAft>
        <a:buClrTx/>
        <a:buSzTx/>
        <a:buFontTx/>
        <a:buNone/>
        <a:tabLst/>
        <a:defRPr sz="2666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433195" algn="l" defTabSz="325122" latinLnBrk="0">
        <a:lnSpc>
          <a:spcPct val="90000"/>
        </a:lnSpc>
        <a:spcBef>
          <a:spcPts val="284"/>
        </a:spcBef>
        <a:spcAft>
          <a:spcPts val="0"/>
        </a:spcAft>
        <a:buClrTx/>
        <a:buSzTx/>
        <a:buFontTx/>
        <a:buNone/>
        <a:tabLst/>
        <a:defRPr sz="2666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866392" algn="l" defTabSz="325122" latinLnBrk="0">
        <a:lnSpc>
          <a:spcPct val="90000"/>
        </a:lnSpc>
        <a:spcBef>
          <a:spcPts val="284"/>
        </a:spcBef>
        <a:spcAft>
          <a:spcPts val="0"/>
        </a:spcAft>
        <a:buClrTx/>
        <a:buSzTx/>
        <a:buFontTx/>
        <a:buNone/>
        <a:tabLst/>
        <a:defRPr sz="2666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1299594" algn="l" defTabSz="325122" latinLnBrk="0">
        <a:lnSpc>
          <a:spcPct val="90000"/>
        </a:lnSpc>
        <a:spcBef>
          <a:spcPts val="284"/>
        </a:spcBef>
        <a:spcAft>
          <a:spcPts val="0"/>
        </a:spcAft>
        <a:buClrTx/>
        <a:buSzTx/>
        <a:buFontTx/>
        <a:buNone/>
        <a:tabLst/>
        <a:defRPr sz="2666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1732789" algn="l" defTabSz="325122" latinLnBrk="0">
        <a:lnSpc>
          <a:spcPct val="90000"/>
        </a:lnSpc>
        <a:spcBef>
          <a:spcPts val="284"/>
        </a:spcBef>
        <a:spcAft>
          <a:spcPts val="0"/>
        </a:spcAft>
        <a:buClrTx/>
        <a:buSzTx/>
        <a:buFontTx/>
        <a:buNone/>
        <a:tabLst/>
        <a:defRPr sz="2666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25080" marR="0" indent="-325080" algn="l" defTabSz="325122" latinLnBrk="0">
        <a:lnSpc>
          <a:spcPct val="95000"/>
        </a:lnSpc>
        <a:spcBef>
          <a:spcPts val="925"/>
        </a:spcBef>
        <a:spcAft>
          <a:spcPts val="0"/>
        </a:spcAft>
        <a:buClrTx/>
        <a:buSzTx/>
        <a:buFontTx/>
        <a:buNone/>
        <a:tabLst/>
        <a:defRPr sz="2240" b="1" i="0" u="none" strike="noStrike" cap="none" spc="0" baseline="0">
          <a:ln>
            <a:noFill/>
          </a:ln>
          <a:solidFill>
            <a:srgbClr val="1C1C1C"/>
          </a:solidFill>
          <a:uFillTx/>
          <a:latin typeface="Arial"/>
          <a:ea typeface="Arial"/>
          <a:cs typeface="Arial"/>
          <a:sym typeface="Arial"/>
        </a:defRPr>
      </a:lvl1pPr>
      <a:lvl2pPr marL="489100" marR="0" indent="-255822" algn="l" defTabSz="325122" latinLnBrk="0">
        <a:lnSpc>
          <a:spcPct val="95000"/>
        </a:lnSpc>
        <a:spcBef>
          <a:spcPts val="925"/>
        </a:spcBef>
        <a:spcAft>
          <a:spcPts val="0"/>
        </a:spcAft>
        <a:buClrTx/>
        <a:buSzPct val="100000"/>
        <a:buFontTx/>
        <a:buChar char="–"/>
        <a:tabLst/>
        <a:defRPr sz="2240" b="1" i="0" u="none" strike="noStrike" cap="none" spc="0" baseline="0">
          <a:ln>
            <a:noFill/>
          </a:ln>
          <a:solidFill>
            <a:srgbClr val="1C1C1C"/>
          </a:solidFill>
          <a:uFillTx/>
          <a:latin typeface="Arial"/>
          <a:ea typeface="Arial"/>
          <a:cs typeface="Arial"/>
          <a:sym typeface="Arial"/>
        </a:defRPr>
      </a:lvl2pPr>
      <a:lvl3pPr marL="1204759" marR="0" indent="-753256" algn="l" defTabSz="325122" latinLnBrk="0">
        <a:lnSpc>
          <a:spcPct val="95000"/>
        </a:lnSpc>
        <a:spcBef>
          <a:spcPts val="925"/>
        </a:spcBef>
        <a:spcAft>
          <a:spcPts val="0"/>
        </a:spcAft>
        <a:buClrTx/>
        <a:buSzPct val="100000"/>
        <a:buFontTx/>
        <a:buChar char="•"/>
        <a:tabLst/>
        <a:defRPr sz="2240" b="1" i="0" u="none" strike="noStrike" cap="none" spc="0" baseline="0">
          <a:ln>
            <a:noFill/>
          </a:ln>
          <a:solidFill>
            <a:srgbClr val="1C1C1C"/>
          </a:solidFill>
          <a:uFillTx/>
          <a:latin typeface="Arial"/>
          <a:ea typeface="Arial"/>
          <a:cs typeface="Arial"/>
          <a:sym typeface="Arial"/>
        </a:defRPr>
      </a:lvl3pPr>
      <a:lvl4pPr marL="1160006" marR="0" indent="-235936" algn="l" defTabSz="325122" latinLnBrk="0">
        <a:lnSpc>
          <a:spcPct val="95000"/>
        </a:lnSpc>
        <a:spcBef>
          <a:spcPts val="925"/>
        </a:spcBef>
        <a:spcAft>
          <a:spcPts val="0"/>
        </a:spcAft>
        <a:buClrTx/>
        <a:buSzPct val="100000"/>
        <a:buFontTx/>
        <a:buChar char="•"/>
        <a:tabLst/>
        <a:defRPr sz="2240" b="1" i="0" u="none" strike="noStrike" cap="none" spc="0" baseline="0">
          <a:ln>
            <a:noFill/>
          </a:ln>
          <a:solidFill>
            <a:srgbClr val="1C1C1C"/>
          </a:solidFill>
          <a:uFillTx/>
          <a:latin typeface="Arial"/>
          <a:ea typeface="Arial"/>
          <a:cs typeface="Arial"/>
          <a:sym typeface="Arial"/>
        </a:defRPr>
      </a:lvl4pPr>
      <a:lvl5pPr marL="1347820" marR="0" indent="-154350" algn="l" defTabSz="325122" latinLnBrk="0">
        <a:lnSpc>
          <a:spcPct val="95000"/>
        </a:lnSpc>
        <a:spcBef>
          <a:spcPts val="925"/>
        </a:spcBef>
        <a:spcAft>
          <a:spcPts val="0"/>
        </a:spcAft>
        <a:buClrTx/>
        <a:buSzPct val="100000"/>
        <a:buFontTx/>
        <a:buChar char="•"/>
        <a:tabLst/>
        <a:defRPr sz="2240" b="1" i="0" u="none" strike="noStrike" cap="none" spc="0" baseline="0">
          <a:ln>
            <a:noFill/>
          </a:ln>
          <a:solidFill>
            <a:srgbClr val="1C1C1C"/>
          </a:solidFill>
          <a:uFillTx/>
          <a:latin typeface="Arial"/>
          <a:ea typeface="Arial"/>
          <a:cs typeface="Arial"/>
          <a:sym typeface="Arial"/>
        </a:defRPr>
      </a:lvl5pPr>
      <a:lvl6pPr marL="2401260" marR="0" indent="-235268" algn="l" defTabSz="325122" latinLnBrk="0">
        <a:lnSpc>
          <a:spcPct val="95000"/>
        </a:lnSpc>
        <a:spcBef>
          <a:spcPts val="925"/>
        </a:spcBef>
        <a:spcAft>
          <a:spcPts val="0"/>
        </a:spcAft>
        <a:buClrTx/>
        <a:buSzPct val="100000"/>
        <a:buFontTx/>
        <a:buChar char="»"/>
        <a:tabLst/>
        <a:defRPr sz="2240" b="1" i="0" u="none" strike="noStrike" cap="none" spc="0" baseline="0">
          <a:ln>
            <a:noFill/>
          </a:ln>
          <a:solidFill>
            <a:srgbClr val="1C1C1C"/>
          </a:solidFill>
          <a:uFillTx/>
          <a:latin typeface="Arial"/>
          <a:ea typeface="Arial"/>
          <a:cs typeface="Arial"/>
          <a:sym typeface="Arial"/>
        </a:defRPr>
      </a:lvl6pPr>
      <a:lvl7pPr marL="2834455" marR="0" indent="-235268" algn="l" defTabSz="325122" latinLnBrk="0">
        <a:lnSpc>
          <a:spcPct val="95000"/>
        </a:lnSpc>
        <a:spcBef>
          <a:spcPts val="925"/>
        </a:spcBef>
        <a:spcAft>
          <a:spcPts val="0"/>
        </a:spcAft>
        <a:buClrTx/>
        <a:buSzPct val="100000"/>
        <a:buFontTx/>
        <a:buChar char="»"/>
        <a:tabLst/>
        <a:defRPr sz="2240" b="1" i="0" u="none" strike="noStrike" cap="none" spc="0" baseline="0">
          <a:ln>
            <a:noFill/>
          </a:ln>
          <a:solidFill>
            <a:srgbClr val="1C1C1C"/>
          </a:solidFill>
          <a:uFillTx/>
          <a:latin typeface="Arial"/>
          <a:ea typeface="Arial"/>
          <a:cs typeface="Arial"/>
          <a:sym typeface="Arial"/>
        </a:defRPr>
      </a:lvl7pPr>
      <a:lvl8pPr marL="3267655" marR="0" indent="-235268" algn="l" defTabSz="325122" latinLnBrk="0">
        <a:lnSpc>
          <a:spcPct val="95000"/>
        </a:lnSpc>
        <a:spcBef>
          <a:spcPts val="925"/>
        </a:spcBef>
        <a:spcAft>
          <a:spcPts val="0"/>
        </a:spcAft>
        <a:buClrTx/>
        <a:buSzPct val="100000"/>
        <a:buFontTx/>
        <a:buChar char="»"/>
        <a:tabLst/>
        <a:defRPr sz="2240" b="1" i="0" u="none" strike="noStrike" cap="none" spc="0" baseline="0">
          <a:ln>
            <a:noFill/>
          </a:ln>
          <a:solidFill>
            <a:srgbClr val="1C1C1C"/>
          </a:solidFill>
          <a:uFillTx/>
          <a:latin typeface="Arial"/>
          <a:ea typeface="Arial"/>
          <a:cs typeface="Arial"/>
          <a:sym typeface="Arial"/>
        </a:defRPr>
      </a:lvl8pPr>
      <a:lvl9pPr marL="3700848" marR="0" indent="-235268" algn="l" defTabSz="325122" latinLnBrk="0">
        <a:lnSpc>
          <a:spcPct val="95000"/>
        </a:lnSpc>
        <a:spcBef>
          <a:spcPts val="925"/>
        </a:spcBef>
        <a:spcAft>
          <a:spcPts val="0"/>
        </a:spcAft>
        <a:buClrTx/>
        <a:buSzPct val="100000"/>
        <a:buFontTx/>
        <a:buChar char="»"/>
        <a:tabLst/>
        <a:defRPr sz="2240" b="1" i="0" u="none" strike="noStrike" cap="none" spc="0" baseline="0">
          <a:ln>
            <a:noFill/>
          </a:ln>
          <a:solidFill>
            <a:srgbClr val="1C1C1C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3635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68174" algn="r" defTabSz="93635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36352" algn="r" defTabSz="93635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404526" algn="r" defTabSz="93635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72700" algn="r" defTabSz="93635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340876" algn="r" defTabSz="93635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809051" algn="r" defTabSz="93635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77226" algn="r" defTabSz="93635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745402" algn="r" defTabSz="93635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f"/><Relationship Id="rId3" Type="http://schemas.openxmlformats.org/officeDocument/2006/relationships/image" Target="../media/image14.png"/><Relationship Id="rId7" Type="http://schemas.openxmlformats.org/officeDocument/2006/relationships/image" Target="../media/image41.tif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10" Type="http://schemas.microsoft.com/office/2007/relationships/hdphoto" Target="../media/hdphoto4.wdp"/><Relationship Id="rId4" Type="http://schemas.openxmlformats.org/officeDocument/2006/relationships/image" Target="../media/image39.tiff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tiff"/><Relationship Id="rId5" Type="http://schemas.openxmlformats.org/officeDocument/2006/relationships/image" Target="../media/image64.jpe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tiff"/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12" Type="http://schemas.openxmlformats.org/officeDocument/2006/relationships/image" Target="../media/image28.tif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microsoft.com/office/2007/relationships/hdphoto" Target="../media/hdphoto2.wdp"/><Relationship Id="rId5" Type="http://schemas.openxmlformats.org/officeDocument/2006/relationships/image" Target="../media/image23.tiff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microsoft.com/office/2007/relationships/hdphoto" Target="../media/hdphoto1.wdp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8">
            <a:extLst>
              <a:ext uri="{FF2B5EF4-FFF2-40B4-BE49-F238E27FC236}">
                <a16:creationId xmlns:a16="http://schemas.microsoft.com/office/drawing/2014/main" id="{809B4086-0C12-5240-BFEE-122FF2D92530}"/>
              </a:ext>
            </a:extLst>
          </p:cNvPr>
          <p:cNvSpPr txBox="1"/>
          <p:nvPr/>
        </p:nvSpPr>
        <p:spPr>
          <a:xfrm>
            <a:off x="7407328" y="2883123"/>
            <a:ext cx="6753208" cy="228370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wrap="square" lIns="0" tIns="0" rIns="0" bIns="0" anchor="ctr" anchorCtr="1">
            <a:noAutofit/>
          </a:bodyPr>
          <a:lstStyle>
            <a:lvl1pPr algn="r" defTabSz="685772">
              <a:lnSpc>
                <a:spcPct val="90000"/>
              </a:lnSpc>
              <a:defRPr sz="40000" b="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 algn="ctr" defTabSz="685745" hangingPunct="0">
              <a:lnSpc>
                <a:spcPct val="80000"/>
              </a:lnSpc>
            </a:pPr>
            <a:r>
              <a:rPr lang="pl-PL" sz="4800" b="1" kern="0" dirty="0">
                <a:latin typeface="Arial Black" panose="020B0604020202020204" pitchFamily="34" charset="0"/>
              </a:rPr>
              <a:t>PRZEGLĄD SIECI BEZPRZEWODOWEJ DLA MAŁYCH FIRM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061B22-05C6-6145-A205-80F3B85DA5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03" b="18722"/>
          <a:stretch/>
        </p:blipFill>
        <p:spPr>
          <a:xfrm>
            <a:off x="9363655" y="1551327"/>
            <a:ext cx="2840551" cy="9814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5CA81FC-2AA1-804E-AB6A-1ABE80266ADB}"/>
              </a:ext>
            </a:extLst>
          </p:cNvPr>
          <p:cNvSpPr txBox="1">
            <a:spLocks/>
          </p:cNvSpPr>
          <p:nvPr/>
        </p:nvSpPr>
        <p:spPr>
          <a:xfrm>
            <a:off x="8413947" y="5479512"/>
            <a:ext cx="4739970" cy="845926"/>
          </a:xfrm>
          <a:prstGeom prst="rect">
            <a:avLst/>
          </a:prstGeom>
        </p:spPr>
        <p:txBody>
          <a:bodyPr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64"/>
            <a:r>
              <a:rPr lang="pl-PL" sz="3360" i="1" dirty="0">
                <a:solidFill>
                  <a:srgbClr val="FFFFFF"/>
                </a:solidFill>
                <a:latin typeface="Arial" panose="020B0604020202020204" pitchFamily="34" charset="0"/>
              </a:rPr>
              <a:t>_Nazwa_</a:t>
            </a:r>
            <a:endParaRPr lang="pl-PL" sz="2000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64"/>
            <a:r>
              <a:rPr lang="pl-PL" sz="2000" i="1" dirty="0">
                <a:solidFill>
                  <a:srgbClr val="FFFFFF"/>
                </a:solidFill>
                <a:latin typeface="Arial" panose="020B0604020202020204" pitchFamily="34" charset="0"/>
              </a:rPr>
              <a:t>_Tytuł_</a:t>
            </a:r>
          </a:p>
        </p:txBody>
      </p:sp>
    </p:spTree>
    <p:extLst>
      <p:ext uri="{BB962C8B-B14F-4D97-AF65-F5344CB8AC3E}">
        <p14:creationId xmlns:p14="http://schemas.microsoft.com/office/powerpoint/2010/main" val="103627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8">
            <a:extLst>
              <a:ext uri="{FF2B5EF4-FFF2-40B4-BE49-F238E27FC236}">
                <a16:creationId xmlns:a16="http://schemas.microsoft.com/office/drawing/2014/main" id="{00C51B8B-B0ED-F744-8150-142F48E695F6}"/>
              </a:ext>
            </a:extLst>
          </p:cNvPr>
          <p:cNvSpPr txBox="1"/>
          <p:nvPr/>
        </p:nvSpPr>
        <p:spPr>
          <a:xfrm>
            <a:off x="0" y="982410"/>
            <a:ext cx="14630400" cy="16673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="http://schemas.openxmlformats.org/officeDocument/2006/math" xmlns:ma14="http://schemas.microsoft.com/office/mac/drawingml/2011/main" val="1"/>
            </a:ext>
          </a:extLst>
        </p:spPr>
        <p:txBody>
          <a:bodyPr lIns="0" tIns="0" rIns="0" bIns="0" anchor="ctr" anchorCtr="1">
            <a:noAutofit/>
          </a:bodyPr>
          <a:lstStyle/>
          <a:p>
            <a:pPr algn="ctr" defTabSz="421357" hangingPunct="0">
              <a:lnSpc>
                <a:spcPct val="80000"/>
              </a:lnSpc>
              <a:defRPr sz="15000" b="0">
                <a:solidFill>
                  <a:srgbClr val="F5831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pl-PL" sz="3360" kern="0" dirty="0">
                <a:solidFill>
                  <a:srgbClr val="FFFFFF"/>
                </a:solidFill>
                <a:latin typeface="Arial Black Regular"/>
                <a:sym typeface="Helvetica Neue Black Condensed"/>
              </a:rPr>
              <a:t>ZAJMIEMY SIĘ TOBĄ!</a:t>
            </a:r>
            <a:br>
              <a:rPr dirty="0"/>
            </a:br>
            <a:r>
              <a:rPr lang="pl-PL" sz="5400" kern="0" dirty="0">
                <a:solidFill>
                  <a:srgbClr val="F5831F"/>
                </a:solidFill>
                <a:latin typeface="Arial Black Regular"/>
                <a:sym typeface="Helvetica Neue Black Condensed"/>
              </a:rPr>
              <a:t>ZNAJDŹ NAJLEPSZE ROZWIĄZANIE DLA SWOJEJ FIRMY</a:t>
            </a:r>
            <a:endParaRPr lang="pl-PL" sz="7999" kern="0" dirty="0">
              <a:solidFill>
                <a:srgbClr val="F5831F"/>
              </a:solidFill>
              <a:latin typeface="Arial Black Regular"/>
              <a:ea typeface="Helvetica Neue Black Condensed"/>
              <a:cs typeface="Arial Black" panose="020B0604020202020204" pitchFamily="34" charset="0"/>
              <a:sym typeface="Helvetica Neue Black Condensed"/>
            </a:endParaRPr>
          </a:p>
        </p:txBody>
      </p:sp>
      <p:sp>
        <p:nvSpPr>
          <p:cNvPr id="19" name="object 40">
            <a:extLst>
              <a:ext uri="{FF2B5EF4-FFF2-40B4-BE49-F238E27FC236}">
                <a16:creationId xmlns:a16="http://schemas.microsoft.com/office/drawing/2014/main" id="{2379CD8C-C483-3A4F-87F8-6F15813A31C3}"/>
              </a:ext>
            </a:extLst>
          </p:cNvPr>
          <p:cNvSpPr/>
          <p:nvPr/>
        </p:nvSpPr>
        <p:spPr>
          <a:xfrm>
            <a:off x="1251715" y="5224935"/>
            <a:ext cx="2219132" cy="1206484"/>
          </a:xfrm>
          <a:prstGeom prst="rect">
            <a:avLst/>
          </a:prstGeom>
          <a:noFill/>
        </p:spPr>
        <p:txBody>
          <a:bodyPr wrap="square" lIns="0" tIns="0" rIns="0" bIns="0" rtlCol="0" anchor="t" anchorCtr="1">
            <a:spAutoFit/>
          </a:bodyPr>
          <a:lstStyle/>
          <a:p>
            <a:pPr marL="63246" marR="6096" indent="-48768" algn="ctr">
              <a:lnSpc>
                <a:spcPct val="80000"/>
              </a:lnSpc>
            </a:pPr>
            <a:r>
              <a:rPr lang="pl-PL" sz="1800" b="1" spc="18" dirty="0">
                <a:solidFill>
                  <a:srgbClr val="F5831F"/>
                </a:solidFill>
                <a:latin typeface="Arial" panose="020B0604020202020204" pitchFamily="34" charset="0"/>
              </a:rPr>
              <a:t>Instant On AP11 </a:t>
            </a:r>
          </a:p>
          <a:p>
            <a:pPr marL="63246" marR="6096" indent="-48768" algn="ctr">
              <a:lnSpc>
                <a:spcPct val="80000"/>
              </a:lnSpc>
            </a:pPr>
            <a:r>
              <a:rPr lang="pl-PL" sz="1600" b="1" dirty="0">
                <a:latin typeface="Arial" panose="020B0604020202020204" pitchFamily="34" charset="0"/>
              </a:rPr>
              <a:t>2x2:2</a:t>
            </a:r>
          </a:p>
          <a:p>
            <a:pPr marL="63246" marR="6096" indent="-48768" algn="ctr">
              <a:lnSpc>
                <a:spcPct val="80000"/>
              </a:lnSpc>
            </a:pPr>
            <a:endParaRPr lang="pl-PL" sz="1600" b="1" spc="18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63246" marR="6096" indent="-48768" algn="ctr">
              <a:lnSpc>
                <a:spcPct val="80000"/>
              </a:lnSpc>
            </a:pPr>
            <a:r>
              <a:rPr lang="pl-PL" sz="1600" b="1" spc="18" dirty="0">
                <a:latin typeface="Arial" panose="020B0604020202020204" pitchFamily="34" charset="0"/>
              </a:rPr>
              <a:t>Małe/domowe biura</a:t>
            </a:r>
          </a:p>
          <a:p>
            <a:pPr marL="63246" marR="6096" indent="-48768" algn="ctr">
              <a:lnSpc>
                <a:spcPct val="80000"/>
              </a:lnSpc>
            </a:pPr>
            <a:r>
              <a:rPr lang="pl-PL" sz="1600" b="1" spc="18" dirty="0">
                <a:latin typeface="Arial" panose="020B0604020202020204" pitchFamily="34" charset="0"/>
              </a:rPr>
              <a:t>Butiki</a:t>
            </a:r>
          </a:p>
          <a:p>
            <a:pPr marL="63246" marR="6096" indent="-48768" algn="ctr">
              <a:lnSpc>
                <a:spcPct val="80000"/>
              </a:lnSpc>
            </a:pPr>
            <a:r>
              <a:rPr lang="pl-PL" sz="1600" b="1" spc="18" dirty="0">
                <a:latin typeface="Arial" panose="020B0604020202020204" pitchFamily="34" charset="0"/>
              </a:rPr>
              <a:t>Małe sklepy</a:t>
            </a:r>
          </a:p>
        </p:txBody>
      </p:sp>
      <p:sp>
        <p:nvSpPr>
          <p:cNvPr id="20" name="object 40">
            <a:extLst>
              <a:ext uri="{FF2B5EF4-FFF2-40B4-BE49-F238E27FC236}">
                <a16:creationId xmlns:a16="http://schemas.microsoft.com/office/drawing/2014/main" id="{EDB85D41-16C2-644A-BCAF-EECA5A94DF29}"/>
              </a:ext>
            </a:extLst>
          </p:cNvPr>
          <p:cNvSpPr/>
          <p:nvPr/>
        </p:nvSpPr>
        <p:spPr>
          <a:xfrm>
            <a:off x="3470847" y="5277718"/>
            <a:ext cx="2393362" cy="1403461"/>
          </a:xfrm>
          <a:prstGeom prst="rect">
            <a:avLst/>
          </a:prstGeom>
          <a:noFill/>
        </p:spPr>
        <p:txBody>
          <a:bodyPr wrap="square" lIns="0" tIns="0" rIns="0" bIns="0" rtlCol="0" anchor="t" anchorCtr="1">
            <a:spAutoFit/>
          </a:bodyPr>
          <a:lstStyle/>
          <a:p>
            <a:pPr marL="63246" marR="6096" indent="-48768" algn="ctr">
              <a:lnSpc>
                <a:spcPct val="80000"/>
              </a:lnSpc>
            </a:pPr>
            <a:r>
              <a:rPr lang="pl-PL"/>
              <a:t> </a:t>
            </a:r>
            <a:r>
              <a:rPr lang="pl-PL" sz="1800" b="1" spc="18" dirty="0">
                <a:solidFill>
                  <a:srgbClr val="F5831F"/>
                </a:solidFill>
                <a:latin typeface="Arial" panose="020B0604020202020204" pitchFamily="34" charset="0"/>
              </a:rPr>
              <a:t>Instant On AP11D</a:t>
            </a:r>
          </a:p>
          <a:p>
            <a:pPr marL="63246" marR="6096" indent="-48768" algn="ctr">
              <a:lnSpc>
                <a:spcPct val="80000"/>
              </a:lnSpc>
            </a:pPr>
            <a:r>
              <a:rPr lang="pl-PL" sz="1600" b="1" dirty="0">
                <a:latin typeface="Arial" panose="020B0604020202020204" pitchFamily="34" charset="0"/>
              </a:rPr>
              <a:t>2x2:2</a:t>
            </a:r>
          </a:p>
          <a:p>
            <a:pPr marL="63246" marR="6096" indent="-48768" algn="ctr">
              <a:lnSpc>
                <a:spcPct val="80000"/>
              </a:lnSpc>
            </a:pPr>
            <a:endParaRPr lang="pl-PL" sz="1600" b="1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63246" marR="6096" indent="-48768" algn="ctr">
              <a:lnSpc>
                <a:spcPct val="80000"/>
              </a:lnSpc>
            </a:pPr>
            <a:r>
              <a:rPr lang="pl-PL" sz="1600" b="1" dirty="0">
                <a:latin typeface="Arial" panose="020B0604020202020204" pitchFamily="34" charset="0"/>
              </a:rPr>
              <a:t>Hotele butikowe</a:t>
            </a:r>
          </a:p>
          <a:p>
            <a:pPr marL="63246" marR="6096" indent="-48768" algn="ctr">
              <a:lnSpc>
                <a:spcPct val="80000"/>
              </a:lnSpc>
            </a:pPr>
            <a:r>
              <a:rPr lang="pl-PL" sz="1600" b="1" dirty="0">
                <a:latin typeface="Arial" panose="020B0604020202020204" pitchFamily="34" charset="0"/>
              </a:rPr>
              <a:t>Przychodnie medyczne</a:t>
            </a:r>
          </a:p>
          <a:p>
            <a:pPr marL="63246" marR="6096" indent="-48768" algn="ctr">
              <a:lnSpc>
                <a:spcPct val="80000"/>
              </a:lnSpc>
            </a:pPr>
            <a:r>
              <a:rPr lang="pl-PL" sz="1600" b="1" dirty="0">
                <a:latin typeface="Arial" panose="020B0604020202020204" pitchFamily="34" charset="0"/>
              </a:rPr>
              <a:t>Małe/domowe biura</a:t>
            </a:r>
          </a:p>
          <a:p>
            <a:pPr marL="63246" marR="6096" indent="-48768" algn="ctr">
              <a:lnSpc>
                <a:spcPct val="80000"/>
              </a:lnSpc>
            </a:pPr>
            <a:r>
              <a:rPr lang="pl-PL" sz="1600" b="1" dirty="0">
                <a:latin typeface="Arial" panose="020B0604020202020204" pitchFamily="34" charset="0"/>
              </a:rPr>
              <a:t>Brak kabla sieciowego</a:t>
            </a:r>
          </a:p>
        </p:txBody>
      </p:sp>
      <p:sp>
        <p:nvSpPr>
          <p:cNvPr id="21" name="object 40">
            <a:extLst>
              <a:ext uri="{FF2B5EF4-FFF2-40B4-BE49-F238E27FC236}">
                <a16:creationId xmlns:a16="http://schemas.microsoft.com/office/drawing/2014/main" id="{2DA10A66-1511-6746-8746-657842C8D830}"/>
              </a:ext>
            </a:extLst>
          </p:cNvPr>
          <p:cNvSpPr/>
          <p:nvPr/>
        </p:nvSpPr>
        <p:spPr>
          <a:xfrm>
            <a:off x="5824587" y="5224935"/>
            <a:ext cx="2393362" cy="1447769"/>
          </a:xfrm>
          <a:prstGeom prst="rect">
            <a:avLst/>
          </a:prstGeom>
          <a:noFill/>
        </p:spPr>
        <p:txBody>
          <a:bodyPr wrap="square" lIns="0" tIns="0" rIns="0" bIns="0" rtlCol="0" anchor="t" anchorCtr="1">
            <a:spAutoFit/>
          </a:bodyPr>
          <a:lstStyle/>
          <a:p>
            <a:pPr marL="63246" marR="6096" indent="-48768" algn="ctr">
              <a:lnSpc>
                <a:spcPct val="80000"/>
              </a:lnSpc>
            </a:pPr>
            <a:r>
              <a:rPr lang="pl-PL" dirty="0"/>
              <a:t> </a:t>
            </a:r>
            <a:r>
              <a:rPr lang="pl-PL" sz="1800" b="1" spc="18" dirty="0">
                <a:solidFill>
                  <a:srgbClr val="F5831F"/>
                </a:solidFill>
                <a:latin typeface="Arial" panose="020B0604020202020204" pitchFamily="34" charset="0"/>
              </a:rPr>
              <a:t>Instant On AP12</a:t>
            </a:r>
          </a:p>
          <a:p>
            <a:pPr marL="63246" marR="6096" indent="-48768" algn="ctr">
              <a:lnSpc>
                <a:spcPct val="80000"/>
              </a:lnSpc>
            </a:pPr>
            <a:r>
              <a:rPr lang="pl-PL" sz="1600" b="1" dirty="0">
                <a:latin typeface="Arial" panose="020B0604020202020204" pitchFamily="34" charset="0"/>
              </a:rPr>
              <a:t>3x3:3</a:t>
            </a:r>
          </a:p>
          <a:p>
            <a:pPr marL="63246" marR="6096" indent="-48768" algn="ctr">
              <a:lnSpc>
                <a:spcPct val="80000"/>
              </a:lnSpc>
            </a:pPr>
            <a:endParaRPr lang="pl-PL" sz="1600" b="1" spc="18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63246" marR="6096" indent="-48768" algn="ctr">
              <a:lnSpc>
                <a:spcPct val="80000"/>
              </a:lnSpc>
            </a:pPr>
            <a:r>
              <a:rPr lang="pl-PL" sz="1600" b="1" spc="18" dirty="0">
                <a:latin typeface="Arial" panose="020B0604020202020204" pitchFamily="34" charset="0"/>
              </a:rPr>
              <a:t>Przychodnie lekarskie</a:t>
            </a:r>
          </a:p>
          <a:p>
            <a:pPr marL="63246" marR="6096" indent="-48768" algn="ctr">
              <a:lnSpc>
                <a:spcPct val="80000"/>
              </a:lnSpc>
            </a:pPr>
            <a:r>
              <a:rPr lang="pl-PL" sz="1600" b="1" spc="18" dirty="0">
                <a:latin typeface="Arial" panose="020B0604020202020204" pitchFamily="34" charset="0"/>
              </a:rPr>
              <a:t>Kawiarnie</a:t>
            </a:r>
          </a:p>
          <a:p>
            <a:pPr marL="63246" marR="6096" indent="-48768" algn="ctr">
              <a:lnSpc>
                <a:spcPct val="80000"/>
              </a:lnSpc>
            </a:pPr>
            <a:r>
              <a:rPr lang="pl-PL" sz="1600" b="1" spc="18" dirty="0">
                <a:latin typeface="Arial" panose="020B0604020202020204" pitchFamily="34" charset="0"/>
              </a:rPr>
              <a:t>Hotele butikowe</a:t>
            </a:r>
          </a:p>
          <a:p>
            <a:pPr marL="63246" marR="6096" indent="-48768" algn="ctr">
              <a:lnSpc>
                <a:spcPct val="80000"/>
              </a:lnSpc>
            </a:pPr>
            <a:r>
              <a:rPr lang="pl-PL" sz="1600" b="1" spc="18" dirty="0">
                <a:latin typeface="Arial" panose="020B0604020202020204" pitchFamily="34" charset="0"/>
              </a:rPr>
              <a:t>Restauracje</a:t>
            </a:r>
          </a:p>
        </p:txBody>
      </p:sp>
      <p:sp>
        <p:nvSpPr>
          <p:cNvPr id="22" name="object 40">
            <a:extLst>
              <a:ext uri="{FF2B5EF4-FFF2-40B4-BE49-F238E27FC236}">
                <a16:creationId xmlns:a16="http://schemas.microsoft.com/office/drawing/2014/main" id="{68414D65-C40F-9842-9EE3-80678B4B68F3}"/>
              </a:ext>
            </a:extLst>
          </p:cNvPr>
          <p:cNvSpPr/>
          <p:nvPr/>
        </p:nvSpPr>
        <p:spPr>
          <a:xfrm>
            <a:off x="8338731" y="5224935"/>
            <a:ext cx="2728204" cy="1403461"/>
          </a:xfrm>
          <a:prstGeom prst="rect">
            <a:avLst/>
          </a:prstGeom>
          <a:noFill/>
        </p:spPr>
        <p:txBody>
          <a:bodyPr wrap="square" lIns="0" tIns="0" rIns="0" bIns="0" rtlCol="0" anchor="t" anchorCtr="1">
            <a:spAutoFit/>
          </a:bodyPr>
          <a:lstStyle/>
          <a:p>
            <a:pPr marL="63246" marR="6096" indent="-48768" algn="ctr">
              <a:lnSpc>
                <a:spcPct val="80000"/>
              </a:lnSpc>
            </a:pPr>
            <a:r>
              <a:rPr lang="pl-PL"/>
              <a:t> </a:t>
            </a:r>
            <a:r>
              <a:rPr lang="pl-PL" sz="1800" b="1" spc="18" dirty="0">
                <a:solidFill>
                  <a:srgbClr val="F5831F"/>
                </a:solidFill>
                <a:latin typeface="Arial" panose="020B0604020202020204" pitchFamily="34" charset="0"/>
              </a:rPr>
              <a:t>Instant On AP15</a:t>
            </a:r>
          </a:p>
          <a:p>
            <a:pPr marL="63246" marR="6096" indent="-48768" algn="ctr">
              <a:lnSpc>
                <a:spcPct val="80000"/>
              </a:lnSpc>
            </a:pPr>
            <a:r>
              <a:rPr lang="pl-PL" sz="1600" b="1" dirty="0">
                <a:latin typeface="Arial" panose="020B0604020202020204" pitchFamily="34" charset="0"/>
              </a:rPr>
              <a:t>4x4:4</a:t>
            </a:r>
          </a:p>
          <a:p>
            <a:pPr marL="63246" marR="6096" indent="-48768" algn="ctr">
              <a:lnSpc>
                <a:spcPct val="80000"/>
              </a:lnSpc>
            </a:pPr>
            <a:endParaRPr lang="pl-PL" sz="1600" b="1" spc="18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63246" marR="6096" indent="-48768" algn="ctr">
              <a:lnSpc>
                <a:spcPct val="80000"/>
              </a:lnSpc>
            </a:pPr>
            <a:r>
              <a:rPr lang="pl-PL" sz="1600" b="1" spc="18" dirty="0">
                <a:latin typeface="Arial" panose="020B0604020202020204" pitchFamily="34" charset="0"/>
              </a:rPr>
              <a:t>Start-upy technologiczne</a:t>
            </a:r>
          </a:p>
          <a:p>
            <a:pPr marL="63246" marR="6096" indent="-48768" algn="ctr">
              <a:lnSpc>
                <a:spcPct val="80000"/>
              </a:lnSpc>
            </a:pPr>
            <a:r>
              <a:rPr lang="pl-PL" sz="1600" b="1" spc="18" dirty="0">
                <a:latin typeface="Arial" panose="020B0604020202020204" pitchFamily="34" charset="0"/>
              </a:rPr>
              <a:t>Firmy graficzne</a:t>
            </a:r>
          </a:p>
          <a:p>
            <a:pPr marL="63246" marR="6096" indent="-48768" algn="ctr">
              <a:lnSpc>
                <a:spcPct val="80000"/>
              </a:lnSpc>
            </a:pPr>
            <a:r>
              <a:rPr lang="pl-PL" sz="1600" b="1" spc="18" dirty="0">
                <a:latin typeface="Arial" panose="020B0604020202020204" pitchFamily="34" charset="0"/>
              </a:rPr>
              <a:t>Profesjonalne biura</a:t>
            </a:r>
          </a:p>
          <a:p>
            <a:pPr marL="63246" marR="6096" indent="-48768" algn="ctr">
              <a:lnSpc>
                <a:spcPct val="80000"/>
              </a:lnSpc>
            </a:pPr>
            <a:r>
              <a:rPr lang="pl-PL" sz="1600" b="1" spc="18" dirty="0">
                <a:latin typeface="Arial" panose="020B0604020202020204" pitchFamily="34" charset="0"/>
              </a:rPr>
              <a:t>Duże nagromadzenie urządzeń IoT</a:t>
            </a:r>
          </a:p>
        </p:txBody>
      </p:sp>
      <p:sp>
        <p:nvSpPr>
          <p:cNvPr id="24" name="object 40">
            <a:extLst>
              <a:ext uri="{FF2B5EF4-FFF2-40B4-BE49-F238E27FC236}">
                <a16:creationId xmlns:a16="http://schemas.microsoft.com/office/drawing/2014/main" id="{F348EA87-28DE-6444-A8F1-45B41D111B25}"/>
              </a:ext>
            </a:extLst>
          </p:cNvPr>
          <p:cNvSpPr/>
          <p:nvPr/>
        </p:nvSpPr>
        <p:spPr>
          <a:xfrm>
            <a:off x="11352124" y="5224935"/>
            <a:ext cx="2017391" cy="1206484"/>
          </a:xfrm>
          <a:prstGeom prst="rect">
            <a:avLst/>
          </a:prstGeom>
          <a:noFill/>
        </p:spPr>
        <p:txBody>
          <a:bodyPr wrap="square" lIns="0" tIns="0" rIns="0" bIns="0" rtlCol="0" anchor="t" anchorCtr="1">
            <a:spAutoFit/>
          </a:bodyPr>
          <a:lstStyle/>
          <a:p>
            <a:pPr marL="63246" marR="6096" indent="-48768" algn="ctr">
              <a:lnSpc>
                <a:spcPct val="80000"/>
              </a:lnSpc>
            </a:pPr>
            <a:r>
              <a:rPr lang="pl-PL" sz="1800" b="1" spc="18" dirty="0">
                <a:solidFill>
                  <a:srgbClr val="F5831F"/>
                </a:solidFill>
                <a:latin typeface="Arial" panose="020B0604020202020204" pitchFamily="34" charset="0"/>
              </a:rPr>
              <a:t>Instant On AP17 </a:t>
            </a:r>
          </a:p>
          <a:p>
            <a:pPr marL="63246" marR="6096" indent="-48768" algn="ctr">
              <a:lnSpc>
                <a:spcPct val="80000"/>
              </a:lnSpc>
            </a:pPr>
            <a:r>
              <a:rPr lang="pl-PL" sz="1600" b="1" dirty="0">
                <a:latin typeface="Arial" panose="020B0604020202020204" pitchFamily="34" charset="0"/>
              </a:rPr>
              <a:t>2x2:2</a:t>
            </a:r>
          </a:p>
          <a:p>
            <a:pPr marL="63246" marR="6096" indent="-48768" algn="ctr">
              <a:lnSpc>
                <a:spcPct val="80000"/>
              </a:lnSpc>
            </a:pPr>
            <a:endParaRPr lang="pl-PL" sz="1600" b="1" spc="18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63246" marR="6096" indent="-48768" algn="ctr">
              <a:lnSpc>
                <a:spcPct val="80000"/>
              </a:lnSpc>
            </a:pPr>
            <a:r>
              <a:rPr lang="pl-PL" sz="1600" b="1" spc="18" dirty="0">
                <a:latin typeface="Arial" panose="020B0604020202020204" pitchFamily="34" charset="0"/>
              </a:rPr>
              <a:t>Kawiarnie na zewnątrz</a:t>
            </a:r>
          </a:p>
          <a:p>
            <a:pPr marL="63246" marR="6096" indent="-48768" algn="ctr">
              <a:lnSpc>
                <a:spcPct val="80000"/>
              </a:lnSpc>
            </a:pPr>
            <a:r>
              <a:rPr lang="pl-PL" sz="1600" b="1" spc="18" dirty="0">
                <a:latin typeface="Arial" panose="020B0604020202020204" pitchFamily="34" charset="0"/>
              </a:rPr>
              <a:t>Restauracje z ogródkami</a:t>
            </a:r>
          </a:p>
          <a:p>
            <a:pPr marL="63246" marR="6096" indent="-48768" algn="ctr">
              <a:lnSpc>
                <a:spcPct val="80000"/>
              </a:lnSpc>
            </a:pPr>
            <a:r>
              <a:rPr lang="pl-PL" sz="1600" b="1" spc="18" dirty="0">
                <a:latin typeface="Arial" panose="020B0604020202020204" pitchFamily="34" charset="0"/>
              </a:rPr>
              <a:t>Firmy logistyczne</a:t>
            </a:r>
          </a:p>
        </p:txBody>
      </p:sp>
      <p:pic>
        <p:nvPicPr>
          <p:cNvPr id="28" name="Google Shape;63;p14">
            <a:extLst>
              <a:ext uri="{FF2B5EF4-FFF2-40B4-BE49-F238E27FC236}">
                <a16:creationId xmlns:a16="http://schemas.microsoft.com/office/drawing/2014/main" id="{43E3B981-9074-1E4A-8CC0-9661ECA8CA3A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005" y="3849633"/>
            <a:ext cx="1115795" cy="1117062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FC7C06-6577-FD43-9302-F30FEC18E7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4464" y="3771179"/>
            <a:ext cx="1196737" cy="1195516"/>
          </a:xfrm>
          <a:prstGeom prst="roundRect">
            <a:avLst/>
          </a:prstGeom>
        </p:spPr>
      </p:pic>
      <p:pic>
        <p:nvPicPr>
          <p:cNvPr id="30" name="Google Shape;63;p14">
            <a:extLst>
              <a:ext uri="{FF2B5EF4-FFF2-40B4-BE49-F238E27FC236}">
                <a16:creationId xmlns:a16="http://schemas.microsoft.com/office/drawing/2014/main" id="{388C548B-75DD-494F-9D5F-5BAB8A27FB29}"/>
              </a:ext>
            </a:extLst>
          </p:cNvPr>
          <p:cNvPicPr preferRelativeResize="0"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748" y="3844811"/>
            <a:ext cx="1119066" cy="1121885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  <p:pic>
        <p:nvPicPr>
          <p:cNvPr id="32" name="Google Shape;62;p14">
            <a:extLst>
              <a:ext uri="{FF2B5EF4-FFF2-40B4-BE49-F238E27FC236}">
                <a16:creationId xmlns:a16="http://schemas.microsoft.com/office/drawing/2014/main" id="{CBF95312-569D-EE41-8737-387E4D2313AB}"/>
              </a:ext>
            </a:extLst>
          </p:cNvPr>
          <p:cNvPicPr preferRelativeResize="0"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832" y="2975342"/>
            <a:ext cx="1121184" cy="2044137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E6B224-0B3F-0944-95C9-F88C398E82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85825" y="2998226"/>
            <a:ext cx="1872975" cy="217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0381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C13803B-5331-9042-81BD-163F40072D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-1082350" y="242596"/>
            <a:ext cx="16720456" cy="8229600"/>
          </a:xfrm>
          <a:prstGeom prst="rect">
            <a:avLst/>
          </a:prstGeom>
        </p:spPr>
      </p:pic>
      <p:sp>
        <p:nvSpPr>
          <p:cNvPr id="2" name="TextBox 28">
            <a:extLst>
              <a:ext uri="{FF2B5EF4-FFF2-40B4-BE49-F238E27FC236}">
                <a16:creationId xmlns:a16="http://schemas.microsoft.com/office/drawing/2014/main" id="{1A0F2997-5155-254A-AE01-D8624F126547}"/>
              </a:ext>
            </a:extLst>
          </p:cNvPr>
          <p:cNvSpPr txBox="1"/>
          <p:nvPr/>
        </p:nvSpPr>
        <p:spPr>
          <a:xfrm>
            <a:off x="0" y="982410"/>
            <a:ext cx="14630400" cy="16673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="http://schemas.openxmlformats.org/officeDocument/2006/math" xmlns:ma14="http://schemas.microsoft.com/office/mac/drawingml/2011/main" val="1"/>
            </a:ext>
          </a:extLst>
        </p:spPr>
        <p:txBody>
          <a:bodyPr lIns="0" tIns="0" rIns="0" bIns="0" anchor="ctr" anchorCtr="1">
            <a:noAutofit/>
          </a:bodyPr>
          <a:lstStyle/>
          <a:p>
            <a:pPr algn="ctr" defTabSz="421357" hangingPunct="0">
              <a:lnSpc>
                <a:spcPct val="80000"/>
              </a:lnSpc>
              <a:defRPr sz="15000" b="0">
                <a:solidFill>
                  <a:srgbClr val="F5831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pl-PL" sz="3360" kern="0" dirty="0">
                <a:solidFill>
                  <a:srgbClr val="FFFFFF"/>
                </a:solidFill>
                <a:latin typeface="Arial Black Regular"/>
                <a:sym typeface="Helvetica Neue Black Condensed"/>
              </a:rPr>
              <a:t>SPECJALNIE STWORZONE</a:t>
            </a:r>
            <a:br/>
            <a:r>
              <a:rPr lang="pl-PL" sz="8000" kern="0" dirty="0">
                <a:solidFill>
                  <a:srgbClr val="F5831F"/>
                </a:solidFill>
                <a:latin typeface="Arial Black Regular"/>
                <a:sym typeface="Helvetica Neue Black Condensed"/>
              </a:rPr>
              <a:t>ROZWIĄZANIA</a:t>
            </a:r>
            <a:endParaRPr lang="pl-PL" sz="7999" kern="0" dirty="0">
              <a:solidFill>
                <a:srgbClr val="F5831F"/>
              </a:solidFill>
              <a:latin typeface="Arial Black Regular"/>
              <a:ea typeface="Helvetica Neue Black Condensed"/>
              <a:cs typeface="Arial Black" panose="020B0604020202020204" pitchFamily="34" charset="0"/>
              <a:sym typeface="Helvetica Neue Black Condensed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228067-28A5-D442-8A4A-0990A0F13470}"/>
              </a:ext>
            </a:extLst>
          </p:cNvPr>
          <p:cNvSpPr/>
          <p:nvPr/>
        </p:nvSpPr>
        <p:spPr bwMode="ltGray">
          <a:xfrm>
            <a:off x="903509" y="4095126"/>
            <a:ext cx="2251028" cy="258164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lvl="0" algn="ctr">
              <a:lnSpc>
                <a:spcPct val="80000"/>
              </a:lnSpc>
              <a:spcBef>
                <a:spcPts val="720"/>
              </a:spcBef>
              <a:spcAft>
                <a:spcPts val="720"/>
              </a:spcAft>
            </a:pPr>
            <a:r>
              <a:rPr lang="pl-PL" sz="2000" b="1" dirty="0">
                <a:solidFill>
                  <a:srgbClr val="F5831F"/>
                </a:solidFill>
                <a:latin typeface="Arial" panose="020B0604020202020204" pitchFamily="34" charset="0"/>
              </a:rPr>
              <a:t>Elastyczność sieci</a:t>
            </a:r>
          </a:p>
          <a:p>
            <a:pPr lvl="0" algn="ctr">
              <a:lnSpc>
                <a:spcPct val="80000"/>
              </a:lnSpc>
              <a:spcBef>
                <a:spcPts val="720"/>
              </a:spcBef>
              <a:spcAft>
                <a:spcPts val="720"/>
              </a:spcAft>
            </a:pPr>
            <a:r>
              <a:rPr lang="pl-PL" sz="1800" dirty="0">
                <a:solidFill>
                  <a:srgbClr val="FFFFFF"/>
                </a:solidFill>
                <a:latin typeface="Arial" panose="020B0604020202020204" pitchFamily="34" charset="0"/>
              </a:rPr>
              <a:t>Elastyczne rozmieszczenie</a:t>
            </a:r>
          </a:p>
          <a:p>
            <a:pPr lvl="0" algn="ctr">
              <a:lnSpc>
                <a:spcPct val="80000"/>
              </a:lnSpc>
              <a:spcBef>
                <a:spcPts val="720"/>
              </a:spcBef>
              <a:spcAft>
                <a:spcPts val="720"/>
              </a:spcAft>
            </a:pPr>
            <a:r>
              <a:rPr lang="pl-PL" sz="1800" dirty="0">
                <a:solidFill>
                  <a:srgbClr val="FFFFFF"/>
                </a:solidFill>
                <a:latin typeface="Arial" panose="020B0604020202020204" pitchFamily="34" charset="0"/>
              </a:rPr>
              <a:t>Inteligentna sieć mesh</a:t>
            </a:r>
          </a:p>
          <a:p>
            <a:pPr lvl="0" algn="ctr">
              <a:lnSpc>
                <a:spcPct val="80000"/>
              </a:lnSpc>
              <a:spcBef>
                <a:spcPts val="720"/>
              </a:spcBef>
              <a:spcAft>
                <a:spcPts val="720"/>
              </a:spcAft>
            </a:pPr>
            <a:r>
              <a:rPr lang="pl-PL" sz="1800" dirty="0">
                <a:solidFill>
                  <a:srgbClr val="FFFFFF"/>
                </a:solidFill>
                <a:latin typeface="Arial" panose="020B0604020202020204" pitchFamily="34" charset="0"/>
              </a:rPr>
              <a:t>Opcje zarządzania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941DB9-35D2-B445-8405-32495F8A8100}"/>
              </a:ext>
            </a:extLst>
          </p:cNvPr>
          <p:cNvSpPr/>
          <p:nvPr/>
        </p:nvSpPr>
        <p:spPr bwMode="ltGray">
          <a:xfrm>
            <a:off x="3675809" y="4095126"/>
            <a:ext cx="2078746" cy="258164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lvl="0" algn="ctr">
              <a:lnSpc>
                <a:spcPct val="80000"/>
              </a:lnSpc>
              <a:spcBef>
                <a:spcPts val="720"/>
              </a:spcBef>
              <a:spcAft>
                <a:spcPts val="720"/>
              </a:spcAft>
            </a:pPr>
            <a:r>
              <a:rPr lang="pl-PL" sz="2000" b="1" dirty="0">
                <a:solidFill>
                  <a:srgbClr val="F5831F"/>
                </a:solidFill>
                <a:latin typeface="Arial" panose="020B0604020202020204" pitchFamily="34" charset="0"/>
              </a:rPr>
              <a:t>Bezkonkurencyjne wsparcie</a:t>
            </a:r>
          </a:p>
          <a:p>
            <a:pPr lvl="0" algn="ctr">
              <a:lnSpc>
                <a:spcPct val="80000"/>
              </a:lnSpc>
              <a:spcBef>
                <a:spcPts val="720"/>
              </a:spcBef>
              <a:spcAft>
                <a:spcPts val="720"/>
              </a:spcAft>
            </a:pPr>
            <a:r>
              <a:rPr lang="pl-PL" sz="1800" dirty="0">
                <a:solidFill>
                  <a:srgbClr val="FFFFFF"/>
                </a:solidFill>
                <a:latin typeface="Arial" panose="020B0604020202020204" pitchFamily="34" charset="0"/>
              </a:rPr>
              <a:t>Społeczność Instant On</a:t>
            </a:r>
          </a:p>
          <a:p>
            <a:pPr lvl="0" algn="ctr">
              <a:lnSpc>
                <a:spcPct val="80000"/>
              </a:lnSpc>
              <a:spcBef>
                <a:spcPts val="720"/>
              </a:spcBef>
              <a:spcAft>
                <a:spcPts val="720"/>
              </a:spcAft>
            </a:pPr>
            <a:r>
              <a:rPr lang="pl-PL" sz="1800" dirty="0">
                <a:solidFill>
                  <a:srgbClr val="FFFFFF"/>
                </a:solidFill>
                <a:latin typeface="Arial" panose="020B0604020202020204" pitchFamily="34" charset="0"/>
              </a:rPr>
              <a:t>Wsparcie telefoniczne</a:t>
            </a:r>
            <a:br/>
            <a:r>
              <a:rPr lang="pl-PL" sz="1800" dirty="0">
                <a:solidFill>
                  <a:srgbClr val="FFFFFF"/>
                </a:solidFill>
                <a:latin typeface="Arial" panose="020B0604020202020204" pitchFamily="34" charset="0"/>
              </a:rPr>
              <a:t>i na czacie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48B57B-333A-6B48-B76E-608AC3101455}"/>
              </a:ext>
            </a:extLst>
          </p:cNvPr>
          <p:cNvSpPr/>
          <p:nvPr/>
        </p:nvSpPr>
        <p:spPr bwMode="ltGray">
          <a:xfrm>
            <a:off x="6275827" y="4095126"/>
            <a:ext cx="2078746" cy="258164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lvl="0" algn="ctr">
              <a:lnSpc>
                <a:spcPct val="80000"/>
              </a:lnSpc>
              <a:spcBef>
                <a:spcPts val="720"/>
              </a:spcBef>
              <a:spcAft>
                <a:spcPts val="720"/>
              </a:spcAft>
            </a:pPr>
            <a:r>
              <a:rPr lang="pl-PL" sz="2000" b="1" dirty="0">
                <a:solidFill>
                  <a:srgbClr val="F5831F"/>
                </a:solidFill>
                <a:latin typeface="Arial" panose="020B0604020202020204" pitchFamily="34" charset="0"/>
              </a:rPr>
              <a:t>Prosta obsługa</a:t>
            </a:r>
          </a:p>
          <a:p>
            <a:pPr lvl="0" algn="ctr">
              <a:lnSpc>
                <a:spcPct val="80000"/>
              </a:lnSpc>
              <a:spcBef>
                <a:spcPts val="720"/>
              </a:spcBef>
              <a:spcAft>
                <a:spcPts val="720"/>
              </a:spcAft>
            </a:pPr>
            <a:r>
              <a:rPr lang="pl-PL" sz="1800" dirty="0">
                <a:solidFill>
                  <a:srgbClr val="FFFFFF"/>
                </a:solidFill>
                <a:latin typeface="Arial" panose="020B0604020202020204" pitchFamily="34" charset="0"/>
              </a:rPr>
              <a:t>Łatwa konfiguracja</a:t>
            </a:r>
          </a:p>
          <a:p>
            <a:pPr lvl="0" algn="ctr">
              <a:lnSpc>
                <a:spcPct val="80000"/>
              </a:lnSpc>
              <a:spcBef>
                <a:spcPts val="720"/>
              </a:spcBef>
              <a:spcAft>
                <a:spcPts val="720"/>
              </a:spcAft>
            </a:pPr>
            <a:r>
              <a:rPr lang="pl-PL" sz="1800" dirty="0">
                <a:solidFill>
                  <a:srgbClr val="FFFFFF"/>
                </a:solidFill>
                <a:latin typeface="Arial" panose="020B0604020202020204" pitchFamily="34" charset="0"/>
              </a:rPr>
              <a:t>Intuicyjne zarządzanie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1E3850-F50D-D64A-91BA-2D707AB1A217}"/>
              </a:ext>
            </a:extLst>
          </p:cNvPr>
          <p:cNvSpPr/>
          <p:nvPr/>
        </p:nvSpPr>
        <p:spPr bwMode="ltGray">
          <a:xfrm>
            <a:off x="8789814" y="4095126"/>
            <a:ext cx="2343006" cy="258164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lvl="0" algn="ctr">
              <a:lnSpc>
                <a:spcPct val="80000"/>
              </a:lnSpc>
              <a:spcBef>
                <a:spcPts val="720"/>
              </a:spcBef>
              <a:spcAft>
                <a:spcPts val="720"/>
              </a:spcAft>
            </a:pPr>
            <a:r>
              <a:rPr lang="pl-PL" sz="2000" b="1" dirty="0">
                <a:solidFill>
                  <a:srgbClr val="F5831F"/>
                </a:solidFill>
                <a:latin typeface="Arial" panose="020B0604020202020204" pitchFamily="34" charset="0"/>
              </a:rPr>
              <a:t>Wbudowane funkcje bezpieczeństwa</a:t>
            </a:r>
          </a:p>
          <a:p>
            <a:pPr lvl="0" algn="ctr">
              <a:lnSpc>
                <a:spcPct val="80000"/>
              </a:lnSpc>
              <a:spcBef>
                <a:spcPts val="720"/>
              </a:spcBef>
              <a:spcAft>
                <a:spcPts val="720"/>
              </a:spcAft>
            </a:pPr>
            <a:r>
              <a:rPr lang="pl-PL" sz="1800" dirty="0">
                <a:solidFill>
                  <a:srgbClr val="FFFFFF"/>
                </a:solidFill>
                <a:latin typeface="Arial" panose="020B0604020202020204" pitchFamily="34" charset="0"/>
              </a:rPr>
              <a:t>Bezpieczny dostęp dla pracowników i gości</a:t>
            </a:r>
          </a:p>
          <a:p>
            <a:pPr lvl="0" algn="ctr">
              <a:lnSpc>
                <a:spcPct val="80000"/>
              </a:lnSpc>
              <a:spcBef>
                <a:spcPts val="720"/>
              </a:spcBef>
              <a:spcAft>
                <a:spcPts val="720"/>
              </a:spcAft>
            </a:pPr>
            <a:r>
              <a:rPr lang="pl-PL" sz="1800" dirty="0">
                <a:solidFill>
                  <a:srgbClr val="FFFFFF"/>
                </a:solidFill>
                <a:latin typeface="Arial" panose="020B0604020202020204" pitchFamily="34" charset="0"/>
              </a:rPr>
              <a:t>Najnowsze standardy bezpieczeństwa – WPA2/WPA3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1DFB5D-77D8-9349-B41E-176AC30D48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0558" y="2893489"/>
            <a:ext cx="1071725" cy="1082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B43240-A6DF-8743-B4DB-D531F791F8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400" y="3008846"/>
            <a:ext cx="566021" cy="5660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F5E355-9070-C547-A561-64CA58AB5C1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583" y="2912658"/>
            <a:ext cx="1054678" cy="10436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853B5AD-3EFE-7742-BF23-CE6986D2EE81}"/>
              </a:ext>
            </a:extLst>
          </p:cNvPr>
          <p:cNvSpPr/>
          <p:nvPr/>
        </p:nvSpPr>
        <p:spPr>
          <a:xfrm>
            <a:off x="11567367" y="3845765"/>
            <a:ext cx="2159524" cy="1421928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>
              <a:lnSpc>
                <a:spcPct val="90000"/>
              </a:lnSpc>
              <a:spcBef>
                <a:spcPts val="720"/>
              </a:spcBef>
              <a:spcAft>
                <a:spcPts val="720"/>
              </a:spcAft>
              <a:defRPr/>
            </a:pPr>
            <a:r>
              <a:rPr lang="pl-PL" sz="2400" b="1" dirty="0">
                <a:solidFill>
                  <a:srgbClr val="FFFFFF"/>
                </a:solidFill>
                <a:latin typeface="Arial"/>
              </a:rPr>
              <a:t>Rozwój firmy i lepsza obsługa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BB320-2F92-2E49-8F4E-AFFBBC125B8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9323" y="3102615"/>
            <a:ext cx="711718" cy="8398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E3A39F-BEED-9D41-BEF1-E2DD4F907BE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514" y="2902088"/>
            <a:ext cx="1064831" cy="106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2818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5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F1EF46-3B08-A348-8B18-1D330219FF16}"/>
              </a:ext>
            </a:extLst>
          </p:cNvPr>
          <p:cNvSpPr txBox="1"/>
          <p:nvPr/>
        </p:nvSpPr>
        <p:spPr>
          <a:xfrm>
            <a:off x="693170" y="388864"/>
            <a:ext cx="12890091" cy="127727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sym typeface="Helvetica Neue"/>
              </a:rPr>
              <a:t>MASZ NASZE WSPARCIE!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800" kern="0" dirty="0">
                <a:solidFill>
                  <a:srgbClr val="F5831F"/>
                </a:solidFill>
                <a:latin typeface="Arial Black Regular"/>
                <a:sym typeface="Helvetica Neue"/>
              </a:rPr>
              <a:t>Gwarancja i pomoc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1C94E2-490B-8D4E-A6BF-1E384A95B996}"/>
              </a:ext>
            </a:extLst>
          </p:cNvPr>
          <p:cNvSpPr txBox="1"/>
          <p:nvPr/>
        </p:nvSpPr>
        <p:spPr>
          <a:xfrm>
            <a:off x="693170" y="2446178"/>
            <a:ext cx="13332546" cy="173893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800" b="1" i="1" u="sng" strike="noStrike" cap="none" spc="0" normalizeH="0" baseline="0" dirty="0">
                <a:ln>
                  <a:noFill/>
                </a:ln>
                <a:solidFill>
                  <a:srgbClr val="F5831F"/>
                </a:solidFill>
                <a:effectLst/>
                <a:uFillTx/>
                <a:latin typeface="Helvetica Neue"/>
                <a:sym typeface="Helvetica Neue"/>
              </a:rPr>
              <a:t>Standardowe warunki gwarancji</a:t>
            </a:r>
          </a:p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000" dirty="0">
                <a:sym typeface="Helvetica Neue"/>
              </a:rPr>
              <a:t>Okres gwarancji: rok</a:t>
            </a:r>
          </a:p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000" dirty="0">
                <a:sym typeface="Helvetica Neue"/>
              </a:rPr>
              <a:t>Czas trwania wymiany sprzętu: 10 dni (płatna wysyłka)</a:t>
            </a:r>
          </a:p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000" dirty="0">
                <a:sym typeface="Helvetica Neue"/>
              </a:rPr>
              <a:t>Wsparcie techniczne: Telefoniczne 24/7 (przez pierwsze 90 dni), na czacie przez rok</a:t>
            </a:r>
          </a:p>
          <a:p>
            <a:r>
              <a:rPr lang="pl-PL" sz="2000" dirty="0">
                <a:sym typeface="Helvetica Neue"/>
              </a:rPr>
              <a:t>Cena: Łączna z zakupem sprzętu</a:t>
            </a:r>
            <a:endParaRPr lang="pl-PL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582261-8DE9-354B-8852-9752C6EDE559}"/>
              </a:ext>
            </a:extLst>
          </p:cNvPr>
          <p:cNvSpPr txBox="1">
            <a:spLocks/>
          </p:cNvSpPr>
          <p:nvPr/>
        </p:nvSpPr>
        <p:spPr>
          <a:xfrm>
            <a:off x="693170" y="4815732"/>
            <a:ext cx="13937230" cy="6417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i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Neue"/>
              </a:rPr>
              <a:t>Oferta dodatkowego wsparcia (dostępna od 1 lipca) </a:t>
            </a:r>
          </a:p>
          <a:p>
            <a:r>
              <a:rPr lang="pl-PL" sz="1600" b="0" i="1" dirty="0"/>
              <a:t>Wsparcie techniczne 24/7 oraz dostawa części następnego dnia roboczego umożliwia Tobie, Twoim pracownikom i klientom szybki powrót do sieci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AB7242-A407-0D41-B237-5148C9A9BC2B}"/>
              </a:ext>
            </a:extLst>
          </p:cNvPr>
          <p:cNvSpPr txBox="1"/>
          <p:nvPr/>
        </p:nvSpPr>
        <p:spPr>
          <a:xfrm>
            <a:off x="693169" y="5570411"/>
            <a:ext cx="13617191" cy="21790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2000" dirty="0"/>
              <a:t>Oferta serwisowa: Podstawowa opieka, wymiana części następnego dnia roboczego</a:t>
            </a:r>
          </a:p>
          <a:p>
            <a:r>
              <a:rPr lang="pl-PL" sz="2000" dirty="0"/>
              <a:t>Świadczone usługi: Wsparcie techniczne 24/7 (telefoniczne</a:t>
            </a:r>
            <a:r>
              <a:rPr lang="en-US" sz="2000" dirty="0"/>
              <a:t> </a:t>
            </a:r>
            <a:r>
              <a:rPr lang="pl-PL" sz="2000" dirty="0"/>
              <a:t>i na czacie)</a:t>
            </a:r>
          </a:p>
          <a:p>
            <a:r>
              <a:rPr lang="pl-PL" sz="2000" dirty="0">
                <a:sym typeface="Helvetica Neue"/>
              </a:rPr>
              <a:t>Czas trwania wymiany sprzętu: </a:t>
            </a:r>
            <a:r>
              <a:rPr lang="pl-PL" sz="2000" dirty="0"/>
              <a:t>Dostawa części następnego dnia roboczego</a:t>
            </a:r>
          </a:p>
          <a:p>
            <a:r>
              <a:rPr lang="pl-PL" sz="2000" dirty="0"/>
              <a:t>Okres obowiązywania umowy: 3 lata</a:t>
            </a:r>
          </a:p>
          <a:p>
            <a:r>
              <a:rPr lang="pl-PL" sz="2000" dirty="0"/>
              <a:t>Cennik: 45 USD za każde urządzenie</a:t>
            </a:r>
          </a:p>
          <a:p>
            <a:r>
              <a:rPr lang="pl-PL" sz="2000" dirty="0"/>
              <a:t>Data rozpoczęcia umowy: Zakup jako dodatek do zakupu nowego sprzętu (w ciągu 90 dni od zakupu sprzętu/pakietu)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31897972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64A47D1-DAAF-9A47-A17B-0E8DD6C207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-2251010" y="474695"/>
            <a:ext cx="17754600" cy="8229600"/>
          </a:xfrm>
          <a:prstGeom prst="rect">
            <a:avLst/>
          </a:prstGeom>
        </p:spPr>
      </p:pic>
      <p:sp>
        <p:nvSpPr>
          <p:cNvPr id="2" name="TextBox 28">
            <a:extLst>
              <a:ext uri="{FF2B5EF4-FFF2-40B4-BE49-F238E27FC236}">
                <a16:creationId xmlns:a16="http://schemas.microsoft.com/office/drawing/2014/main" id="{2797FDE4-D8A2-8046-AFB3-AC4627A151AC}"/>
              </a:ext>
            </a:extLst>
          </p:cNvPr>
          <p:cNvSpPr txBox="1"/>
          <p:nvPr/>
        </p:nvSpPr>
        <p:spPr>
          <a:xfrm>
            <a:off x="0" y="968439"/>
            <a:ext cx="14630400" cy="16673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="http://schemas.openxmlformats.org/officeDocument/2006/math" xmlns:ma14="http://schemas.microsoft.com/office/mac/drawingml/2011/main" val="1"/>
            </a:ext>
          </a:extLst>
        </p:spPr>
        <p:txBody>
          <a:bodyPr lIns="0" tIns="0" rIns="0" bIns="0" anchor="ctr" anchorCtr="1">
            <a:noAutofit/>
          </a:bodyPr>
          <a:lstStyle/>
          <a:p>
            <a:pPr algn="ctr" defTabSz="421357" hangingPunct="0">
              <a:lnSpc>
                <a:spcPct val="80000"/>
              </a:lnSpc>
              <a:defRPr sz="15000" b="0">
                <a:solidFill>
                  <a:srgbClr val="F5831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pl-PL" sz="3360" kern="0" dirty="0">
                <a:solidFill>
                  <a:srgbClr val="FFFFFF"/>
                </a:solidFill>
                <a:latin typeface="Arial Black Regular"/>
                <a:sym typeface="Helvetica Neue Black Condensed"/>
              </a:rPr>
              <a:t>DLACZEGO WARTO WYBRAĆ ROZWIĄZANIE</a:t>
            </a:r>
            <a:br/>
            <a:r>
              <a:rPr lang="pl-PL" sz="5280" kern="0" dirty="0">
                <a:solidFill>
                  <a:srgbClr val="F5831F"/>
                </a:solidFill>
                <a:latin typeface="Arial Black Regular"/>
                <a:sym typeface="Helvetica Neue Black Condensed"/>
              </a:rPr>
              <a:t>ARUBA INSTANT ON?</a:t>
            </a:r>
            <a:endParaRPr lang="pl-PL" sz="2880" kern="0" dirty="0">
              <a:solidFill>
                <a:srgbClr val="F5831F"/>
              </a:solidFill>
              <a:latin typeface="Arial Black Regular"/>
              <a:ea typeface="Helvetica Neue Black Condensed"/>
              <a:cs typeface="Arial Black" panose="020B0604020202020204" pitchFamily="34" charset="0"/>
              <a:sym typeface="Helvetica Neue Black Condensed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28386C-3ACA-8546-BD25-41F0639BBEDE}"/>
              </a:ext>
            </a:extLst>
          </p:cNvPr>
          <p:cNvSpPr/>
          <p:nvPr/>
        </p:nvSpPr>
        <p:spPr bwMode="ltGray">
          <a:xfrm>
            <a:off x="1212816" y="3840860"/>
            <a:ext cx="3682625" cy="283980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 defTabSz="1097236">
              <a:lnSpc>
                <a:spcPct val="80000"/>
              </a:lnSpc>
              <a:spcBef>
                <a:spcPts val="720"/>
              </a:spcBef>
              <a:spcAft>
                <a:spcPts val="720"/>
              </a:spcAft>
            </a:pPr>
            <a:r>
              <a:rPr lang="pl-PL" sz="2400" b="1" dirty="0">
                <a:solidFill>
                  <a:srgbClr val="F5831F"/>
                </a:solidFill>
                <a:latin typeface="Arial" panose="020B0604020202020204" pitchFamily="34" charset="0"/>
              </a:rPr>
              <a:t>Prostota</a:t>
            </a:r>
            <a:br/>
            <a:r>
              <a:rPr lang="pl-PL" sz="2400" b="1" dirty="0">
                <a:solidFill>
                  <a:srgbClr val="F5831F"/>
                </a:solidFill>
                <a:latin typeface="Arial" panose="020B0604020202020204" pitchFamily="34" charset="0"/>
              </a:rPr>
              <a:t>w najlepszym wydaniu</a:t>
            </a:r>
          </a:p>
          <a:p>
            <a:pPr algn="ctr" defTabSz="1097236">
              <a:lnSpc>
                <a:spcPct val="80000"/>
              </a:lnSpc>
              <a:spcBef>
                <a:spcPts val="720"/>
              </a:spcBef>
              <a:spcAft>
                <a:spcPts val="720"/>
              </a:spcAft>
            </a:pPr>
            <a:r>
              <a:rPr lang="pl-PL" sz="1920" dirty="0">
                <a:solidFill>
                  <a:srgbClr val="FFFFFF"/>
                </a:solidFill>
                <a:latin typeface="Arial" panose="020B0604020202020204" pitchFamily="34" charset="0"/>
              </a:rPr>
              <a:t>Bezproblemowa konfiguracja</a:t>
            </a:r>
            <a:br/>
            <a:r>
              <a:rPr lang="pl-PL" sz="1920" dirty="0">
                <a:solidFill>
                  <a:srgbClr val="FFFFFF"/>
                </a:solidFill>
                <a:latin typeface="Arial" panose="020B0604020202020204" pitchFamily="34" charset="0"/>
              </a:rPr>
              <a:t>i zarządzanie</a:t>
            </a:r>
          </a:p>
          <a:p>
            <a:pPr algn="ctr" defTabSz="1097236">
              <a:lnSpc>
                <a:spcPct val="80000"/>
              </a:lnSpc>
              <a:spcBef>
                <a:spcPts val="720"/>
              </a:spcBef>
              <a:spcAft>
                <a:spcPts val="720"/>
              </a:spcAft>
            </a:pPr>
            <a:r>
              <a:rPr lang="pl-PL" sz="1920" dirty="0">
                <a:solidFill>
                  <a:srgbClr val="FFFFFF"/>
                </a:solidFill>
                <a:latin typeface="Arial" panose="020B0604020202020204" pitchFamily="34" charset="0"/>
              </a:rPr>
              <a:t>Zdalne zarządzanie w wielu lokalizacjach: Aplikacja mobilna i portal internetowy w chmurze</a:t>
            </a:r>
            <a:br/>
            <a:r>
              <a:rPr lang="pl-PL" sz="1920" dirty="0">
                <a:solidFill>
                  <a:srgbClr val="FFFFFF"/>
                </a:solidFill>
                <a:latin typeface="Arial" panose="020B0604020202020204" pitchFamily="34" charset="0"/>
              </a:rPr>
              <a:t>Instant 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0DC4ED-0F1D-2245-BCF0-18FD22005D52}"/>
              </a:ext>
            </a:extLst>
          </p:cNvPr>
          <p:cNvSpPr/>
          <p:nvPr/>
        </p:nvSpPr>
        <p:spPr bwMode="ltGray">
          <a:xfrm>
            <a:off x="5789169" y="3840860"/>
            <a:ext cx="3428030" cy="272869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 defTabSz="1097236">
              <a:lnSpc>
                <a:spcPct val="80000"/>
              </a:lnSpc>
              <a:spcBef>
                <a:spcPts val="720"/>
              </a:spcBef>
              <a:spcAft>
                <a:spcPts val="720"/>
              </a:spcAft>
            </a:pPr>
            <a:r>
              <a:rPr lang="pl-PL" sz="2400" b="1" dirty="0">
                <a:solidFill>
                  <a:srgbClr val="F5831F"/>
                </a:solidFill>
                <a:latin typeface="Arial" panose="020B0604020202020204" pitchFamily="34" charset="0"/>
              </a:rPr>
              <a:t>Bezpieczeństwo</a:t>
            </a:r>
            <a:br/>
            <a:r>
              <a:rPr lang="pl-PL" sz="2400" b="1" dirty="0">
                <a:solidFill>
                  <a:srgbClr val="F5831F"/>
                </a:solidFill>
                <a:latin typeface="Arial" panose="020B0604020202020204" pitchFamily="34" charset="0"/>
              </a:rPr>
              <a:t>najlepsze w swojej klasie</a:t>
            </a:r>
          </a:p>
          <a:p>
            <a:pPr algn="ctr" defTabSz="1097236">
              <a:lnSpc>
                <a:spcPct val="80000"/>
              </a:lnSpc>
              <a:spcBef>
                <a:spcPts val="720"/>
              </a:spcBef>
              <a:spcAft>
                <a:spcPts val="720"/>
              </a:spcAft>
            </a:pPr>
            <a:r>
              <a:rPr lang="pl-PL" sz="1920" dirty="0">
                <a:solidFill>
                  <a:srgbClr val="FFFFFF"/>
                </a:solidFill>
                <a:latin typeface="Arial" panose="020B0604020202020204" pitchFamily="34" charset="0"/>
              </a:rPr>
              <a:t>Bezpieczny dostęp</a:t>
            </a:r>
            <a:br/>
            <a:r>
              <a:rPr lang="pl-PL" sz="1920" dirty="0">
                <a:solidFill>
                  <a:srgbClr val="FFFFFF"/>
                </a:solidFill>
                <a:latin typeface="Arial" panose="020B0604020202020204" pitchFamily="34" charset="0"/>
              </a:rPr>
              <a:t>dla pracowników i klientów</a:t>
            </a:r>
          </a:p>
          <a:p>
            <a:pPr algn="ctr" defTabSz="1097236">
              <a:lnSpc>
                <a:spcPct val="80000"/>
              </a:lnSpc>
              <a:spcBef>
                <a:spcPts val="720"/>
              </a:spcBef>
              <a:spcAft>
                <a:spcPts val="720"/>
              </a:spcAft>
            </a:pPr>
            <a:r>
              <a:rPr lang="pl-PL" sz="1920" dirty="0">
                <a:solidFill>
                  <a:srgbClr val="FFFFFF"/>
                </a:solidFill>
                <a:latin typeface="Arial" panose="020B0604020202020204" pitchFamily="34" charset="0"/>
              </a:rPr>
              <a:t>Zintegrowane standardy bezpieczeństwa Wi-Fi WPA2/WPA3, OWE chroniące sieci otwarte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F640EC-FFF1-BE4F-9924-B102F1B68E4B}"/>
              </a:ext>
            </a:extLst>
          </p:cNvPr>
          <p:cNvSpPr/>
          <p:nvPr/>
        </p:nvSpPr>
        <p:spPr bwMode="ltGray">
          <a:xfrm>
            <a:off x="10110929" y="3840860"/>
            <a:ext cx="3306659" cy="272869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 defTabSz="1097236">
              <a:lnSpc>
                <a:spcPct val="80000"/>
              </a:lnSpc>
              <a:spcBef>
                <a:spcPts val="720"/>
              </a:spcBef>
              <a:spcAft>
                <a:spcPts val="720"/>
              </a:spcAft>
            </a:pPr>
            <a:r>
              <a:rPr lang="pl-PL" sz="2400" b="1" dirty="0">
                <a:solidFill>
                  <a:srgbClr val="F5831F"/>
                </a:solidFill>
                <a:latin typeface="Arial" panose="020B0604020202020204" pitchFamily="34" charset="0"/>
              </a:rPr>
              <a:t>„Zawsze działająca” sieć</a:t>
            </a:r>
          </a:p>
          <a:p>
            <a:pPr algn="ctr" defTabSz="1097236">
              <a:lnSpc>
                <a:spcPct val="80000"/>
              </a:lnSpc>
              <a:spcBef>
                <a:spcPts val="720"/>
              </a:spcBef>
              <a:spcAft>
                <a:spcPts val="720"/>
              </a:spcAft>
            </a:pPr>
            <a:r>
              <a:rPr lang="pl-PL" sz="1920" dirty="0">
                <a:solidFill>
                  <a:srgbClr val="FFFFFF"/>
                </a:solidFill>
                <a:latin typeface="Arial" panose="020B0604020202020204" pitchFamily="34" charset="0"/>
              </a:rPr>
              <a:t>Najwyższej klasy</a:t>
            </a:r>
            <a:br/>
            <a:r>
              <a:rPr lang="pl-PL" sz="1920" dirty="0">
                <a:solidFill>
                  <a:srgbClr val="FFFFFF"/>
                </a:solidFill>
                <a:latin typeface="Arial" panose="020B0604020202020204" pitchFamily="34" charset="0"/>
              </a:rPr>
              <a:t>oprogramowanie i sprzęt</a:t>
            </a:r>
            <a:br/>
            <a:r>
              <a:rPr lang="pl-PL" sz="1920" dirty="0">
                <a:solidFill>
                  <a:srgbClr val="FFFFFF"/>
                </a:solidFill>
                <a:latin typeface="Arial" panose="020B0604020202020204" pitchFamily="34" charset="0"/>
              </a:rPr>
              <a:t>od zaufanego dostawcy</a:t>
            </a:r>
          </a:p>
          <a:p>
            <a:pPr algn="ctr" defTabSz="1097236">
              <a:lnSpc>
                <a:spcPct val="80000"/>
              </a:lnSpc>
              <a:spcBef>
                <a:spcPts val="720"/>
              </a:spcBef>
              <a:spcAft>
                <a:spcPts val="720"/>
              </a:spcAft>
            </a:pPr>
            <a:r>
              <a:rPr lang="pl-PL" sz="1920" dirty="0">
                <a:solidFill>
                  <a:srgbClr val="FFFFFF"/>
                </a:solidFill>
                <a:latin typeface="Arial" panose="020B0604020202020204" pitchFamily="34" charset="0"/>
              </a:rPr>
              <a:t>Wysoce wydajna</a:t>
            </a:r>
            <a:br/>
            <a:r>
              <a:rPr lang="pl-PL" sz="1920" dirty="0">
                <a:solidFill>
                  <a:srgbClr val="FFFFFF"/>
                </a:solidFill>
                <a:latin typeface="Arial" panose="020B0604020202020204" pitchFamily="34" charset="0"/>
              </a:rPr>
              <a:t>sieć Wi-Fi</a:t>
            </a:r>
          </a:p>
          <a:p>
            <a:pPr algn="ctr" defTabSz="1097236">
              <a:lnSpc>
                <a:spcPct val="80000"/>
              </a:lnSpc>
              <a:spcBef>
                <a:spcPts val="720"/>
              </a:spcBef>
              <a:spcAft>
                <a:spcPts val="720"/>
              </a:spcAft>
            </a:pPr>
            <a:r>
              <a:rPr lang="pl-PL" sz="1920" dirty="0">
                <a:solidFill>
                  <a:srgbClr val="FFFFFF"/>
                </a:solidFill>
                <a:latin typeface="Arial" panose="020B0604020202020204" pitchFamily="34" charset="0"/>
              </a:rPr>
              <a:t>Niezrównana obsługa</a:t>
            </a:r>
            <a:br/>
            <a:r>
              <a:rPr lang="pl-PL" sz="1920" dirty="0">
                <a:solidFill>
                  <a:srgbClr val="FFFFFF"/>
                </a:solidFill>
                <a:latin typeface="Arial" panose="020B0604020202020204" pitchFamily="34" charset="0"/>
              </a:rPr>
              <a:t>użytkownika i wsparcie</a:t>
            </a:r>
            <a:endParaRPr lang="pl-PL" sz="2592" b="1" dirty="0">
              <a:solidFill>
                <a:srgbClr val="FFFFFF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</a:endParaRPr>
          </a:p>
          <a:p>
            <a:pPr algn="ctr" defTabSz="1097236">
              <a:lnSpc>
                <a:spcPct val="80000"/>
              </a:lnSpc>
              <a:spcBef>
                <a:spcPts val="720"/>
              </a:spcBef>
              <a:spcAft>
                <a:spcPts val="720"/>
              </a:spcAft>
            </a:pPr>
            <a:endParaRPr lang="pl-PL" sz="1920" dirty="0">
              <a:solidFill>
                <a:srgbClr val="FFFFFF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</a:endParaRPr>
          </a:p>
          <a:p>
            <a:pPr algn="ctr" defTabSz="1097236">
              <a:lnSpc>
                <a:spcPct val="80000"/>
              </a:lnSpc>
              <a:spcBef>
                <a:spcPts val="720"/>
              </a:spcBef>
              <a:spcAft>
                <a:spcPts val="720"/>
              </a:spcAft>
            </a:pPr>
            <a:endParaRPr lang="pl-PL" sz="2592" b="1" dirty="0">
              <a:solidFill>
                <a:srgbClr val="FFFFFF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F2C094-5198-054A-A121-3310F89899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564" y="2820251"/>
            <a:ext cx="713126" cy="8094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290902-95F1-1449-98BB-692DF944F9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0446" y="2820251"/>
            <a:ext cx="545480" cy="809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99766F-7A4A-4047-AA9B-7726F4B999C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3811" y="2806039"/>
            <a:ext cx="800890" cy="83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9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5F3DD3-2828-3247-98D1-3FA96BFEA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584" y="5267170"/>
            <a:ext cx="11204216" cy="1967942"/>
          </a:xfrm>
          <a:prstGeom prst="rect">
            <a:avLst/>
          </a:prstGeom>
        </p:spPr>
      </p:pic>
      <p:pic>
        <p:nvPicPr>
          <p:cNvPr id="5" name="Google Shape;197;p21">
            <a:extLst>
              <a:ext uri="{FF2B5EF4-FFF2-40B4-BE49-F238E27FC236}">
                <a16:creationId xmlns:a16="http://schemas.microsoft.com/office/drawing/2014/main" id="{4E63468D-899D-404F-8843-42957DB0280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6049" y="1747110"/>
            <a:ext cx="2950907" cy="4463766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C94516-1C89-6F4A-A524-77599E008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399" y="1747110"/>
            <a:ext cx="4236919" cy="4463766"/>
          </a:xfrm>
          <a:prstGeom prst="rect">
            <a:avLst/>
          </a:prstGeom>
        </p:spPr>
      </p:pic>
      <p:sp>
        <p:nvSpPr>
          <p:cNvPr id="8" name="TextBox 28">
            <a:extLst>
              <a:ext uri="{FF2B5EF4-FFF2-40B4-BE49-F238E27FC236}">
                <a16:creationId xmlns:a16="http://schemas.microsoft.com/office/drawing/2014/main" id="{9A185C08-6232-7340-9064-B60158246B0D}"/>
              </a:ext>
            </a:extLst>
          </p:cNvPr>
          <p:cNvSpPr txBox="1"/>
          <p:nvPr/>
        </p:nvSpPr>
        <p:spPr>
          <a:xfrm>
            <a:off x="502920" y="2247121"/>
            <a:ext cx="5745573" cy="16673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="http://schemas.openxmlformats.org/officeDocument/2006/math" xmlns:ma14="http://schemas.microsoft.com/office/mac/drawingml/2011/main" val="1"/>
            </a:ext>
          </a:extLst>
        </p:spPr>
        <p:txBody>
          <a:bodyPr lIns="0" tIns="0" rIns="0" bIns="0" anchor="ctr" anchorCtr="1">
            <a:noAutofit/>
          </a:bodyPr>
          <a:lstStyle/>
          <a:p>
            <a:pPr algn="ctr" defTabSz="421357" hangingPunct="0">
              <a:lnSpc>
                <a:spcPct val="80000"/>
              </a:lnSpc>
              <a:defRPr sz="15000" b="0">
                <a:solidFill>
                  <a:srgbClr val="F5831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pl-PL" sz="3360" kern="0" dirty="0">
                <a:solidFill>
                  <a:srgbClr val="FFFFFF"/>
                </a:solidFill>
                <a:latin typeface="Arial Black Regular"/>
                <a:sym typeface="Helvetica Neue Black Condensed"/>
              </a:rPr>
              <a:t>ARUBA</a:t>
            </a:r>
            <a:br>
              <a:rPr dirty="0"/>
            </a:br>
            <a:r>
              <a:rPr lang="pl-PL" sz="5280" kern="0" dirty="0">
                <a:solidFill>
                  <a:srgbClr val="F5831F"/>
                </a:solidFill>
                <a:latin typeface="Arial Black Regular"/>
                <a:sym typeface="Helvetica Neue Black Condensed"/>
              </a:rPr>
              <a:t>INSTANT ON – STRONY INTERNETOWE</a:t>
            </a:r>
            <a:endParaRPr lang="pl-PL" sz="2880" kern="0" dirty="0">
              <a:solidFill>
                <a:srgbClr val="F5831F"/>
              </a:solidFill>
              <a:latin typeface="Arial Black Regular"/>
              <a:ea typeface="Helvetica Neue Black Condensed"/>
              <a:cs typeface="Arial Black" panose="020B0604020202020204" pitchFamily="34" charset="0"/>
              <a:sym typeface="Helvetica Neue Black Condensed"/>
            </a:endParaRPr>
          </a:p>
        </p:txBody>
      </p:sp>
      <p:sp>
        <p:nvSpPr>
          <p:cNvPr id="9" name="Google Shape;154;p18">
            <a:extLst>
              <a:ext uri="{FF2B5EF4-FFF2-40B4-BE49-F238E27FC236}">
                <a16:creationId xmlns:a16="http://schemas.microsoft.com/office/drawing/2014/main" id="{F20BD18E-4D16-FE48-914E-13BBBAD11945}"/>
              </a:ext>
            </a:extLst>
          </p:cNvPr>
          <p:cNvSpPr txBox="1"/>
          <p:nvPr/>
        </p:nvSpPr>
        <p:spPr>
          <a:xfrm>
            <a:off x="6701921" y="1287580"/>
            <a:ext cx="2539162" cy="498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algn="ctr">
              <a:lnSpc>
                <a:spcPct val="80000"/>
              </a:lnSpc>
            </a:pPr>
            <a:r>
              <a:rPr lang="pl-PL" sz="1260" b="1" dirty="0">
                <a:latin typeface="Arial Black" panose="020B0604020202020204" pitchFamily="34" charset="0"/>
              </a:rPr>
              <a:t>Strona produktów Aruba Instant ON</a:t>
            </a:r>
          </a:p>
        </p:txBody>
      </p:sp>
      <p:sp>
        <p:nvSpPr>
          <p:cNvPr id="10" name="Google Shape;154;p18">
            <a:extLst>
              <a:ext uri="{FF2B5EF4-FFF2-40B4-BE49-F238E27FC236}">
                <a16:creationId xmlns:a16="http://schemas.microsoft.com/office/drawing/2014/main" id="{E58B44A5-32C2-8645-833C-78F8AFDF2372}"/>
              </a:ext>
            </a:extLst>
          </p:cNvPr>
          <p:cNvSpPr txBox="1"/>
          <p:nvPr/>
        </p:nvSpPr>
        <p:spPr>
          <a:xfrm>
            <a:off x="10449278" y="1316304"/>
            <a:ext cx="2539161" cy="441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algn="ctr">
              <a:lnSpc>
                <a:spcPct val="80000"/>
              </a:lnSpc>
            </a:pPr>
            <a:r>
              <a:rPr lang="pl-PL" sz="1260" b="1" dirty="0">
                <a:latin typeface="Arial Black" panose="020B0604020202020204" pitchFamily="34" charset="0"/>
              </a:rPr>
              <a:t>STRONA GŁÓWNA SPOŁECZNOŚCI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9C4002-2A82-5941-A47D-6EACE6FC055A}"/>
              </a:ext>
            </a:extLst>
          </p:cNvPr>
          <p:cNvSpPr/>
          <p:nvPr/>
        </p:nvSpPr>
        <p:spPr>
          <a:xfrm>
            <a:off x="604791" y="4572500"/>
            <a:ext cx="549601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</a:rPr>
              <a:t>Odwiedź nas na </a:t>
            </a:r>
            <a:r>
              <a:rPr lang="pl-PL" b="1" dirty="0">
                <a:solidFill>
                  <a:srgbClr val="F5831F"/>
                </a:solidFill>
                <a:latin typeface="Arial" panose="020B0604020202020204" pitchFamily="34" charset="0"/>
              </a:rPr>
              <a:t>www.ArubaInstantOn.com</a:t>
            </a:r>
            <a:r>
              <a:rPr lang="pl-PL"/>
              <a:t> </a:t>
            </a:r>
          </a:p>
          <a:p>
            <a:pPr algn="ctr"/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dirty="0">
                <a:latin typeface="Arial" panose="020B0604020202020204" pitchFamily="34" charset="0"/>
              </a:rPr>
              <a:t>Dołącz do społeczności Aruba Instant On </a:t>
            </a:r>
          </a:p>
          <a:p>
            <a:pPr algn="ctr"/>
            <a:r>
              <a:rPr lang="pl-PL" b="1" dirty="0">
                <a:solidFill>
                  <a:srgbClr val="F5831F"/>
                </a:solidFill>
                <a:latin typeface="Arial" panose="020B0604020202020204" pitchFamily="34" charset="0"/>
              </a:rPr>
              <a:t>community.ArubaInstantOn.com</a:t>
            </a:r>
            <a:endParaRPr lang="pl-PL" b="1" dirty="0">
              <a:solidFill>
                <a:srgbClr val="F583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30765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8">
            <a:extLst>
              <a:ext uri="{FF2B5EF4-FFF2-40B4-BE49-F238E27FC236}">
                <a16:creationId xmlns:a16="http://schemas.microsoft.com/office/drawing/2014/main" id="{CBA91D1B-4523-5A4B-8EF4-2250155C6F36}"/>
              </a:ext>
            </a:extLst>
          </p:cNvPr>
          <p:cNvSpPr txBox="1"/>
          <p:nvPr/>
        </p:nvSpPr>
        <p:spPr>
          <a:xfrm>
            <a:off x="1517253" y="2849310"/>
            <a:ext cx="4661695" cy="16673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="http://schemas.openxmlformats.org/officeDocument/2006/math" xmlns:ma14="http://schemas.microsoft.com/office/mac/drawingml/2011/main" val="1"/>
            </a:ext>
          </a:extLst>
        </p:spPr>
        <p:txBody>
          <a:bodyPr lIns="0" tIns="0" rIns="0" bIns="0" anchor="ctr" anchorCtr="1">
            <a:noAutofit/>
          </a:bodyPr>
          <a:lstStyle/>
          <a:p>
            <a:pPr algn="ctr" defTabSz="421357" hangingPunct="0">
              <a:lnSpc>
                <a:spcPct val="80000"/>
              </a:lnSpc>
              <a:defRPr sz="15000" b="0">
                <a:solidFill>
                  <a:srgbClr val="F5831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pl-PL" sz="3360" kern="0" dirty="0">
                <a:solidFill>
                  <a:srgbClr val="FFFFFF"/>
                </a:solidFill>
                <a:latin typeface="Arial Black Regular"/>
                <a:sym typeface="Helvetica Neue Black Condensed"/>
              </a:rPr>
              <a:t>PRZYPADEK UŻYCIA:</a:t>
            </a:r>
            <a:br/>
            <a:r>
              <a:rPr lang="pl-PL" sz="9600" kern="0" dirty="0">
                <a:solidFill>
                  <a:srgbClr val="F5831F"/>
                </a:solidFill>
                <a:latin typeface="Arial Black Regular"/>
                <a:sym typeface="Helvetica Neue Black Condensed"/>
              </a:rPr>
              <a:t>AP11</a:t>
            </a:r>
            <a:endParaRPr lang="pl-PL" sz="7999" kern="0" dirty="0">
              <a:solidFill>
                <a:srgbClr val="F5831F"/>
              </a:solidFill>
              <a:latin typeface="Arial Black Regular"/>
              <a:ea typeface="Helvetica Neue Black Condensed"/>
              <a:cs typeface="Arial Black" panose="020B0604020202020204" pitchFamily="34" charset="0"/>
              <a:sym typeface="Helvetica Neue Black Condensed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45F425-E21B-6243-9478-37CC514BB683}"/>
              </a:ext>
            </a:extLst>
          </p:cNvPr>
          <p:cNvSpPr/>
          <p:nvPr/>
        </p:nvSpPr>
        <p:spPr>
          <a:xfrm>
            <a:off x="940885" y="4512034"/>
            <a:ext cx="5814431" cy="1774466"/>
          </a:xfrm>
          <a:prstGeom prst="rect">
            <a:avLst/>
          </a:prstGeom>
        </p:spPr>
        <p:txBody>
          <a:bodyPr wrap="square" anchor="t" anchorCtr="1">
            <a:noAutofit/>
          </a:bodyPr>
          <a:lstStyle/>
          <a:p>
            <a:pPr algn="ctr">
              <a:lnSpc>
                <a:spcPct val="80000"/>
              </a:lnSpc>
            </a:pPr>
            <a:r>
              <a:rPr lang="pl-PL" sz="2400" b="1" dirty="0">
                <a:latin typeface="Arial" panose="020B0604020202020204" pitchFamily="34" charset="0"/>
              </a:rPr>
              <a:t>ROZWIĄZANIE STWORZONE Z MYŚLĄ O MAŁYCH SKLEPACH I BIURACH DOMOWYCH.</a:t>
            </a:r>
          </a:p>
        </p:txBody>
      </p:sp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FF16CA4E-DDA1-DA44-8489-B33A48CB56D4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472" y="1638300"/>
            <a:ext cx="4336842" cy="4347767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733377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8">
            <a:extLst>
              <a:ext uri="{FF2B5EF4-FFF2-40B4-BE49-F238E27FC236}">
                <a16:creationId xmlns:a16="http://schemas.microsoft.com/office/drawing/2014/main" id="{CBA91D1B-4523-5A4B-8EF4-2250155C6F36}"/>
              </a:ext>
            </a:extLst>
          </p:cNvPr>
          <p:cNvSpPr txBox="1"/>
          <p:nvPr/>
        </p:nvSpPr>
        <p:spPr>
          <a:xfrm>
            <a:off x="1517253" y="2639760"/>
            <a:ext cx="4661695" cy="16673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="http://schemas.openxmlformats.org/officeDocument/2006/math" xmlns:ma14="http://schemas.microsoft.com/office/mac/drawingml/2011/main" val="1"/>
            </a:ext>
          </a:extLst>
        </p:spPr>
        <p:txBody>
          <a:bodyPr lIns="0" tIns="0" rIns="0" bIns="0" anchor="ctr" anchorCtr="1">
            <a:noAutofit/>
          </a:bodyPr>
          <a:lstStyle/>
          <a:p>
            <a:pPr algn="ctr" defTabSz="421357" hangingPunct="0">
              <a:lnSpc>
                <a:spcPct val="80000"/>
              </a:lnSpc>
              <a:defRPr sz="15000" b="0">
                <a:solidFill>
                  <a:srgbClr val="F5831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pl-PL" sz="3360" kern="0" dirty="0">
                <a:solidFill>
                  <a:srgbClr val="FFFFFF"/>
                </a:solidFill>
                <a:latin typeface="Arial Black Regular"/>
                <a:sym typeface="Helvetica Neue Black Condensed"/>
              </a:rPr>
              <a:t>PRZYPADEK UŻYCIA:</a:t>
            </a:r>
            <a:br/>
            <a:r>
              <a:rPr lang="pl-PL" sz="9600" kern="0" dirty="0">
                <a:solidFill>
                  <a:srgbClr val="F5831F"/>
                </a:solidFill>
                <a:latin typeface="Arial Black Regular"/>
                <a:sym typeface="Helvetica Neue Black Condensed"/>
              </a:rPr>
              <a:t>AP11D</a:t>
            </a:r>
            <a:endParaRPr lang="pl-PL" sz="7999" kern="0" dirty="0">
              <a:solidFill>
                <a:srgbClr val="F5831F"/>
              </a:solidFill>
              <a:latin typeface="Arial Black Regular"/>
              <a:ea typeface="Helvetica Neue Black Condensed"/>
              <a:cs typeface="Arial Black" panose="020B0604020202020204" pitchFamily="34" charset="0"/>
              <a:sym typeface="Helvetica Neue Black Condensed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45F425-E21B-6243-9478-37CC514BB683}"/>
              </a:ext>
            </a:extLst>
          </p:cNvPr>
          <p:cNvSpPr/>
          <p:nvPr/>
        </p:nvSpPr>
        <p:spPr>
          <a:xfrm>
            <a:off x="320040" y="4302484"/>
            <a:ext cx="7338059" cy="1622066"/>
          </a:xfrm>
          <a:prstGeom prst="rect">
            <a:avLst/>
          </a:prstGeom>
        </p:spPr>
        <p:txBody>
          <a:bodyPr wrap="square" anchor="t" anchorCtr="1">
            <a:noAutofit/>
          </a:bodyPr>
          <a:lstStyle/>
          <a:p>
            <a:pPr algn="ctr">
              <a:lnSpc>
                <a:spcPct val="80000"/>
              </a:lnSpc>
            </a:pPr>
            <a:r>
              <a:rPr lang="pl-PL" sz="2400" b="1" dirty="0">
                <a:latin typeface="Arial" panose="020B0604020202020204" pitchFamily="34" charset="0"/>
              </a:rPr>
              <a:t>ROZWIĄZANIE STWORZONE Z MYŚLĄ O ELASTYCZNYM I ŁATWYM KORZYSTANIU Z SIECI PRZEZ UŻYTKOWNIKÓW WYMAGAJĄCYCH WYDAJNEGO WI-FI W POMIESZCZENIACH, JAK HOTELE BUTIKOWE, MAŁE BIURA LUB GABINETY LEKARSKIE.</a:t>
            </a:r>
          </a:p>
        </p:txBody>
      </p:sp>
      <p:pic>
        <p:nvPicPr>
          <p:cNvPr id="5" name="Google Shape;62;p14">
            <a:extLst>
              <a:ext uri="{FF2B5EF4-FFF2-40B4-BE49-F238E27FC236}">
                <a16:creationId xmlns:a16="http://schemas.microsoft.com/office/drawing/2014/main" id="{4DD38F28-766C-3146-877C-B7383F112CBB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2436" y="933254"/>
            <a:ext cx="3591564" cy="6548120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11118691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8">
            <a:extLst>
              <a:ext uri="{FF2B5EF4-FFF2-40B4-BE49-F238E27FC236}">
                <a16:creationId xmlns:a16="http://schemas.microsoft.com/office/drawing/2014/main" id="{CBA91D1B-4523-5A4B-8EF4-2250155C6F36}"/>
              </a:ext>
            </a:extLst>
          </p:cNvPr>
          <p:cNvSpPr txBox="1"/>
          <p:nvPr/>
        </p:nvSpPr>
        <p:spPr>
          <a:xfrm>
            <a:off x="1517253" y="2715960"/>
            <a:ext cx="4661695" cy="16673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="http://schemas.openxmlformats.org/officeDocument/2006/math" xmlns:ma14="http://schemas.microsoft.com/office/mac/drawingml/2011/main" val="1"/>
            </a:ext>
          </a:extLst>
        </p:spPr>
        <p:txBody>
          <a:bodyPr lIns="0" tIns="0" rIns="0" bIns="0" anchor="ctr" anchorCtr="1">
            <a:noAutofit/>
          </a:bodyPr>
          <a:lstStyle/>
          <a:p>
            <a:pPr algn="ctr" defTabSz="421357" hangingPunct="0">
              <a:lnSpc>
                <a:spcPct val="80000"/>
              </a:lnSpc>
              <a:defRPr sz="15000" b="0">
                <a:solidFill>
                  <a:srgbClr val="F5831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pl-PL" sz="3360" kern="0" dirty="0">
                <a:solidFill>
                  <a:srgbClr val="FFFFFF"/>
                </a:solidFill>
                <a:latin typeface="Arial Black Regular"/>
                <a:sym typeface="Helvetica Neue Black Condensed"/>
              </a:rPr>
              <a:t>PRZYPADEK UŻYCIA:</a:t>
            </a:r>
            <a:br/>
            <a:r>
              <a:rPr lang="pl-PL" sz="9600" kern="0" dirty="0">
                <a:solidFill>
                  <a:srgbClr val="F5831F"/>
                </a:solidFill>
                <a:latin typeface="Arial Black Regular"/>
                <a:sym typeface="Helvetica Neue Black Condensed"/>
              </a:rPr>
              <a:t>AP12</a:t>
            </a:r>
            <a:endParaRPr lang="pl-PL" sz="7999" kern="0" dirty="0">
              <a:solidFill>
                <a:srgbClr val="F5831F"/>
              </a:solidFill>
              <a:latin typeface="Arial Black Regular"/>
              <a:ea typeface="Helvetica Neue Black Condensed"/>
              <a:cs typeface="Arial Black" panose="020B0604020202020204" pitchFamily="34" charset="0"/>
              <a:sym typeface="Helvetica Neue Black Condensed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45F425-E21B-6243-9478-37CC514BB683}"/>
              </a:ext>
            </a:extLst>
          </p:cNvPr>
          <p:cNvSpPr/>
          <p:nvPr/>
        </p:nvSpPr>
        <p:spPr>
          <a:xfrm>
            <a:off x="650163" y="4378684"/>
            <a:ext cx="6395874" cy="1774466"/>
          </a:xfrm>
          <a:prstGeom prst="rect">
            <a:avLst/>
          </a:prstGeom>
        </p:spPr>
        <p:txBody>
          <a:bodyPr wrap="square" anchor="t" anchorCtr="1">
            <a:noAutofit/>
          </a:bodyPr>
          <a:lstStyle/>
          <a:p>
            <a:pPr algn="ctr">
              <a:lnSpc>
                <a:spcPct val="80000"/>
              </a:lnSpc>
            </a:pPr>
            <a:r>
              <a:rPr lang="pl-PL" sz="2400" b="1" dirty="0">
                <a:latin typeface="Arial" panose="020B0604020202020204" pitchFamily="34" charset="0"/>
              </a:rPr>
              <a:t>ROZWIĄZANIE STWORZONE Z MYŚLĄ O MAŁYCH FIRMACH, JAK PRZYCHODNIE MEDYCZNE, KAWIARNIE, RESTAURACJE I HOTELE BUTIKOWE.</a:t>
            </a:r>
          </a:p>
        </p:txBody>
      </p:sp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066961CF-397E-E44C-AE24-F0D8540E0FB8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6066" y="1714500"/>
            <a:ext cx="4600029" cy="4605251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78215705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8">
            <a:extLst>
              <a:ext uri="{FF2B5EF4-FFF2-40B4-BE49-F238E27FC236}">
                <a16:creationId xmlns:a16="http://schemas.microsoft.com/office/drawing/2014/main" id="{CBA91D1B-4523-5A4B-8EF4-2250155C6F36}"/>
              </a:ext>
            </a:extLst>
          </p:cNvPr>
          <p:cNvSpPr txBox="1"/>
          <p:nvPr/>
        </p:nvSpPr>
        <p:spPr>
          <a:xfrm>
            <a:off x="1517253" y="2582610"/>
            <a:ext cx="4661695" cy="16673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="http://schemas.openxmlformats.org/officeDocument/2006/math" xmlns:ma14="http://schemas.microsoft.com/office/mac/drawingml/2011/main" val="1"/>
            </a:ext>
          </a:extLst>
        </p:spPr>
        <p:txBody>
          <a:bodyPr lIns="0" tIns="0" rIns="0" bIns="0" anchor="ctr" anchorCtr="1">
            <a:noAutofit/>
          </a:bodyPr>
          <a:lstStyle/>
          <a:p>
            <a:pPr algn="ctr" defTabSz="421357" hangingPunct="0">
              <a:lnSpc>
                <a:spcPct val="80000"/>
              </a:lnSpc>
              <a:defRPr sz="15000" b="0">
                <a:solidFill>
                  <a:srgbClr val="F5831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pl-PL" sz="3360" kern="0" dirty="0">
                <a:solidFill>
                  <a:srgbClr val="FFFFFF"/>
                </a:solidFill>
                <a:latin typeface="Arial Black Regular"/>
                <a:sym typeface="Helvetica Neue Black Condensed"/>
              </a:rPr>
              <a:t>PRZYPADEK UŻYCIA:</a:t>
            </a:r>
            <a:br/>
            <a:r>
              <a:rPr lang="pl-PL" sz="9600" kern="0" dirty="0">
                <a:solidFill>
                  <a:srgbClr val="F5831F"/>
                </a:solidFill>
                <a:latin typeface="Arial Black Regular"/>
                <a:sym typeface="Helvetica Neue Black Condensed"/>
              </a:rPr>
              <a:t>AP15</a:t>
            </a:r>
            <a:endParaRPr lang="pl-PL" sz="7999" kern="0" dirty="0">
              <a:solidFill>
                <a:srgbClr val="F5831F"/>
              </a:solidFill>
              <a:latin typeface="Arial Black Regular"/>
              <a:ea typeface="Helvetica Neue Black Condensed"/>
              <a:cs typeface="Arial Black" panose="020B0604020202020204" pitchFamily="34" charset="0"/>
              <a:sym typeface="Helvetica Neue Black Condensed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45F425-E21B-6243-9478-37CC514BB683}"/>
              </a:ext>
            </a:extLst>
          </p:cNvPr>
          <p:cNvSpPr/>
          <p:nvPr/>
        </p:nvSpPr>
        <p:spPr>
          <a:xfrm>
            <a:off x="640081" y="4245334"/>
            <a:ext cx="6572250" cy="1774466"/>
          </a:xfrm>
          <a:prstGeom prst="rect">
            <a:avLst/>
          </a:prstGeom>
        </p:spPr>
        <p:txBody>
          <a:bodyPr wrap="square" anchor="t" anchorCtr="1">
            <a:noAutofit/>
          </a:bodyPr>
          <a:lstStyle/>
          <a:p>
            <a:pPr algn="ctr">
              <a:lnSpc>
                <a:spcPct val="80000"/>
              </a:lnSpc>
            </a:pPr>
            <a:r>
              <a:rPr lang="pl-PL" sz="2400" b="1" dirty="0">
                <a:latin typeface="Arial" panose="020B0604020202020204" pitchFamily="34" charset="0"/>
              </a:rPr>
              <a:t>ROZWIĄZANIE STWORZONE Z MYŚLĄ O MAŁYCH FIRMACH, W PRZYPADKU KTÓRYCH Z SIECI KORZYSTA WIELE OSÓB NA RAZ, ORAZ WYMAGAJĄCYCH ZWIĘKSZONEJ WYDAJNOŚCI, JAK START-UPY TECHNOLOGICZNE, FIRMY ZAJMUJĄCE SIĘ ANIMACJĄ I GRAFIKĄ ORAZ PRZESTRZENIE CO-WORKINGOWE.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A9F5A0-68F0-CB47-BF95-4763BA7B0A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6330" y="1828800"/>
            <a:ext cx="4695320" cy="469053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3344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8">
            <a:extLst>
              <a:ext uri="{FF2B5EF4-FFF2-40B4-BE49-F238E27FC236}">
                <a16:creationId xmlns:a16="http://schemas.microsoft.com/office/drawing/2014/main" id="{CBA91D1B-4523-5A4B-8EF4-2250155C6F36}"/>
              </a:ext>
            </a:extLst>
          </p:cNvPr>
          <p:cNvSpPr txBox="1"/>
          <p:nvPr/>
        </p:nvSpPr>
        <p:spPr>
          <a:xfrm>
            <a:off x="1517253" y="2220660"/>
            <a:ext cx="4661695" cy="16673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="http://schemas.openxmlformats.org/officeDocument/2006/math" xmlns:ma14="http://schemas.microsoft.com/office/mac/drawingml/2011/main" val="1"/>
            </a:ext>
          </a:extLst>
        </p:spPr>
        <p:txBody>
          <a:bodyPr lIns="0" tIns="0" rIns="0" bIns="0" anchor="ctr" anchorCtr="1">
            <a:noAutofit/>
          </a:bodyPr>
          <a:lstStyle/>
          <a:p>
            <a:pPr algn="ctr" defTabSz="421357" hangingPunct="0">
              <a:lnSpc>
                <a:spcPct val="80000"/>
              </a:lnSpc>
              <a:defRPr sz="15000" b="0">
                <a:solidFill>
                  <a:srgbClr val="F5831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pl-PL" sz="3360" kern="0" dirty="0">
                <a:solidFill>
                  <a:srgbClr val="FFFFFF"/>
                </a:solidFill>
                <a:latin typeface="Arial Black Regular"/>
                <a:sym typeface="Helvetica Neue Black Condensed"/>
              </a:rPr>
              <a:t>PRZYPADEK UŻYCIA:</a:t>
            </a:r>
            <a:br/>
            <a:r>
              <a:rPr lang="pl-PL" sz="9600" kern="0" dirty="0">
                <a:solidFill>
                  <a:srgbClr val="F5831F"/>
                </a:solidFill>
                <a:latin typeface="Arial Black Regular"/>
                <a:sym typeface="Helvetica Neue Black Condensed"/>
              </a:rPr>
              <a:t>AP17</a:t>
            </a:r>
            <a:endParaRPr lang="pl-PL" sz="7999" kern="0" dirty="0">
              <a:solidFill>
                <a:srgbClr val="F5831F"/>
              </a:solidFill>
              <a:latin typeface="Arial Black Regular"/>
              <a:ea typeface="Helvetica Neue Black Condensed"/>
              <a:cs typeface="Arial Black" panose="020B0604020202020204" pitchFamily="34" charset="0"/>
              <a:sym typeface="Helvetica Neue Black Condensed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45F425-E21B-6243-9478-37CC514BB683}"/>
              </a:ext>
            </a:extLst>
          </p:cNvPr>
          <p:cNvSpPr/>
          <p:nvPr/>
        </p:nvSpPr>
        <p:spPr>
          <a:xfrm>
            <a:off x="548640" y="3883384"/>
            <a:ext cx="7098030" cy="1774466"/>
          </a:xfrm>
          <a:prstGeom prst="rect">
            <a:avLst/>
          </a:prstGeom>
        </p:spPr>
        <p:txBody>
          <a:bodyPr wrap="square" anchor="t" anchorCtr="1">
            <a:noAutofit/>
          </a:bodyPr>
          <a:lstStyle/>
          <a:p>
            <a:pPr algn="ctr">
              <a:lnSpc>
                <a:spcPct val="80000"/>
              </a:lnSpc>
            </a:pPr>
            <a:r>
              <a:rPr lang="pl-PL" sz="2400" b="1" dirty="0">
                <a:latin typeface="Arial" panose="020B0604020202020204" pitchFamily="34" charset="0"/>
              </a:rPr>
              <a:t>ROZWIĄZANIE, KTÓRE MOŻNA WYKORZYSTYWAĆ NA ZEWNĄTRZ, STWORZONE Z MYŚLĄ O SUROWYCH ŚRODOWISKACH ZEWNĘTRZNYCH, OFERUJĄCE WYSOKIEJ JAKOŚCI WI-FI W OGRÓDKACH RESTAURACJI I KAWIARNI LUB</a:t>
            </a:r>
            <a:br>
              <a:rPr dirty="0"/>
            </a:br>
            <a:r>
              <a:rPr lang="pl-PL" sz="2400" b="1" dirty="0">
                <a:latin typeface="Arial" panose="020B0604020202020204" pitchFamily="34" charset="0"/>
              </a:rPr>
              <a:t>NA TARASIE CZY BASENIE HOTELÓW BUTIKOWYCH.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3731C3-50B8-2940-9A71-D01CCA8AAA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9274" y="1229250"/>
            <a:ext cx="4978125" cy="577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2837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8">
            <a:extLst>
              <a:ext uri="{FF2B5EF4-FFF2-40B4-BE49-F238E27FC236}">
                <a16:creationId xmlns:a16="http://schemas.microsoft.com/office/drawing/2014/main" id="{D374B921-F9BF-094F-B4DD-767FD4E1108B}"/>
              </a:ext>
            </a:extLst>
          </p:cNvPr>
          <p:cNvSpPr txBox="1"/>
          <p:nvPr/>
        </p:nvSpPr>
        <p:spPr>
          <a:xfrm>
            <a:off x="194555" y="1388768"/>
            <a:ext cx="6825190" cy="16673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xmlns:m="http://schemas.openxmlformats.org/officeDocument/2006/math" val="1"/>
            </a:ext>
          </a:extLst>
        </p:spPr>
        <p:txBody>
          <a:bodyPr lIns="0" tIns="0" rIns="0" bIns="0" anchor="ctr" anchorCtr="1">
            <a:noAutofit/>
          </a:bodyPr>
          <a:lstStyle/>
          <a:p>
            <a:pPr algn="ctr" defTabSz="421357" hangingPunct="0">
              <a:lnSpc>
                <a:spcPct val="80000"/>
              </a:lnSpc>
              <a:defRPr sz="15000" b="0">
                <a:solidFill>
                  <a:srgbClr val="F5831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pl-PL" sz="7920" kern="0" dirty="0">
                <a:solidFill>
                  <a:srgbClr val="F5831F"/>
                </a:solidFill>
                <a:latin typeface="Arial Black Regular"/>
                <a:sym typeface="Helvetica Neue Black Condensed"/>
              </a:rPr>
              <a:t>PLAN</a:t>
            </a:r>
            <a:endParaRPr lang="pl-PL" sz="18000" kern="0" dirty="0">
              <a:solidFill>
                <a:srgbClr val="F5831F"/>
              </a:solidFill>
              <a:latin typeface="Arial Black Regular"/>
              <a:ea typeface="Helvetica Neue Black Condensed"/>
              <a:cs typeface="Arial Black" panose="020B0604020202020204" pitchFamily="34" charset="0"/>
              <a:sym typeface="Helvetica Neue Black Condensed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5AE2E6-E956-E34D-8033-D39B6B800ED8}"/>
              </a:ext>
            </a:extLst>
          </p:cNvPr>
          <p:cNvSpPr/>
          <p:nvPr/>
        </p:nvSpPr>
        <p:spPr>
          <a:xfrm>
            <a:off x="788670" y="3006297"/>
            <a:ext cx="5532119" cy="3879695"/>
          </a:xfrm>
          <a:prstGeom prst="rect">
            <a:avLst/>
          </a:prstGeom>
        </p:spPr>
        <p:txBody>
          <a:bodyPr anchor="t" anchorCtr="1">
            <a:noAutofit/>
          </a:bodyPr>
          <a:lstStyle/>
          <a:p>
            <a:pPr algn="ctr">
              <a:lnSpc>
                <a:spcPct val="80000"/>
              </a:lnSpc>
              <a:spcBef>
                <a:spcPts val="960"/>
              </a:spcBef>
              <a:spcAft>
                <a:spcPts val="960"/>
              </a:spcAft>
            </a:pPr>
            <a:r>
              <a:rPr lang="pl-PL" sz="2880" dirty="0">
                <a:latin typeface="Arial" panose="020B0604020202020204" pitchFamily="34" charset="0"/>
              </a:rPr>
              <a:t>Trendy i wyzwania dotyczące małych firm </a:t>
            </a:r>
          </a:p>
          <a:p>
            <a:pPr algn="ctr">
              <a:lnSpc>
                <a:spcPct val="80000"/>
              </a:lnSpc>
              <a:spcBef>
                <a:spcPts val="960"/>
              </a:spcBef>
              <a:spcAft>
                <a:spcPts val="960"/>
              </a:spcAft>
            </a:pPr>
            <a:r>
              <a:rPr lang="pl-PL" sz="2880" dirty="0">
                <a:latin typeface="Arial" panose="020B0604020202020204" pitchFamily="34" charset="0"/>
              </a:rPr>
              <a:t>Przedstawiamy</a:t>
            </a:r>
            <a:br>
              <a:rPr dirty="0"/>
            </a:br>
            <a:r>
              <a:rPr lang="pl-PL" sz="2880" dirty="0">
                <a:latin typeface="Arial" panose="020B0604020202020204" pitchFamily="34" charset="0"/>
              </a:rPr>
              <a:t>Aruba Instant On</a:t>
            </a:r>
          </a:p>
          <a:p>
            <a:pPr algn="ctr">
              <a:lnSpc>
                <a:spcPct val="80000"/>
              </a:lnSpc>
              <a:spcBef>
                <a:spcPts val="960"/>
              </a:spcBef>
              <a:spcAft>
                <a:spcPts val="960"/>
              </a:spcAft>
            </a:pPr>
            <a:r>
              <a:rPr lang="pl-PL" sz="2880" dirty="0">
                <a:latin typeface="Arial" panose="020B0604020202020204" pitchFamily="34" charset="0"/>
              </a:rPr>
              <a:t>Idealnie dopasowne do klientów</a:t>
            </a:r>
          </a:p>
          <a:p>
            <a:pPr algn="ctr">
              <a:lnSpc>
                <a:spcPct val="80000"/>
              </a:lnSpc>
              <a:spcBef>
                <a:spcPts val="960"/>
              </a:spcBef>
              <a:spcAft>
                <a:spcPts val="960"/>
              </a:spcAft>
            </a:pPr>
            <a:r>
              <a:rPr lang="pl-PL" sz="2880" dirty="0">
                <a:latin typeface="Arial" panose="020B0604020202020204" pitchFamily="34" charset="0"/>
              </a:rPr>
              <a:t>Dlaczego warto wybrać rozwiązanie Aruba Instant On?</a:t>
            </a:r>
          </a:p>
          <a:p>
            <a:pPr algn="ctr">
              <a:lnSpc>
                <a:spcPct val="80000"/>
              </a:lnSpc>
              <a:spcBef>
                <a:spcPts val="960"/>
              </a:spcBef>
              <a:spcAft>
                <a:spcPts val="960"/>
              </a:spcAft>
            </a:pPr>
            <a:r>
              <a:rPr lang="pl-PL" sz="2880" dirty="0">
                <a:latin typeface="Arial" panose="020B0604020202020204" pitchFamily="34" charset="0"/>
              </a:rPr>
              <a:t>Przypadki użycia</a:t>
            </a:r>
          </a:p>
        </p:txBody>
      </p:sp>
    </p:spTree>
    <p:extLst>
      <p:ext uri="{BB962C8B-B14F-4D97-AF65-F5344CB8AC3E}">
        <p14:creationId xmlns:p14="http://schemas.microsoft.com/office/powerpoint/2010/main" val="394238830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8">
            <a:extLst>
              <a:ext uri="{FF2B5EF4-FFF2-40B4-BE49-F238E27FC236}">
                <a16:creationId xmlns:a16="http://schemas.microsoft.com/office/drawing/2014/main" id="{22D7208B-07F9-7A4F-AC5F-4D477FA1D96A}"/>
              </a:ext>
            </a:extLst>
          </p:cNvPr>
          <p:cNvSpPr txBox="1"/>
          <p:nvPr/>
        </p:nvSpPr>
        <p:spPr>
          <a:xfrm>
            <a:off x="647700" y="0"/>
            <a:ext cx="6747510" cy="82296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="http://schemas.openxmlformats.org/officeDocument/2006/math" xmlns:ma14="http://schemas.microsoft.com/office/mac/drawingml/2011/main" val="1"/>
            </a:ext>
          </a:extLst>
        </p:spPr>
        <p:txBody>
          <a:bodyPr lIns="0" tIns="0" rIns="0" bIns="0" anchor="ctr" anchorCtr="1">
            <a:noAutofit/>
          </a:bodyPr>
          <a:lstStyle/>
          <a:p>
            <a:pPr algn="ctr" defTabSz="421357" hangingPunct="0">
              <a:lnSpc>
                <a:spcPct val="80000"/>
              </a:lnSpc>
              <a:defRPr sz="15000" b="0">
                <a:solidFill>
                  <a:srgbClr val="F5831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pl-PL" sz="6600" b="1" dirty="0">
                <a:solidFill>
                  <a:srgbClr val="F5831F"/>
                </a:solidFill>
                <a:latin typeface="Arial Black" panose="020B0604020202020204" pitchFamily="34" charset="0"/>
                <a:sym typeface="Helvetica Neue Black Condensed"/>
              </a:rPr>
              <a:t>DZIĘKUJEMY</a:t>
            </a:r>
            <a:endParaRPr lang="pl-PL" sz="1800" b="1" kern="0" dirty="0">
              <a:solidFill>
                <a:srgbClr val="F5831F"/>
              </a:solidFill>
              <a:latin typeface="Arial Black" panose="020B0604020202020204" pitchFamily="34" charset="0"/>
              <a:ea typeface="Helvetica Neue Black Condensed"/>
              <a:cs typeface="Arial Black" panose="020B0604020202020204" pitchFamily="34" charset="0"/>
              <a:sym typeface="Helvetica Neue Black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30743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3B30CDF-269A-1642-8BC7-3AEA79B69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534" y="5061508"/>
            <a:ext cx="7413266" cy="1967942"/>
          </a:xfrm>
          <a:prstGeom prst="rect">
            <a:avLst/>
          </a:prstGeom>
        </p:spPr>
      </p:pic>
      <p:sp>
        <p:nvSpPr>
          <p:cNvPr id="4" name="TextBox 28">
            <a:extLst>
              <a:ext uri="{FF2B5EF4-FFF2-40B4-BE49-F238E27FC236}">
                <a16:creationId xmlns:a16="http://schemas.microsoft.com/office/drawing/2014/main" id="{758295A0-337C-2C48-8689-754F7FC13A1F}"/>
              </a:ext>
            </a:extLst>
          </p:cNvPr>
          <p:cNvSpPr txBox="1"/>
          <p:nvPr/>
        </p:nvSpPr>
        <p:spPr>
          <a:xfrm>
            <a:off x="0" y="734760"/>
            <a:ext cx="14630400" cy="16673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="http://schemas.openxmlformats.org/officeDocument/2006/math" xmlns:ma14="http://schemas.microsoft.com/office/mac/drawingml/2011/main" val="1"/>
            </a:ext>
          </a:extLst>
        </p:spPr>
        <p:txBody>
          <a:bodyPr lIns="0" tIns="0" rIns="0" bIns="0" anchor="ctr" anchorCtr="1">
            <a:noAutofit/>
          </a:bodyPr>
          <a:lstStyle/>
          <a:p>
            <a:pPr algn="ctr" defTabSz="421357" hangingPunct="0">
              <a:lnSpc>
                <a:spcPct val="80000"/>
              </a:lnSpc>
              <a:defRPr sz="15000" b="0">
                <a:solidFill>
                  <a:srgbClr val="F5831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pl-PL" sz="3360" kern="0" dirty="0">
                <a:solidFill>
                  <a:srgbClr val="FFFFFF"/>
                </a:solidFill>
                <a:latin typeface="Arial Black Regular"/>
                <a:sym typeface="Helvetica Neue Black Condensed"/>
              </a:rPr>
              <a:t>PRZEKONAJ SIĘ</a:t>
            </a:r>
          </a:p>
          <a:p>
            <a:pPr algn="ctr" defTabSz="421357" hangingPunct="0">
              <a:lnSpc>
                <a:spcPct val="80000"/>
              </a:lnSpc>
              <a:defRPr sz="15000" b="0">
                <a:solidFill>
                  <a:srgbClr val="F5831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pl-PL" sz="6600" kern="0" dirty="0">
                <a:solidFill>
                  <a:srgbClr val="F5831F"/>
                </a:solidFill>
                <a:latin typeface="Arial Black Regular"/>
                <a:sym typeface="Helvetica Neue Black Condensed"/>
              </a:rPr>
              <a:t>NIEZWYKŁA PRĘDKOŚĆ. NIEZWYKŁA WYDAJNOŚĆ.</a:t>
            </a:r>
            <a:endParaRPr lang="pl-PL" sz="7999" kern="0" dirty="0">
              <a:solidFill>
                <a:srgbClr val="F5831F"/>
              </a:solidFill>
              <a:latin typeface="Arial Black Regular"/>
              <a:ea typeface="Helvetica Neue Black Condensed"/>
              <a:cs typeface="Arial Black" panose="020B0604020202020204" pitchFamily="34" charset="0"/>
              <a:sym typeface="Helvetica Neue Black Condensed"/>
            </a:endParaRPr>
          </a:p>
        </p:txBody>
      </p:sp>
      <p:pic>
        <p:nvPicPr>
          <p:cNvPr id="2" name="Picture 1" descr="Unknown-25.jpeg">
            <a:extLst>
              <a:ext uri="{FF2B5EF4-FFF2-40B4-BE49-F238E27FC236}">
                <a16:creationId xmlns:a16="http://schemas.microsoft.com/office/drawing/2014/main" id="{F5E41276-1B9B-1849-A811-C4CF1E9BC7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9128" y="2792367"/>
            <a:ext cx="3954228" cy="3363328"/>
          </a:xfrm>
          <a:prstGeom prst="round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A463FD-88A1-BD4C-9903-3B152E819F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9964" y="4038239"/>
            <a:ext cx="1491309" cy="25210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EE1CBF-B722-9241-8662-017A0A29563B}"/>
              </a:ext>
            </a:extLst>
          </p:cNvPr>
          <p:cNvSpPr txBox="1"/>
          <p:nvPr/>
        </p:nvSpPr>
        <p:spPr>
          <a:xfrm>
            <a:off x="1193464" y="3289860"/>
            <a:ext cx="3099473" cy="2297211"/>
          </a:xfrm>
          <a:prstGeom prst="rect">
            <a:avLst/>
          </a:prstGeom>
          <a:noFill/>
        </p:spPr>
        <p:txBody>
          <a:bodyPr wrap="square" lIns="0" tIns="0" rIns="0" bIns="0" rtlCol="0" anchor="t" anchorCtr="1">
            <a:noAutofit/>
          </a:bodyPr>
          <a:lstStyle/>
          <a:p>
            <a:pPr algn="ctr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</a:pPr>
            <a:r>
              <a:rPr lang="pl-PL" sz="2880" b="1" dirty="0">
                <a:solidFill>
                  <a:srgbClr val="F5831F"/>
                </a:solidFill>
              </a:rPr>
              <a:t>Sprzęt</a:t>
            </a:r>
          </a:p>
          <a:p>
            <a:pPr algn="ctr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</a:pPr>
            <a:r>
              <a:rPr lang="pl-PL" sz="2400" dirty="0"/>
              <a:t>Inteligentna sieć mesh</a:t>
            </a:r>
          </a:p>
          <a:p>
            <a:pPr algn="ctr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</a:pPr>
            <a:r>
              <a:rPr lang="pl-PL" sz="2400" dirty="0"/>
              <a:t>802.11ac Wave 2</a:t>
            </a:r>
          </a:p>
          <a:p>
            <a:pPr algn="ctr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</a:pPr>
            <a:r>
              <a:rPr lang="pl-PL" sz="2400" dirty="0"/>
              <a:t>WPA2/WPA3</a:t>
            </a:r>
          </a:p>
          <a:p>
            <a:pPr algn="ctr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</a:pPr>
            <a:r>
              <a:rPr lang="pl-PL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711D51-880F-D545-BB4D-F77C423A8263}"/>
              </a:ext>
            </a:extLst>
          </p:cNvPr>
          <p:cNvSpPr txBox="1"/>
          <p:nvPr/>
        </p:nvSpPr>
        <p:spPr>
          <a:xfrm>
            <a:off x="10337464" y="3289860"/>
            <a:ext cx="3099473" cy="2297211"/>
          </a:xfrm>
          <a:prstGeom prst="rect">
            <a:avLst/>
          </a:prstGeom>
          <a:noFill/>
        </p:spPr>
        <p:txBody>
          <a:bodyPr wrap="square" lIns="0" tIns="0" rIns="0" bIns="0" rtlCol="0" anchor="t" anchorCtr="1">
            <a:noAutofit/>
          </a:bodyPr>
          <a:lstStyle/>
          <a:p>
            <a:pPr algn="ctr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</a:pPr>
            <a:r>
              <a:rPr lang="pl-PL" sz="2880" b="1" dirty="0">
                <a:solidFill>
                  <a:srgbClr val="F5831F"/>
                </a:solidFill>
              </a:rPr>
              <a:t>Aplikacja mobilna</a:t>
            </a:r>
          </a:p>
          <a:p>
            <a:pPr algn="ctr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</a:pPr>
            <a:r>
              <a:rPr lang="pl-PL" sz="2400" dirty="0"/>
              <a:t>Niestandardowa funkcja</a:t>
            </a:r>
            <a:br/>
            <a:r>
              <a:rPr lang="pl-PL" sz="2400" dirty="0"/>
              <a:t>Captive Portal</a:t>
            </a:r>
          </a:p>
          <a:p>
            <a:pPr algn="ctr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</a:pPr>
            <a:r>
              <a:rPr lang="pl-PL"/>
              <a:t> </a:t>
            </a:r>
            <a:r>
              <a:rPr lang="pl-PL" sz="2400" dirty="0"/>
              <a:t>Aplikacja mobilna i portal internetowy</a:t>
            </a:r>
          </a:p>
          <a:p>
            <a:pPr algn="ctr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</a:pPr>
            <a:r>
              <a:rPr lang="pl-PL" sz="2400" dirty="0"/>
              <a:t>Osobne logowanie dla partnerów i klientów</a:t>
            </a:r>
          </a:p>
          <a:p>
            <a:pPr algn="ctr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</a:pPr>
            <a:r>
              <a:rPr lang="pl-PL" sz="2400" dirty="0"/>
              <a:t>Kategoryzacja treści internetowych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81CA96-FC05-4C41-9FA6-A947726AAC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9626" y="4345085"/>
            <a:ext cx="1131985" cy="184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9247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8">
            <a:extLst>
              <a:ext uri="{FF2B5EF4-FFF2-40B4-BE49-F238E27FC236}">
                <a16:creationId xmlns:a16="http://schemas.microsoft.com/office/drawing/2014/main" id="{2797FDE4-D8A2-8046-AFB3-AC4627A151AC}"/>
              </a:ext>
            </a:extLst>
          </p:cNvPr>
          <p:cNvSpPr txBox="1"/>
          <p:nvPr/>
        </p:nvSpPr>
        <p:spPr>
          <a:xfrm>
            <a:off x="0" y="1275257"/>
            <a:ext cx="14630400" cy="16673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xmlns:m="http://schemas.openxmlformats.org/officeDocument/2006/math" val="1"/>
            </a:ext>
          </a:extLst>
        </p:spPr>
        <p:txBody>
          <a:bodyPr lIns="0" tIns="0" rIns="0" bIns="0" anchor="ctr" anchorCtr="1">
            <a:noAutofit/>
          </a:bodyPr>
          <a:lstStyle/>
          <a:p>
            <a:pPr algn="ctr" defTabSz="421357" hangingPunct="0">
              <a:lnSpc>
                <a:spcPct val="80000"/>
              </a:lnSpc>
              <a:defRPr sz="15000" b="0">
                <a:solidFill>
                  <a:srgbClr val="F5831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pl-PL" sz="9600" kern="0" dirty="0">
                <a:solidFill>
                  <a:srgbClr val="F5831F"/>
                </a:solidFill>
                <a:latin typeface="Arial Black Regular"/>
                <a:sym typeface="Helvetica Neue Black Condensed"/>
              </a:rPr>
              <a:t>TRENDY</a:t>
            </a:r>
            <a:br/>
            <a:r>
              <a:rPr lang="pl-PL" sz="3360" kern="0" dirty="0">
                <a:solidFill>
                  <a:srgbClr val="FFFFFF"/>
                </a:solidFill>
                <a:latin typeface="Arial Black Regular"/>
                <a:sym typeface="Helvetica Neue Black Condensed"/>
              </a:rPr>
              <a:t>DOTYCZĄCE MAŁYCH FIRM</a:t>
            </a:r>
            <a:endParaRPr lang="pl-PL" sz="2880" kern="0" dirty="0">
              <a:solidFill>
                <a:srgbClr val="F5831F"/>
              </a:solidFill>
              <a:latin typeface="Arial Black Regular"/>
              <a:ea typeface="Helvetica Neue Black Condensed"/>
              <a:cs typeface="Arial Black" panose="020B0604020202020204" pitchFamily="34" charset="0"/>
              <a:sym typeface="Helvetica Neue Black Condensed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793D47-D55B-7347-877E-62ECE03A732C}"/>
              </a:ext>
            </a:extLst>
          </p:cNvPr>
          <p:cNvSpPr/>
          <p:nvPr/>
        </p:nvSpPr>
        <p:spPr>
          <a:xfrm>
            <a:off x="3206935" y="3795014"/>
            <a:ext cx="2658412" cy="1953868"/>
          </a:xfrm>
          <a:prstGeom prst="rect">
            <a:avLst/>
          </a:prstGeom>
        </p:spPr>
        <p:txBody>
          <a:bodyPr wrap="square" anchor="t" anchorCtr="1">
            <a:spAutoFit/>
          </a:bodyPr>
          <a:lstStyle/>
          <a:p>
            <a:pPr algn="ctr" defTabSz="1097236">
              <a:lnSpc>
                <a:spcPct val="80000"/>
              </a:lnSpc>
            </a:pPr>
            <a:r>
              <a:rPr lang="pl-PL" sz="4320" kern="0" dirty="0">
                <a:solidFill>
                  <a:srgbClr val="F5831F"/>
                </a:solidFill>
                <a:latin typeface="Arial Black Regular"/>
              </a:rPr>
              <a:t> 68%</a:t>
            </a:r>
            <a:br>
              <a:rPr dirty="0"/>
            </a:br>
            <a:r>
              <a:rPr lang="pl-PL" sz="2400" b="1" dirty="0">
                <a:solidFill>
                  <a:srgbClr val="F5831F"/>
                </a:solidFill>
                <a:latin typeface="Arial"/>
              </a:rPr>
              <a:t>małych firm</a:t>
            </a:r>
            <a:br>
              <a:rPr dirty="0"/>
            </a:br>
            <a:r>
              <a:rPr lang="pl-PL" sz="1680" dirty="0">
                <a:solidFill>
                  <a:srgbClr val="FFFFFF"/>
                </a:solidFill>
                <a:latin typeface="Arial"/>
              </a:rPr>
              <a:t>w 2019 roku skupia się na inwestowaniu w wymianę przestarzałej infrastruktury informatycznej</a:t>
            </a:r>
            <a:r>
              <a:rPr lang="pl-PL" sz="1680" baseline="30000" dirty="0">
                <a:solidFill>
                  <a:srgbClr val="FFFFFF"/>
                </a:solidFill>
                <a:latin typeface="Arial"/>
              </a:rPr>
              <a:t>1</a:t>
            </a:r>
            <a:r>
              <a:rPr lang="pl-PL" sz="168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5E768D-75D0-D948-A6F5-DC476A9FC46C}"/>
              </a:ext>
            </a:extLst>
          </p:cNvPr>
          <p:cNvSpPr/>
          <p:nvPr/>
        </p:nvSpPr>
        <p:spPr>
          <a:xfrm>
            <a:off x="6436285" y="3792107"/>
            <a:ext cx="2700563" cy="2042482"/>
          </a:xfrm>
          <a:prstGeom prst="rect">
            <a:avLst/>
          </a:prstGeom>
        </p:spPr>
        <p:txBody>
          <a:bodyPr wrap="square" anchor="t" anchorCtr="1">
            <a:spAutoFit/>
          </a:bodyPr>
          <a:lstStyle/>
          <a:p>
            <a:pPr algn="ctr" defTabSz="1097236">
              <a:lnSpc>
                <a:spcPct val="80000"/>
              </a:lnSpc>
            </a:pPr>
            <a:r>
              <a:rPr lang="pl-PL" sz="4320" kern="0" dirty="0">
                <a:solidFill>
                  <a:srgbClr val="F5831F"/>
                </a:solidFill>
                <a:latin typeface="Arial Black Regular"/>
              </a:rPr>
              <a:t>52%</a:t>
            </a:r>
            <a:br/>
            <a:r>
              <a:rPr lang="pl-PL" sz="2400" b="1" dirty="0">
                <a:solidFill>
                  <a:srgbClr val="F5831F"/>
                </a:solidFill>
                <a:latin typeface="Arial"/>
              </a:rPr>
              <a:t>małych firm</a:t>
            </a:r>
            <a:br/>
            <a:r>
              <a:rPr lang="pl-PL" sz="1680" dirty="0">
                <a:solidFill>
                  <a:srgbClr val="FFFFFF"/>
                </a:solidFill>
                <a:latin typeface="Arial"/>
              </a:rPr>
              <a:t>zwiększa swój budżet na usługi informatyczne z powodu obaw dotyczących bezpieczeństwa</a:t>
            </a:r>
            <a:r>
              <a:rPr lang="pl-PL" sz="1680" baseline="30000" dirty="0">
                <a:solidFill>
                  <a:srgbClr val="FFFFFF"/>
                </a:solidFill>
                <a:latin typeface="Arial"/>
              </a:rPr>
              <a:t>1</a:t>
            </a:r>
            <a:r>
              <a:rPr lang="pl-PL" sz="168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4ECFBF-5459-B84B-ABCF-32ACCCD00231}"/>
              </a:ext>
            </a:extLst>
          </p:cNvPr>
          <p:cNvSpPr txBox="1"/>
          <p:nvPr/>
        </p:nvSpPr>
        <p:spPr>
          <a:xfrm>
            <a:off x="3019348" y="6526963"/>
            <a:ext cx="8591702" cy="5976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74320" indent="-274320" algn="ctr" defTabSz="1097236">
              <a:lnSpc>
                <a:spcPct val="90000"/>
              </a:lnSpc>
              <a:buFont typeface="+mj-lt"/>
              <a:buAutoNum type="arabicPeriod"/>
            </a:pPr>
            <a:r>
              <a:rPr lang="pl-PL" sz="1080" dirty="0">
                <a:solidFill>
                  <a:srgbClr val="FFFFFF"/>
                </a:solidFill>
                <a:latin typeface="Arial" panose="020B0604020202020204" pitchFamily="34" charset="0"/>
              </a:rPr>
              <a:t>Raport „2019 State of IT”</a:t>
            </a:r>
          </a:p>
          <a:p>
            <a:pPr marL="274320" indent="-274320" algn="ctr" defTabSz="1097236">
              <a:lnSpc>
                <a:spcPct val="90000"/>
              </a:lnSpc>
              <a:buFont typeface="+mj-lt"/>
              <a:buAutoNum type="arabicPeriod"/>
            </a:pPr>
            <a:r>
              <a:rPr lang="pl-PL" sz="1080" dirty="0">
                <a:solidFill>
                  <a:srgbClr val="FFFFFF"/>
                </a:solidFill>
                <a:latin typeface="Arial" panose="020B0604020202020204" pitchFamily="34" charset="0"/>
              </a:rPr>
              <a:t> „Dlaczego oferowanie bezpłatnego Wi-Fi swoim klientom jest mądre?”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191EE2-0016-2747-8BC0-DFB3DB74ABDD}"/>
              </a:ext>
            </a:extLst>
          </p:cNvPr>
          <p:cNvSpPr/>
          <p:nvPr/>
        </p:nvSpPr>
        <p:spPr>
          <a:xfrm>
            <a:off x="9192098" y="3747964"/>
            <a:ext cx="2700563" cy="2180340"/>
          </a:xfrm>
          <a:prstGeom prst="rect">
            <a:avLst/>
          </a:prstGeom>
        </p:spPr>
        <p:txBody>
          <a:bodyPr wrap="square" anchor="t" anchorCtr="1">
            <a:spAutoFit/>
          </a:bodyPr>
          <a:lstStyle/>
          <a:p>
            <a:pPr algn="ctr" defTabSz="1097236">
              <a:lnSpc>
                <a:spcPct val="80000"/>
              </a:lnSpc>
            </a:pPr>
            <a:r>
              <a:rPr lang="pl-PL" sz="4320" kern="0" dirty="0">
                <a:solidFill>
                  <a:srgbClr val="F5831F"/>
                </a:solidFill>
                <a:latin typeface="Arial Black Regular"/>
              </a:rPr>
              <a:t>62%</a:t>
            </a:r>
            <a:br/>
            <a:r>
              <a:rPr lang="pl-PL" sz="2400" b="1" dirty="0">
                <a:solidFill>
                  <a:srgbClr val="F5831F"/>
                </a:solidFill>
                <a:latin typeface="Arial"/>
              </a:rPr>
              <a:t>małych firm</a:t>
            </a:r>
            <a:br/>
            <a:r>
              <a:rPr lang="pl-PL" sz="1680" dirty="0">
                <a:solidFill>
                  <a:srgbClr val="FFFFFF"/>
                </a:solidFill>
                <a:latin typeface="Arial"/>
              </a:rPr>
              <a:t>odnotowało, że klienci spędzają więcej czasu w ich lokalu, gdy oferują dostęp do Wi-Fi</a:t>
            </a:r>
            <a:r>
              <a:rPr lang="pl-PL" sz="1680" baseline="30000" dirty="0">
                <a:solidFill>
                  <a:srgbClr val="FFFFFF"/>
                </a:solidFill>
                <a:latin typeface="Arial"/>
              </a:rPr>
              <a:t>2</a:t>
            </a:r>
            <a:r>
              <a:rPr lang="pl-PL" sz="1680" dirty="0">
                <a:solidFill>
                  <a:srgbClr val="FFFFFF"/>
                </a:solidFill>
                <a:latin typeface="Arial"/>
              </a:rPr>
              <a:t>.</a:t>
            </a:r>
          </a:p>
          <a:p>
            <a:pPr algn="ctr" defTabSz="1097236">
              <a:lnSpc>
                <a:spcPct val="80000"/>
              </a:lnSpc>
            </a:pPr>
            <a:endParaRPr lang="pl-PL" sz="1680" baseline="30000" dirty="0">
              <a:solidFill>
                <a:srgbClr val="FFFFFF"/>
              </a:solidFill>
              <a:latin typeface="Arial"/>
              <a:ea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8168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8">
            <a:extLst>
              <a:ext uri="{FF2B5EF4-FFF2-40B4-BE49-F238E27FC236}">
                <a16:creationId xmlns:a16="http://schemas.microsoft.com/office/drawing/2014/main" id="{2797FDE4-D8A2-8046-AFB3-AC4627A151AC}"/>
              </a:ext>
            </a:extLst>
          </p:cNvPr>
          <p:cNvSpPr txBox="1"/>
          <p:nvPr/>
        </p:nvSpPr>
        <p:spPr>
          <a:xfrm>
            <a:off x="0" y="1943189"/>
            <a:ext cx="14630400" cy="16673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="http://schemas.openxmlformats.org/officeDocument/2006/math" xmlns:ma14="http://schemas.microsoft.com/office/mac/drawingml/2011/main" val="1"/>
            </a:ext>
          </a:extLst>
        </p:spPr>
        <p:txBody>
          <a:bodyPr lIns="0" tIns="0" rIns="0" bIns="0" anchor="ctr" anchorCtr="1">
            <a:noAutofit/>
          </a:bodyPr>
          <a:lstStyle/>
          <a:p>
            <a:pPr algn="ctr" defTabSz="421357" hangingPunct="0">
              <a:lnSpc>
                <a:spcPct val="80000"/>
              </a:lnSpc>
              <a:defRPr sz="15000" b="0">
                <a:solidFill>
                  <a:srgbClr val="F5831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pl-PL" sz="3360" kern="0" dirty="0">
                <a:solidFill>
                  <a:srgbClr val="FFFFFF"/>
                </a:solidFill>
                <a:latin typeface="Arial Black Regular"/>
                <a:sym typeface="Helvetica Neue Black Condensed"/>
              </a:rPr>
              <a:t>ODPOWIADANIE NA</a:t>
            </a:r>
            <a:br/>
            <a:r>
              <a:rPr lang="pl-PL" sz="4800" kern="0" dirty="0">
                <a:solidFill>
                  <a:srgbClr val="F5831F"/>
                </a:solidFill>
                <a:latin typeface="Arial Black Regular"/>
                <a:sym typeface="Helvetica Neue Black Condensed"/>
              </a:rPr>
              <a:t>CELE MAŁYCH FIRM</a:t>
            </a:r>
            <a:endParaRPr lang="pl-PL" sz="2880" kern="0" dirty="0">
              <a:solidFill>
                <a:srgbClr val="F5831F"/>
              </a:solidFill>
              <a:latin typeface="Arial Black Regular"/>
              <a:ea typeface="Helvetica Neue Black Condensed"/>
              <a:cs typeface="Arial Black" panose="020B0604020202020204" pitchFamily="34" charset="0"/>
              <a:sym typeface="Helvetica Neue Black Condensed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BBD7EA-8FFF-E045-988A-37EF61B485B9}"/>
              </a:ext>
            </a:extLst>
          </p:cNvPr>
          <p:cNvGrpSpPr/>
          <p:nvPr/>
        </p:nvGrpSpPr>
        <p:grpSpPr>
          <a:xfrm>
            <a:off x="1243026" y="3604329"/>
            <a:ext cx="12563207" cy="2329704"/>
            <a:chOff x="1128089" y="3280479"/>
            <a:chExt cx="12563207" cy="2329704"/>
          </a:xfrm>
        </p:grpSpPr>
        <p:sp>
          <p:nvSpPr>
            <p:cNvPr id="9" name="Text Placeholder 5">
              <a:extLst>
                <a:ext uri="{FF2B5EF4-FFF2-40B4-BE49-F238E27FC236}">
                  <a16:creationId xmlns:a16="http://schemas.microsoft.com/office/drawing/2014/main" id="{722F553F-4325-8B44-B95D-19615505744F}"/>
                </a:ext>
              </a:extLst>
            </p:cNvPr>
            <p:cNvSpPr txBox="1">
              <a:spLocks/>
            </p:cNvSpPr>
            <p:nvPr/>
          </p:nvSpPr>
          <p:spPr>
            <a:xfrm>
              <a:off x="1128089" y="3289799"/>
              <a:ext cx="3583915" cy="2320384"/>
            </a:xfrm>
            <a:prstGeom prst="rect">
              <a:avLst/>
            </a:prstGeom>
            <a:noFill/>
            <a:ln>
              <a:noFill/>
            </a:ln>
          </p:spPr>
          <p:txBody>
            <a:bodyPr tIns="109728" anchor="t" anchorCtr="1"/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8288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864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3152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868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5156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8872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37160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55448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64">
                <a:lnSpc>
                  <a:spcPct val="80000"/>
                </a:lnSpc>
                <a:buNone/>
                <a:defRPr/>
              </a:pPr>
              <a:r>
                <a:rPr lang="pl-PL" sz="2400" b="1" dirty="0">
                  <a:solidFill>
                    <a:srgbClr val="F5831F"/>
                  </a:solidFill>
                  <a:latin typeface="Arial Black" panose="020B0604020202020204" pitchFamily="34" charset="0"/>
                </a:rPr>
                <a:t>Przyciągaj nowych</a:t>
              </a:r>
              <a:br/>
              <a:r>
                <a:rPr lang="pl-PL" sz="2400" b="1" dirty="0">
                  <a:solidFill>
                    <a:srgbClr val="F5831F"/>
                  </a:solidFill>
                  <a:latin typeface="Arial Black" panose="020B0604020202020204" pitchFamily="34" charset="0"/>
                </a:rPr>
                <a:t>klientów</a:t>
              </a:r>
            </a:p>
            <a:p>
              <a:pPr marL="0" indent="0" algn="ctr" defTabSz="1097236">
                <a:lnSpc>
                  <a:spcPct val="80000"/>
                </a:lnSpc>
                <a:buNone/>
                <a:defRPr/>
              </a:pPr>
              <a:r>
                <a:rPr lang="pl-PL" sz="2000" dirty="0">
                  <a:solidFill>
                    <a:srgbClr val="FFFFFF"/>
                  </a:solidFill>
                  <a:latin typeface="Arial" panose="020B0604020202020204" pitchFamily="34" charset="0"/>
                </a:rPr>
                <a:t>…inwestując w technologię w celu zwiększenia przychodów i dotarcia do nowych klientów</a:t>
              </a:r>
              <a:endParaRPr lang="pl-PL" sz="200" b="1" dirty="0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</a:endParaRPr>
            </a:p>
          </p:txBody>
        </p:sp>
        <p:sp>
          <p:nvSpPr>
            <p:cNvPr id="10" name="Text Placeholder 5">
              <a:extLst>
                <a:ext uri="{FF2B5EF4-FFF2-40B4-BE49-F238E27FC236}">
                  <a16:creationId xmlns:a16="http://schemas.microsoft.com/office/drawing/2014/main" id="{B9178D64-C544-E84D-9C6E-5DDC01EF503D}"/>
                </a:ext>
              </a:extLst>
            </p:cNvPr>
            <p:cNvSpPr txBox="1">
              <a:spLocks/>
            </p:cNvSpPr>
            <p:nvPr/>
          </p:nvSpPr>
          <p:spPr>
            <a:xfrm>
              <a:off x="5793235" y="3280479"/>
              <a:ext cx="3384873" cy="2261546"/>
            </a:xfrm>
            <a:prstGeom prst="rect">
              <a:avLst/>
            </a:prstGeom>
            <a:noFill/>
          </p:spPr>
          <p:txBody>
            <a:bodyPr tIns="109728" anchor="t" anchorCtr="1"/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8288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864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3152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868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5156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8872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37160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55448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64">
                <a:lnSpc>
                  <a:spcPct val="80000"/>
                </a:lnSpc>
                <a:buNone/>
                <a:defRPr/>
              </a:pPr>
              <a:r>
                <a:rPr lang="pl-PL" sz="2400" b="1" dirty="0">
                  <a:solidFill>
                    <a:srgbClr val="F5831F"/>
                  </a:solidFill>
                  <a:latin typeface="Arial Black" panose="020B0604020202020204" pitchFamily="34" charset="0"/>
                </a:rPr>
                <a:t>Zyskaj przewagę</a:t>
              </a:r>
              <a:br/>
              <a:r>
                <a:rPr lang="pl-PL" sz="2400" b="1" dirty="0">
                  <a:solidFill>
                    <a:srgbClr val="F5831F"/>
                  </a:solidFill>
                  <a:latin typeface="Arial Black" panose="020B0604020202020204" pitchFamily="34" charset="0"/>
                </a:rPr>
                <a:t>konkurencyjną</a:t>
              </a:r>
            </a:p>
            <a:p>
              <a:pPr marL="0" indent="0" algn="ctr" defTabSz="914364">
                <a:lnSpc>
                  <a:spcPct val="80000"/>
                </a:lnSpc>
                <a:buNone/>
                <a:defRPr/>
              </a:pPr>
              <a:r>
                <a:rPr lang="pl-PL" sz="2000" dirty="0">
                  <a:solidFill>
                    <a:srgbClr val="FFFFFF"/>
                  </a:solidFill>
                  <a:latin typeface="Arial" panose="020B0604020202020204" pitchFamily="34" charset="0"/>
                </a:rPr>
                <a:t>…wdrażając opcje płatności cyfrowych, oferując Wi-Fi dla gości i wiele więcej</a:t>
              </a:r>
              <a:endParaRPr lang="pl-PL" sz="2000" b="1" dirty="0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</a:endParaRPr>
            </a:p>
            <a:p>
              <a:pPr marL="348532" indent="-270445" algn="ctr" defTabSz="1097236">
                <a:lnSpc>
                  <a:spcPct val="80000"/>
                </a:lnSpc>
                <a:spcBef>
                  <a:spcPts val="1080"/>
                </a:spcBef>
                <a:buFontTx/>
                <a:buChar char="-"/>
                <a:defRPr/>
              </a:pPr>
              <a:endParaRPr lang="pl-PL" sz="200" b="1" dirty="0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</a:endParaRPr>
            </a:p>
          </p:txBody>
        </p:sp>
        <p:sp>
          <p:nvSpPr>
            <p:cNvPr id="11" name="Text Placeholder 5">
              <a:extLst>
                <a:ext uri="{FF2B5EF4-FFF2-40B4-BE49-F238E27FC236}">
                  <a16:creationId xmlns:a16="http://schemas.microsoft.com/office/drawing/2014/main" id="{D8CCFBAE-7FB5-FD44-9ECF-4E2A60DB10D0}"/>
                </a:ext>
              </a:extLst>
            </p:cNvPr>
            <p:cNvSpPr txBox="1">
              <a:spLocks/>
            </p:cNvSpPr>
            <p:nvPr/>
          </p:nvSpPr>
          <p:spPr>
            <a:xfrm>
              <a:off x="9752020" y="3313590"/>
              <a:ext cx="3939276" cy="2272802"/>
            </a:xfrm>
            <a:prstGeom prst="rect">
              <a:avLst/>
            </a:prstGeom>
            <a:noFill/>
            <a:ln>
              <a:noFill/>
            </a:ln>
          </p:spPr>
          <p:txBody>
            <a:bodyPr tIns="109728" anchor="t" anchorCtr="1"/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8288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864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3152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868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5156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8872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37160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554480" indent="-13716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64">
                <a:lnSpc>
                  <a:spcPct val="80000"/>
                </a:lnSpc>
                <a:buNone/>
                <a:defRPr/>
              </a:pPr>
              <a:r>
                <a:rPr lang="pl-PL" sz="2400" b="1" dirty="0">
                  <a:solidFill>
                    <a:srgbClr val="F5831F"/>
                  </a:solidFill>
                  <a:latin typeface="Arial Black" panose="020B0604020202020204" pitchFamily="34" charset="0"/>
                </a:rPr>
                <a:t>Polepsz wydajność operacyjną </a:t>
              </a:r>
            </a:p>
            <a:p>
              <a:pPr marL="0" indent="0" algn="ctr" defTabSz="914364">
                <a:lnSpc>
                  <a:spcPct val="80000"/>
                </a:lnSpc>
                <a:buNone/>
                <a:defRPr/>
              </a:pPr>
              <a:r>
                <a:rPr lang="pl-PL" sz="2000" dirty="0">
                  <a:solidFill>
                    <a:srgbClr val="FFFFFF"/>
                  </a:solidFill>
                  <a:latin typeface="Arial" panose="020B0604020202020204" pitchFamily="34" charset="0"/>
                </a:rPr>
                <a:t>…lepiej zarzadzaj kosztami, aby</a:t>
              </a:r>
              <a:br/>
              <a:r>
                <a:rPr lang="pl-PL" sz="2000" dirty="0">
                  <a:solidFill>
                    <a:srgbClr val="FFFFFF"/>
                  </a:solidFill>
                  <a:latin typeface="Arial" panose="020B0604020202020204" pitchFamily="34" charset="0"/>
                </a:rPr>
                <a:t>zwiększyć efektywność</a:t>
              </a:r>
              <a:br/>
              <a:r>
                <a:rPr lang="pl-PL" sz="2000" dirty="0">
                  <a:solidFill>
                    <a:srgbClr val="FFFFFF"/>
                  </a:solidFill>
                  <a:latin typeface="Arial" panose="020B0604020202020204" pitchFamily="34" charset="0"/>
                </a:rPr>
                <a:t>i produktywność</a:t>
              </a:r>
              <a:endParaRPr lang="pl-PL" sz="2000" b="1" dirty="0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</a:endParaRPr>
            </a:p>
            <a:p>
              <a:pPr marL="348532" indent="-270445" algn="ctr" defTabSz="1097236">
                <a:lnSpc>
                  <a:spcPct val="80000"/>
                </a:lnSpc>
                <a:spcBef>
                  <a:spcPts val="1080"/>
                </a:spcBef>
                <a:buFontTx/>
                <a:buChar char="-"/>
                <a:defRPr/>
              </a:pPr>
              <a:endParaRPr lang="pl-PL" sz="200" b="1" dirty="0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384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8">
            <a:extLst>
              <a:ext uri="{FF2B5EF4-FFF2-40B4-BE49-F238E27FC236}">
                <a16:creationId xmlns:a16="http://schemas.microsoft.com/office/drawing/2014/main" id="{2797FDE4-D8A2-8046-AFB3-AC4627A151AC}"/>
              </a:ext>
            </a:extLst>
          </p:cNvPr>
          <p:cNvSpPr txBox="1"/>
          <p:nvPr/>
        </p:nvSpPr>
        <p:spPr>
          <a:xfrm>
            <a:off x="446048" y="1937408"/>
            <a:ext cx="9084328" cy="16673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xmlns:m="http://schemas.openxmlformats.org/officeDocument/2006/math" val="1"/>
            </a:ext>
          </a:extLst>
        </p:spPr>
        <p:txBody>
          <a:bodyPr lIns="0" tIns="0" rIns="0" bIns="0" anchor="ctr" anchorCtr="1">
            <a:noAutofit/>
          </a:bodyPr>
          <a:lstStyle/>
          <a:p>
            <a:pPr algn="ctr" defTabSz="421357" hangingPunct="0">
              <a:lnSpc>
                <a:spcPct val="80000"/>
              </a:lnSpc>
              <a:defRPr sz="15000" b="0">
                <a:solidFill>
                  <a:srgbClr val="F5831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pl-PL" sz="7920" kern="0" dirty="0">
                <a:solidFill>
                  <a:srgbClr val="F5831F"/>
                </a:solidFill>
                <a:latin typeface="Arial Black Regular"/>
                <a:sym typeface="Helvetica Neue Black Condensed"/>
              </a:rPr>
              <a:t>WYZWANIA</a:t>
            </a:r>
            <a:br/>
            <a:r>
              <a:rPr lang="pl-PL" sz="3360" kern="0" dirty="0">
                <a:solidFill>
                  <a:srgbClr val="FFFFFF"/>
                </a:solidFill>
                <a:latin typeface="Arial Black Regular"/>
                <a:sym typeface="Helvetica Neue Black Condensed"/>
              </a:rPr>
              <a:t>DOTYCZĄCE MAŁYCH FIRM</a:t>
            </a:r>
            <a:endParaRPr lang="pl-PL" sz="2880" kern="0" dirty="0">
              <a:solidFill>
                <a:srgbClr val="F5831F"/>
              </a:solidFill>
              <a:latin typeface="Arial Black Regular"/>
              <a:ea typeface="Helvetica Neue Black Condensed"/>
              <a:cs typeface="Arial Black" panose="020B0604020202020204" pitchFamily="34" charset="0"/>
              <a:sym typeface="Helvetica Neue Black Condensed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793D47-D55B-7347-877E-62ECE03A732C}"/>
              </a:ext>
            </a:extLst>
          </p:cNvPr>
          <p:cNvSpPr/>
          <p:nvPr/>
        </p:nvSpPr>
        <p:spPr>
          <a:xfrm>
            <a:off x="767142" y="4994995"/>
            <a:ext cx="2558988" cy="701730"/>
          </a:xfrm>
          <a:prstGeom prst="rect">
            <a:avLst/>
          </a:prstGeom>
        </p:spPr>
        <p:txBody>
          <a:bodyPr wrap="square" anchor="t" anchorCtr="1">
            <a:noAutofit/>
          </a:bodyPr>
          <a:lstStyle/>
          <a:p>
            <a:pPr algn="ctr" defTabSz="1097236">
              <a:lnSpc>
                <a:spcPct val="80000"/>
              </a:lnSpc>
            </a:pPr>
            <a:r>
              <a:rPr lang="pl-PL" sz="2400" dirty="0">
                <a:solidFill>
                  <a:srgbClr val="FFFFFF"/>
                </a:solidFill>
                <a:latin typeface="Arial"/>
              </a:rPr>
              <a:t>Wykorzystywanie przestarzałego sprzętu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5E768D-75D0-D948-A6F5-DC476A9FC46C}"/>
              </a:ext>
            </a:extLst>
          </p:cNvPr>
          <p:cNvSpPr/>
          <p:nvPr/>
        </p:nvSpPr>
        <p:spPr>
          <a:xfrm>
            <a:off x="3741523" y="4994995"/>
            <a:ext cx="2865017" cy="701730"/>
          </a:xfrm>
          <a:prstGeom prst="rect">
            <a:avLst/>
          </a:prstGeom>
        </p:spPr>
        <p:txBody>
          <a:bodyPr wrap="square" anchor="t" anchorCtr="1">
            <a:noAutofit/>
          </a:bodyPr>
          <a:lstStyle/>
          <a:p>
            <a:pPr algn="ctr" defTabSz="1097236">
              <a:lnSpc>
                <a:spcPct val="80000"/>
              </a:lnSpc>
            </a:pPr>
            <a:r>
              <a:rPr lang="pl-PL" sz="2400" dirty="0">
                <a:solidFill>
                  <a:srgbClr val="FFFFFF"/>
                </a:solidFill>
                <a:latin typeface="Arial"/>
              </a:rPr>
              <a:t>Ograniczenia dotyczące płynnego budżetu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191EE2-0016-2747-8BC0-DFB3DB74ABDD}"/>
              </a:ext>
            </a:extLst>
          </p:cNvPr>
          <p:cNvSpPr/>
          <p:nvPr/>
        </p:nvSpPr>
        <p:spPr>
          <a:xfrm>
            <a:off x="6754222" y="4994995"/>
            <a:ext cx="2865017" cy="997196"/>
          </a:xfrm>
          <a:prstGeom prst="rect">
            <a:avLst/>
          </a:prstGeom>
        </p:spPr>
        <p:txBody>
          <a:bodyPr wrap="square" anchor="t" anchorCtr="1">
            <a:noAutofit/>
          </a:bodyPr>
          <a:lstStyle/>
          <a:p>
            <a:pPr algn="ctr" defTabSz="1097236">
              <a:lnSpc>
                <a:spcPct val="80000"/>
              </a:lnSpc>
            </a:pPr>
            <a:r>
              <a:rPr lang="pl-PL" sz="2400" dirty="0">
                <a:solidFill>
                  <a:srgbClr val="FFFFFF"/>
                </a:solidFill>
                <a:latin typeface="Arial"/>
              </a:rPr>
              <a:t>Wzmocnione obawy dotyczące bezpieczeństwa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2963E-FB66-B64D-859E-48AF161B86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099" y="3862270"/>
            <a:ext cx="609863" cy="947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5996C0-B74B-2C4F-95DD-30468697B7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470" y="3795379"/>
            <a:ext cx="870520" cy="105173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158E567-DC07-D142-ACF7-E452B04982CC}"/>
              </a:ext>
            </a:extLst>
          </p:cNvPr>
          <p:cNvGrpSpPr/>
          <p:nvPr/>
        </p:nvGrpSpPr>
        <p:grpSpPr>
          <a:xfrm>
            <a:off x="1263699" y="3862270"/>
            <a:ext cx="1583646" cy="937391"/>
            <a:chOff x="1045122" y="2679590"/>
            <a:chExt cx="1319705" cy="78115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0795613-5083-C440-81B6-56C6EAE76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5122" y="2679590"/>
              <a:ext cx="1319705" cy="78115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14CA07-AE97-8148-B26C-A3E8BCDAC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7033" y="2774730"/>
              <a:ext cx="455882" cy="4024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288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20AA890-BDFC-634F-91C5-0AC07246F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6505" y="4284279"/>
            <a:ext cx="17145000" cy="3096570"/>
          </a:xfrm>
          <a:prstGeom prst="rect">
            <a:avLst/>
          </a:prstGeom>
        </p:spPr>
      </p:pic>
      <p:sp>
        <p:nvSpPr>
          <p:cNvPr id="28" name="TextBox 28">
            <a:extLst>
              <a:ext uri="{FF2B5EF4-FFF2-40B4-BE49-F238E27FC236}">
                <a16:creationId xmlns:a16="http://schemas.microsoft.com/office/drawing/2014/main" id="{59D755BB-48F8-7F49-B905-C1745AC5B26C}"/>
              </a:ext>
            </a:extLst>
          </p:cNvPr>
          <p:cNvSpPr txBox="1"/>
          <p:nvPr/>
        </p:nvSpPr>
        <p:spPr>
          <a:xfrm>
            <a:off x="0" y="669859"/>
            <a:ext cx="14630400" cy="16673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xmlns:m="http://schemas.openxmlformats.org/officeDocument/2006/math" val="1"/>
            </a:ext>
          </a:extLst>
        </p:spPr>
        <p:txBody>
          <a:bodyPr lIns="0" tIns="0" rIns="0" bIns="0" anchor="ctr" anchorCtr="1">
            <a:noAutofit/>
          </a:bodyPr>
          <a:lstStyle/>
          <a:p>
            <a:pPr algn="ctr" defTabSz="421357" hangingPunct="0">
              <a:lnSpc>
                <a:spcPct val="80000"/>
              </a:lnSpc>
              <a:defRPr sz="15000" b="0">
                <a:solidFill>
                  <a:srgbClr val="F5831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pl-PL" sz="3360" kern="0" dirty="0">
                <a:solidFill>
                  <a:srgbClr val="FFFFFF"/>
                </a:solidFill>
                <a:latin typeface="Arial Black Regular"/>
                <a:sym typeface="Helvetica Neue Black Condensed"/>
              </a:rPr>
              <a:t>PRZEDSTAWIAMY</a:t>
            </a:r>
            <a:br>
              <a:rPr dirty="0"/>
            </a:br>
            <a:r>
              <a:rPr lang="pl-PL" sz="4800" kern="0" dirty="0">
                <a:solidFill>
                  <a:srgbClr val="F5831F"/>
                </a:solidFill>
                <a:latin typeface="Arial Black Regular"/>
                <a:sym typeface="Helvetica Neue Black Condensed"/>
              </a:rPr>
              <a:t>RODZINĘ PUNKTÓW DOSTĘPU </a:t>
            </a:r>
            <a:br>
              <a:rPr lang="en-US" sz="4800" kern="0" dirty="0">
                <a:solidFill>
                  <a:srgbClr val="F5831F"/>
                </a:solidFill>
                <a:latin typeface="Arial Black Regular"/>
                <a:sym typeface="Helvetica Neue Black Condensed"/>
              </a:rPr>
            </a:br>
            <a:r>
              <a:rPr lang="pl-PL" sz="4800" kern="0" dirty="0">
                <a:solidFill>
                  <a:srgbClr val="F5831F"/>
                </a:solidFill>
                <a:latin typeface="Arial Black Regular"/>
                <a:sym typeface="Helvetica Neue Black Condensed"/>
              </a:rPr>
              <a:t>ARUBA INSTANT ON</a:t>
            </a:r>
            <a:endParaRPr lang="pl-PL" sz="2880" kern="0" dirty="0">
              <a:solidFill>
                <a:srgbClr val="F5831F"/>
              </a:solidFill>
              <a:latin typeface="Arial Black Regular"/>
              <a:ea typeface="Helvetica Neue Black Condensed"/>
              <a:cs typeface="Arial Black" panose="020B0604020202020204" pitchFamily="34" charset="0"/>
              <a:sym typeface="Helvetica Neue Black Condensed"/>
            </a:endParaRPr>
          </a:p>
        </p:txBody>
      </p:sp>
      <p:pic>
        <p:nvPicPr>
          <p:cNvPr id="69" name="Google Shape;62;p14">
            <a:extLst>
              <a:ext uri="{FF2B5EF4-FFF2-40B4-BE49-F238E27FC236}">
                <a16:creationId xmlns:a16="http://schemas.microsoft.com/office/drawing/2014/main" id="{5FE54993-63AD-9848-8E29-7927CB8E71C3}"/>
              </a:ext>
            </a:extLst>
          </p:cNvPr>
          <p:cNvPicPr preferRelativeResize="0"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460" y="3619500"/>
            <a:ext cx="1450336" cy="2644244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  <p:sp>
        <p:nvSpPr>
          <p:cNvPr id="33" name="object 40">
            <a:extLst>
              <a:ext uri="{FF2B5EF4-FFF2-40B4-BE49-F238E27FC236}">
                <a16:creationId xmlns:a16="http://schemas.microsoft.com/office/drawing/2014/main" id="{F17A6C41-643E-4748-81BA-BC1339E4558C}"/>
              </a:ext>
            </a:extLst>
          </p:cNvPr>
          <p:cNvSpPr/>
          <p:nvPr/>
        </p:nvSpPr>
        <p:spPr>
          <a:xfrm>
            <a:off x="1330834" y="5797344"/>
            <a:ext cx="1515697" cy="308872"/>
          </a:xfrm>
          <a:prstGeom prst="rect">
            <a:avLst/>
          </a:prstGeom>
          <a:noFill/>
        </p:spPr>
        <p:txBody>
          <a:bodyPr wrap="square" lIns="0" tIns="0" rIns="0" bIns="0" rtlCol="0" anchor="t" anchorCtr="1"/>
          <a:lstStyle/>
          <a:p>
            <a:pPr marL="63244" marR="6096" indent="-48766" algn="ctr" defTabSz="1097236"/>
            <a:r>
              <a:rPr lang="pl-PL" sz="1400" b="1" spc="18" dirty="0">
                <a:latin typeface="Arial" panose="020B0604020202020204" pitchFamily="34" charset="0"/>
              </a:rPr>
              <a:t>Instant On AP11 </a:t>
            </a:r>
          </a:p>
          <a:p>
            <a:pPr marL="63244" marR="6096" indent="-48766" algn="ctr" defTabSz="1097236"/>
            <a:r>
              <a:rPr lang="pl-PL" sz="1100" b="1" dirty="0">
                <a:latin typeface="Arial" panose="020B0604020202020204" pitchFamily="34" charset="0"/>
              </a:rPr>
              <a:t>2x2:2</a:t>
            </a:r>
            <a:endParaRPr lang="pl-PL" sz="1100" b="1" spc="18" dirty="0">
              <a:latin typeface="Arial" panose="020B0604020202020204" pitchFamily="34" charset="0"/>
              <a:ea typeface="Helvetica Neue Medium"/>
              <a:cs typeface="Arial" panose="020B0604020202020204" pitchFamily="34" charset="0"/>
            </a:endParaRPr>
          </a:p>
        </p:txBody>
      </p:sp>
      <p:sp>
        <p:nvSpPr>
          <p:cNvPr id="34" name="object 40">
            <a:extLst>
              <a:ext uri="{FF2B5EF4-FFF2-40B4-BE49-F238E27FC236}">
                <a16:creationId xmlns:a16="http://schemas.microsoft.com/office/drawing/2014/main" id="{B4B1B0A8-D0C5-4B48-8425-072C1559F61B}"/>
              </a:ext>
            </a:extLst>
          </p:cNvPr>
          <p:cNvSpPr/>
          <p:nvPr/>
        </p:nvSpPr>
        <p:spPr>
          <a:xfrm>
            <a:off x="3227362" y="5797344"/>
            <a:ext cx="1515697" cy="308872"/>
          </a:xfrm>
          <a:prstGeom prst="rect">
            <a:avLst/>
          </a:prstGeom>
          <a:noFill/>
        </p:spPr>
        <p:txBody>
          <a:bodyPr wrap="square" lIns="0" tIns="0" rIns="0" bIns="0" rtlCol="0" anchor="t" anchorCtr="1"/>
          <a:lstStyle/>
          <a:p>
            <a:pPr marL="63244" marR="6096" indent="-48766" algn="ctr" defTabSz="1097236"/>
            <a:r>
              <a:rPr lang="pl-PL"/>
              <a:t> </a:t>
            </a:r>
            <a:r>
              <a:rPr lang="pl-PL" sz="1400" b="1" spc="18" dirty="0">
                <a:latin typeface="Arial" panose="020B0604020202020204" pitchFamily="34" charset="0"/>
              </a:rPr>
              <a:t>Instant On AP12</a:t>
            </a:r>
          </a:p>
          <a:p>
            <a:pPr marL="63244" marR="6096" indent="-48766" algn="ctr" defTabSz="1097236"/>
            <a:r>
              <a:rPr lang="pl-PL" sz="1100" b="1" dirty="0">
                <a:latin typeface="Arial" panose="020B0604020202020204" pitchFamily="34" charset="0"/>
              </a:rPr>
              <a:t>3x3:3</a:t>
            </a:r>
            <a:endParaRPr lang="pl-PL" sz="1100" b="1" spc="18" dirty="0">
              <a:latin typeface="Arial" panose="020B0604020202020204" pitchFamily="34" charset="0"/>
              <a:ea typeface="Helvetica Neue Medium"/>
              <a:cs typeface="Arial" panose="020B0604020202020204" pitchFamily="34" charset="0"/>
            </a:endParaRPr>
          </a:p>
        </p:txBody>
      </p:sp>
      <p:sp>
        <p:nvSpPr>
          <p:cNvPr id="35" name="object 40">
            <a:extLst>
              <a:ext uri="{FF2B5EF4-FFF2-40B4-BE49-F238E27FC236}">
                <a16:creationId xmlns:a16="http://schemas.microsoft.com/office/drawing/2014/main" id="{A9632B4E-5B8C-4948-8C0C-539001FE7D0D}"/>
              </a:ext>
            </a:extLst>
          </p:cNvPr>
          <p:cNvSpPr/>
          <p:nvPr/>
        </p:nvSpPr>
        <p:spPr>
          <a:xfrm>
            <a:off x="5346142" y="5809624"/>
            <a:ext cx="1515697" cy="308872"/>
          </a:xfrm>
          <a:prstGeom prst="rect">
            <a:avLst/>
          </a:prstGeom>
          <a:noFill/>
        </p:spPr>
        <p:txBody>
          <a:bodyPr wrap="square" lIns="0" tIns="0" rIns="0" bIns="0" rtlCol="0" anchor="t" anchorCtr="1"/>
          <a:lstStyle/>
          <a:p>
            <a:pPr marL="63244" marR="6096" indent="-48766" algn="ctr" defTabSz="1097236"/>
            <a:r>
              <a:rPr lang="pl-PL"/>
              <a:t> </a:t>
            </a:r>
            <a:r>
              <a:rPr lang="pl-PL" sz="1400" b="1" spc="18" dirty="0">
                <a:latin typeface="Arial" panose="020B0604020202020204" pitchFamily="34" charset="0"/>
              </a:rPr>
              <a:t>Instant On AP15</a:t>
            </a:r>
          </a:p>
          <a:p>
            <a:pPr marL="63244" marR="6096" indent="-48766" algn="ctr" defTabSz="1097236"/>
            <a:r>
              <a:rPr lang="pl-PL" sz="1100" b="1" dirty="0">
                <a:latin typeface="Arial" panose="020B0604020202020204" pitchFamily="34" charset="0"/>
              </a:rPr>
              <a:t>4x4:4</a:t>
            </a:r>
            <a:endParaRPr lang="pl-PL" sz="1100" b="1" spc="18" dirty="0">
              <a:latin typeface="Arial" panose="020B0604020202020204" pitchFamily="34" charset="0"/>
              <a:ea typeface="Helvetica Neue Medium"/>
              <a:cs typeface="Arial" panose="020B0604020202020204" pitchFamily="34" charset="0"/>
            </a:endParaRPr>
          </a:p>
        </p:txBody>
      </p:sp>
      <p:sp>
        <p:nvSpPr>
          <p:cNvPr id="37" name="object 40">
            <a:extLst>
              <a:ext uri="{FF2B5EF4-FFF2-40B4-BE49-F238E27FC236}">
                <a16:creationId xmlns:a16="http://schemas.microsoft.com/office/drawing/2014/main" id="{5DF1A2A5-0E9D-954A-90EF-6B0F95F3BC3A}"/>
              </a:ext>
            </a:extLst>
          </p:cNvPr>
          <p:cNvSpPr/>
          <p:nvPr/>
        </p:nvSpPr>
        <p:spPr>
          <a:xfrm>
            <a:off x="7588536" y="6454218"/>
            <a:ext cx="2480185" cy="321744"/>
          </a:xfrm>
          <a:prstGeom prst="rect">
            <a:avLst/>
          </a:prstGeom>
          <a:noFill/>
        </p:spPr>
        <p:txBody>
          <a:bodyPr wrap="square" lIns="0" tIns="0" rIns="0" bIns="0" rtlCol="0" anchor="t" anchorCtr="1"/>
          <a:lstStyle/>
          <a:p>
            <a:pPr marL="63244" marR="6096" indent="-48766" algn="ctr" defTabSz="1097236"/>
            <a:r>
              <a:rPr lang="pl-PL" sz="1400" b="1" spc="18" dirty="0">
                <a:latin typeface="Arial" panose="020B0604020202020204" pitchFamily="34" charset="0"/>
              </a:rPr>
              <a:t>Instant On AP11D biurko/ściana </a:t>
            </a:r>
          </a:p>
          <a:p>
            <a:pPr marL="63244" marR="6096" indent="-48766" algn="ctr" defTabSz="1097236"/>
            <a:r>
              <a:rPr lang="pl-PL" sz="1100" b="1" dirty="0">
                <a:latin typeface="Arial" panose="020B0604020202020204" pitchFamily="34" charset="0"/>
              </a:rPr>
              <a:t>2x2:2</a:t>
            </a:r>
            <a:endParaRPr lang="pl-PL" sz="1100" b="1" spc="18" dirty="0">
              <a:latin typeface="Arial" panose="020B0604020202020204" pitchFamily="34" charset="0"/>
              <a:ea typeface="Helvetica Neue Medium"/>
              <a:cs typeface="Arial" panose="020B0604020202020204" pitchFamily="34" charset="0"/>
            </a:endParaRPr>
          </a:p>
        </p:txBody>
      </p:sp>
      <p:sp>
        <p:nvSpPr>
          <p:cNvPr id="39" name="object 40">
            <a:extLst>
              <a:ext uri="{FF2B5EF4-FFF2-40B4-BE49-F238E27FC236}">
                <a16:creationId xmlns:a16="http://schemas.microsoft.com/office/drawing/2014/main" id="{55F76CCE-122C-A24A-B641-F163B4AC9208}"/>
              </a:ext>
            </a:extLst>
          </p:cNvPr>
          <p:cNvSpPr/>
          <p:nvPr/>
        </p:nvSpPr>
        <p:spPr>
          <a:xfrm>
            <a:off x="10879494" y="6569193"/>
            <a:ext cx="1833992" cy="308872"/>
          </a:xfrm>
          <a:prstGeom prst="rect">
            <a:avLst/>
          </a:prstGeom>
          <a:noFill/>
        </p:spPr>
        <p:txBody>
          <a:bodyPr wrap="square" lIns="0" tIns="0" rIns="0" bIns="0" rtlCol="0" anchor="t" anchorCtr="1"/>
          <a:lstStyle/>
          <a:p>
            <a:pPr marL="63244" marR="6096" indent="-48766" algn="ctr" defTabSz="1097236"/>
            <a:r>
              <a:rPr lang="pl-PL" sz="1400" b="1" spc="18" dirty="0">
                <a:latin typeface="Arial" panose="020B0604020202020204" pitchFamily="34" charset="0"/>
              </a:rPr>
              <a:t>Instant On AP17 </a:t>
            </a:r>
          </a:p>
          <a:p>
            <a:pPr marL="63244" marR="6096" indent="-48766" algn="ctr" defTabSz="1097236"/>
            <a:r>
              <a:rPr lang="pl-PL" sz="1100" b="1" dirty="0">
                <a:latin typeface="Arial" panose="020B0604020202020204" pitchFamily="34" charset="0"/>
              </a:rPr>
              <a:t>2x2:2</a:t>
            </a:r>
            <a:endParaRPr lang="pl-PL" sz="1100" b="1" spc="18" dirty="0">
              <a:latin typeface="Arial" panose="020B0604020202020204" pitchFamily="34" charset="0"/>
              <a:ea typeface="Helvetica Neue Medium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FD35640-89FE-564D-9EE9-A82BD67F66DF}"/>
              </a:ext>
            </a:extLst>
          </p:cNvPr>
          <p:cNvSpPr txBox="1"/>
          <p:nvPr/>
        </p:nvSpPr>
        <p:spPr>
          <a:xfrm>
            <a:off x="1890343" y="3075339"/>
            <a:ext cx="3554266" cy="476062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defTabSz="1097236">
              <a:lnSpc>
                <a:spcPct val="90000"/>
              </a:lnSpc>
            </a:pPr>
            <a:r>
              <a:rPr lang="pl-PL" sz="1600" b="1" dirty="0">
                <a:latin typeface="Arial" panose="020B0604020202020204" pitchFamily="34" charset="0"/>
              </a:rPr>
              <a:t>WEWNĘTRZNE PUNKTY DOSTĘPU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D04403F-95E8-2C4A-80D0-88030B06B4E2}"/>
              </a:ext>
            </a:extLst>
          </p:cNvPr>
          <p:cNvSpPr txBox="1"/>
          <p:nvPr/>
        </p:nvSpPr>
        <p:spPr>
          <a:xfrm>
            <a:off x="7793167" y="2921067"/>
            <a:ext cx="2070924" cy="63033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 defTabSz="1097236">
              <a:lnSpc>
                <a:spcPct val="90000"/>
              </a:lnSpc>
            </a:pPr>
            <a:r>
              <a:rPr lang="pl-PL" sz="1600" b="1" dirty="0">
                <a:latin typeface="Arial" panose="020B0604020202020204" pitchFamily="34" charset="0"/>
              </a:rPr>
              <a:t>PUNKTY DOSTĘPU W BRANŻY HOTELARSKIEJ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76439E2-3F6E-124D-9109-CAEA42D10EBA}"/>
              </a:ext>
            </a:extLst>
          </p:cNvPr>
          <p:cNvSpPr txBox="1"/>
          <p:nvPr/>
        </p:nvSpPr>
        <p:spPr>
          <a:xfrm>
            <a:off x="10852923" y="2909913"/>
            <a:ext cx="1887135" cy="63033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 defTabSz="1097236">
              <a:lnSpc>
                <a:spcPct val="90000"/>
              </a:lnSpc>
            </a:pPr>
            <a:r>
              <a:rPr lang="pl-PL" sz="1600" b="1" dirty="0">
                <a:latin typeface="Arial" panose="020B0604020202020204" pitchFamily="34" charset="0"/>
              </a:rPr>
              <a:t>ZEWNĘTRZNE PUNKTY DOSTĘPU</a:t>
            </a:r>
          </a:p>
        </p:txBody>
      </p:sp>
      <p:pic>
        <p:nvPicPr>
          <p:cNvPr id="66" name="Google Shape;63;p14">
            <a:extLst>
              <a:ext uri="{FF2B5EF4-FFF2-40B4-BE49-F238E27FC236}">
                <a16:creationId xmlns:a16="http://schemas.microsoft.com/office/drawing/2014/main" id="{0DEE39CF-5D34-A04F-8C1E-F764A03FD285}"/>
              </a:ext>
            </a:extLst>
          </p:cNvPr>
          <p:cNvPicPr preferRelativeResize="0"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871" y="4079317"/>
            <a:ext cx="1592679" cy="1594487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EA6D2FB-D4C6-2B4B-B26A-0CE3C0DC23A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881" y="3955173"/>
            <a:ext cx="1708218" cy="1706475"/>
          </a:xfrm>
          <a:prstGeom prst="roundRect">
            <a:avLst/>
          </a:prstGeom>
        </p:spPr>
      </p:pic>
      <p:pic>
        <p:nvPicPr>
          <p:cNvPr id="68" name="Google Shape;63;p14">
            <a:extLst>
              <a:ext uri="{FF2B5EF4-FFF2-40B4-BE49-F238E27FC236}">
                <a16:creationId xmlns:a16="http://schemas.microsoft.com/office/drawing/2014/main" id="{46A7BB92-5A9C-0E46-8BB7-57AC655025B7}"/>
              </a:ext>
            </a:extLst>
          </p:cNvPr>
          <p:cNvPicPr preferRelativeResize="0"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799" y="4320510"/>
            <a:ext cx="1337767" cy="1341137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69A633-5E92-2742-99C3-647DE083F0F3}"/>
              </a:ext>
            </a:extLst>
          </p:cNvPr>
          <p:cNvSpPr/>
          <p:nvPr/>
        </p:nvSpPr>
        <p:spPr>
          <a:xfrm>
            <a:off x="1424600" y="2083413"/>
            <a:ext cx="11781203" cy="657424"/>
          </a:xfrm>
          <a:prstGeom prst="rect">
            <a:avLst/>
          </a:prstGeom>
        </p:spPr>
        <p:txBody>
          <a:bodyPr anchor="ctr" anchorCtr="1">
            <a:spAutoFit/>
          </a:bodyPr>
          <a:lstStyle/>
          <a:p>
            <a:pPr algn="ctr">
              <a:lnSpc>
                <a:spcPct val="90000"/>
              </a:lnSpc>
            </a:pPr>
            <a:endParaRPr lang="pl-PL" sz="168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pl-PL" sz="2400" b="1" dirty="0">
                <a:latin typeface="Arial" panose="020B0604020202020204" pitchFamily="34" charset="0"/>
              </a:rPr>
              <a:t>Grupa docelowa: małe firmy</a:t>
            </a:r>
            <a:endParaRPr lang="pl-PL" sz="168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B9EABC7-1117-4D45-A28E-E51A5138577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7625" y="3543300"/>
            <a:ext cx="249773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8">
            <a:extLst>
              <a:ext uri="{FF2B5EF4-FFF2-40B4-BE49-F238E27FC236}">
                <a16:creationId xmlns:a16="http://schemas.microsoft.com/office/drawing/2014/main" id="{2797FDE4-D8A2-8046-AFB3-AC4627A151AC}"/>
              </a:ext>
            </a:extLst>
          </p:cNvPr>
          <p:cNvSpPr txBox="1"/>
          <p:nvPr/>
        </p:nvSpPr>
        <p:spPr>
          <a:xfrm>
            <a:off x="0" y="1508059"/>
            <a:ext cx="14630400" cy="16673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="http://schemas.openxmlformats.org/officeDocument/2006/math" xmlns:ma14="http://schemas.microsoft.com/office/mac/drawingml/2011/main" val="1"/>
            </a:ext>
          </a:extLst>
        </p:spPr>
        <p:txBody>
          <a:bodyPr lIns="0" tIns="0" rIns="0" bIns="0" anchor="ctr" anchorCtr="1">
            <a:noAutofit/>
          </a:bodyPr>
          <a:lstStyle/>
          <a:p>
            <a:pPr algn="ctr" defTabSz="421357" hangingPunct="0">
              <a:lnSpc>
                <a:spcPct val="80000"/>
              </a:lnSpc>
              <a:defRPr sz="15000" b="0">
                <a:solidFill>
                  <a:srgbClr val="F5831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pl-PL" sz="7200" kern="0" dirty="0">
                <a:solidFill>
                  <a:srgbClr val="F5831F"/>
                </a:solidFill>
                <a:latin typeface="Arial Black Regular"/>
                <a:sym typeface="Helvetica Neue Black Condensed"/>
              </a:rPr>
              <a:t>ATUTY</a:t>
            </a:r>
            <a:br/>
            <a:r>
              <a:rPr lang="pl-PL" sz="3360" kern="0" dirty="0">
                <a:solidFill>
                  <a:srgbClr val="FFFFFF"/>
                </a:solidFill>
                <a:latin typeface="Arial Black Regular"/>
                <a:sym typeface="Helvetica Neue Black Condensed"/>
              </a:rPr>
              <a:t>PUNKTÓW DOSTĘPU ARUBA</a:t>
            </a:r>
            <a:endParaRPr lang="pl-PL" sz="2880" kern="0" dirty="0">
              <a:solidFill>
                <a:srgbClr val="F5831F"/>
              </a:solidFill>
              <a:latin typeface="Arial Black Regular"/>
              <a:ea typeface="Helvetica Neue Black Condensed"/>
              <a:cs typeface="Arial Black" panose="020B0604020202020204" pitchFamily="34" charset="0"/>
              <a:sym typeface="Helvetica Neue Black Condensed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9F079E-E811-264E-8A27-609F0E9895D6}"/>
              </a:ext>
            </a:extLst>
          </p:cNvPr>
          <p:cNvGrpSpPr/>
          <p:nvPr/>
        </p:nvGrpSpPr>
        <p:grpSpPr>
          <a:xfrm>
            <a:off x="808724" y="3348678"/>
            <a:ext cx="13330186" cy="2581644"/>
            <a:chOff x="1023674" y="3284141"/>
            <a:chExt cx="13649380" cy="25816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F417357-91AD-054A-9880-C15D56EA453A}"/>
                </a:ext>
              </a:extLst>
            </p:cNvPr>
            <p:cNvSpPr/>
            <p:nvPr/>
          </p:nvSpPr>
          <p:spPr bwMode="ltGray">
            <a:xfrm>
              <a:off x="6623739" y="3284141"/>
              <a:ext cx="2286620" cy="258164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 defTabSz="1097236">
                <a:lnSpc>
                  <a:spcPct val="80000"/>
                </a:lnSpc>
                <a:spcBef>
                  <a:spcPts val="720"/>
                </a:spcBef>
                <a:spcAft>
                  <a:spcPts val="720"/>
                </a:spcAft>
              </a:pPr>
              <a:r>
                <a:rPr lang="pl-PL" sz="2000" b="1" dirty="0">
                  <a:solidFill>
                    <a:srgbClr val="F5831F"/>
                  </a:solidFill>
                  <a:latin typeface="Arial" panose="020B0604020202020204" pitchFamily="34" charset="0"/>
                </a:rPr>
                <a:t>super serwis</a:t>
              </a:r>
            </a:p>
            <a:p>
              <a:pPr algn="ctr" defTabSz="1097236">
                <a:lnSpc>
                  <a:spcPct val="80000"/>
                </a:lnSpc>
                <a:spcBef>
                  <a:spcPts val="720"/>
                </a:spcBef>
                <a:spcAft>
                  <a:spcPts val="720"/>
                </a:spcAft>
              </a:pPr>
              <a:r>
                <a:rPr lang="pl-PL" sz="1800" dirty="0">
                  <a:solidFill>
                    <a:srgbClr val="FFFFFF"/>
                  </a:solidFill>
                  <a:latin typeface="Arial" panose="020B0604020202020204" pitchFamily="34" charset="0"/>
                </a:rPr>
                <a:t>wsparcie telefoniczne 24/7 przez 90 dni i na czacie przez rok </a:t>
              </a:r>
            </a:p>
            <a:p>
              <a:pPr algn="ctr" defTabSz="1097236">
                <a:lnSpc>
                  <a:spcPct val="80000"/>
                </a:lnSpc>
                <a:spcBef>
                  <a:spcPts val="720"/>
                </a:spcBef>
                <a:spcAft>
                  <a:spcPts val="720"/>
                </a:spcAft>
              </a:pPr>
              <a:r>
                <a:rPr lang="pl-PL" sz="1800" dirty="0">
                  <a:solidFill>
                    <a:srgbClr val="FFFFFF"/>
                  </a:solidFill>
                  <a:latin typeface="Arial" panose="020B0604020202020204" pitchFamily="34" charset="0"/>
                </a:rPr>
                <a:t>Roczna gwarancja</a:t>
              </a:r>
            </a:p>
            <a:p>
              <a:pPr algn="ctr" defTabSz="1097236">
                <a:lnSpc>
                  <a:spcPct val="80000"/>
                </a:lnSpc>
                <a:spcBef>
                  <a:spcPts val="720"/>
                </a:spcBef>
                <a:spcAft>
                  <a:spcPts val="720"/>
                </a:spcAft>
              </a:pPr>
              <a:r>
                <a:rPr lang="pl-PL" sz="1800" dirty="0">
                  <a:solidFill>
                    <a:srgbClr val="FFFFFF"/>
                  </a:solidFill>
                  <a:latin typeface="Arial" panose="020B0604020202020204" pitchFamily="34" charset="0"/>
                </a:rPr>
                <a:t> Społeczność Instant On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835D66B-21FC-2349-88C4-6D3FD60F9E2E}"/>
                </a:ext>
              </a:extLst>
            </p:cNvPr>
            <p:cNvSpPr/>
            <p:nvPr/>
          </p:nvSpPr>
          <p:spPr bwMode="ltGray">
            <a:xfrm>
              <a:off x="11918286" y="3284141"/>
              <a:ext cx="2754768" cy="258164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 defTabSz="1097236">
                <a:lnSpc>
                  <a:spcPct val="80000"/>
                </a:lnSpc>
                <a:spcBef>
                  <a:spcPts val="720"/>
                </a:spcBef>
                <a:spcAft>
                  <a:spcPts val="720"/>
                </a:spcAft>
              </a:pPr>
              <a:r>
                <a:rPr lang="pl-PL" sz="2000" b="1" dirty="0">
                  <a:solidFill>
                    <a:srgbClr val="F5831F"/>
                  </a:solidFill>
                  <a:latin typeface="Arial" panose="020B0604020202020204" pitchFamily="34" charset="0"/>
                </a:rPr>
                <a:t>Zaufany</a:t>
              </a:r>
              <a:br>
                <a:rPr dirty="0"/>
              </a:br>
              <a:r>
                <a:rPr lang="pl-PL" sz="2000" b="1" dirty="0">
                  <a:solidFill>
                    <a:srgbClr val="F5831F"/>
                  </a:solidFill>
                  <a:latin typeface="Arial" panose="020B0604020202020204" pitchFamily="34" charset="0"/>
                </a:rPr>
                <a:t>dostawca</a:t>
              </a:r>
            </a:p>
            <a:p>
              <a:pPr algn="ctr" defTabSz="1097236">
                <a:lnSpc>
                  <a:spcPct val="80000"/>
                </a:lnSpc>
                <a:spcBef>
                  <a:spcPts val="720"/>
                </a:spcBef>
                <a:spcAft>
                  <a:spcPts val="720"/>
                </a:spcAft>
              </a:pPr>
              <a:r>
                <a:rPr lang="pl-PL" sz="1800" dirty="0">
                  <a:solidFill>
                    <a:srgbClr val="FFFFFF"/>
                  </a:solidFill>
                  <a:latin typeface="Arial" panose="020B0604020202020204" pitchFamily="34" charset="0"/>
                </a:rPr>
                <a:t>Aruba to uznany lider w branży sieci przewodowej i bezprzewodowej, dostarczający innowacyjne rozwiązania od 17 lat</a:t>
              </a:r>
            </a:p>
            <a:p>
              <a:pPr algn="ctr" defTabSz="1097236">
                <a:lnSpc>
                  <a:spcPct val="80000"/>
                </a:lnSpc>
                <a:spcBef>
                  <a:spcPts val="720"/>
                </a:spcBef>
                <a:spcAft>
                  <a:spcPts val="720"/>
                </a:spcAft>
              </a:pPr>
              <a:r>
                <a:rPr lang="pl-PL" sz="1800" dirty="0">
                  <a:solidFill>
                    <a:srgbClr val="FFFFFF"/>
                  </a:solidFill>
                  <a:latin typeface="Arial" panose="020B0604020202020204" pitchFamily="34" charset="0"/>
                </a:rPr>
                <a:t>Sprzęt/oprogramowanie</a:t>
              </a:r>
              <a:br>
                <a:rPr dirty="0"/>
              </a:br>
              <a:r>
                <a:rPr lang="pl-PL" sz="1800" dirty="0">
                  <a:solidFill>
                    <a:srgbClr val="FFFFFF"/>
                  </a:solidFill>
                  <a:latin typeface="Arial" panose="020B0604020202020204" pitchFamily="34" charset="0"/>
                </a:rPr>
                <a:t>najwyższej jakości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7D5E669-C7A2-9240-821C-C46C99317FC6}"/>
                </a:ext>
              </a:extLst>
            </p:cNvPr>
            <p:cNvSpPr/>
            <p:nvPr/>
          </p:nvSpPr>
          <p:spPr bwMode="ltGray">
            <a:xfrm>
              <a:off x="1023674" y="3284141"/>
              <a:ext cx="2453347" cy="258164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 defTabSz="1097236">
                <a:lnSpc>
                  <a:spcPct val="80000"/>
                </a:lnSpc>
                <a:spcBef>
                  <a:spcPts val="720"/>
                </a:spcBef>
                <a:spcAft>
                  <a:spcPts val="720"/>
                </a:spcAft>
              </a:pPr>
              <a:r>
                <a:rPr lang="pl-PL" sz="2000" b="1" dirty="0">
                  <a:solidFill>
                    <a:srgbClr val="F5831F"/>
                  </a:solidFill>
                  <a:latin typeface="Arial" panose="020B0604020202020204" pitchFamily="34" charset="0"/>
                </a:rPr>
                <a:t>Prosta obsługa</a:t>
              </a:r>
            </a:p>
            <a:p>
              <a:pPr algn="ctr" defTabSz="1097236">
                <a:lnSpc>
                  <a:spcPct val="80000"/>
                </a:lnSpc>
                <a:spcBef>
                  <a:spcPts val="720"/>
                </a:spcBef>
                <a:spcAft>
                  <a:spcPts val="720"/>
                </a:spcAft>
              </a:pPr>
              <a:r>
                <a:rPr lang="pl-PL" sz="1800" dirty="0">
                  <a:solidFill>
                    <a:srgbClr val="FFFFFF"/>
                  </a:solidFill>
                  <a:latin typeface="Arial" panose="020B0604020202020204" pitchFamily="34" charset="0"/>
                </a:rPr>
                <a:t>Konfiguracja mesh za jednym kliknięciem</a:t>
              </a:r>
            </a:p>
            <a:p>
              <a:pPr algn="ctr" defTabSz="1097236">
                <a:lnSpc>
                  <a:spcPct val="80000"/>
                </a:lnSpc>
                <a:spcBef>
                  <a:spcPts val="720"/>
                </a:spcBef>
                <a:spcAft>
                  <a:spcPts val="720"/>
                </a:spcAft>
              </a:pPr>
              <a:r>
                <a:rPr lang="pl-PL" sz="1800" dirty="0">
                  <a:solidFill>
                    <a:srgbClr val="FFFFFF"/>
                  </a:solidFill>
                  <a:latin typeface="Arial" panose="020B0604020202020204" pitchFamily="34" charset="0"/>
                </a:rPr>
                <a:t>Prosta konfiguracja przez aplikację mobilną lub portal w chmurze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871AE00-4E0D-374B-A848-848BA39988C3}"/>
                </a:ext>
              </a:extLst>
            </p:cNvPr>
            <p:cNvSpPr/>
            <p:nvPr/>
          </p:nvSpPr>
          <p:spPr bwMode="ltGray">
            <a:xfrm>
              <a:off x="9464938" y="3284141"/>
              <a:ext cx="2286620" cy="258164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 defTabSz="1097236">
                <a:lnSpc>
                  <a:spcPct val="80000"/>
                </a:lnSpc>
                <a:spcBef>
                  <a:spcPts val="720"/>
                </a:spcBef>
                <a:spcAft>
                  <a:spcPts val="720"/>
                </a:spcAft>
              </a:pPr>
              <a:r>
                <a:rPr lang="pl-PL" sz="2000" b="1" dirty="0">
                  <a:solidFill>
                    <a:srgbClr val="F5831F"/>
                  </a:solidFill>
                  <a:latin typeface="Arial" panose="020B0604020202020204" pitchFamily="34" charset="0"/>
                </a:rPr>
                <a:t>Brak ukrytych opłat</a:t>
              </a:r>
            </a:p>
            <a:p>
              <a:pPr algn="ctr" defTabSz="1097236">
                <a:lnSpc>
                  <a:spcPct val="80000"/>
                </a:lnSpc>
                <a:spcBef>
                  <a:spcPts val="720"/>
                </a:spcBef>
                <a:spcAft>
                  <a:spcPts val="720"/>
                </a:spcAft>
              </a:pPr>
              <a:r>
                <a:rPr lang="pl-PL" sz="1800" dirty="0">
                  <a:solidFill>
                    <a:srgbClr val="FFFFFF"/>
                  </a:solidFill>
                  <a:latin typeface="Arial" panose="020B0604020202020204" pitchFamily="34" charset="0"/>
                </a:rPr>
                <a:t>Brak opłat za subskrypcje i licencje – niższy TOC 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D0C875E-F897-7747-8BFA-1D1258D30997}"/>
                </a:ext>
              </a:extLst>
            </p:cNvPr>
            <p:cNvSpPr/>
            <p:nvPr/>
          </p:nvSpPr>
          <p:spPr bwMode="ltGray">
            <a:xfrm>
              <a:off x="3615812" y="3284141"/>
              <a:ext cx="2453347" cy="258164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 defTabSz="1097236">
                <a:lnSpc>
                  <a:spcPct val="80000"/>
                </a:lnSpc>
                <a:spcBef>
                  <a:spcPts val="720"/>
                </a:spcBef>
                <a:spcAft>
                  <a:spcPts val="720"/>
                </a:spcAft>
              </a:pPr>
              <a:r>
                <a:rPr lang="pl-PL" sz="2000" b="1" dirty="0">
                  <a:solidFill>
                    <a:srgbClr val="F5831F"/>
                  </a:solidFill>
                  <a:latin typeface="Arial" panose="020B0604020202020204" pitchFamily="34" charset="0"/>
                </a:rPr>
                <a:t>Wbudowane funkcje bezpieczeństwa</a:t>
              </a:r>
            </a:p>
            <a:p>
              <a:pPr algn="ctr" defTabSz="1097236">
                <a:lnSpc>
                  <a:spcPct val="80000"/>
                </a:lnSpc>
                <a:spcBef>
                  <a:spcPts val="720"/>
                </a:spcBef>
                <a:spcAft>
                  <a:spcPts val="720"/>
                </a:spcAft>
              </a:pPr>
              <a:r>
                <a:rPr lang="pl-PL" sz="1800" dirty="0">
                  <a:solidFill>
                    <a:srgbClr val="FFFFFF"/>
                  </a:solidFill>
                  <a:latin typeface="Arial" panose="020B0604020202020204" pitchFamily="34" charset="0"/>
                </a:rPr>
                <a:t>Nie wymaga żadnych zewnętrznych urządzeń zabezpieczających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792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2FE0DACF-4D38-9F45-906C-38F1198476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>
            <a:off x="5093941" y="431051"/>
            <a:ext cx="10135040" cy="9791700"/>
          </a:xfrm>
          <a:prstGeom prst="rect">
            <a:avLst/>
          </a:prstGeom>
        </p:spPr>
      </p:pic>
      <p:sp>
        <p:nvSpPr>
          <p:cNvPr id="2" name="TextBox 28">
            <a:extLst>
              <a:ext uri="{FF2B5EF4-FFF2-40B4-BE49-F238E27FC236}">
                <a16:creationId xmlns:a16="http://schemas.microsoft.com/office/drawing/2014/main" id="{2797FDE4-D8A2-8046-AFB3-AC4627A151AC}"/>
              </a:ext>
            </a:extLst>
          </p:cNvPr>
          <p:cNvSpPr txBox="1"/>
          <p:nvPr/>
        </p:nvSpPr>
        <p:spPr>
          <a:xfrm>
            <a:off x="0" y="851410"/>
            <a:ext cx="14630400" cy="16673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="http://schemas.openxmlformats.org/officeDocument/2006/math" xmlns:ma14="http://schemas.microsoft.com/office/mac/drawingml/2011/main" val="1"/>
            </a:ext>
          </a:extLst>
        </p:spPr>
        <p:txBody>
          <a:bodyPr lIns="0" tIns="0" rIns="0" bIns="0" anchor="ctr" anchorCtr="1">
            <a:noAutofit/>
          </a:bodyPr>
          <a:lstStyle/>
          <a:p>
            <a:pPr algn="ctr" defTabSz="421357" hangingPunct="0">
              <a:lnSpc>
                <a:spcPct val="80000"/>
              </a:lnSpc>
              <a:defRPr sz="15000" b="0">
                <a:solidFill>
                  <a:srgbClr val="F5831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pl-PL" sz="5280" kern="0" dirty="0">
                <a:solidFill>
                  <a:srgbClr val="F5831F"/>
                </a:solidFill>
                <a:latin typeface="Arial Black Regular"/>
                <a:sym typeface="Helvetica Neue Black Condensed"/>
              </a:rPr>
              <a:t>OPCJE ZARZĄDZANIA</a:t>
            </a:r>
          </a:p>
          <a:p>
            <a:pPr algn="ctr" defTabSz="421357" hangingPunct="0">
              <a:lnSpc>
                <a:spcPct val="80000"/>
              </a:lnSpc>
              <a:defRPr sz="15000" b="0">
                <a:solidFill>
                  <a:srgbClr val="F5831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pl-PL" sz="3200" kern="0" dirty="0">
                <a:solidFill>
                  <a:srgbClr val="FFFFFF"/>
                </a:solidFill>
                <a:latin typeface="Arial Black Regular"/>
                <a:sym typeface="Helvetica Neue Black Condensed"/>
              </a:rPr>
              <a:t>APLIKACJA MOBILNA INSTANT ON LUB </a:t>
            </a:r>
            <a:br>
              <a:rPr lang="en-US" sz="3200" kern="0" dirty="0">
                <a:solidFill>
                  <a:srgbClr val="FFFFFF"/>
                </a:solidFill>
                <a:latin typeface="Arial Black Regular"/>
                <a:sym typeface="Helvetica Neue Black Condensed"/>
              </a:rPr>
            </a:br>
            <a:r>
              <a:rPr lang="pl-PL" sz="3200" kern="0" dirty="0">
                <a:solidFill>
                  <a:srgbClr val="FFFFFF"/>
                </a:solidFill>
                <a:latin typeface="Arial Black Regular"/>
                <a:sym typeface="Helvetica Neue Black Condensed"/>
              </a:rPr>
              <a:t>PORTAL INTERNETOWY W CHMURZE</a:t>
            </a:r>
            <a:endParaRPr lang="pl-PL" sz="2880" kern="0" dirty="0">
              <a:solidFill>
                <a:srgbClr val="F5831F"/>
              </a:solidFill>
              <a:latin typeface="Arial Black Regular"/>
              <a:ea typeface="Helvetica Neue Black Condensed"/>
              <a:cs typeface="Arial Black" panose="020B0604020202020204" pitchFamily="34" charset="0"/>
              <a:sym typeface="Helvetica Neue Black Condensed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BDDC78B-EF76-FD4B-B13F-EC0B0A7A4DF5}"/>
              </a:ext>
            </a:extLst>
          </p:cNvPr>
          <p:cNvGrpSpPr/>
          <p:nvPr/>
        </p:nvGrpSpPr>
        <p:grpSpPr>
          <a:xfrm>
            <a:off x="1270265" y="3026981"/>
            <a:ext cx="4669835" cy="3894384"/>
            <a:chOff x="1058553" y="2396359"/>
            <a:chExt cx="3891529" cy="3245320"/>
          </a:xfrm>
        </p:grpSpPr>
        <p:grpSp>
          <p:nvGrpSpPr>
            <p:cNvPr id="15" name="Group">
              <a:extLst>
                <a:ext uri="{FF2B5EF4-FFF2-40B4-BE49-F238E27FC236}">
                  <a16:creationId xmlns:a16="http://schemas.microsoft.com/office/drawing/2014/main" id="{355181DB-9CDD-5841-99C6-B960C589BEFC}"/>
                </a:ext>
              </a:extLst>
            </p:cNvPr>
            <p:cNvGrpSpPr/>
            <p:nvPr/>
          </p:nvGrpSpPr>
          <p:grpSpPr>
            <a:xfrm>
              <a:off x="1058553" y="2396359"/>
              <a:ext cx="3891529" cy="3245320"/>
              <a:chOff x="0" y="0"/>
              <a:chExt cx="14070217" cy="11733782"/>
            </a:xfrm>
          </p:grpSpPr>
          <p:pic>
            <p:nvPicPr>
              <p:cNvPr id="18" name="HP_1FH49AA_01.png" descr="HP_1FH49AA_01.png">
                <a:extLst>
                  <a:ext uri="{FF2B5EF4-FFF2-40B4-BE49-F238E27FC236}">
                    <a16:creationId xmlns:a16="http://schemas.microsoft.com/office/drawing/2014/main" id="{06FD87EE-2F25-0448-B43C-F4406A1E4C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4070218" cy="11733783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sp>
            <p:nvSpPr>
              <p:cNvPr id="19" name="Rectangle">
                <a:extLst>
                  <a:ext uri="{FF2B5EF4-FFF2-40B4-BE49-F238E27FC236}">
                    <a16:creationId xmlns:a16="http://schemas.microsoft.com/office/drawing/2014/main" id="{8F1CDF11-FBF7-E744-A4F8-2BDCF73DB55A}"/>
                  </a:ext>
                </a:extLst>
              </p:cNvPr>
              <p:cNvSpPr/>
              <p:nvPr/>
            </p:nvSpPr>
            <p:spPr>
              <a:xfrm>
                <a:off x="189759" y="202964"/>
                <a:ext cx="13690699" cy="8476280"/>
              </a:xfrm>
              <a:prstGeom prst="rect">
                <a:avLst/>
              </a:pr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16256" tIns="16256" rIns="16256" bIns="16256" numCol="1" anchor="ctr">
                <a:noAutofit/>
              </a:bodyPr>
              <a:lstStyle/>
              <a:p>
                <a:pPr defTabSz="1097236">
                  <a:defRPr sz="3200" b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366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562FD80-1580-8746-8CC1-D79DCE670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1596" y="2584507"/>
              <a:ext cx="3565442" cy="20190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7F4E77A-A953-F74B-8302-0BB5EACE68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940" y="5013438"/>
            <a:ext cx="934843" cy="19107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14FA57-630B-9947-900E-A5EC53F2780F}"/>
              </a:ext>
            </a:extLst>
          </p:cNvPr>
          <p:cNvSpPr/>
          <p:nvPr/>
        </p:nvSpPr>
        <p:spPr>
          <a:xfrm>
            <a:off x="5156827" y="5213350"/>
            <a:ext cx="809069" cy="1466850"/>
          </a:xfrm>
          <a:prstGeom prst="rect">
            <a:avLst/>
          </a:prstGeom>
          <a:solidFill>
            <a:srgbClr val="F5831F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90560" hangingPunct="0"/>
            <a:endParaRPr lang="en-US" sz="3840">
              <a:solidFill>
                <a:srgbClr val="FFFFFF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7D1C44-9958-614D-8E59-3039771002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157" y="5624543"/>
            <a:ext cx="634409" cy="64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193092A-F945-EC45-ACB2-05D56FB315B5}"/>
              </a:ext>
            </a:extLst>
          </p:cNvPr>
          <p:cNvSpPr/>
          <p:nvPr/>
        </p:nvSpPr>
        <p:spPr>
          <a:xfrm>
            <a:off x="2352342" y="2039177"/>
            <a:ext cx="9736531" cy="443198"/>
          </a:xfrm>
          <a:prstGeom prst="rect">
            <a:avLst/>
          </a:prstGeom>
        </p:spPr>
        <p:txBody>
          <a:bodyPr anchor="ctr" anchorCtr="1">
            <a:noAutofit/>
          </a:bodyPr>
          <a:lstStyle/>
          <a:p>
            <a:pPr algn="ctr" defTabSz="1097236"/>
            <a:endParaRPr lang="en-US" sz="1920" dirty="0">
              <a:solidFill>
                <a:srgbClr val="FFFFFF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27F4D9E5-802D-B64B-9739-3063F2127BEA}"/>
              </a:ext>
            </a:extLst>
          </p:cNvPr>
          <p:cNvSpPr/>
          <p:nvPr/>
        </p:nvSpPr>
        <p:spPr>
          <a:xfrm>
            <a:off x="8482679" y="3031302"/>
            <a:ext cx="5441428" cy="573598"/>
          </a:xfrm>
          <a:prstGeom prst="roundRect">
            <a:avLst>
              <a:gd name="adj" fmla="val 2020"/>
            </a:avLst>
          </a:prstGeom>
          <a:noFill/>
          <a:ln>
            <a:noFill/>
          </a:ln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4">
              <a:lnSpc>
                <a:spcPct val="80000"/>
              </a:lnSpc>
              <a:spcAft>
                <a:spcPts val="360"/>
              </a:spcAft>
            </a:pPr>
            <a:r>
              <a:rPr lang="pl-PL" sz="1920" b="1" dirty="0">
                <a:solidFill>
                  <a:srgbClr val="F5831F"/>
                </a:solidFill>
                <a:latin typeface="Arial"/>
              </a:rPr>
              <a:t>Inteligentna konfiguracja mesh</a:t>
            </a:r>
          </a:p>
          <a:p>
            <a:pPr marL="0" lvl="1" defTabSz="914364">
              <a:lnSpc>
                <a:spcPct val="80000"/>
              </a:lnSpc>
              <a:spcBef>
                <a:spcPts val="240"/>
              </a:spcBef>
            </a:pPr>
            <a:r>
              <a:rPr lang="pl-PL" sz="1320" dirty="0">
                <a:solidFill>
                  <a:srgbClr val="FFFFFF"/>
                </a:solidFill>
                <a:latin typeface="Arial"/>
              </a:rPr>
              <a:t>Dodaj do sieci dodatkowe punkty dostępu dzięki jednoetapowej konfiguracji mesh 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50728E8-FC52-EF4B-89DB-BA95C6425518}"/>
              </a:ext>
            </a:extLst>
          </p:cNvPr>
          <p:cNvSpPr/>
          <p:nvPr/>
        </p:nvSpPr>
        <p:spPr>
          <a:xfrm>
            <a:off x="8482679" y="3736628"/>
            <a:ext cx="5227834" cy="751781"/>
          </a:xfrm>
          <a:prstGeom prst="roundRect">
            <a:avLst>
              <a:gd name="adj" fmla="val 5826"/>
            </a:avLst>
          </a:prstGeom>
          <a:ln>
            <a:noFill/>
          </a:ln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914364">
              <a:lnSpc>
                <a:spcPct val="80000"/>
              </a:lnSpc>
              <a:spcBef>
                <a:spcPts val="240"/>
              </a:spcBef>
              <a:spcAft>
                <a:spcPts val="360"/>
              </a:spcAft>
            </a:pPr>
            <a:r>
              <a:rPr lang="pl-PL" sz="1920" b="1" dirty="0">
                <a:solidFill>
                  <a:srgbClr val="F5831F"/>
                </a:solidFill>
                <a:latin typeface="Arial"/>
              </a:rPr>
              <a:t>Bezpieczna i gotowa na rozbudowę sieć  </a:t>
            </a:r>
          </a:p>
          <a:p>
            <a:pPr marL="0" lvl="1" defTabSz="914364">
              <a:lnSpc>
                <a:spcPct val="80000"/>
              </a:lnSpc>
              <a:spcBef>
                <a:spcPts val="240"/>
              </a:spcBef>
            </a:pPr>
            <a:r>
              <a:rPr lang="pl-PL" sz="1320" dirty="0">
                <a:solidFill>
                  <a:srgbClr val="FFFFFF"/>
                </a:solidFill>
                <a:latin typeface="Arial"/>
              </a:rPr>
              <a:t>Dzięki automatycznym aktualizacjom oprogramowania Twoja sieć zawsze jest aktualna i bezpieczna. 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DD21C2F-9076-4343-82D1-382E3BDBE98D}"/>
              </a:ext>
            </a:extLst>
          </p:cNvPr>
          <p:cNvSpPr/>
          <p:nvPr/>
        </p:nvSpPr>
        <p:spPr>
          <a:xfrm>
            <a:off x="8482681" y="4601511"/>
            <a:ext cx="4915679" cy="725389"/>
          </a:xfrm>
          <a:prstGeom prst="roundRect">
            <a:avLst>
              <a:gd name="adj" fmla="val 5826"/>
            </a:avLst>
          </a:prstGeom>
          <a:ln>
            <a:noFill/>
          </a:ln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914364">
              <a:lnSpc>
                <a:spcPct val="80000"/>
              </a:lnSpc>
              <a:spcBef>
                <a:spcPts val="240"/>
              </a:spcBef>
              <a:spcAft>
                <a:spcPts val="360"/>
              </a:spcAft>
            </a:pPr>
            <a:r>
              <a:rPr lang="pl-PL" sz="1920" b="1" dirty="0">
                <a:solidFill>
                  <a:srgbClr val="F5831F"/>
                </a:solidFill>
                <a:latin typeface="Arial"/>
              </a:rPr>
              <a:t>Spersonalizowany wygląd</a:t>
            </a:r>
          </a:p>
          <a:p>
            <a:pPr marL="0" lvl="1" defTabSz="914364">
              <a:lnSpc>
                <a:spcPct val="80000"/>
              </a:lnSpc>
            </a:pPr>
            <a:r>
              <a:rPr lang="pl-PL" sz="1320" dirty="0">
                <a:solidFill>
                  <a:srgbClr val="FFFFFF"/>
                </a:solidFill>
                <a:latin typeface="Arial"/>
              </a:rPr>
              <a:t>Zyskaj spersonalizowany wygląd dla wszystkich lokalizacji, niezależnie od tego, czy jesteś sprzedawcą zarządzającym wieloma sklepami, czy detalistą. 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752A1FA-9465-5C4D-990E-1454510A38D5}"/>
              </a:ext>
            </a:extLst>
          </p:cNvPr>
          <p:cNvSpPr/>
          <p:nvPr/>
        </p:nvSpPr>
        <p:spPr>
          <a:xfrm>
            <a:off x="8482681" y="5542771"/>
            <a:ext cx="4776899" cy="725389"/>
          </a:xfrm>
          <a:prstGeom prst="roundRect">
            <a:avLst>
              <a:gd name="adj" fmla="val 5826"/>
            </a:avLst>
          </a:prstGeom>
          <a:ln>
            <a:noFill/>
          </a:ln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914364">
              <a:lnSpc>
                <a:spcPct val="80000"/>
              </a:lnSpc>
              <a:spcBef>
                <a:spcPts val="240"/>
              </a:spcBef>
              <a:spcAft>
                <a:spcPts val="360"/>
              </a:spcAft>
            </a:pPr>
            <a:r>
              <a:rPr lang="pl-PL" sz="1920" b="1" dirty="0">
                <a:solidFill>
                  <a:srgbClr val="F5831F"/>
                </a:solidFill>
                <a:latin typeface="Arial"/>
              </a:rPr>
              <a:t>Zarządzanie wieloma lokalizacjami </a:t>
            </a:r>
          </a:p>
          <a:p>
            <a:pPr defTabSz="914364">
              <a:lnSpc>
                <a:spcPct val="80000"/>
              </a:lnSpc>
              <a:spcAft>
                <a:spcPts val="360"/>
              </a:spcAft>
            </a:pPr>
            <a:r>
              <a:rPr lang="pl-PL" sz="1320" dirty="0">
                <a:solidFill>
                  <a:srgbClr val="FFFFFF"/>
                </a:solidFill>
                <a:latin typeface="Arial"/>
              </a:rPr>
              <a:t>Choć wydaje się to trudne, zapewniamy prosty sposób na tworzenie osobnych sieci dla gości i pracowników. 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F7918FA4-7C7B-B046-A88E-83A21F97D6C3}"/>
              </a:ext>
            </a:extLst>
          </p:cNvPr>
          <p:cNvSpPr/>
          <p:nvPr/>
        </p:nvSpPr>
        <p:spPr>
          <a:xfrm>
            <a:off x="8482678" y="6409180"/>
            <a:ext cx="5117816" cy="725389"/>
          </a:xfrm>
          <a:prstGeom prst="roundRect">
            <a:avLst>
              <a:gd name="adj" fmla="val 5826"/>
            </a:avLst>
          </a:prstGeom>
          <a:ln>
            <a:noFill/>
          </a:ln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914364">
              <a:lnSpc>
                <a:spcPct val="80000"/>
              </a:lnSpc>
              <a:spcBef>
                <a:spcPts val="240"/>
              </a:spcBef>
              <a:spcAft>
                <a:spcPts val="360"/>
              </a:spcAft>
            </a:pPr>
            <a:r>
              <a:rPr lang="pl-PL" sz="1920" b="1" dirty="0">
                <a:solidFill>
                  <a:srgbClr val="F5831F"/>
                </a:solidFill>
                <a:latin typeface="Arial"/>
              </a:rPr>
              <a:t>Spersonalizuj swój portal dla gości </a:t>
            </a:r>
          </a:p>
          <a:p>
            <a:pPr marL="0" lvl="1" defTabSz="914364">
              <a:lnSpc>
                <a:spcPct val="80000"/>
              </a:lnSpc>
            </a:pPr>
            <a:r>
              <a:rPr lang="pl-PL" sz="1320" dirty="0">
                <a:solidFill>
                  <a:srgbClr val="FFFFFF"/>
                </a:solidFill>
                <a:latin typeface="Arial"/>
              </a:rPr>
              <a:t>Stwórz niestandardową stronę logowania dla gości, aby kreować swoją markę i ułatwić dostęp do Internetu. 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D94C89E-E7DC-E343-AE51-803CAF1346C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duotone>
              <a:srgbClr val="FF83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0357" y="6395994"/>
            <a:ext cx="751756" cy="75175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5794708-2D64-214C-A547-7EEEE015AC7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duotone>
              <a:srgbClr val="FF83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191" y="5465421"/>
            <a:ext cx="880086" cy="88008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80E7071-C959-574B-BD5E-5654401F940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844" y="3742603"/>
            <a:ext cx="732778" cy="73982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33EEE91-247B-0C4D-8A3F-FDD1666C74E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7205" y="3041976"/>
            <a:ext cx="558061" cy="55224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C8CA4B0-F527-4D43-A09E-915414DD1EA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020" y="4675994"/>
            <a:ext cx="576428" cy="57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2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1DDDDD4-CB65-1647-82D7-23A59CF06D67}"/>
              </a:ext>
            </a:extLst>
          </p:cNvPr>
          <p:cNvSpPr/>
          <p:nvPr/>
        </p:nvSpPr>
        <p:spPr>
          <a:xfrm>
            <a:off x="3657600" y="3426546"/>
            <a:ext cx="7315200" cy="1446550"/>
          </a:xfrm>
          <a:prstGeom prst="rect">
            <a:avLst/>
          </a:prstGeom>
        </p:spPr>
        <p:txBody>
          <a:bodyPr anchor="ctr" anchorCtr="1">
            <a:noAutofit/>
          </a:bodyPr>
          <a:lstStyle/>
          <a:p>
            <a:pPr algn="ctr">
              <a:lnSpc>
                <a:spcPct val="80000"/>
              </a:lnSpc>
            </a:pPr>
            <a:r>
              <a:rPr lang="pl-PL" sz="4400" b="1" dirty="0">
                <a:latin typeface="Arial Black" panose="020B0604020202020204" pitchFamily="34" charset="0"/>
              </a:rPr>
              <a:t>Kolejna grupa klientów</a:t>
            </a:r>
            <a:endParaRPr lang="pl-PL" sz="44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36F893-3481-0042-8328-E45FEB04CAFC}"/>
              </a:ext>
            </a:extLst>
          </p:cNvPr>
          <p:cNvSpPr/>
          <p:nvPr/>
        </p:nvSpPr>
        <p:spPr>
          <a:xfrm>
            <a:off x="2520002" y="1494425"/>
            <a:ext cx="1922318" cy="752440"/>
          </a:xfrm>
          <a:prstGeom prst="rect">
            <a:avLst/>
          </a:prstGeom>
          <a:solidFill>
            <a:srgbClr val="F5831F"/>
          </a:solidFill>
        </p:spPr>
        <p:txBody>
          <a:bodyPr wrap="square" anchor="ctr" anchorCtr="1">
            <a:noAutofit/>
          </a:bodyPr>
          <a:lstStyle/>
          <a:p>
            <a:pPr algn="ctr" defTabSz="1097236">
              <a:lnSpc>
                <a:spcPct val="80000"/>
              </a:lnSpc>
            </a:pPr>
            <a:r>
              <a:rPr lang="pl-PL" sz="2000" b="1" dirty="0">
                <a:solidFill>
                  <a:srgbClr val="FFFFFF"/>
                </a:solidFill>
                <a:latin typeface="Arial" panose="020B0604020202020204" pitchFamily="34" charset="0"/>
              </a:rPr>
              <a:t>Przychodnie medyczne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88D735-92FF-CF44-B83F-16C96A44B351}"/>
              </a:ext>
            </a:extLst>
          </p:cNvPr>
          <p:cNvSpPr/>
          <p:nvPr/>
        </p:nvSpPr>
        <p:spPr>
          <a:xfrm>
            <a:off x="10539834" y="1494425"/>
            <a:ext cx="2114550" cy="752440"/>
          </a:xfrm>
          <a:prstGeom prst="rect">
            <a:avLst/>
          </a:prstGeom>
          <a:solidFill>
            <a:srgbClr val="F5831F"/>
          </a:solidFill>
        </p:spPr>
        <p:txBody>
          <a:bodyPr wrap="square" anchor="ctr" anchorCtr="1">
            <a:noAutofit/>
          </a:bodyPr>
          <a:lstStyle/>
          <a:p>
            <a:pPr algn="ctr" defTabSz="1097236">
              <a:lnSpc>
                <a:spcPct val="80000"/>
              </a:lnSpc>
            </a:pPr>
            <a:r>
              <a:rPr lang="pl-PL" sz="2000" b="1" dirty="0">
                <a:solidFill>
                  <a:srgbClr val="FFFFFF"/>
                </a:solidFill>
                <a:latin typeface="Arial" panose="020B0604020202020204" pitchFamily="34" charset="0"/>
              </a:rPr>
              <a:t>Małe sklepy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44DB9B-2D5E-3843-96C9-2AB151B8B86A}"/>
              </a:ext>
            </a:extLst>
          </p:cNvPr>
          <p:cNvSpPr/>
          <p:nvPr/>
        </p:nvSpPr>
        <p:spPr>
          <a:xfrm>
            <a:off x="2520002" y="5935796"/>
            <a:ext cx="1922318" cy="752440"/>
          </a:xfrm>
          <a:prstGeom prst="rect">
            <a:avLst/>
          </a:prstGeom>
          <a:solidFill>
            <a:srgbClr val="F5831F"/>
          </a:solidFill>
        </p:spPr>
        <p:txBody>
          <a:bodyPr wrap="square" anchor="ctr" anchorCtr="1">
            <a:noAutofit/>
          </a:bodyPr>
          <a:lstStyle/>
          <a:p>
            <a:pPr algn="ctr" defTabSz="1097236">
              <a:lnSpc>
                <a:spcPct val="80000"/>
              </a:lnSpc>
            </a:pPr>
            <a:r>
              <a:rPr lang="pl-PL" sz="2000" b="1" dirty="0">
                <a:solidFill>
                  <a:srgbClr val="FFFFFF"/>
                </a:solidFill>
                <a:latin typeface="Arial" panose="020B0604020202020204" pitchFamily="34" charset="0"/>
              </a:rPr>
              <a:t>Hotele butikowe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6BA6B1-EECC-1949-8183-1526E60C5D73}"/>
              </a:ext>
            </a:extLst>
          </p:cNvPr>
          <p:cNvSpPr/>
          <p:nvPr/>
        </p:nvSpPr>
        <p:spPr>
          <a:xfrm>
            <a:off x="9886950" y="5935796"/>
            <a:ext cx="2767434" cy="752440"/>
          </a:xfrm>
          <a:prstGeom prst="rect">
            <a:avLst/>
          </a:prstGeom>
          <a:solidFill>
            <a:srgbClr val="F5831F"/>
          </a:solidFill>
        </p:spPr>
        <p:txBody>
          <a:bodyPr wrap="square" anchor="ctr" anchorCtr="1">
            <a:noAutofit/>
          </a:bodyPr>
          <a:lstStyle/>
          <a:p>
            <a:pPr algn="ctr" defTabSz="1097236">
              <a:lnSpc>
                <a:spcPct val="80000"/>
              </a:lnSpc>
            </a:pPr>
            <a:r>
              <a:rPr lang="pl-PL" sz="2000" b="1" dirty="0">
                <a:solidFill>
                  <a:srgbClr val="FFFFFF"/>
                </a:solidFill>
                <a:latin typeface="Arial" panose="020B0604020202020204" pitchFamily="34" charset="0"/>
              </a:rPr>
              <a:t>Profesjonalne biura</a:t>
            </a:r>
          </a:p>
        </p:txBody>
      </p:sp>
    </p:spTree>
    <p:extLst>
      <p:ext uri="{BB962C8B-B14F-4D97-AF65-F5344CB8AC3E}">
        <p14:creationId xmlns:p14="http://schemas.microsoft.com/office/powerpoint/2010/main" val="166451714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71F6193-282D-D948-B947-D188F4AC263E}">
  <we:reference id="wa104178141" version="3.10.0.152" store="en-US" storeType="OMEX"/>
  <we:alternateReferences>
    <we:reference id="wa104178141" version="3.10.0.152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7627</TotalTime>
  <Words>760</Words>
  <Application>Microsoft Office PowerPoint</Application>
  <PresentationFormat>Niestandardowy</PresentationFormat>
  <Paragraphs>187</Paragraphs>
  <Slides>21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Arial Black Regular</vt:lpstr>
      <vt:lpstr>Calibri</vt:lpstr>
      <vt:lpstr>Helvetica Neue</vt:lpstr>
      <vt:lpstr>Helvetica Neue Black Condensed</vt:lpstr>
      <vt:lpstr>Helvetica Neue Medium</vt:lpstr>
      <vt:lpstr>Black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Delete this slide before presenting </dc:title>
  <dc:creator>Pandey, Aditi</dc:creator>
  <cp:lastModifiedBy>Agnieszka Postolka</cp:lastModifiedBy>
  <cp:revision>191</cp:revision>
  <dcterms:created xsi:type="dcterms:W3CDTF">2019-05-20T19:43:57Z</dcterms:created>
  <dcterms:modified xsi:type="dcterms:W3CDTF">2019-08-07T08:58:25Z</dcterms:modified>
</cp:coreProperties>
</file>