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5"/>
  </p:notesMasterIdLst>
  <p:handoutMasterIdLst>
    <p:handoutMasterId r:id="rId16"/>
  </p:handoutMasterIdLst>
  <p:sldIdLst>
    <p:sldId id="338" r:id="rId2"/>
    <p:sldId id="333" r:id="rId3"/>
    <p:sldId id="336" r:id="rId4"/>
    <p:sldId id="344" r:id="rId5"/>
    <p:sldId id="353" r:id="rId6"/>
    <p:sldId id="347" r:id="rId7"/>
    <p:sldId id="355" r:id="rId8"/>
    <p:sldId id="354" r:id="rId9"/>
    <p:sldId id="356" r:id="rId10"/>
    <p:sldId id="350" r:id="rId11"/>
    <p:sldId id="351" r:id="rId12"/>
    <p:sldId id="352" r:id="rId13"/>
    <p:sldId id="29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34" autoAdjust="0"/>
  </p:normalViewPr>
  <p:slideViewPr>
    <p:cSldViewPr snapToGrid="0">
      <p:cViewPr varScale="1">
        <p:scale>
          <a:sx n="154" d="100"/>
          <a:sy n="154" d="100"/>
        </p:scale>
        <p:origin x="534" y="126"/>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B3B4B-AFC8-4133-A9DD-44CDB046C676}"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GB"/>
        </a:p>
      </dgm:t>
    </dgm:pt>
    <dgm:pt modelId="{F2C9377C-E8D1-4871-8C77-B2D4DB8B927B}">
      <dgm:prSet phldrT="[Text]"/>
      <dgm:spPr>
        <a:solidFill>
          <a:schemeClr val="tx2">
            <a:lumMod val="20000"/>
            <a:lumOff val="80000"/>
          </a:schemeClr>
        </a:solidFill>
      </dgm:spPr>
      <dgm:t>
        <a:bodyPr/>
        <a:lstStyle/>
        <a:p>
          <a:r>
            <a:rPr lang="en-US" b="1" dirty="0" smtClean="0">
              <a:solidFill>
                <a:srgbClr val="0071C5"/>
              </a:solidFill>
              <a:latin typeface="Intel Clear" panose="020B0604020203020204" pitchFamily="34" charset="0"/>
              <a:ea typeface="Intel Clear" panose="020B0604020203020204" pitchFamily="34" charset="0"/>
              <a:cs typeface="Intel Clear" panose="020B0604020203020204" pitchFamily="34" charset="0"/>
            </a:rPr>
            <a:t>Once you have signed up to points, partners automatically start earning points on:</a:t>
          </a:r>
          <a:endParaRPr lang="en-GB" b="1" dirty="0">
            <a:solidFill>
              <a:srgbClr val="0071C5"/>
            </a:solidFill>
            <a:latin typeface="Intel Clear" panose="020B0604020203020204" pitchFamily="34" charset="0"/>
            <a:ea typeface="Intel Clear" panose="020B0604020203020204" pitchFamily="34" charset="0"/>
            <a:cs typeface="Intel Clear" panose="020B0604020203020204" pitchFamily="34" charset="0"/>
          </a:endParaRPr>
        </a:p>
      </dgm:t>
    </dgm:pt>
    <dgm:pt modelId="{E0507187-E75F-45CE-8930-195ECA7AEFDB}" type="parTrans" cxnId="{FCB473BF-8BCB-46E3-A3BB-ADFC3FA4F518}">
      <dgm:prSet/>
      <dgm:spPr/>
      <dgm:t>
        <a:bodyPr/>
        <a:lstStyle/>
        <a:p>
          <a:endParaRPr lang="en-GB"/>
        </a:p>
      </dgm:t>
    </dgm:pt>
    <dgm:pt modelId="{64DAF12F-ABF9-4C3D-932C-8CFC5CA5DA4A}" type="sibTrans" cxnId="{FCB473BF-8BCB-46E3-A3BB-ADFC3FA4F518}">
      <dgm:prSet/>
      <dgm:spPr/>
      <dgm:t>
        <a:bodyPr/>
        <a:lstStyle/>
        <a:p>
          <a:endParaRPr lang="en-GB"/>
        </a:p>
      </dgm:t>
    </dgm:pt>
    <dgm:pt modelId="{E6925FF4-69FB-4864-B7FC-286FED43A7FD}">
      <dgm:prSet phldrT="[Text]"/>
      <dgm:spPr>
        <a:solidFill>
          <a:schemeClr val="accent2"/>
        </a:solidFill>
      </dgm:spPr>
      <dgm:t>
        <a:bodyPr/>
        <a:lstStyle/>
        <a:p>
          <a:r>
            <a:rPr lang="en-US" b="1" dirty="0" smtClean="0">
              <a:latin typeface="Intel Clear" panose="020B0604020203020204" pitchFamily="34" charset="0"/>
              <a:ea typeface="Intel Clear" panose="020B0604020203020204" pitchFamily="34" charset="0"/>
              <a:cs typeface="Intel Clear" panose="020B0604020203020204" pitchFamily="34" charset="0"/>
            </a:rPr>
            <a:t>Intel-based systems  </a:t>
          </a:r>
          <a:br>
            <a:rPr lang="en-US" b="1" dirty="0" smtClean="0">
              <a:latin typeface="Intel Clear" panose="020B0604020203020204" pitchFamily="34" charset="0"/>
              <a:ea typeface="Intel Clear" panose="020B0604020203020204" pitchFamily="34" charset="0"/>
              <a:cs typeface="Intel Clear" panose="020B0604020203020204" pitchFamily="34" charset="0"/>
            </a:rPr>
          </a:br>
          <a:r>
            <a:rPr lang="en-US" dirty="0" smtClean="0">
              <a:latin typeface="Intel Clear" panose="020B0604020203020204" pitchFamily="34" charset="0"/>
              <a:ea typeface="Intel Clear" panose="020B0604020203020204" pitchFamily="34" charset="0"/>
              <a:cs typeface="Intel Clear" panose="020B0604020203020204" pitchFamily="34" charset="0"/>
            </a:rPr>
            <a:t>such as desktops, </a:t>
          </a:r>
          <a:br>
            <a:rPr lang="en-US" dirty="0" smtClean="0">
              <a:latin typeface="Intel Clear" panose="020B0604020203020204" pitchFamily="34" charset="0"/>
              <a:ea typeface="Intel Clear" panose="020B0604020203020204" pitchFamily="34" charset="0"/>
              <a:cs typeface="Intel Clear" panose="020B0604020203020204" pitchFamily="34" charset="0"/>
            </a:rPr>
          </a:br>
          <a:r>
            <a:rPr lang="en-US" dirty="0" smtClean="0">
              <a:latin typeface="Intel Clear" panose="020B0604020203020204" pitchFamily="34" charset="0"/>
              <a:ea typeface="Intel Clear" panose="020B0604020203020204" pitchFamily="34" charset="0"/>
              <a:cs typeface="Intel Clear" panose="020B0604020203020204" pitchFamily="34" charset="0"/>
            </a:rPr>
            <a:t>tablets and 2 in 1s </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15490E5B-0518-41FA-B934-4930FB08B9EB}" type="parTrans" cxnId="{1C0613F7-9765-43C0-AEE3-FD8694D7AF2D}">
      <dgm:prSet/>
      <dgm:spPr/>
      <dgm:t>
        <a:bodyPr/>
        <a:lstStyle/>
        <a:p>
          <a:endParaRPr lang="en-GB"/>
        </a:p>
      </dgm:t>
    </dgm:pt>
    <dgm:pt modelId="{A8DD7B58-A2CC-4E2C-B933-F872ADCCC251}" type="sibTrans" cxnId="{1C0613F7-9765-43C0-AEE3-FD8694D7AF2D}">
      <dgm:prSet/>
      <dgm:spPr/>
      <dgm:t>
        <a:bodyPr/>
        <a:lstStyle/>
        <a:p>
          <a:endParaRPr lang="en-GB"/>
        </a:p>
      </dgm:t>
    </dgm:pt>
    <dgm:pt modelId="{DC644A03-2F5A-4148-866F-0359552AE036}">
      <dgm:prSet phldrT="[Text]"/>
      <dgm:spPr>
        <a:solidFill>
          <a:srgbClr val="009FDF"/>
        </a:solidFill>
      </dgm:spPr>
      <dgm:t>
        <a:bodyPr/>
        <a:lstStyle/>
        <a:p>
          <a:r>
            <a:rPr lang="en-US" b="1" dirty="0" smtClean="0">
              <a:latin typeface="Intel Clear" panose="020B0604020203020204" pitchFamily="34" charset="0"/>
              <a:ea typeface="Intel Clear" panose="020B0604020203020204" pitchFamily="34" charset="0"/>
              <a:cs typeface="Intel Clear" panose="020B0604020203020204" pitchFamily="34" charset="0"/>
            </a:rPr>
            <a:t>Intel-based components </a:t>
          </a:r>
          <a:r>
            <a:rPr lang="en-US" dirty="0" smtClean="0">
              <a:latin typeface="Intel Clear" panose="020B0604020203020204" pitchFamily="34" charset="0"/>
              <a:ea typeface="Intel Clear" panose="020B0604020203020204" pitchFamily="34" charset="0"/>
              <a:cs typeface="Intel Clear" panose="020B0604020203020204" pitchFamily="34" charset="0"/>
            </a:rPr>
            <a:t>such as desktop, mobile and server processors, ODM systems and Intel solid-state and Intel® NUC</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9C4F3799-074D-4AD2-83AD-4056B1968722}" type="parTrans" cxnId="{4BE0EFCA-8843-4CDA-B60E-30A233683CCB}">
      <dgm:prSet/>
      <dgm:spPr/>
      <dgm:t>
        <a:bodyPr/>
        <a:lstStyle/>
        <a:p>
          <a:endParaRPr lang="en-GB"/>
        </a:p>
      </dgm:t>
    </dgm:pt>
    <dgm:pt modelId="{7F0D8F5F-FB09-41B1-9624-8F9207339965}" type="sibTrans" cxnId="{4BE0EFCA-8843-4CDA-B60E-30A233683CCB}">
      <dgm:prSet/>
      <dgm:spPr/>
      <dgm:t>
        <a:bodyPr/>
        <a:lstStyle/>
        <a:p>
          <a:endParaRPr lang="en-GB"/>
        </a:p>
      </dgm:t>
    </dgm:pt>
    <dgm:pt modelId="{EFF29682-343E-4670-9B58-A649D6AE6332}">
      <dgm:prSet phldrT="[Text]"/>
      <dgm:spPr>
        <a:solidFill>
          <a:schemeClr val="accent3"/>
        </a:solidFill>
      </dgm:spPr>
      <dgm:t>
        <a:bodyPr/>
        <a:lstStyle/>
        <a:p>
          <a:r>
            <a:rPr lang="en-US" b="1" dirty="0" smtClean="0">
              <a:latin typeface="Intel Clear" panose="020B0604020203020204" pitchFamily="34" charset="0"/>
              <a:ea typeface="Intel Clear" panose="020B0604020203020204" pitchFamily="34" charset="0"/>
              <a:cs typeface="Intel Clear" panose="020B0604020203020204" pitchFamily="34" charset="0"/>
            </a:rPr>
            <a:t>Exclusive promotions </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A8DC64A0-171C-4A7C-B61D-2080438F427D}" type="parTrans" cxnId="{5CBE6E48-37B2-47FF-A942-9ABDE32D5BFC}">
      <dgm:prSet/>
      <dgm:spPr/>
      <dgm:t>
        <a:bodyPr/>
        <a:lstStyle/>
        <a:p>
          <a:endParaRPr lang="en-GB"/>
        </a:p>
      </dgm:t>
    </dgm:pt>
    <dgm:pt modelId="{DFB2ADCF-F290-4853-BF86-F12048DCE61C}" type="sibTrans" cxnId="{5CBE6E48-37B2-47FF-A942-9ABDE32D5BFC}">
      <dgm:prSet/>
      <dgm:spPr/>
      <dgm:t>
        <a:bodyPr/>
        <a:lstStyle/>
        <a:p>
          <a:endParaRPr lang="en-GB"/>
        </a:p>
      </dgm:t>
    </dgm:pt>
    <dgm:pt modelId="{FEE56EDA-6FA8-4C2E-8E99-9C6B1516D828}">
      <dgm:prSet phldrT="[Text]"/>
      <dgm:spPr>
        <a:solidFill>
          <a:schemeClr val="accent2"/>
        </a:solidFill>
      </dgm:spPr>
      <dgm:t>
        <a:bodyPr/>
        <a:lstStyle/>
        <a:p>
          <a:r>
            <a:rPr lang="en-US" b="1" dirty="0" smtClean="0">
              <a:latin typeface="Intel Clear" panose="020B0604020203020204" pitchFamily="34" charset="0"/>
              <a:ea typeface="Intel Clear" panose="020B0604020203020204" pitchFamily="34" charset="0"/>
              <a:cs typeface="Intel Clear" panose="020B0604020203020204" pitchFamily="34" charset="0"/>
            </a:rPr>
            <a:t>Member offers</a:t>
          </a:r>
        </a:p>
        <a:p>
          <a:r>
            <a:rPr lang="en-US" b="1" dirty="0" smtClean="0">
              <a:latin typeface="Intel Clear" panose="020B0604020203020204" pitchFamily="34" charset="0"/>
              <a:ea typeface="Intel Clear" panose="020B0604020203020204" pitchFamily="34" charset="0"/>
              <a:cs typeface="Intel Clear" panose="020B0604020203020204" pitchFamily="34" charset="0"/>
            </a:rPr>
            <a:t> </a:t>
          </a:r>
          <a:r>
            <a:rPr lang="en-US" dirty="0" smtClean="0">
              <a:latin typeface="Intel Clear" panose="020B0604020203020204" pitchFamily="34" charset="0"/>
              <a:ea typeface="Intel Clear" panose="020B0604020203020204" pitchFamily="34" charset="0"/>
              <a:cs typeface="Intel Clear" panose="020B0604020203020204" pitchFamily="34" charset="0"/>
            </a:rPr>
            <a:t>and activities</a:t>
          </a:r>
          <a:endParaRPr lang="en-GB" dirty="0">
            <a:latin typeface="Intel Clear" panose="020B0604020203020204" pitchFamily="34" charset="0"/>
            <a:ea typeface="Intel Clear" panose="020B0604020203020204" pitchFamily="34" charset="0"/>
            <a:cs typeface="Intel Clear" panose="020B0604020203020204" pitchFamily="34" charset="0"/>
          </a:endParaRPr>
        </a:p>
      </dgm:t>
    </dgm:pt>
    <dgm:pt modelId="{8E0F5789-B15D-4308-AFF8-09ED08E1C755}" type="parTrans" cxnId="{1A6D4756-F4E1-4DAB-8F03-CF2B7A9A5A18}">
      <dgm:prSet/>
      <dgm:spPr/>
      <dgm:t>
        <a:bodyPr/>
        <a:lstStyle/>
        <a:p>
          <a:endParaRPr lang="en-GB"/>
        </a:p>
      </dgm:t>
    </dgm:pt>
    <dgm:pt modelId="{C3ED0356-600B-40A1-87D0-437AD31FC81B}" type="sibTrans" cxnId="{1A6D4756-F4E1-4DAB-8F03-CF2B7A9A5A18}">
      <dgm:prSet/>
      <dgm:spPr/>
      <dgm:t>
        <a:bodyPr/>
        <a:lstStyle/>
        <a:p>
          <a:endParaRPr lang="en-GB"/>
        </a:p>
      </dgm:t>
    </dgm:pt>
    <dgm:pt modelId="{3116838F-D797-47D7-BF69-D00DA3D97DB3}" type="pres">
      <dgm:prSet presAssocID="{3D6B3B4B-AFC8-4133-A9DD-44CDB046C676}" presName="diagram" presStyleCnt="0">
        <dgm:presLayoutVars>
          <dgm:chMax val="1"/>
          <dgm:dir/>
          <dgm:animLvl val="ctr"/>
          <dgm:resizeHandles val="exact"/>
        </dgm:presLayoutVars>
      </dgm:prSet>
      <dgm:spPr/>
      <dgm:t>
        <a:bodyPr/>
        <a:lstStyle/>
        <a:p>
          <a:endParaRPr lang="en-GB"/>
        </a:p>
      </dgm:t>
    </dgm:pt>
    <dgm:pt modelId="{97EF6E45-88C7-4E38-AAEA-62698FB3B0F1}" type="pres">
      <dgm:prSet presAssocID="{3D6B3B4B-AFC8-4133-A9DD-44CDB046C676}" presName="matrix" presStyleCnt="0"/>
      <dgm:spPr/>
      <dgm:t>
        <a:bodyPr/>
        <a:lstStyle/>
        <a:p>
          <a:endParaRPr lang="en-GB"/>
        </a:p>
      </dgm:t>
    </dgm:pt>
    <dgm:pt modelId="{55A959A4-0D89-4FFB-A63B-645B3685F053}" type="pres">
      <dgm:prSet presAssocID="{3D6B3B4B-AFC8-4133-A9DD-44CDB046C676}" presName="tile1" presStyleLbl="node1" presStyleIdx="0" presStyleCnt="4"/>
      <dgm:spPr/>
      <dgm:t>
        <a:bodyPr/>
        <a:lstStyle/>
        <a:p>
          <a:endParaRPr lang="en-GB"/>
        </a:p>
      </dgm:t>
    </dgm:pt>
    <dgm:pt modelId="{8CEABBB6-8C75-4FC5-A6B3-B7435E16EF42}" type="pres">
      <dgm:prSet presAssocID="{3D6B3B4B-AFC8-4133-A9DD-44CDB046C676}" presName="tile1text" presStyleLbl="node1" presStyleIdx="0" presStyleCnt="4">
        <dgm:presLayoutVars>
          <dgm:chMax val="0"/>
          <dgm:chPref val="0"/>
          <dgm:bulletEnabled val="1"/>
        </dgm:presLayoutVars>
      </dgm:prSet>
      <dgm:spPr/>
      <dgm:t>
        <a:bodyPr/>
        <a:lstStyle/>
        <a:p>
          <a:endParaRPr lang="en-GB"/>
        </a:p>
      </dgm:t>
    </dgm:pt>
    <dgm:pt modelId="{671ACC41-A320-46FC-9BBA-29744B32DB21}" type="pres">
      <dgm:prSet presAssocID="{3D6B3B4B-AFC8-4133-A9DD-44CDB046C676}" presName="tile2" presStyleLbl="node1" presStyleIdx="1" presStyleCnt="4" custLinFactNeighborX="-398" custLinFactNeighborY="-2448"/>
      <dgm:spPr/>
      <dgm:t>
        <a:bodyPr/>
        <a:lstStyle/>
        <a:p>
          <a:endParaRPr lang="en-GB"/>
        </a:p>
      </dgm:t>
    </dgm:pt>
    <dgm:pt modelId="{FF550679-7553-4988-AFC2-DE7D31DFAF8D}" type="pres">
      <dgm:prSet presAssocID="{3D6B3B4B-AFC8-4133-A9DD-44CDB046C676}" presName="tile2text" presStyleLbl="node1" presStyleIdx="1" presStyleCnt="4">
        <dgm:presLayoutVars>
          <dgm:chMax val="0"/>
          <dgm:chPref val="0"/>
          <dgm:bulletEnabled val="1"/>
        </dgm:presLayoutVars>
      </dgm:prSet>
      <dgm:spPr/>
      <dgm:t>
        <a:bodyPr/>
        <a:lstStyle/>
        <a:p>
          <a:endParaRPr lang="en-GB"/>
        </a:p>
      </dgm:t>
    </dgm:pt>
    <dgm:pt modelId="{768836E5-DA3B-4872-BACD-73C69CFB92B3}" type="pres">
      <dgm:prSet presAssocID="{3D6B3B4B-AFC8-4133-A9DD-44CDB046C676}" presName="tile3" presStyleLbl="node1" presStyleIdx="2" presStyleCnt="4"/>
      <dgm:spPr/>
      <dgm:t>
        <a:bodyPr/>
        <a:lstStyle/>
        <a:p>
          <a:endParaRPr lang="en-GB"/>
        </a:p>
      </dgm:t>
    </dgm:pt>
    <dgm:pt modelId="{61A54893-C07F-4CE7-BCA0-69648F0E0998}" type="pres">
      <dgm:prSet presAssocID="{3D6B3B4B-AFC8-4133-A9DD-44CDB046C676}" presName="tile3text" presStyleLbl="node1" presStyleIdx="2" presStyleCnt="4">
        <dgm:presLayoutVars>
          <dgm:chMax val="0"/>
          <dgm:chPref val="0"/>
          <dgm:bulletEnabled val="1"/>
        </dgm:presLayoutVars>
      </dgm:prSet>
      <dgm:spPr/>
      <dgm:t>
        <a:bodyPr/>
        <a:lstStyle/>
        <a:p>
          <a:endParaRPr lang="en-GB"/>
        </a:p>
      </dgm:t>
    </dgm:pt>
    <dgm:pt modelId="{9C0F09BA-32FC-493B-A285-D55C423F32B7}" type="pres">
      <dgm:prSet presAssocID="{3D6B3B4B-AFC8-4133-A9DD-44CDB046C676}" presName="tile4" presStyleLbl="node1" presStyleIdx="3" presStyleCnt="4"/>
      <dgm:spPr/>
      <dgm:t>
        <a:bodyPr/>
        <a:lstStyle/>
        <a:p>
          <a:endParaRPr lang="en-GB"/>
        </a:p>
      </dgm:t>
    </dgm:pt>
    <dgm:pt modelId="{EE33E322-8880-443D-A147-9E791A1885ED}" type="pres">
      <dgm:prSet presAssocID="{3D6B3B4B-AFC8-4133-A9DD-44CDB046C676}" presName="tile4text" presStyleLbl="node1" presStyleIdx="3" presStyleCnt="4">
        <dgm:presLayoutVars>
          <dgm:chMax val="0"/>
          <dgm:chPref val="0"/>
          <dgm:bulletEnabled val="1"/>
        </dgm:presLayoutVars>
      </dgm:prSet>
      <dgm:spPr/>
      <dgm:t>
        <a:bodyPr/>
        <a:lstStyle/>
        <a:p>
          <a:endParaRPr lang="en-GB"/>
        </a:p>
      </dgm:t>
    </dgm:pt>
    <dgm:pt modelId="{C29EF518-447C-4ACE-AE8F-F8614491A2FF}" type="pres">
      <dgm:prSet presAssocID="{3D6B3B4B-AFC8-4133-A9DD-44CDB046C676}" presName="centerTile" presStyleLbl="fgShp" presStyleIdx="0" presStyleCnt="1" custScaleX="130556" custScaleY="131250" custLinFactNeighborY="2788">
        <dgm:presLayoutVars>
          <dgm:chMax val="0"/>
          <dgm:chPref val="0"/>
        </dgm:presLayoutVars>
      </dgm:prSet>
      <dgm:spPr/>
      <dgm:t>
        <a:bodyPr/>
        <a:lstStyle/>
        <a:p>
          <a:endParaRPr lang="en-GB"/>
        </a:p>
      </dgm:t>
    </dgm:pt>
  </dgm:ptLst>
  <dgm:cxnLst>
    <dgm:cxn modelId="{1A6D4756-F4E1-4DAB-8F03-CF2B7A9A5A18}" srcId="{F2C9377C-E8D1-4871-8C77-B2D4DB8B927B}" destId="{FEE56EDA-6FA8-4C2E-8E99-9C6B1516D828}" srcOrd="3" destOrd="0" parTransId="{8E0F5789-B15D-4308-AFF8-09ED08E1C755}" sibTransId="{C3ED0356-600B-40A1-87D0-437AD31FC81B}"/>
    <dgm:cxn modelId="{5F87F597-A859-457D-AD08-648E4E6C9552}" type="presOf" srcId="{FEE56EDA-6FA8-4C2E-8E99-9C6B1516D828}" destId="{EE33E322-8880-443D-A147-9E791A1885ED}" srcOrd="1" destOrd="0" presId="urn:microsoft.com/office/officeart/2005/8/layout/matrix1"/>
    <dgm:cxn modelId="{BD355967-E84D-4588-A372-3B14A0D1276F}" type="presOf" srcId="{E6925FF4-69FB-4864-B7FC-286FED43A7FD}" destId="{55A959A4-0D89-4FFB-A63B-645B3685F053}" srcOrd="0" destOrd="0" presId="urn:microsoft.com/office/officeart/2005/8/layout/matrix1"/>
    <dgm:cxn modelId="{E6AB725F-9DF8-49C9-AF82-F10B07E1E2E3}" type="presOf" srcId="{FEE56EDA-6FA8-4C2E-8E99-9C6B1516D828}" destId="{9C0F09BA-32FC-493B-A285-D55C423F32B7}" srcOrd="0" destOrd="0" presId="urn:microsoft.com/office/officeart/2005/8/layout/matrix1"/>
    <dgm:cxn modelId="{5CBE6E48-37B2-47FF-A942-9ABDE32D5BFC}" srcId="{F2C9377C-E8D1-4871-8C77-B2D4DB8B927B}" destId="{EFF29682-343E-4670-9B58-A649D6AE6332}" srcOrd="2" destOrd="0" parTransId="{A8DC64A0-171C-4A7C-B61D-2080438F427D}" sibTransId="{DFB2ADCF-F290-4853-BF86-F12048DCE61C}"/>
    <dgm:cxn modelId="{C4F5E137-CB01-41ED-8905-429AD89999B3}" type="presOf" srcId="{E6925FF4-69FB-4864-B7FC-286FED43A7FD}" destId="{8CEABBB6-8C75-4FC5-A6B3-B7435E16EF42}" srcOrd="1" destOrd="0" presId="urn:microsoft.com/office/officeart/2005/8/layout/matrix1"/>
    <dgm:cxn modelId="{511EEA91-114F-48B9-B322-DF46B2C52796}" type="presOf" srcId="{EFF29682-343E-4670-9B58-A649D6AE6332}" destId="{61A54893-C07F-4CE7-BCA0-69648F0E0998}" srcOrd="1" destOrd="0" presId="urn:microsoft.com/office/officeart/2005/8/layout/matrix1"/>
    <dgm:cxn modelId="{1C0613F7-9765-43C0-AEE3-FD8694D7AF2D}" srcId="{F2C9377C-E8D1-4871-8C77-B2D4DB8B927B}" destId="{E6925FF4-69FB-4864-B7FC-286FED43A7FD}" srcOrd="0" destOrd="0" parTransId="{15490E5B-0518-41FA-B934-4930FB08B9EB}" sibTransId="{A8DD7B58-A2CC-4E2C-B933-F872ADCCC251}"/>
    <dgm:cxn modelId="{25FCFA90-F3A3-4D4D-A163-B890ABE8A223}" type="presOf" srcId="{EFF29682-343E-4670-9B58-A649D6AE6332}" destId="{768836E5-DA3B-4872-BACD-73C69CFB92B3}" srcOrd="0" destOrd="0" presId="urn:microsoft.com/office/officeart/2005/8/layout/matrix1"/>
    <dgm:cxn modelId="{246A5A3B-1EBC-4FAA-ABE7-69F58D4E77AC}" type="presOf" srcId="{3D6B3B4B-AFC8-4133-A9DD-44CDB046C676}" destId="{3116838F-D797-47D7-BF69-D00DA3D97DB3}" srcOrd="0" destOrd="0" presId="urn:microsoft.com/office/officeart/2005/8/layout/matrix1"/>
    <dgm:cxn modelId="{7337F329-38A8-4D45-96D2-75AED5D19BF7}" type="presOf" srcId="{DC644A03-2F5A-4148-866F-0359552AE036}" destId="{671ACC41-A320-46FC-9BBA-29744B32DB21}" srcOrd="0" destOrd="0" presId="urn:microsoft.com/office/officeart/2005/8/layout/matrix1"/>
    <dgm:cxn modelId="{4BE0EFCA-8843-4CDA-B60E-30A233683CCB}" srcId="{F2C9377C-E8D1-4871-8C77-B2D4DB8B927B}" destId="{DC644A03-2F5A-4148-866F-0359552AE036}" srcOrd="1" destOrd="0" parTransId="{9C4F3799-074D-4AD2-83AD-4056B1968722}" sibTransId="{7F0D8F5F-FB09-41B1-9624-8F9207339965}"/>
    <dgm:cxn modelId="{F28918A6-4AE0-4749-9738-C0A1306378D1}" type="presOf" srcId="{DC644A03-2F5A-4148-866F-0359552AE036}" destId="{FF550679-7553-4988-AFC2-DE7D31DFAF8D}" srcOrd="1" destOrd="0" presId="urn:microsoft.com/office/officeart/2005/8/layout/matrix1"/>
    <dgm:cxn modelId="{F321D119-84CB-4C8A-ACB4-4040E3FE9534}" type="presOf" srcId="{F2C9377C-E8D1-4871-8C77-B2D4DB8B927B}" destId="{C29EF518-447C-4ACE-AE8F-F8614491A2FF}" srcOrd="0" destOrd="0" presId="urn:microsoft.com/office/officeart/2005/8/layout/matrix1"/>
    <dgm:cxn modelId="{FCB473BF-8BCB-46E3-A3BB-ADFC3FA4F518}" srcId="{3D6B3B4B-AFC8-4133-A9DD-44CDB046C676}" destId="{F2C9377C-E8D1-4871-8C77-B2D4DB8B927B}" srcOrd="0" destOrd="0" parTransId="{E0507187-E75F-45CE-8930-195ECA7AEFDB}" sibTransId="{64DAF12F-ABF9-4C3D-932C-8CFC5CA5DA4A}"/>
    <dgm:cxn modelId="{2F4BEA45-F8FC-4EF9-96E3-27F2F808A9B4}" type="presParOf" srcId="{3116838F-D797-47D7-BF69-D00DA3D97DB3}" destId="{97EF6E45-88C7-4E38-AAEA-62698FB3B0F1}" srcOrd="0" destOrd="0" presId="urn:microsoft.com/office/officeart/2005/8/layout/matrix1"/>
    <dgm:cxn modelId="{8207D0B0-4FF7-426F-B750-9AFF8FB4A430}" type="presParOf" srcId="{97EF6E45-88C7-4E38-AAEA-62698FB3B0F1}" destId="{55A959A4-0D89-4FFB-A63B-645B3685F053}" srcOrd="0" destOrd="0" presId="urn:microsoft.com/office/officeart/2005/8/layout/matrix1"/>
    <dgm:cxn modelId="{F08EDA86-6D21-4318-B9DF-92AD213BA453}" type="presParOf" srcId="{97EF6E45-88C7-4E38-AAEA-62698FB3B0F1}" destId="{8CEABBB6-8C75-4FC5-A6B3-B7435E16EF42}" srcOrd="1" destOrd="0" presId="urn:microsoft.com/office/officeart/2005/8/layout/matrix1"/>
    <dgm:cxn modelId="{EB763ED0-BAE7-461C-93A0-308D585CB40C}" type="presParOf" srcId="{97EF6E45-88C7-4E38-AAEA-62698FB3B0F1}" destId="{671ACC41-A320-46FC-9BBA-29744B32DB21}" srcOrd="2" destOrd="0" presId="urn:microsoft.com/office/officeart/2005/8/layout/matrix1"/>
    <dgm:cxn modelId="{4202DEEF-E983-4A70-8576-F806006FB704}" type="presParOf" srcId="{97EF6E45-88C7-4E38-AAEA-62698FB3B0F1}" destId="{FF550679-7553-4988-AFC2-DE7D31DFAF8D}" srcOrd="3" destOrd="0" presId="urn:microsoft.com/office/officeart/2005/8/layout/matrix1"/>
    <dgm:cxn modelId="{6536F5C5-122E-4E35-B08E-003EF2AE76E6}" type="presParOf" srcId="{97EF6E45-88C7-4E38-AAEA-62698FB3B0F1}" destId="{768836E5-DA3B-4872-BACD-73C69CFB92B3}" srcOrd="4" destOrd="0" presId="urn:microsoft.com/office/officeart/2005/8/layout/matrix1"/>
    <dgm:cxn modelId="{EFD27026-152A-475A-B374-60BD98C76B27}" type="presParOf" srcId="{97EF6E45-88C7-4E38-AAEA-62698FB3B0F1}" destId="{61A54893-C07F-4CE7-BCA0-69648F0E0998}" srcOrd="5" destOrd="0" presId="urn:microsoft.com/office/officeart/2005/8/layout/matrix1"/>
    <dgm:cxn modelId="{2F13C7BA-266E-4E10-91B4-53D6C2F182B1}" type="presParOf" srcId="{97EF6E45-88C7-4E38-AAEA-62698FB3B0F1}" destId="{9C0F09BA-32FC-493B-A285-D55C423F32B7}" srcOrd="6" destOrd="0" presId="urn:microsoft.com/office/officeart/2005/8/layout/matrix1"/>
    <dgm:cxn modelId="{6786CC09-2FD4-4849-8B46-527382592005}" type="presParOf" srcId="{97EF6E45-88C7-4E38-AAEA-62698FB3B0F1}" destId="{EE33E322-8880-443D-A147-9E791A1885ED}" srcOrd="7" destOrd="0" presId="urn:microsoft.com/office/officeart/2005/8/layout/matrix1"/>
    <dgm:cxn modelId="{A65AC130-29F9-4456-BB64-D7EA409837CD}" type="presParOf" srcId="{3116838F-D797-47D7-BF69-D00DA3D97DB3}" destId="{C29EF518-447C-4ACE-AE8F-F8614491A2F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4/5/2019</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4/5/2019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rriam-webster.com/dictionary/assured%5b1%5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merriam-webster.com/dictionary/hope" TargetMode="External"/><Relationship Id="rId4" Type="http://schemas.openxmlformats.org/officeDocument/2006/relationships/hyperlink" Target="http://www.merriam-webster.com/dictionary/conting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Solidify your role as the trusted expert to your customers.  Leverage Intel Technology Provider to deepen your expertise and sales techniques to build and sell solutions, and strengthen your customer relationships.  Promote your Intel partnership to reach new and existing customers with trusted and familiar Intel Technology solutions.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Supporting… “</a:t>
            </a:r>
            <a:r>
              <a:rPr lang="en-IN" sz="1200" kern="1200" dirty="0" smtClean="0">
                <a:solidFill>
                  <a:schemeClr val="tx1"/>
                </a:solidFill>
                <a:effectLst/>
                <a:latin typeface="+mn-lt"/>
                <a:ea typeface="+mn-ea"/>
                <a:cs typeface="+mn-cs"/>
              </a:rPr>
              <a:t>Why trust”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“You can reach new and existing audiences using the trusted and familiar Intel® Technology Provider program brand”  (already in our messaging today)</a:t>
            </a:r>
            <a:endParaRPr lang="en-US" sz="1200" kern="1200" dirty="0" smtClean="0">
              <a:solidFill>
                <a:schemeClr val="tx1"/>
              </a:solidFill>
              <a:effectLst/>
              <a:latin typeface="+mn-lt"/>
              <a:ea typeface="+mn-ea"/>
              <a:cs typeface="+mn-cs"/>
            </a:endParaRPr>
          </a:p>
          <a:p>
            <a:pPr lvl="0"/>
            <a:r>
              <a:rPr lang="en-IN" sz="1200" kern="1200" dirty="0" smtClean="0">
                <a:solidFill>
                  <a:schemeClr val="tx1"/>
                </a:solidFill>
                <a:effectLst/>
                <a:latin typeface="+mn-lt"/>
                <a:ea typeface="+mn-ea"/>
                <a:cs typeface="+mn-cs"/>
              </a:rPr>
              <a:t>Trust us to bring you Intel technology solutions (not just your area of expertise)</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We want to go beyond ISS/Platinum’s; the partners to become the trusted advisor to their partners (we want this to go beyond ISS).  </a:t>
            </a:r>
            <a:r>
              <a:rPr lang="en-IN" sz="1200" kern="1200" dirty="0" smtClean="0">
                <a:solidFill>
                  <a:schemeClr val="tx1"/>
                </a:solidFill>
                <a:effectLst/>
                <a:latin typeface="+mn-lt"/>
                <a:ea typeface="+mn-ea"/>
                <a:cs typeface="+mn-cs"/>
              </a:rPr>
              <a:t>Trust us to bring you Intel technology solutions (not just your area of expertise</a:t>
            </a:r>
            <a:r>
              <a:rPr lang="en-US" sz="1200" kern="1200" dirty="0" smtClean="0">
                <a:solidFill>
                  <a:schemeClr val="tx1"/>
                </a:solidFill>
                <a:effectLst/>
                <a:latin typeface="+mn-lt"/>
                <a:ea typeface="+mn-ea"/>
                <a:cs typeface="+mn-cs"/>
              </a:rPr>
              <a:t>, as we look to recruit new partners for our verticals that we are going into. </a:t>
            </a:r>
          </a:p>
          <a:p>
            <a:pPr lvl="0"/>
            <a:r>
              <a:rPr lang="en-US" sz="1200" kern="1200" dirty="0" smtClean="0">
                <a:solidFill>
                  <a:schemeClr val="tx1"/>
                </a:solidFill>
                <a:effectLst/>
                <a:latin typeface="+mn-lt"/>
                <a:ea typeface="+mn-ea"/>
                <a:cs typeface="+mn-cs"/>
              </a:rPr>
              <a:t>They can trust us; </a:t>
            </a:r>
            <a:r>
              <a:rPr lang="en-US" sz="1200" b="1" kern="1200" dirty="0" smtClean="0">
                <a:solidFill>
                  <a:schemeClr val="tx1"/>
                </a:solidFill>
                <a:effectLst/>
                <a:latin typeface="+mn-lt"/>
                <a:ea typeface="+mn-ea"/>
                <a:cs typeface="+mn-cs"/>
              </a:rPr>
              <a:t>We are an impartial trusted advisor (</a:t>
            </a:r>
            <a:r>
              <a:rPr lang="en-US" sz="1200" b="1" kern="1200" dirty="0" err="1" smtClean="0">
                <a:solidFill>
                  <a:schemeClr val="tx1"/>
                </a:solidFill>
                <a:effectLst/>
                <a:latin typeface="+mn-lt"/>
                <a:ea typeface="+mn-ea"/>
                <a:cs typeface="+mn-cs"/>
              </a:rPr>
              <a:t>e.g</a:t>
            </a:r>
            <a:r>
              <a:rPr lang="en-US" sz="1200" b="1" kern="1200" dirty="0" smtClean="0">
                <a:solidFill>
                  <a:schemeClr val="tx1"/>
                </a:solidFill>
                <a:effectLst/>
                <a:latin typeface="+mn-lt"/>
                <a:ea typeface="+mn-ea"/>
                <a:cs typeface="+mn-cs"/>
              </a:rPr>
              <a:t> not the MNC) </a:t>
            </a:r>
            <a:r>
              <a:rPr lang="en-US" sz="1200" kern="1200" dirty="0" smtClean="0">
                <a:solidFill>
                  <a:schemeClr val="tx1"/>
                </a:solidFill>
                <a:effectLst/>
                <a:latin typeface="+mn-lt"/>
                <a:ea typeface="+mn-ea"/>
                <a:cs typeface="+mn-cs"/>
              </a:rPr>
              <a:t>that provides them knowledge and guidance across their entire PC (Server) business</a:t>
            </a:r>
            <a:r>
              <a:rPr lang="en-US" sz="1200" b="1" kern="1200" dirty="0" smtClean="0">
                <a:solidFill>
                  <a:schemeClr val="tx1"/>
                </a:solidFill>
                <a:effectLst/>
                <a:latin typeface="+mn-lt"/>
                <a:ea typeface="+mn-ea"/>
                <a:cs typeface="+mn-cs"/>
              </a:rPr>
              <a:t>, including subject matter expertise on our ingredient brand and key verticals,</a:t>
            </a:r>
            <a:r>
              <a:rPr lang="en-US" sz="1200" kern="1200" dirty="0" smtClean="0">
                <a:solidFill>
                  <a:schemeClr val="tx1"/>
                </a:solidFill>
                <a:effectLst/>
                <a:latin typeface="+mn-lt"/>
                <a:ea typeface="+mn-ea"/>
                <a:cs typeface="+mn-cs"/>
              </a:rPr>
              <a:t> helping them stay ahead of the latest technology and trends</a:t>
            </a:r>
          </a:p>
          <a:p>
            <a:pPr lvl="0"/>
            <a:r>
              <a:rPr lang="en-IN" sz="1200" kern="1200" dirty="0" smtClean="0">
                <a:solidFill>
                  <a:schemeClr val="tx1"/>
                </a:solidFill>
                <a:effectLst/>
                <a:latin typeface="+mn-lt"/>
                <a:ea typeface="+mn-ea"/>
                <a:cs typeface="+mn-cs"/>
              </a:rPr>
              <a:t>Trust is part of our corporate branding.  Intel is a trusted brand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Trust is more enticing than Expertise (You shared we can’t compete with other intensive </a:t>
            </a:r>
            <a:r>
              <a:rPr lang="en-US" sz="1200" kern="1200" dirty="0" err="1" smtClean="0">
                <a:solidFill>
                  <a:schemeClr val="tx1"/>
                </a:solidFill>
                <a:effectLst/>
                <a:latin typeface="+mn-lt"/>
                <a:ea typeface="+mn-ea"/>
                <a:cs typeface="+mn-cs"/>
              </a:rPr>
              <a:t>prgms</a:t>
            </a:r>
            <a:r>
              <a:rPr lang="en-US" sz="1200" kern="1200" dirty="0" smtClean="0">
                <a:solidFill>
                  <a:schemeClr val="tx1"/>
                </a:solidFill>
                <a:effectLst/>
                <a:latin typeface="+mn-lt"/>
                <a:ea typeface="+mn-ea"/>
                <a:cs typeface="+mn-cs"/>
              </a:rPr>
              <a:t> they make Partners ‘Experts’)</a:t>
            </a:r>
          </a:p>
          <a:p>
            <a:pPr lvl="0"/>
            <a:r>
              <a:rPr lang="en-US" sz="1200" kern="1200" dirty="0" smtClean="0">
                <a:solidFill>
                  <a:schemeClr val="tx1"/>
                </a:solidFill>
                <a:effectLst/>
                <a:latin typeface="+mn-lt"/>
                <a:ea typeface="+mn-ea"/>
                <a:cs typeface="+mn-cs"/>
              </a:rPr>
              <a:t>Everyone can be the expert you don’t trust anyone, or invite anyone into your home.  This is fresh, new and different positioning</a:t>
            </a:r>
          </a:p>
          <a:p>
            <a:pPr lvl="0"/>
            <a:r>
              <a:rPr lang="en-US" sz="1200" kern="1200" dirty="0" smtClean="0">
                <a:solidFill>
                  <a:schemeClr val="tx1"/>
                </a:solidFill>
                <a:effectLst/>
                <a:latin typeface="+mn-lt"/>
                <a:ea typeface="+mn-ea"/>
                <a:cs typeface="+mn-cs"/>
              </a:rPr>
              <a:t>Increase your fluency in the latest technology and trends, and solidify your role as the trusted expert to your customers. Leverage our knowledge base to hone your expertise and sales techniques.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TRUST is an over-arching statement about doing business with a company like Intel - and by doing business with Intel and receiving benefits such as badges, certifications, training, new products.  The Partner will also inherently be offering a trusted product, company and service to the end user - reliable, able, strength and truth similar to the definition below.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Given Intel is a global brand a Fortune 50 company, the definitions below are spot on for what we are trying to convey:  </a:t>
            </a:r>
          </a:p>
          <a:p>
            <a:r>
              <a:rPr lang="en-US" sz="1200" kern="1200" dirty="0" smtClean="0">
                <a:solidFill>
                  <a:schemeClr val="tx1"/>
                </a:solidFill>
                <a:effectLst/>
                <a:latin typeface="+mn-lt"/>
                <a:ea typeface="+mn-ea"/>
                <a:cs typeface="+mn-cs"/>
              </a:rPr>
              <a:t>Trust according to the Webster Dictionary is:</a:t>
            </a: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Full Definition of TRUST</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assured</a:t>
            </a:r>
            <a:r>
              <a:rPr lang="en-US" sz="1200" kern="1200" dirty="0" smtClean="0">
                <a:solidFill>
                  <a:schemeClr val="tx1"/>
                </a:solidFill>
                <a:effectLst/>
                <a:latin typeface="+mn-lt"/>
                <a:ea typeface="+mn-ea"/>
                <a:cs typeface="+mn-cs"/>
              </a:rPr>
              <a:t> reliance on the character, ability, strength, or truth of someone or something </a:t>
            </a:r>
          </a:p>
          <a:p>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one in which confidence is placed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dependence on something future or </a:t>
            </a:r>
            <a:r>
              <a:rPr lang="en-US" sz="1200" u="sng" kern="1200" dirty="0" smtClean="0">
                <a:solidFill>
                  <a:schemeClr val="tx1"/>
                </a:solidFill>
                <a:effectLst/>
                <a:latin typeface="+mn-lt"/>
                <a:ea typeface="+mn-ea"/>
                <a:cs typeface="+mn-cs"/>
                <a:hlinkClick r:id="rId4"/>
              </a:rPr>
              <a:t>contingent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hope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8B6ACC-A7F1-454A-A95C-3F260D5797DF}" type="slidenum">
              <a:rPr lang="en-US" smtClean="0"/>
              <a:pPr/>
              <a:t>4</a:t>
            </a:fld>
            <a:endParaRPr lang="en-US"/>
          </a:p>
        </p:txBody>
      </p:sp>
    </p:spTree>
    <p:extLst>
      <p:ext uri="{BB962C8B-B14F-4D97-AF65-F5344CB8AC3E}">
        <p14:creationId xmlns:p14="http://schemas.microsoft.com/office/powerpoint/2010/main" val="9766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Purchase Intel® technology and solutions to earn points, and receive exclusive partner-only promotions.  Consider points as your currency to the most rewarding way to build your business.  Simply use points towards Intel technology, marketing materials, demonstration units, events and travel.  Like any good partnership, the more you put into it, the greater the reward.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a:p>
        </p:txBody>
      </p:sp>
    </p:spTree>
    <p:extLst>
      <p:ext uri="{BB962C8B-B14F-4D97-AF65-F5344CB8AC3E}">
        <p14:creationId xmlns:p14="http://schemas.microsoft.com/office/powerpoint/2010/main" val="5230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8B6ACC-A7F1-454A-A95C-3F260D5797DF}" type="slidenum">
              <a:rPr lang="en-US" smtClean="0"/>
              <a:pPr/>
              <a:t>6</a:t>
            </a:fld>
            <a:endParaRPr lang="en-US"/>
          </a:p>
        </p:txBody>
      </p:sp>
    </p:spTree>
    <p:extLst>
      <p:ext uri="{BB962C8B-B14F-4D97-AF65-F5344CB8AC3E}">
        <p14:creationId xmlns:p14="http://schemas.microsoft.com/office/powerpoint/2010/main" val="296877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a:p>
        </p:txBody>
      </p:sp>
    </p:spTree>
    <p:extLst>
      <p:ext uri="{BB962C8B-B14F-4D97-AF65-F5344CB8AC3E}">
        <p14:creationId xmlns:p14="http://schemas.microsoft.com/office/powerpoint/2010/main" val="312587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now offering more specialized benefits tailored for partners, in these key vertical and strategic areas.  </a:t>
            </a:r>
          </a:p>
          <a:p>
            <a:r>
              <a:rPr lang="en-US" baseline="0" dirty="0" smtClean="0"/>
              <a:t>For retailers, education, IOT Retail solutions, and Datacenter (coming soon).</a:t>
            </a:r>
          </a:p>
          <a:p>
            <a:r>
              <a:rPr lang="en-US" baseline="0" dirty="0" smtClean="0"/>
              <a:t>And look forward to even more to come. </a:t>
            </a:r>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a:p>
        </p:txBody>
      </p:sp>
    </p:spTree>
    <p:extLst>
      <p:ext uri="{BB962C8B-B14F-4D97-AF65-F5344CB8AC3E}">
        <p14:creationId xmlns:p14="http://schemas.microsoft.com/office/powerpoint/2010/main" val="78089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a call to action</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a:p>
        </p:txBody>
      </p:sp>
    </p:spTree>
    <p:extLst>
      <p:ext uri="{BB962C8B-B14F-4D97-AF65-F5344CB8AC3E}">
        <p14:creationId xmlns:p14="http://schemas.microsoft.com/office/powerpoint/2010/main" val="206972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
        <p:nvSpPr>
          <p:cNvPr id="7" name="Rectangle 6"/>
          <p:cNvSpPr/>
          <p:nvPr userDrawn="1"/>
        </p:nvSpPr>
        <p:spPr>
          <a:xfrm>
            <a:off x="455613" y="4862590"/>
            <a:ext cx="1628651" cy="161583"/>
          </a:xfrm>
          <a:prstGeom prst="rect">
            <a:avLst/>
          </a:prstGeom>
        </p:spPr>
        <p:txBody>
          <a:bodyPr wrap="none" lIns="0" tIns="0" rIns="0" bIns="0">
            <a:spAutoFit/>
          </a:bodyPr>
          <a:lstStyle/>
          <a:p>
            <a:pPr algn="l" rtl="0"/>
            <a:r>
              <a:rPr lang="en-US" sz="1050" b="0" i="0" u="none" strike="noStrike" kern="1200" baseline="0" dirty="0" smtClean="0">
                <a:solidFill>
                  <a:schemeClr val="bg1"/>
                </a:solidFill>
                <a:latin typeface="+mn-lt"/>
                <a:ea typeface="+mn-ea"/>
                <a:cs typeface="Intel Clear"/>
              </a:rPr>
              <a:t>Intel® Technology Provider</a:t>
            </a:r>
          </a:p>
        </p:txBody>
      </p:sp>
    </p:spTree>
    <p:extLst>
      <p:ext uri="{BB962C8B-B14F-4D97-AF65-F5344CB8AC3E}">
        <p14:creationId xmlns:p14="http://schemas.microsoft.com/office/powerpoint/2010/main" val="381811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824387"/>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263716294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824387"/>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a:latin typeface="+mn-lt"/>
              </a:defRPr>
            </a:lvl1pPr>
          </a:lstStyle>
          <a:p>
            <a:r>
              <a:rPr lang="en-US" dirty="0" err="1" smtClean="0"/>
              <a:t>28pt</a:t>
            </a:r>
            <a:r>
              <a:rPr lang="en-US" dirty="0" smtClean="0"/>
              <a:t> Intel Clear Light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25930100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87" r:id="rId19"/>
    <p:sldLayoutId id="2147483688" r:id="rId20"/>
    <p:sldLayoutId id="2147483689" r:id="rId2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5613" y="2066467"/>
            <a:ext cx="8212886" cy="1102519"/>
          </a:xfrm>
        </p:spPr>
        <p:txBody>
          <a:bodyPr/>
          <a:lstStyle/>
          <a:p>
            <a:r>
              <a:rPr lang="en-GB" dirty="0" smtClean="0">
                <a:latin typeface="Intel Clear Pro" panose="020B0804020202060201" pitchFamily="34" charset="0"/>
                <a:ea typeface="Intel Clear Pro" panose="020B0804020202060201" pitchFamily="34" charset="0"/>
                <a:cs typeface="Intel Clear Pro" panose="020B0804020202060201" pitchFamily="34" charset="0"/>
              </a:rPr>
              <a:t>Intel® </a:t>
            </a:r>
            <a:r>
              <a:rPr lang="en-GB" dirty="0" err="1" smtClean="0">
                <a:latin typeface="Intel Clear Pro" panose="020B0804020202060201" pitchFamily="34" charset="0"/>
                <a:ea typeface="Intel Clear Pro" panose="020B0804020202060201" pitchFamily="34" charset="0"/>
                <a:cs typeface="Intel Clear Pro" panose="020B0804020202060201" pitchFamily="34" charset="0"/>
              </a:rPr>
              <a:t>TecHnology</a:t>
            </a:r>
            <a:r>
              <a:rPr lang="en-GB" dirty="0" smtClean="0">
                <a:latin typeface="Intel Clear Pro" panose="020B0804020202060201" pitchFamily="34" charset="0"/>
                <a:ea typeface="Intel Clear Pro" panose="020B0804020202060201" pitchFamily="34" charset="0"/>
                <a:cs typeface="Intel Clear Pro" panose="020B0804020202060201" pitchFamily="34" charset="0"/>
              </a:rPr>
              <a:t> Provider</a:t>
            </a:r>
            <a:endParaRPr lang="en-GB"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2" name="Subtitle 1"/>
          <p:cNvSpPr>
            <a:spLocks noGrp="1"/>
          </p:cNvSpPr>
          <p:nvPr>
            <p:ph type="subTitle" idx="1"/>
          </p:nvPr>
        </p:nvSpPr>
        <p:spPr>
          <a:xfrm>
            <a:off x="455613" y="3168986"/>
            <a:ext cx="6583140" cy="380459"/>
          </a:xfrm>
        </p:spPr>
        <p:txBody>
          <a:bodyPr/>
          <a:lstStyle/>
          <a:p>
            <a:r>
              <a:rPr lang="en-US" sz="1750" dirty="0" smtClean="0">
                <a:solidFill>
                  <a:schemeClr val="bg1"/>
                </a:solidFill>
              </a:rPr>
              <a:t>YOUR </a:t>
            </a:r>
            <a:r>
              <a:rPr lang="en-US" sz="1750" dirty="0">
                <a:solidFill>
                  <a:schemeClr val="bg1"/>
                </a:solidFill>
              </a:rPr>
              <a:t>SOLUTIONS, OUR </a:t>
            </a:r>
            <a:r>
              <a:rPr lang="en-US" sz="1800" dirty="0">
                <a:solidFill>
                  <a:schemeClr val="bg1"/>
                </a:solidFill>
              </a:rPr>
              <a:t>TECHNOLOGY</a:t>
            </a:r>
            <a:r>
              <a:rPr lang="en-US" sz="1750" dirty="0">
                <a:solidFill>
                  <a:schemeClr val="bg1"/>
                </a:solidFill>
              </a:rPr>
              <a:t>, </a:t>
            </a:r>
            <a:r>
              <a:rPr lang="en-US" sz="1750" b="1" dirty="0">
                <a:solidFill>
                  <a:schemeClr val="bg1"/>
                </a:solidFill>
              </a:rPr>
              <a:t>SMARTER TOGETHER.</a:t>
            </a:r>
          </a:p>
          <a:p>
            <a:endParaRPr lang="en-GB" sz="1750" dirty="0">
              <a:solidFill>
                <a:schemeClr val="bg1"/>
              </a:solidFill>
            </a:endParaRPr>
          </a:p>
          <a:p>
            <a:endParaRPr lang="en-GB" sz="1750" dirty="0" smtClean="0">
              <a:solidFill>
                <a:schemeClr val="bg1"/>
              </a:solidFill>
            </a:endParaRPr>
          </a:p>
        </p:txBody>
      </p:sp>
    </p:spTree>
    <p:extLst>
      <p:ext uri="{BB962C8B-B14F-4D97-AF65-F5344CB8AC3E}">
        <p14:creationId xmlns:p14="http://schemas.microsoft.com/office/powerpoint/2010/main" val="4163961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41613"/>
            <a:ext cx="8228012" cy="868680"/>
          </a:xfrm>
        </p:spPr>
        <p:txBody>
          <a:bodyPr/>
          <a:lstStyle/>
          <a:p>
            <a:r>
              <a:rPr lang="en-US" dirty="0">
                <a:latin typeface="Intel Clear Pro" panose="020B0804020202060201" pitchFamily="34" charset="0"/>
                <a:ea typeface="Intel Clear Pro" panose="020B0804020202060201" pitchFamily="34" charset="0"/>
                <a:cs typeface="Intel Clear Pro" panose="020B0804020202060201" pitchFamily="34" charset="0"/>
              </a:rPr>
              <a:t>Make the Most of Your Purchases with Points!</a:t>
            </a:r>
          </a:p>
        </p:txBody>
      </p:sp>
      <p:sp>
        <p:nvSpPr>
          <p:cNvPr id="4" name="Slide Number Placeholder 3"/>
          <p:cNvSpPr>
            <a:spLocks noGrp="1"/>
          </p:cNvSpPr>
          <p:nvPr>
            <p:ph type="sldNum" sz="quarter" idx="12"/>
          </p:nvPr>
        </p:nvSpPr>
        <p:spPr/>
        <p:txBody>
          <a:bodyPr/>
          <a:lstStyle/>
          <a:p>
            <a:fld id="{EE2556C5-CE8C-6547-B838-EA80C61A4AF7}" type="slidenum">
              <a:rPr lang="en-US" smtClean="0">
                <a:latin typeface="Intel Clear" pitchFamily="34" charset="0"/>
              </a:rPr>
              <a:pPr/>
              <a:t>10</a:t>
            </a:fld>
            <a:endParaRPr lang="en-US" dirty="0">
              <a:latin typeface="Intel Clear" pitchFamily="34" charset="0"/>
            </a:endParaRPr>
          </a:p>
        </p:txBody>
      </p:sp>
      <p:sp>
        <p:nvSpPr>
          <p:cNvPr id="3" name="Content Placeholder 2"/>
          <p:cNvSpPr>
            <a:spLocks noGrp="1"/>
          </p:cNvSpPr>
          <p:nvPr>
            <p:ph sz="half" idx="1"/>
          </p:nvPr>
        </p:nvSpPr>
        <p:spPr>
          <a:xfrm>
            <a:off x="406400" y="1110293"/>
            <a:ext cx="3882231" cy="3141925"/>
          </a:xfrm>
        </p:spPr>
        <p:txBody>
          <a:bodyPr/>
          <a:lstStyle/>
          <a:p>
            <a:pPr marL="0" lvl="1" indent="0">
              <a:buNone/>
            </a:pPr>
            <a:r>
              <a:rPr lang="en-GB" sz="1800" dirty="0" smtClean="0">
                <a:solidFill>
                  <a:srgbClr val="0071C5"/>
                </a:solidFill>
                <a:latin typeface="Intel Clear" pitchFamily="34" charset="0"/>
              </a:rPr>
              <a:t>Points are an exciting </a:t>
            </a:r>
            <a:r>
              <a:rPr lang="en-GB" sz="1800" dirty="0">
                <a:solidFill>
                  <a:srgbClr val="0071C5"/>
                </a:solidFill>
                <a:latin typeface="Intel Clear" pitchFamily="34" charset="0"/>
              </a:rPr>
              <a:t>benefit of Intel® Technology </a:t>
            </a:r>
            <a:r>
              <a:rPr lang="en-GB" sz="1800" dirty="0" smtClean="0">
                <a:solidFill>
                  <a:srgbClr val="0071C5"/>
                </a:solidFill>
                <a:latin typeface="Intel Clear" pitchFamily="34" charset="0"/>
              </a:rPr>
              <a:t>Provider. All </a:t>
            </a:r>
            <a:r>
              <a:rPr lang="en-US" sz="1800" dirty="0" smtClean="0">
                <a:solidFill>
                  <a:srgbClr val="0071C5"/>
                </a:solidFill>
                <a:latin typeface="Intel Clear" pitchFamily="34" charset="0"/>
              </a:rPr>
              <a:t>partners </a:t>
            </a:r>
            <a:r>
              <a:rPr lang="en-US" sz="1800" dirty="0">
                <a:solidFill>
                  <a:srgbClr val="0071C5"/>
                </a:solidFill>
                <a:latin typeface="Intel Clear" pitchFamily="34" charset="0"/>
              </a:rPr>
              <a:t>have the opportunity to earn points on qualifying Intel </a:t>
            </a:r>
            <a:r>
              <a:rPr lang="en-US" sz="1800" dirty="0" smtClean="0">
                <a:solidFill>
                  <a:srgbClr val="0071C5"/>
                </a:solidFill>
                <a:latin typeface="Intel Clear" pitchFamily="34" charset="0"/>
              </a:rPr>
              <a:t>purchases. </a:t>
            </a:r>
          </a:p>
          <a:p>
            <a:pPr marL="0" lvl="1" indent="0">
              <a:buNone/>
            </a:pPr>
            <a:endParaRPr lang="en-US" sz="1800" dirty="0">
              <a:solidFill>
                <a:srgbClr val="0071C5"/>
              </a:solidFill>
              <a:latin typeface="Intel Clear" pitchFamily="34" charset="0"/>
            </a:endParaRPr>
          </a:p>
          <a:p>
            <a:pPr marL="0" lvl="1" indent="0">
              <a:buNone/>
            </a:pPr>
            <a:r>
              <a:rPr lang="en-US" sz="1800" dirty="0" smtClean="0">
                <a:solidFill>
                  <a:srgbClr val="0071C5"/>
                </a:solidFill>
                <a:latin typeface="Intel Clear" pitchFamily="34" charset="0"/>
              </a:rPr>
              <a:t>Partners can spend points a</a:t>
            </a:r>
            <a:r>
              <a:rPr lang="en-GB" sz="1800" dirty="0" smtClean="0">
                <a:solidFill>
                  <a:srgbClr val="0071C5"/>
                </a:solidFill>
                <a:latin typeface="Intel Clear" pitchFamily="34" charset="0"/>
              </a:rPr>
              <a:t>t </a:t>
            </a:r>
            <a:r>
              <a:rPr lang="en-GB" sz="1800" dirty="0">
                <a:solidFill>
                  <a:srgbClr val="0071C5"/>
                </a:solidFill>
                <a:latin typeface="Intel Clear" pitchFamily="34" charset="0"/>
              </a:rPr>
              <a:t>Gold and Platinum </a:t>
            </a:r>
            <a:r>
              <a:rPr lang="en-GB" sz="1800" dirty="0" smtClean="0">
                <a:solidFill>
                  <a:srgbClr val="0071C5"/>
                </a:solidFill>
                <a:latin typeface="Intel Clear" pitchFamily="34" charset="0"/>
              </a:rPr>
              <a:t>tier</a:t>
            </a:r>
            <a:r>
              <a:rPr lang="en-GB" sz="1800" dirty="0">
                <a:solidFill>
                  <a:srgbClr val="0071C5"/>
                </a:solidFill>
                <a:latin typeface="Intel Clear" pitchFamily="34" charset="0"/>
              </a:rPr>
              <a:t> </a:t>
            </a:r>
            <a:r>
              <a:rPr lang="en-GB" sz="1800" dirty="0" smtClean="0">
                <a:solidFill>
                  <a:srgbClr val="0071C5"/>
                </a:solidFill>
                <a:latin typeface="Intel Clear" pitchFamily="34" charset="0"/>
              </a:rPr>
              <a:t>on fantastic rewards such </a:t>
            </a:r>
            <a:r>
              <a:rPr lang="en-GB" sz="1800" dirty="0">
                <a:solidFill>
                  <a:srgbClr val="0071C5"/>
                </a:solidFill>
                <a:latin typeface="Intel Clear" pitchFamily="34" charset="0"/>
              </a:rPr>
              <a:t>as </a:t>
            </a:r>
            <a:r>
              <a:rPr lang="en-GB" sz="1800" dirty="0" smtClean="0">
                <a:solidFill>
                  <a:srgbClr val="0071C5"/>
                </a:solidFill>
                <a:latin typeface="Intel Clear" pitchFamily="34" charset="0"/>
              </a:rPr>
              <a:t>vouchers to spend on Intel Technology with local distributors, </a:t>
            </a:r>
            <a:r>
              <a:rPr lang="en-GB" sz="1800" dirty="0">
                <a:solidFill>
                  <a:srgbClr val="0071C5"/>
                </a:solidFill>
                <a:latin typeface="Intel Clear" pitchFamily="34" charset="0"/>
              </a:rPr>
              <a:t>demonstration units, marketing </a:t>
            </a:r>
            <a:r>
              <a:rPr lang="en-GB" sz="1800" dirty="0" smtClean="0">
                <a:solidFill>
                  <a:srgbClr val="0071C5"/>
                </a:solidFill>
                <a:latin typeface="Intel Clear" pitchFamily="34" charset="0"/>
              </a:rPr>
              <a:t>materials, travel and </a:t>
            </a:r>
            <a:r>
              <a:rPr lang="en-GB" sz="1800" dirty="0">
                <a:solidFill>
                  <a:srgbClr val="0071C5"/>
                </a:solidFill>
                <a:latin typeface="Intel Clear" pitchFamily="34" charset="0"/>
              </a:rPr>
              <a:t>more</a:t>
            </a:r>
            <a:r>
              <a:rPr lang="en-GB" sz="1800" dirty="0" smtClean="0">
                <a:solidFill>
                  <a:srgbClr val="0071C5"/>
                </a:solidFill>
                <a:latin typeface="Intel Clear" pitchFamily="34" charset="0"/>
              </a:rPr>
              <a:t>!</a:t>
            </a:r>
          </a:p>
          <a:p>
            <a:pPr marL="0" lvl="1" indent="0">
              <a:buNone/>
            </a:pPr>
            <a:r>
              <a:rPr lang="en-GB" sz="1000" dirty="0" smtClean="0">
                <a:solidFill>
                  <a:srgbClr val="0071C5"/>
                </a:solidFill>
                <a:latin typeface="Intel Clear" pitchFamily="34" charset="0"/>
              </a:rPr>
              <a:t>*Please </a:t>
            </a:r>
            <a:r>
              <a:rPr lang="en-GB" sz="1000" dirty="0">
                <a:solidFill>
                  <a:srgbClr val="0071C5"/>
                </a:solidFill>
                <a:latin typeface="Intel Clear" pitchFamily="34" charset="0"/>
              </a:rPr>
              <a:t>note that reward </a:t>
            </a:r>
            <a:r>
              <a:rPr lang="en-GB" sz="1000" dirty="0" smtClean="0">
                <a:solidFill>
                  <a:srgbClr val="0071C5"/>
                </a:solidFill>
                <a:latin typeface="Intel Clear" pitchFamily="34" charset="0"/>
              </a:rPr>
              <a:t>availability varies </a:t>
            </a:r>
            <a:r>
              <a:rPr lang="en-GB" sz="1000" dirty="0">
                <a:solidFill>
                  <a:srgbClr val="0071C5"/>
                </a:solidFill>
                <a:latin typeface="Intel Clear" pitchFamily="34" charset="0"/>
              </a:rPr>
              <a:t>by country</a:t>
            </a:r>
          </a:p>
          <a:p>
            <a:pPr marL="0" lvl="1" indent="0">
              <a:buNone/>
            </a:pPr>
            <a:endParaRPr lang="en-GB" dirty="0" smtClean="0">
              <a:latin typeface="Intel Clear" pitchFamily="34" charset="0"/>
            </a:endParaRPr>
          </a:p>
        </p:txBody>
      </p:sp>
      <p:cxnSp>
        <p:nvCxnSpPr>
          <p:cNvPr id="6" name="Straight Connector 5"/>
          <p:cNvCxnSpPr/>
          <p:nvPr/>
        </p:nvCxnSpPr>
        <p:spPr>
          <a:xfrm>
            <a:off x="406400" y="2556044"/>
            <a:ext cx="3822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nvPr>
        </p:nvGraphicFramePr>
        <p:xfrm>
          <a:off x="4863517" y="1336097"/>
          <a:ext cx="3379693" cy="2439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95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Title 2"/>
          <p:cNvSpPr>
            <a:spLocks noGrp="1"/>
          </p:cNvSpPr>
          <p:nvPr>
            <p:ph type="title"/>
          </p:nvPr>
        </p:nvSpPr>
        <p:spPr>
          <a:xfrm>
            <a:off x="139664" y="122102"/>
            <a:ext cx="8866287" cy="868680"/>
          </a:xfrm>
        </p:spPr>
        <p:txBody>
          <a:bodyPr/>
          <a:lstStyle/>
          <a:p>
            <a:r>
              <a:rPr lang="en-GB" dirty="0" smtClean="0">
                <a:latin typeface="Intel Clear Pro" panose="020B0804020202060201" pitchFamily="34" charset="0"/>
                <a:ea typeface="Intel Clear Pro" panose="020B0804020202060201" pitchFamily="34" charset="0"/>
                <a:cs typeface="Intel Clear Pro" panose="020B0804020202060201" pitchFamily="34" charset="0"/>
              </a:rPr>
              <a:t>Achieve higher sales and learn about the latest technologies before your competitors </a:t>
            </a:r>
            <a:endParaRPr lang="en-GB"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29" name="Content Placeholder 3"/>
          <p:cNvSpPr>
            <a:spLocks noGrp="1"/>
          </p:cNvSpPr>
          <p:nvPr>
            <p:ph sz="quarter" idx="13"/>
          </p:nvPr>
        </p:nvSpPr>
        <p:spPr>
          <a:xfrm>
            <a:off x="139664" y="834983"/>
            <a:ext cx="8694497" cy="3123419"/>
          </a:xfrm>
        </p:spPr>
        <p:txBody>
          <a:bodyPr/>
          <a:lstStyle/>
          <a:p>
            <a:pPr marL="285750" indent="-285750">
              <a:lnSpc>
                <a:spcPct val="120000"/>
              </a:lnSpc>
              <a:buFont typeface="Wingdings" panose="05000000000000000000" pitchFamily="2" charset="2"/>
              <a:buChar char="ü"/>
            </a:pPr>
            <a:r>
              <a:rPr lang="en-GB" sz="1400" dirty="0" smtClean="0"/>
              <a:t>Those partners who complete the training available have 20-50% higher sales than those partners who don’t complete trainings*</a:t>
            </a:r>
          </a:p>
          <a:p>
            <a:pPr marL="285750" indent="-285750">
              <a:lnSpc>
                <a:spcPct val="120000"/>
              </a:lnSpc>
              <a:buFont typeface="Wingdings" panose="05000000000000000000" pitchFamily="2" charset="2"/>
              <a:buChar char="ü"/>
            </a:pPr>
            <a:r>
              <a:rPr lang="en-GB" sz="1400" dirty="0"/>
              <a:t>Every training </a:t>
            </a:r>
            <a:r>
              <a:rPr lang="en-GB" sz="1400" dirty="0" smtClean="0"/>
              <a:t>course you complete counts </a:t>
            </a:r>
            <a:r>
              <a:rPr lang="en-GB" sz="1400" dirty="0"/>
              <a:t>towards </a:t>
            </a:r>
            <a:r>
              <a:rPr lang="en-GB" sz="1400" dirty="0" smtClean="0"/>
              <a:t>the </a:t>
            </a:r>
            <a:r>
              <a:rPr lang="en-GB" sz="1400" dirty="0"/>
              <a:t>annual renewal within the programme </a:t>
            </a:r>
          </a:p>
          <a:p>
            <a:pPr marL="285750" indent="-285750">
              <a:lnSpc>
                <a:spcPct val="120000"/>
              </a:lnSpc>
              <a:buFont typeface="Wingdings" panose="05000000000000000000" pitchFamily="2" charset="2"/>
              <a:buChar char="ü"/>
            </a:pPr>
            <a:r>
              <a:rPr lang="en-GB" sz="1400" dirty="0" smtClean="0"/>
              <a:t>To progress through the membership tiers a certain level of training must be completed </a:t>
            </a:r>
          </a:p>
          <a:p>
            <a:pPr marL="285750" indent="-285750">
              <a:lnSpc>
                <a:spcPct val="120000"/>
              </a:lnSpc>
              <a:buFont typeface="Wingdings" panose="05000000000000000000" pitchFamily="2" charset="2"/>
              <a:buChar char="ü"/>
            </a:pPr>
            <a:r>
              <a:rPr lang="en-GB" sz="1400" dirty="0" smtClean="0"/>
              <a:t>You can choose between online courses, live webinars and events. </a:t>
            </a:r>
          </a:p>
          <a:p>
            <a:pPr marL="285750" indent="-285750">
              <a:lnSpc>
                <a:spcPct val="120000"/>
              </a:lnSpc>
              <a:buFont typeface="Wingdings" panose="05000000000000000000" pitchFamily="2" charset="2"/>
              <a:buChar char="ü"/>
            </a:pPr>
            <a:r>
              <a:rPr lang="en-GB" sz="1400" dirty="0" smtClean="0"/>
              <a:t>Courses available for companies and individuals covering Intel Technology, Data Centre, Business, Consumer and Technical </a:t>
            </a:r>
          </a:p>
        </p:txBody>
      </p:sp>
      <p:sp>
        <p:nvSpPr>
          <p:cNvPr id="9" name="Rectangle 8"/>
          <p:cNvSpPr/>
          <p:nvPr/>
        </p:nvSpPr>
        <p:spPr>
          <a:xfrm>
            <a:off x="66675" y="4516075"/>
            <a:ext cx="4572000" cy="276999"/>
          </a:xfrm>
          <a:prstGeom prst="rect">
            <a:avLst/>
          </a:prstGeom>
        </p:spPr>
        <p:txBody>
          <a:bodyPr>
            <a:spAutoFit/>
          </a:bodyPr>
          <a:lstStyle/>
          <a:p>
            <a:pPr>
              <a:defRPr/>
            </a:pPr>
            <a:r>
              <a:rPr lang="en-US" sz="1200" dirty="0">
                <a:solidFill>
                  <a:schemeClr val="accent1"/>
                </a:solidFill>
                <a:cs typeface="Intel Clear"/>
              </a:rPr>
              <a:t>Intel derived financial analysis and modeling, 2014</a:t>
            </a:r>
          </a:p>
        </p:txBody>
      </p:sp>
    </p:spTree>
    <p:extLst>
      <p:ext uri="{BB962C8B-B14F-4D97-AF65-F5344CB8AC3E}">
        <p14:creationId xmlns:p14="http://schemas.microsoft.com/office/powerpoint/2010/main" val="253376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12</a:t>
            </a:fld>
            <a:endParaRPr lang="en-US" dirty="0"/>
          </a:p>
        </p:txBody>
      </p:sp>
      <p:sp>
        <p:nvSpPr>
          <p:cNvPr id="3" name="Content Placeholder 2"/>
          <p:cNvSpPr>
            <a:spLocks noGrp="1"/>
          </p:cNvSpPr>
          <p:nvPr>
            <p:ph sz="quarter" idx="13"/>
          </p:nvPr>
        </p:nvSpPr>
        <p:spPr>
          <a:xfrm>
            <a:off x="234484" y="858773"/>
            <a:ext cx="8771468" cy="3425825"/>
          </a:xfrm>
        </p:spPr>
        <p:txBody>
          <a:bodyPr/>
          <a:lstStyle/>
          <a:p>
            <a:pPr algn="ctr">
              <a:spcAft>
                <a:spcPts val="1200"/>
              </a:spcAft>
            </a:pPr>
            <a:endParaRPr lang="en-US" sz="1400" dirty="0" smtClean="0"/>
          </a:p>
          <a:p>
            <a:pPr algn="ctr">
              <a:spcAft>
                <a:spcPts val="1200"/>
              </a:spcAft>
            </a:pP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Whether selling to business or consumers, </a:t>
            </a:r>
            <a:endParaRPr lang="en-US" sz="2800" dirty="0" smtClean="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endParaRPr>
          </a:p>
          <a:p>
            <a:pPr algn="ctr">
              <a:spcAft>
                <a:spcPts val="1200"/>
              </a:spcAft>
            </a:pPr>
            <a:r>
              <a:rPr lang="en-US" sz="2800" dirty="0" smtClean="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Intel</a:t>
            </a: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Technology Providers get the competitive advantage. </a:t>
            </a:r>
            <a:b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br>
            <a:r>
              <a:rPr lang="en-US" sz="16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a:r>
            <a:br>
              <a:rPr lang="en-US" sz="16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br>
            <a:r>
              <a:rPr lang="en-US" sz="1600" dirty="0" smtClean="0"/>
              <a:t>Your </a:t>
            </a:r>
            <a:r>
              <a:rPr lang="en-US" sz="1600" dirty="0"/>
              <a:t>solutions. Our technology.  Smarter together.</a:t>
            </a:r>
          </a:p>
          <a:p>
            <a:pPr algn="ctr">
              <a:spcAft>
                <a:spcPts val="1200"/>
              </a:spcAft>
            </a:pPr>
            <a:endParaRPr lang="en-US" i="1" dirty="0" smtClean="0">
              <a:solidFill>
                <a:schemeClr val="tx2"/>
              </a:solidFill>
            </a:endParaRPr>
          </a:p>
          <a:p>
            <a:pPr algn="ctr">
              <a:spcAft>
                <a:spcPts val="1200"/>
              </a:spcAft>
            </a:pPr>
            <a:r>
              <a:rPr lang="en-US" i="1" dirty="0" smtClean="0">
                <a:solidFill>
                  <a:schemeClr val="tx2"/>
                </a:solidFill>
              </a:rPr>
              <a:t>Join today @  Intel.com/technologyprovider</a:t>
            </a:r>
            <a:endParaRPr lang="en-US" dirty="0">
              <a:solidFill>
                <a:schemeClr val="accent1"/>
              </a:solidFill>
              <a:cs typeface="Neo Sans Intel"/>
            </a:endParaRPr>
          </a:p>
          <a:p>
            <a:pPr>
              <a:spcAft>
                <a:spcPts val="1200"/>
              </a:spcAft>
            </a:pPr>
            <a:endParaRPr lang="en-GB"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855" y="128684"/>
            <a:ext cx="2236593" cy="547965"/>
          </a:xfrm>
          <a:prstGeom prst="rect">
            <a:avLst/>
          </a:prstGeom>
        </p:spPr>
      </p:pic>
    </p:spTree>
    <p:extLst>
      <p:ext uri="{BB962C8B-B14F-4D97-AF65-F5344CB8AC3E}">
        <p14:creationId xmlns:p14="http://schemas.microsoft.com/office/powerpoint/2010/main" val="31445162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87193"/>
            <a:ext cx="6009930" cy="868680"/>
          </a:xfrm>
        </p:spPr>
        <p:txBody>
          <a:bodyPr/>
          <a:lstStyle/>
          <a:p>
            <a:r>
              <a:rPr lang="en-US" dirty="0">
                <a:latin typeface="Intel Clear Pro" panose="020B0804020202060201" pitchFamily="34" charset="0"/>
                <a:ea typeface="Intel Clear Pro" panose="020B0804020202060201" pitchFamily="34" charset="0"/>
                <a:cs typeface="Intel Clear Pro" panose="020B0804020202060201" pitchFamily="34" charset="0"/>
              </a:rPr>
              <a:t>Why Intel Technology Provider ? </a:t>
            </a:r>
            <a:r>
              <a:rPr lang="en-US" b="1" dirty="0" smtClean="0">
                <a:latin typeface="Intel Clear" pitchFamily="34" charset="0"/>
              </a:rPr>
              <a:t/>
            </a:r>
            <a:br>
              <a:rPr lang="en-US" b="1" dirty="0" smtClean="0">
                <a:latin typeface="Intel Clear" pitchFamily="34" charset="0"/>
              </a:rPr>
            </a:br>
            <a:r>
              <a:rPr lang="en-US" b="1" dirty="0" smtClean="0">
                <a:latin typeface="Intel Clear" pitchFamily="34" charset="0"/>
              </a:rPr>
              <a:t/>
            </a:r>
            <a:br>
              <a:rPr lang="en-US" b="1" dirty="0" smtClean="0">
                <a:latin typeface="Intel Clear" pitchFamily="34" charset="0"/>
              </a:rPr>
            </a:br>
            <a:endParaRPr lang="en-US" dirty="0">
              <a:latin typeface="Intel Clear" pitchFamily="34" charset="0"/>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latin typeface="Intel Clear" pitchFamily="34" charset="0"/>
              </a:rPr>
              <a:pPr/>
              <a:t>2</a:t>
            </a:fld>
            <a:endParaRPr lang="en-US" dirty="0">
              <a:latin typeface="Intel Clear" pitchFamily="34" charset="0"/>
            </a:endParaRPr>
          </a:p>
        </p:txBody>
      </p:sp>
      <p:sp>
        <p:nvSpPr>
          <p:cNvPr id="3" name="Content Placeholder 2"/>
          <p:cNvSpPr>
            <a:spLocks noGrp="1"/>
          </p:cNvSpPr>
          <p:nvPr>
            <p:ph sz="half" idx="1"/>
          </p:nvPr>
        </p:nvSpPr>
        <p:spPr>
          <a:xfrm>
            <a:off x="143219" y="978153"/>
            <a:ext cx="5858791" cy="2801431"/>
          </a:xfrm>
        </p:spPr>
        <p:txBody>
          <a:bodyPr/>
          <a:lstStyle/>
          <a:p>
            <a:pPr marL="0" lvl="1" indent="0" algn="ctr">
              <a:buNone/>
            </a:pPr>
            <a:r>
              <a:rPr lang="en-GB" sz="1800" dirty="0" smtClean="0">
                <a:solidFill>
                  <a:srgbClr val="0071C5"/>
                </a:solidFill>
                <a:latin typeface="Intel Clear" pitchFamily="34" charset="0"/>
              </a:rPr>
              <a:t>Partners of Intel® Technology provider have higher sales, higher ASPs and stronger revenue growth than non ITP partners*</a:t>
            </a:r>
          </a:p>
          <a:p>
            <a:pPr marL="0" lvl="1" indent="0" algn="ctr">
              <a:buNone/>
            </a:pPr>
            <a:r>
              <a:rPr lang="en-GB" sz="1800" dirty="0" smtClean="0">
                <a:solidFill>
                  <a:srgbClr val="0071C5"/>
                </a:solidFill>
                <a:latin typeface="Intel Clear" pitchFamily="34" charset="0"/>
              </a:rPr>
              <a:t>They lead the channel in growth and product transitions.</a:t>
            </a:r>
            <a:endParaRPr lang="en-US" sz="1800" dirty="0" smtClean="0">
              <a:solidFill>
                <a:srgbClr val="0071C5"/>
              </a:solidFill>
              <a:latin typeface="Intel Clear" pitchFamily="34" charset="0"/>
            </a:endParaRPr>
          </a:p>
          <a:p>
            <a:pPr marL="0" lvl="1" indent="0" algn="ctr">
              <a:buNone/>
            </a:pPr>
            <a:r>
              <a:rPr lang="en-US" sz="1800" dirty="0" smtClean="0">
                <a:solidFill>
                  <a:srgbClr val="0071C5"/>
                </a:solidFill>
                <a:latin typeface="Intel Clear" pitchFamily="34" charset="0"/>
              </a:rPr>
              <a:t>Being a part of Intel Technology Provider entitles partners to exclusive benefits such as training, rewards, support, first to market information and marketing materials.</a:t>
            </a:r>
          </a:p>
          <a:p>
            <a:pPr marL="0" lvl="1" indent="0" algn="ctr">
              <a:buNone/>
            </a:pPr>
            <a:endParaRPr lang="en-GB" sz="1800" dirty="0">
              <a:solidFill>
                <a:srgbClr val="0071C5"/>
              </a:solidFill>
              <a:latin typeface="Intel Clear" pitchFamily="34" charset="0"/>
            </a:endParaRPr>
          </a:p>
          <a:p>
            <a:pPr marL="0" lvl="1" indent="0" algn="ctr">
              <a:buNone/>
            </a:pPr>
            <a:endParaRPr lang="en-GB" sz="1800" dirty="0" smtClean="0">
              <a:solidFill>
                <a:srgbClr val="0071C5"/>
              </a:solidFill>
              <a:latin typeface="Intel Clear" pitchFamily="34" charset="0"/>
            </a:endParaRPr>
          </a:p>
          <a:p>
            <a:pPr marL="0" lvl="1" indent="0">
              <a:buNone/>
            </a:pPr>
            <a:r>
              <a:rPr lang="en-GB" sz="1000" dirty="0" smtClean="0">
                <a:latin typeface="Intel Clear" pitchFamily="34" charset="0"/>
              </a:rPr>
              <a:t>*Intel derived financial analysis and modelling, 2014</a:t>
            </a:r>
          </a:p>
        </p:txBody>
      </p:sp>
      <p:pic>
        <p:nvPicPr>
          <p:cNvPr id="7" name="Picture 2" descr="C:\Users\Christina.Trinh\Desktop\New Banners\Stock Images\7.jpg"/>
          <p:cNvPicPr>
            <a:picLocks noChangeAspect="1" noChangeArrowheads="1"/>
          </p:cNvPicPr>
          <p:nvPr/>
        </p:nvPicPr>
        <p:blipFill rotWithShape="1">
          <a:blip r:embed="rId2">
            <a:extLst>
              <a:ext uri="{28A0092B-C50C-407E-A947-70E740481C1C}">
                <a14:useLocalDpi xmlns:a14="http://schemas.microsoft.com/office/drawing/2010/main" val="0"/>
              </a:ext>
            </a:extLst>
          </a:blip>
          <a:srcRect l="53980" r="4565" b="1019"/>
          <a:stretch/>
        </p:blipFill>
        <p:spPr bwMode="auto">
          <a:xfrm>
            <a:off x="6153149" y="0"/>
            <a:ext cx="2990851" cy="475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2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73" y="117993"/>
            <a:ext cx="8228012" cy="616569"/>
          </a:xfrm>
        </p:spPr>
        <p:txBody>
          <a:bodyPr/>
          <a:lstStyle/>
          <a:p>
            <a:pPr defTabSz="408194">
              <a:spcBef>
                <a:spcPts val="600"/>
              </a:spcBef>
            </a:pPr>
            <a:r>
              <a:rPr lang="en-US" dirty="0">
                <a:latin typeface="Intel Clear Pro" panose="020B0804020202060201" pitchFamily="34" charset="0"/>
                <a:ea typeface="Intel Clear Pro" panose="020B0804020202060201" pitchFamily="34" charset="0"/>
                <a:cs typeface="Intel Clear Pro" panose="020B0804020202060201" pitchFamily="34" charset="0"/>
              </a:rPr>
              <a:t>You can make more money and accelerate your business</a:t>
            </a:r>
          </a:p>
        </p:txBody>
      </p:sp>
      <p:sp>
        <p:nvSpPr>
          <p:cNvPr id="4" name="Slide Number Placeholder 3"/>
          <p:cNvSpPr>
            <a:spLocks noGrp="1"/>
          </p:cNvSpPr>
          <p:nvPr>
            <p:ph type="sldNum" sz="quarter" idx="12"/>
          </p:nvPr>
        </p:nvSpPr>
        <p:spPr/>
        <p:txBody>
          <a:bodyPr/>
          <a:lstStyle/>
          <a:p>
            <a:fld id="{EE2556C5-CE8C-6547-B838-EA80C61A4AF7}" type="slidenum">
              <a:rPr lang="en-US" smtClean="0">
                <a:latin typeface="Intel Clear" panose="020B0604020203020204" pitchFamily="34" charset="0"/>
                <a:ea typeface="Intel Clear" panose="020B0604020203020204" pitchFamily="34" charset="0"/>
                <a:cs typeface="Intel Clear" panose="020B0604020203020204" pitchFamily="34" charset="0"/>
              </a:rPr>
              <a:pPr/>
              <a:t>3</a:t>
            </a:fld>
            <a:endParaRPr lang="en-US"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3" name="TextBox 2"/>
          <p:cNvSpPr txBox="1"/>
          <p:nvPr/>
        </p:nvSpPr>
        <p:spPr>
          <a:xfrm>
            <a:off x="5845387" y="4533282"/>
            <a:ext cx="3298613" cy="330860"/>
          </a:xfrm>
          <a:prstGeom prst="rect">
            <a:avLst/>
          </a:prstGeom>
          <a:noFill/>
        </p:spPr>
        <p:txBody>
          <a:bodyPr vert="horz" wrap="square" lIns="0" tIns="0" rIns="0" bIns="0" rtlCol="0">
            <a:spAutoFit/>
          </a:bodyPr>
          <a:lstStyle/>
          <a:p>
            <a:pPr marL="0" lvl="1"/>
            <a:r>
              <a:rPr lang="en-GB" sz="1050" dirty="0">
                <a:solidFill>
                  <a:srgbClr val="0071C5"/>
                </a:solidFill>
                <a:latin typeface="Intel Clear" pitchFamily="34" charset="0"/>
              </a:rPr>
              <a:t>*Please note that reward </a:t>
            </a:r>
            <a:r>
              <a:rPr lang="en-GB" sz="1050" dirty="0" smtClean="0">
                <a:solidFill>
                  <a:srgbClr val="0071C5"/>
                </a:solidFill>
                <a:latin typeface="Intel Clear" pitchFamily="34" charset="0"/>
              </a:rPr>
              <a:t>availability varies </a:t>
            </a:r>
            <a:r>
              <a:rPr lang="en-GB" sz="1050" dirty="0">
                <a:solidFill>
                  <a:srgbClr val="0071C5"/>
                </a:solidFill>
                <a:latin typeface="Intel Clear" pitchFamily="34" charset="0"/>
              </a:rPr>
              <a:t>by country</a:t>
            </a:r>
          </a:p>
          <a:p>
            <a:endParaRPr lang="en-US" sz="1100" dirty="0" err="1" smtClean="0">
              <a:solidFill>
                <a:srgbClr val="003C71"/>
              </a:solidFill>
            </a:endParaRPr>
          </a:p>
        </p:txBody>
      </p:sp>
      <p:sp>
        <p:nvSpPr>
          <p:cNvPr id="10" name="Rectangle 9"/>
          <p:cNvSpPr/>
          <p:nvPr/>
        </p:nvSpPr>
        <p:spPr>
          <a:xfrm>
            <a:off x="331585" y="1025667"/>
            <a:ext cx="8812415" cy="2585323"/>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71C5"/>
                </a:solidFill>
                <a:latin typeface="Intel Clear" pitchFamily="34" charset="0"/>
              </a:rPr>
              <a:t>Outpace the marketplace and lead with the latest technology and </a:t>
            </a:r>
            <a:r>
              <a:rPr lang="en-US" dirty="0" smtClean="0">
                <a:solidFill>
                  <a:srgbClr val="0071C5"/>
                </a:solidFill>
                <a:latin typeface="Intel Clear" pitchFamily="34" charset="0"/>
              </a:rPr>
              <a:t>solutions</a:t>
            </a:r>
          </a:p>
          <a:p>
            <a:endParaRPr lang="en-US" dirty="0" smtClean="0">
              <a:solidFill>
                <a:srgbClr val="0071C5"/>
              </a:solidFill>
              <a:latin typeface="Intel Clear" pitchFamily="34" charset="0"/>
            </a:endParaRPr>
          </a:p>
          <a:p>
            <a:pPr marL="285750" indent="-285750">
              <a:buFont typeface="Wingdings" panose="05000000000000000000" pitchFamily="2" charset="2"/>
              <a:buChar char="ü"/>
            </a:pPr>
            <a:r>
              <a:rPr lang="en-US" dirty="0" smtClean="0">
                <a:solidFill>
                  <a:srgbClr val="0071C5"/>
                </a:solidFill>
                <a:latin typeface="Intel Clear" pitchFamily="34" charset="0"/>
              </a:rPr>
              <a:t>Use exclusive sales </a:t>
            </a:r>
            <a:r>
              <a:rPr lang="en-US" dirty="0">
                <a:solidFill>
                  <a:srgbClr val="0071C5"/>
                </a:solidFill>
                <a:latin typeface="Intel Clear" pitchFamily="34" charset="0"/>
              </a:rPr>
              <a:t>and marketing tools to help you attract and retain </a:t>
            </a:r>
            <a:r>
              <a:rPr lang="en-US" dirty="0" smtClean="0">
                <a:solidFill>
                  <a:srgbClr val="0071C5"/>
                </a:solidFill>
                <a:latin typeface="Intel Clear" pitchFamily="34" charset="0"/>
              </a:rPr>
              <a:t>customers</a:t>
            </a:r>
            <a:endParaRPr lang="en-US" dirty="0">
              <a:solidFill>
                <a:srgbClr val="0071C5"/>
              </a:solidFill>
              <a:latin typeface="Intel Clear" pitchFamily="34" charset="0"/>
            </a:endParaRPr>
          </a:p>
          <a:p>
            <a:pPr marL="285750" indent="-285750">
              <a:buFont typeface="Wingdings" panose="05000000000000000000" pitchFamily="2" charset="2"/>
              <a:buChar char="ü"/>
            </a:pPr>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smtClean="0">
                <a:solidFill>
                  <a:srgbClr val="0071C5"/>
                </a:solidFill>
                <a:latin typeface="Intel Clear" pitchFamily="34" charset="0"/>
              </a:rPr>
              <a:t>Expand </a:t>
            </a:r>
            <a:r>
              <a:rPr lang="en-US" dirty="0">
                <a:solidFill>
                  <a:srgbClr val="0071C5"/>
                </a:solidFill>
                <a:latin typeface="Intel Clear" pitchFamily="34" charset="0"/>
              </a:rPr>
              <a:t>your reach by having your business listed on </a:t>
            </a:r>
            <a:r>
              <a:rPr lang="en-US" dirty="0" smtClean="0">
                <a:solidFill>
                  <a:srgbClr val="0071C5"/>
                </a:solidFill>
                <a:latin typeface="Intel Clear" pitchFamily="34" charset="0"/>
              </a:rPr>
              <a:t>Intel.com</a:t>
            </a:r>
            <a:endParaRPr lang="en-US" dirty="0">
              <a:solidFill>
                <a:srgbClr val="0071C5"/>
              </a:solidFill>
              <a:latin typeface="Intel Clear" pitchFamily="34" charset="0"/>
            </a:endParaRPr>
          </a:p>
          <a:p>
            <a:pPr marL="285750" indent="-285750">
              <a:buFont typeface="Wingdings" panose="05000000000000000000" pitchFamily="2" charset="2"/>
              <a:buChar char="ü"/>
            </a:pPr>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smtClean="0">
                <a:solidFill>
                  <a:srgbClr val="0071C5"/>
                </a:solidFill>
                <a:latin typeface="Intel Clear" pitchFamily="34" charset="0"/>
              </a:rPr>
              <a:t>Develop </a:t>
            </a:r>
            <a:r>
              <a:rPr lang="en-US" dirty="0">
                <a:solidFill>
                  <a:srgbClr val="0071C5"/>
                </a:solidFill>
                <a:latin typeface="Intel Clear" pitchFamily="34" charset="0"/>
              </a:rPr>
              <a:t>your business through exclusive networking events</a:t>
            </a:r>
            <a:br>
              <a:rPr lang="en-US" dirty="0">
                <a:solidFill>
                  <a:srgbClr val="0071C5"/>
                </a:solidFill>
                <a:latin typeface="Intel Clear" pitchFamily="34" charset="0"/>
              </a:rPr>
            </a:br>
            <a:endParaRPr lang="en-US" dirty="0">
              <a:solidFill>
                <a:srgbClr val="0071C5"/>
              </a:solidFill>
              <a:latin typeface="Intel Clear" pitchFamily="34" charset="0"/>
            </a:endParaRPr>
          </a:p>
          <a:p>
            <a:pPr marL="285750" indent="-285750">
              <a:buFont typeface="Wingdings" panose="05000000000000000000" pitchFamily="2" charset="2"/>
              <a:buChar char="ü"/>
            </a:pPr>
            <a:r>
              <a:rPr lang="en-US" dirty="0" smtClean="0">
                <a:solidFill>
                  <a:srgbClr val="0071C5"/>
                </a:solidFill>
                <a:latin typeface="Intel Clear" pitchFamily="34" charset="0"/>
              </a:rPr>
              <a:t>Access priority </a:t>
            </a:r>
            <a:r>
              <a:rPr lang="en-US" dirty="0">
                <a:solidFill>
                  <a:srgbClr val="0071C5"/>
                </a:solidFill>
                <a:latin typeface="Intel Clear" pitchFamily="34" charset="0"/>
              </a:rPr>
              <a:t>technical support</a:t>
            </a:r>
          </a:p>
        </p:txBody>
      </p:sp>
    </p:spTree>
    <p:extLst>
      <p:ext uri="{BB962C8B-B14F-4D97-AF65-F5344CB8AC3E}">
        <p14:creationId xmlns:p14="http://schemas.microsoft.com/office/powerpoint/2010/main" val="7547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2935699"/>
              </p:ext>
            </p:extLst>
          </p:nvPr>
        </p:nvGraphicFramePr>
        <p:xfrm>
          <a:off x="283763" y="1039440"/>
          <a:ext cx="8609182" cy="2999176"/>
        </p:xfrm>
        <a:graphic>
          <a:graphicData uri="http://schemas.openxmlformats.org/drawingml/2006/table">
            <a:tbl>
              <a:tblPr firstRow="1" bandRow="1">
                <a:tableStyleId>{5C22544A-7EE6-4342-B048-85BDC9FD1C3A}</a:tableStyleId>
              </a:tblPr>
              <a:tblGrid>
                <a:gridCol w="8609182"/>
              </a:tblGrid>
              <a:tr h="2999176">
                <a:tc>
                  <a:txBody>
                    <a:bodyPr/>
                    <a:lstStyle/>
                    <a:p>
                      <a:pPr marL="285750" lvl="0" indent="-285750">
                        <a:lnSpc>
                          <a:spcPct val="100000"/>
                        </a:lnSpc>
                        <a:buFont typeface="Wingdings" panose="05000000000000000000" pitchFamily="2" charset="2"/>
                        <a:buChar char="ü"/>
                      </a:pPr>
                      <a:r>
                        <a:rPr lang="en-US" sz="1800" b="0" kern="1200" dirty="0" smtClean="0">
                          <a:solidFill>
                            <a:srgbClr val="0071C5"/>
                          </a:solidFill>
                          <a:latin typeface="Intel Clear" pitchFamily="34" charset="0"/>
                          <a:ea typeface="+mn-ea"/>
                          <a:cs typeface="+mn-cs"/>
                        </a:rPr>
                        <a:t>Reach new and existing customers using trusted and familiar Intel technology solutions and promote your partnership </a:t>
                      </a:r>
                    </a:p>
                    <a:p>
                      <a:pPr marL="285750" lvl="0" indent="-285750">
                        <a:lnSpc>
                          <a:spcPct val="100000"/>
                        </a:lnSpc>
                        <a:buFont typeface="Wingdings" panose="05000000000000000000" pitchFamily="2" charset="2"/>
                        <a:buChar char="ü"/>
                      </a:pPr>
                      <a:endParaRPr lang="en-US" sz="1800" b="0" kern="1200" dirty="0" smtClean="0">
                        <a:solidFill>
                          <a:srgbClr val="0071C5"/>
                        </a:solidFill>
                        <a:latin typeface="Intel Clear" pitchFamily="34" charset="0"/>
                        <a:ea typeface="+mn-ea"/>
                        <a:cs typeface="+mn-cs"/>
                      </a:endParaRPr>
                    </a:p>
                    <a:p>
                      <a:pPr marL="285750" lvl="0" indent="-285750">
                        <a:lnSpc>
                          <a:spcPct val="100000"/>
                        </a:lnSpc>
                        <a:buFont typeface="Wingdings" panose="05000000000000000000" pitchFamily="2" charset="2"/>
                        <a:buChar char="ü"/>
                      </a:pPr>
                      <a:r>
                        <a:rPr lang="en-US" sz="1800" b="0" kern="1200" dirty="0" smtClean="0">
                          <a:solidFill>
                            <a:srgbClr val="0071C5"/>
                          </a:solidFill>
                          <a:latin typeface="Intel Clear" pitchFamily="34" charset="0"/>
                          <a:ea typeface="+mn-ea"/>
                          <a:cs typeface="+mn-cs"/>
                        </a:rPr>
                        <a:t>Gain a competitive advantage by staying ahead of the latest technology and industry trends, verticals and key strategic focus areas</a:t>
                      </a:r>
                    </a:p>
                    <a:p>
                      <a:pPr marL="285750" lvl="0" indent="-285750">
                        <a:lnSpc>
                          <a:spcPct val="100000"/>
                        </a:lnSpc>
                        <a:buFont typeface="Wingdings" panose="05000000000000000000" pitchFamily="2" charset="2"/>
                        <a:buChar char="ü"/>
                      </a:pPr>
                      <a:endParaRPr lang="en-US" sz="1800" b="0" kern="1200" dirty="0" smtClean="0">
                        <a:solidFill>
                          <a:srgbClr val="0071C5"/>
                        </a:solidFill>
                        <a:latin typeface="Intel Clear" pitchFamily="34" charset="0"/>
                        <a:ea typeface="+mn-ea"/>
                        <a:cs typeface="+mn-cs"/>
                      </a:endParaRPr>
                    </a:p>
                    <a:p>
                      <a:pPr marL="285750" lvl="0" indent="-285750">
                        <a:lnSpc>
                          <a:spcPct val="100000"/>
                        </a:lnSpc>
                        <a:buFont typeface="Wingdings" panose="05000000000000000000" pitchFamily="2" charset="2"/>
                        <a:buChar char="ü"/>
                      </a:pPr>
                      <a:r>
                        <a:rPr lang="en-US" sz="1800" b="0" kern="1200" dirty="0" smtClean="0">
                          <a:solidFill>
                            <a:srgbClr val="0071C5"/>
                          </a:solidFill>
                          <a:latin typeface="Intel Clear" pitchFamily="34" charset="0"/>
                          <a:ea typeface="+mn-ea"/>
                          <a:cs typeface="+mn-cs"/>
                        </a:rPr>
                        <a:t>Become the trusted expert through multiple online resources and face-to-face training    </a:t>
                      </a:r>
                    </a:p>
                    <a:p>
                      <a:pPr marL="285750" lvl="0" indent="-285750">
                        <a:lnSpc>
                          <a:spcPct val="100000"/>
                        </a:lnSpc>
                        <a:buFont typeface="Wingdings" panose="05000000000000000000" pitchFamily="2" charset="2"/>
                        <a:buChar char="ü"/>
                      </a:pPr>
                      <a:endParaRPr lang="en-US" sz="1800" b="0" kern="1200" dirty="0" smtClean="0">
                        <a:solidFill>
                          <a:srgbClr val="0071C5"/>
                        </a:solidFill>
                        <a:latin typeface="Intel Clear" pitchFamily="34" charset="0"/>
                        <a:ea typeface="+mn-ea"/>
                        <a:cs typeface="+mn-cs"/>
                      </a:endParaRPr>
                    </a:p>
                    <a:p>
                      <a:pPr marL="285750" lvl="0" indent="-285750">
                        <a:lnSpc>
                          <a:spcPct val="100000"/>
                        </a:lnSpc>
                        <a:buFont typeface="Wingdings" panose="05000000000000000000" pitchFamily="2" charset="2"/>
                        <a:buChar char="ü"/>
                      </a:pPr>
                      <a:r>
                        <a:rPr lang="en-US" sz="1800" b="0" kern="1200" dirty="0" smtClean="0">
                          <a:solidFill>
                            <a:srgbClr val="0071C5"/>
                          </a:solidFill>
                          <a:latin typeface="Intel Clear" pitchFamily="34" charset="0"/>
                          <a:ea typeface="+mn-ea"/>
                          <a:cs typeface="+mn-cs"/>
                        </a:rPr>
                        <a:t>Leverage a dedicated website to hone your expertise and sales techniques</a:t>
                      </a:r>
                      <a:endParaRPr lang="en-US" sz="1800" b="0" kern="1200" dirty="0">
                        <a:solidFill>
                          <a:srgbClr val="0071C5"/>
                        </a:solidFill>
                        <a:latin typeface="Intel Clear" pitchFamily="34" charset="0"/>
                        <a:ea typeface="+mn-ea"/>
                        <a:cs typeface="+mn-cs"/>
                      </a:endParaRPr>
                    </a:p>
                  </a:txBody>
                  <a:tcPr>
                    <a:noFill/>
                  </a:tcPr>
                </a:tc>
              </a:tr>
            </a:tbl>
          </a:graphicData>
        </a:graphic>
      </p:graphicFrame>
      <p:sp>
        <p:nvSpPr>
          <p:cNvPr id="85" name="Content Placeholder 76"/>
          <p:cNvSpPr txBox="1">
            <a:spLocks/>
          </p:cNvSpPr>
          <p:nvPr/>
        </p:nvSpPr>
        <p:spPr>
          <a:xfrm>
            <a:off x="283763" y="268644"/>
            <a:ext cx="8399862" cy="269429"/>
          </a:xfrm>
          <a:prstGeom prst="rect">
            <a:avLst/>
          </a:prstGeom>
        </p:spPr>
        <p:txBody>
          <a:bodyPr lIns="0" tIns="0" rIns="0" bIns="0" anchor="t"/>
          <a:lstStyle>
            <a:lvl1pPr marL="0" indent="0" algn="l" defTabSz="408194" rtl="0" eaLnBrk="1" latinLnBrk="0" hangingPunct="1">
              <a:spcBef>
                <a:spcPts val="600"/>
              </a:spcBef>
              <a:buFont typeface="Arial"/>
              <a:buNone/>
              <a:defRPr sz="2000" kern="1200">
                <a:solidFill>
                  <a:srgbClr val="004280"/>
                </a:solidFill>
                <a:latin typeface="Neo Sans Intel"/>
                <a:ea typeface="+mn-ea"/>
                <a:cs typeface="Neo Sans Intel"/>
              </a:defRPr>
            </a:lvl1pPr>
            <a:lvl2pPr marL="360000" indent="-180000" algn="l" defTabSz="408194" rtl="0" eaLnBrk="1" latinLnBrk="0" hangingPunct="1">
              <a:spcBef>
                <a:spcPts val="600"/>
              </a:spcBef>
              <a:buClr>
                <a:schemeClr val="bg1"/>
              </a:buClr>
              <a:buSzPct val="90000"/>
              <a:buFont typeface="Arial"/>
              <a:buChar char="•"/>
              <a:defRPr sz="2000" kern="1200">
                <a:solidFill>
                  <a:srgbClr val="004280"/>
                </a:solidFill>
                <a:latin typeface="Neo Sans Intel"/>
                <a:ea typeface="+mn-ea"/>
                <a:cs typeface="Neo Sans Intel"/>
              </a:defRPr>
            </a:lvl2pPr>
            <a:lvl3pPr marL="54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3pPr>
            <a:lvl4pPr marL="72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4pPr>
            <a:lvl5pPr marL="900000" indent="-180000" algn="l" defTabSz="329406" rtl="0" eaLnBrk="1" latinLnBrk="0" hangingPunct="1">
              <a:spcBef>
                <a:spcPts val="600"/>
              </a:spcBef>
              <a:buClr>
                <a:schemeClr val="bg1"/>
              </a:buClr>
              <a:buFont typeface="Arial"/>
              <a:buChar char="•"/>
              <a:defRPr sz="2000" kern="1200">
                <a:solidFill>
                  <a:srgbClr val="004280"/>
                </a:solidFill>
                <a:latin typeface="Neo Sans Intel"/>
                <a:ea typeface="+mn-ea"/>
                <a:cs typeface="Neo Sans Inte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You can be the trusted expert on how to build and sell solutions to your customers </a:t>
            </a:r>
          </a:p>
        </p:txBody>
      </p:sp>
      <p:sp>
        <p:nvSpPr>
          <p:cNvPr id="3" name="Slide Number Placeholder 2"/>
          <p:cNvSpPr>
            <a:spLocks noGrp="1"/>
          </p:cNvSpPr>
          <p:nvPr>
            <p:ph type="sldNum" sz="quarter" idx="12"/>
          </p:nvPr>
        </p:nvSpPr>
        <p:spPr>
          <a:xfrm>
            <a:off x="8001000" y="4865732"/>
            <a:ext cx="1034260" cy="273844"/>
          </a:xfrm>
          <a:prstGeom prst="rect">
            <a:avLst/>
          </a:prstGeom>
        </p:spPr>
        <p:txBody>
          <a:bodyPr/>
          <a:lstStyle/>
          <a:p>
            <a:fld id="{EE2556C5-CE8C-6547-B838-EA80C61A4AF7}" type="slidenum">
              <a:rPr lang="en-US" smtClean="0"/>
              <a:pPr/>
              <a:t>4</a:t>
            </a:fld>
            <a:endParaRPr lang="en-US" dirty="0"/>
          </a:p>
        </p:txBody>
      </p:sp>
    </p:spTree>
    <p:extLst>
      <p:ext uri="{BB962C8B-B14F-4D97-AF65-F5344CB8AC3E}">
        <p14:creationId xmlns:p14="http://schemas.microsoft.com/office/powerpoint/2010/main" val="12806429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76"/>
          <p:cNvSpPr txBox="1">
            <a:spLocks/>
          </p:cNvSpPr>
          <p:nvPr/>
        </p:nvSpPr>
        <p:spPr>
          <a:xfrm>
            <a:off x="358022" y="324685"/>
            <a:ext cx="8411403" cy="269429"/>
          </a:xfrm>
          <a:prstGeom prst="rect">
            <a:avLst/>
          </a:prstGeom>
        </p:spPr>
        <p:txBody>
          <a:bodyPr lIns="0" tIns="0" rIns="0" bIns="0" anchor="t"/>
          <a:lstStyle>
            <a:lvl1pPr marL="0" indent="0" algn="l" defTabSz="408194" rtl="0" eaLnBrk="1" latinLnBrk="0" hangingPunct="1">
              <a:spcBef>
                <a:spcPts val="600"/>
              </a:spcBef>
              <a:buFont typeface="Arial"/>
              <a:buNone/>
              <a:defRPr sz="2000" kern="1200">
                <a:solidFill>
                  <a:srgbClr val="004280"/>
                </a:solidFill>
                <a:latin typeface="Neo Sans Intel"/>
                <a:ea typeface="+mn-ea"/>
                <a:cs typeface="Neo Sans Intel"/>
              </a:defRPr>
            </a:lvl1pPr>
            <a:lvl2pPr marL="360000" indent="-180000" algn="l" defTabSz="408194" rtl="0" eaLnBrk="1" latinLnBrk="0" hangingPunct="1">
              <a:spcBef>
                <a:spcPts val="600"/>
              </a:spcBef>
              <a:buClr>
                <a:schemeClr val="bg1"/>
              </a:buClr>
              <a:buSzPct val="90000"/>
              <a:buFont typeface="Arial"/>
              <a:buChar char="•"/>
              <a:defRPr sz="2000" kern="1200">
                <a:solidFill>
                  <a:srgbClr val="004280"/>
                </a:solidFill>
                <a:latin typeface="Neo Sans Intel"/>
                <a:ea typeface="+mn-ea"/>
                <a:cs typeface="Neo Sans Intel"/>
              </a:defRPr>
            </a:lvl2pPr>
            <a:lvl3pPr marL="54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3pPr>
            <a:lvl4pPr marL="72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4pPr>
            <a:lvl5pPr marL="900000" indent="-180000" algn="l" defTabSz="329406" rtl="0" eaLnBrk="1" latinLnBrk="0" hangingPunct="1">
              <a:spcBef>
                <a:spcPts val="600"/>
              </a:spcBef>
              <a:buClr>
                <a:schemeClr val="bg1"/>
              </a:buClr>
              <a:buFont typeface="Arial"/>
              <a:buChar char="•"/>
              <a:defRPr sz="2000" kern="1200">
                <a:solidFill>
                  <a:srgbClr val="004280"/>
                </a:solidFill>
                <a:latin typeface="Neo Sans Intel"/>
                <a:ea typeface="+mn-ea"/>
                <a:cs typeface="Neo Sans Inte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You can earn points and receive exclusive partner-only promotions and rewards</a:t>
            </a:r>
          </a:p>
        </p:txBody>
      </p:sp>
      <p:sp>
        <p:nvSpPr>
          <p:cNvPr id="3" name="Slide Number Placeholder 2"/>
          <p:cNvSpPr>
            <a:spLocks noGrp="1"/>
          </p:cNvSpPr>
          <p:nvPr>
            <p:ph type="sldNum" sz="quarter" idx="12"/>
          </p:nvPr>
        </p:nvSpPr>
        <p:spPr>
          <a:xfrm>
            <a:off x="8001000" y="4865732"/>
            <a:ext cx="1034260" cy="273844"/>
          </a:xfrm>
          <a:prstGeom prst="rect">
            <a:avLst/>
          </a:prstGeom>
        </p:spPr>
        <p:txBody>
          <a:bodyPr/>
          <a:lstStyle/>
          <a:p>
            <a:fld id="{EE2556C5-CE8C-6547-B838-EA80C61A4AF7}" type="slidenum">
              <a:rPr lang="en-US" smtClean="0"/>
              <a:pPr/>
              <a:t>5</a:t>
            </a:fld>
            <a:endParaRPr lang="en-US" dirty="0"/>
          </a:p>
        </p:txBody>
      </p:sp>
      <p:sp>
        <p:nvSpPr>
          <p:cNvPr id="2" name="TextBox 1"/>
          <p:cNvSpPr txBox="1"/>
          <p:nvPr/>
        </p:nvSpPr>
        <p:spPr>
          <a:xfrm>
            <a:off x="358022" y="1102043"/>
            <a:ext cx="8411403" cy="2285241"/>
          </a:xfrm>
          <a:prstGeom prst="rect">
            <a:avLst/>
          </a:prstGeom>
          <a:noFill/>
        </p:spPr>
        <p:txBody>
          <a:bodyPr wrap="square" lIns="68580" tIns="34290" rIns="68580" bIns="34290" rtlCol="0">
            <a:spAutoFit/>
          </a:bodyPr>
          <a:lstStyle/>
          <a:p>
            <a:pPr marL="285750" lvl="1" indent="-285750">
              <a:buFont typeface="Wingdings" panose="05000000000000000000" pitchFamily="2" charset="2"/>
              <a:buChar char="ü"/>
            </a:pPr>
            <a:r>
              <a:rPr lang="en-GB" dirty="0">
                <a:solidFill>
                  <a:srgbClr val="0071C5"/>
                </a:solidFill>
                <a:latin typeface="Intel Clear" pitchFamily="34" charset="0"/>
              </a:rPr>
              <a:t>Points are an exciting benefit of Intel® Technology Provider. All </a:t>
            </a:r>
            <a:r>
              <a:rPr lang="en-US" dirty="0">
                <a:solidFill>
                  <a:srgbClr val="0071C5"/>
                </a:solidFill>
                <a:latin typeface="Intel Clear" pitchFamily="34" charset="0"/>
              </a:rPr>
              <a:t>partners have the opportunity to earn points on qualifying Intel purchases. </a:t>
            </a:r>
          </a:p>
          <a:p>
            <a:pPr marL="285750" lvl="1" indent="-285750">
              <a:buFont typeface="Wingdings" panose="05000000000000000000" pitchFamily="2" charset="2"/>
              <a:buChar char="ü"/>
            </a:pPr>
            <a:endParaRPr lang="en-US" dirty="0">
              <a:solidFill>
                <a:srgbClr val="0071C5"/>
              </a:solidFill>
              <a:latin typeface="Intel Clear" pitchFamily="34" charset="0"/>
            </a:endParaRPr>
          </a:p>
          <a:p>
            <a:pPr marL="285750" lvl="1" indent="-285750">
              <a:buFont typeface="Wingdings" panose="05000000000000000000" pitchFamily="2" charset="2"/>
              <a:buChar char="ü"/>
            </a:pPr>
            <a:r>
              <a:rPr lang="en-US" dirty="0">
                <a:solidFill>
                  <a:srgbClr val="0071C5"/>
                </a:solidFill>
                <a:latin typeface="Intel Clear" pitchFamily="34" charset="0"/>
              </a:rPr>
              <a:t>Partners can spend points a</a:t>
            </a:r>
            <a:r>
              <a:rPr lang="en-GB" dirty="0">
                <a:solidFill>
                  <a:srgbClr val="0071C5"/>
                </a:solidFill>
                <a:latin typeface="Intel Clear" pitchFamily="34" charset="0"/>
              </a:rPr>
              <a:t>t Gold and Platinum tier on fantastic rewards such as vouchers to spend on Intel Technology with local distributors, demonstration units, marketing materials, travel and more!</a:t>
            </a:r>
          </a:p>
          <a:p>
            <a:pPr fontAlgn="t"/>
            <a:endParaRPr lang="en-US" dirty="0" smtClean="0">
              <a:solidFill>
                <a:srgbClr val="0071C5"/>
              </a:solidFill>
              <a:latin typeface="Intel Clear" pitchFamily="34" charset="0"/>
              <a:cs typeface="Intel Clear" panose="020B0604020203020204" pitchFamily="34" charset="0"/>
            </a:endParaRPr>
          </a:p>
          <a:p>
            <a:pPr fontAlgn="t"/>
            <a:endParaRPr lang="en-US" dirty="0">
              <a:solidFill>
                <a:srgbClr val="0071C5"/>
              </a:solidFill>
              <a:latin typeface="Intel Clear" pitchFamily="34" charset="0"/>
              <a:cs typeface="Intel Clear" panose="020B0604020203020204" pitchFamily="34" charset="0"/>
            </a:endParaRPr>
          </a:p>
        </p:txBody>
      </p:sp>
    </p:spTree>
    <p:extLst>
      <p:ext uri="{BB962C8B-B14F-4D97-AF65-F5344CB8AC3E}">
        <p14:creationId xmlns:p14="http://schemas.microsoft.com/office/powerpoint/2010/main" val="39679338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 Same Side Corner Rectangle 37"/>
          <p:cNvSpPr/>
          <p:nvPr/>
        </p:nvSpPr>
        <p:spPr>
          <a:xfrm flipV="1">
            <a:off x="3157129" y="4160581"/>
            <a:ext cx="2246883" cy="435887"/>
          </a:xfrm>
          <a:prstGeom prst="round2SameRect">
            <a:avLst/>
          </a:prstGeom>
          <a:solidFill>
            <a:schemeClr val="accent3">
              <a:lumMod val="60000"/>
              <a:lumOff val="4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34" name="Round Same Side Corner Rectangle 33"/>
          <p:cNvSpPr/>
          <p:nvPr/>
        </p:nvSpPr>
        <p:spPr>
          <a:xfrm>
            <a:off x="3155835" y="2738318"/>
            <a:ext cx="2246883" cy="1424516"/>
          </a:xfrm>
          <a:prstGeom prst="round2SameRect">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000" dirty="0">
              <a:solidFill>
                <a:schemeClr val="tx2"/>
              </a:solidFill>
              <a:cs typeface="Neo Sans Intel"/>
            </a:endParaRPr>
          </a:p>
        </p:txBody>
      </p:sp>
      <p:sp>
        <p:nvSpPr>
          <p:cNvPr id="37" name="TextBox 36"/>
          <p:cNvSpPr txBox="1"/>
          <p:nvPr/>
        </p:nvSpPr>
        <p:spPr>
          <a:xfrm>
            <a:off x="3879588" y="2769175"/>
            <a:ext cx="1122348" cy="246221"/>
          </a:xfrm>
          <a:prstGeom prst="rect">
            <a:avLst/>
          </a:prstGeom>
          <a:noFill/>
        </p:spPr>
        <p:txBody>
          <a:bodyPr wrap="square" rtlCol="0">
            <a:spAutoFit/>
          </a:bodyPr>
          <a:lstStyle/>
          <a:p>
            <a:r>
              <a:rPr lang="en-US" sz="1000" dirty="0" smtClean="0">
                <a:solidFill>
                  <a:schemeClr val="tx2"/>
                </a:solidFill>
                <a:cs typeface="Neo Sans Intel"/>
              </a:rPr>
              <a:t>CRITERIA:</a:t>
            </a:r>
          </a:p>
        </p:txBody>
      </p:sp>
      <p:sp>
        <p:nvSpPr>
          <p:cNvPr id="19" name="TextBox 18"/>
          <p:cNvSpPr txBox="1"/>
          <p:nvPr/>
        </p:nvSpPr>
        <p:spPr>
          <a:xfrm>
            <a:off x="3821410" y="3733347"/>
            <a:ext cx="1826616" cy="400110"/>
          </a:xfrm>
          <a:prstGeom prst="rect">
            <a:avLst/>
          </a:prstGeom>
          <a:noFill/>
        </p:spPr>
        <p:txBody>
          <a:bodyPr wrap="square" rtlCol="0">
            <a:spAutoFit/>
          </a:bodyPr>
          <a:lstStyle/>
          <a:p>
            <a:r>
              <a:rPr lang="en-US" sz="1000" dirty="0">
                <a:solidFill>
                  <a:schemeClr val="tx2"/>
                </a:solidFill>
                <a:cs typeface="Neo Sans Intel"/>
              </a:rPr>
              <a:t>Achieve 50 </a:t>
            </a:r>
            <a:endParaRPr lang="en-US" sz="1000" dirty="0" smtClean="0">
              <a:solidFill>
                <a:schemeClr val="tx2"/>
              </a:solidFill>
              <a:cs typeface="Neo Sans Intel"/>
            </a:endParaRPr>
          </a:p>
          <a:p>
            <a:r>
              <a:rPr lang="en-US" sz="1000" dirty="0" smtClean="0">
                <a:solidFill>
                  <a:schemeClr val="tx2"/>
                </a:solidFill>
                <a:cs typeface="Neo Sans Intel"/>
              </a:rPr>
              <a:t>TRAINING CREDITS</a:t>
            </a:r>
          </a:p>
        </p:txBody>
      </p:sp>
      <p:pic>
        <p:nvPicPr>
          <p:cNvPr id="39" name="Picture 38"/>
          <p:cNvPicPr>
            <a:picLocks noChangeAspect="1"/>
          </p:cNvPicPr>
          <p:nvPr/>
        </p:nvPicPr>
        <p:blipFill>
          <a:blip r:embed="rId3"/>
          <a:stretch>
            <a:fillRect/>
          </a:stretch>
        </p:blipFill>
        <p:spPr>
          <a:xfrm>
            <a:off x="3272813" y="3666285"/>
            <a:ext cx="457583" cy="457583"/>
          </a:xfrm>
          <a:prstGeom prst="rect">
            <a:avLst/>
          </a:prstGeom>
        </p:spPr>
      </p:pic>
      <p:sp>
        <p:nvSpPr>
          <p:cNvPr id="4" name="Slide Number Placeholder 3"/>
          <p:cNvSpPr>
            <a:spLocks noGrp="1"/>
          </p:cNvSpPr>
          <p:nvPr>
            <p:ph type="sldNum" sz="quarter" idx="12"/>
          </p:nvPr>
        </p:nvSpPr>
        <p:spPr/>
        <p:txBody>
          <a:bodyPr/>
          <a:lstStyle/>
          <a:p>
            <a:fld id="{8640AA91-CA0C-AE4F-B60A-F0BFCFE387FF}" type="slidenum">
              <a:rPr lang="en-US" smtClean="0"/>
              <a:pPr/>
              <a:t>6</a:t>
            </a:fld>
            <a:endParaRPr lang="en-US" dirty="0"/>
          </a:p>
        </p:txBody>
      </p:sp>
      <p:sp>
        <p:nvSpPr>
          <p:cNvPr id="7" name="Title 6"/>
          <p:cNvSpPr>
            <a:spLocks noGrp="1"/>
          </p:cNvSpPr>
          <p:nvPr>
            <p:ph type="title"/>
          </p:nvPr>
        </p:nvSpPr>
        <p:spPr>
          <a:xfrm>
            <a:off x="263757" y="63242"/>
            <a:ext cx="8229600" cy="437304"/>
          </a:xfrm>
        </p:spPr>
        <p:txBody>
          <a:bodyPr/>
          <a:lstStyle/>
          <a:p>
            <a:r>
              <a:rPr lang="en-GB" dirty="0" smtClean="0">
                <a:latin typeface="Intel Clear Pro" panose="020B0804020202060201" pitchFamily="34" charset="0"/>
                <a:ea typeface="Intel Clear Pro" panose="020B0804020202060201" pitchFamily="34" charset="0"/>
                <a:cs typeface="Intel Clear Pro" panose="020B0804020202060201" pitchFamily="34" charset="0"/>
              </a:rPr>
              <a:t>Joining the programme</a:t>
            </a: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6" name="Content Placeholder 76"/>
          <p:cNvSpPr txBox="1">
            <a:spLocks/>
          </p:cNvSpPr>
          <p:nvPr/>
        </p:nvSpPr>
        <p:spPr>
          <a:xfrm>
            <a:off x="263757" y="636501"/>
            <a:ext cx="8646331" cy="266511"/>
          </a:xfrm>
          <a:prstGeom prst="rect">
            <a:avLst/>
          </a:prstGeom>
        </p:spPr>
        <p:txBody>
          <a:bodyPr lIns="0" tIns="0" rIns="0" bIns="0" anchor="t"/>
          <a:lstStyle>
            <a:lvl1pPr marL="0" indent="0" algn="l" defTabSz="408194" rtl="0" eaLnBrk="1" latinLnBrk="0" hangingPunct="1">
              <a:spcBef>
                <a:spcPts val="600"/>
              </a:spcBef>
              <a:buFont typeface="Arial"/>
              <a:buNone/>
              <a:defRPr sz="2000" kern="1200">
                <a:solidFill>
                  <a:srgbClr val="004280"/>
                </a:solidFill>
                <a:latin typeface="Neo Sans Intel"/>
                <a:ea typeface="+mn-ea"/>
                <a:cs typeface="Neo Sans Intel"/>
              </a:defRPr>
            </a:lvl1pPr>
            <a:lvl2pPr marL="360000" indent="-180000" algn="l" defTabSz="408194" rtl="0" eaLnBrk="1" latinLnBrk="0" hangingPunct="1">
              <a:spcBef>
                <a:spcPts val="600"/>
              </a:spcBef>
              <a:buClr>
                <a:schemeClr val="bg1"/>
              </a:buClr>
              <a:buSzPct val="90000"/>
              <a:buFont typeface="Arial"/>
              <a:buChar char="•"/>
              <a:defRPr sz="2000" kern="1200">
                <a:solidFill>
                  <a:srgbClr val="004280"/>
                </a:solidFill>
                <a:latin typeface="Neo Sans Intel"/>
                <a:ea typeface="+mn-ea"/>
                <a:cs typeface="Neo Sans Intel"/>
              </a:defRPr>
            </a:lvl2pPr>
            <a:lvl3pPr marL="54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3pPr>
            <a:lvl4pPr marL="720000" indent="-180000" algn="l" defTabSz="408194" rtl="0" eaLnBrk="1" latinLnBrk="0" hangingPunct="1">
              <a:spcBef>
                <a:spcPts val="600"/>
              </a:spcBef>
              <a:buClr>
                <a:schemeClr val="bg1"/>
              </a:buClr>
              <a:buSzPct val="100000"/>
              <a:buFont typeface="Arial"/>
              <a:buChar char="•"/>
              <a:defRPr sz="2000" kern="1200">
                <a:solidFill>
                  <a:srgbClr val="004280"/>
                </a:solidFill>
                <a:latin typeface="Neo Sans Intel"/>
                <a:ea typeface="+mn-ea"/>
                <a:cs typeface="Neo Sans Intel"/>
              </a:defRPr>
            </a:lvl4pPr>
            <a:lvl5pPr marL="900000" indent="-180000" algn="l" defTabSz="329406" rtl="0" eaLnBrk="1" latinLnBrk="0" hangingPunct="1">
              <a:spcBef>
                <a:spcPts val="600"/>
              </a:spcBef>
              <a:buClr>
                <a:schemeClr val="bg1"/>
              </a:buClr>
              <a:buFont typeface="Arial"/>
              <a:buChar char="•"/>
              <a:defRPr sz="2000" kern="1200">
                <a:solidFill>
                  <a:srgbClr val="004280"/>
                </a:solidFill>
                <a:latin typeface="Neo Sans Intel"/>
                <a:ea typeface="+mn-ea"/>
                <a:cs typeface="Neo Sans Inte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800" dirty="0">
                <a:solidFill>
                  <a:srgbClr val="0071C5"/>
                </a:solidFill>
                <a:latin typeface="Intel Clear" pitchFamily="34" charset="0"/>
                <a:cs typeface="+mn-cs"/>
              </a:rPr>
              <a:t>Intel Technology Provider is a tiered </a:t>
            </a:r>
            <a:r>
              <a:rPr lang="en-US" sz="1800" dirty="0" err="1">
                <a:solidFill>
                  <a:srgbClr val="0071C5"/>
                </a:solidFill>
                <a:latin typeface="Intel Clear" pitchFamily="34" charset="0"/>
                <a:cs typeface="+mn-cs"/>
              </a:rPr>
              <a:t>programme</a:t>
            </a:r>
            <a:r>
              <a:rPr lang="en-US" sz="1800" dirty="0">
                <a:solidFill>
                  <a:srgbClr val="0071C5"/>
                </a:solidFill>
                <a:latin typeface="Intel Clear" pitchFamily="34" charset="0"/>
                <a:cs typeface="+mn-cs"/>
              </a:rPr>
              <a:t>, partners meet criteria to progress through the 3 tiers</a:t>
            </a:r>
          </a:p>
          <a:p>
            <a:pPr marL="285750" indent="-285750">
              <a:buFont typeface="Wingdings" panose="05000000000000000000" pitchFamily="2" charset="2"/>
              <a:buChar char="Ø"/>
            </a:pPr>
            <a:r>
              <a:rPr lang="en-US" sz="1800" dirty="0">
                <a:solidFill>
                  <a:srgbClr val="0071C5"/>
                </a:solidFill>
                <a:latin typeface="Intel Clear" pitchFamily="34" charset="0"/>
                <a:cs typeface="+mn-cs"/>
              </a:rPr>
              <a:t>Higher the </a:t>
            </a:r>
            <a:r>
              <a:rPr lang="en-US" sz="1800" dirty="0" smtClean="0">
                <a:solidFill>
                  <a:srgbClr val="0071C5"/>
                </a:solidFill>
                <a:latin typeface="Intel Clear" pitchFamily="34" charset="0"/>
                <a:cs typeface="+mn-cs"/>
              </a:rPr>
              <a:t>tier = </a:t>
            </a:r>
            <a:r>
              <a:rPr lang="en-US" sz="1800" dirty="0">
                <a:solidFill>
                  <a:srgbClr val="0071C5"/>
                </a:solidFill>
                <a:latin typeface="Intel Clear" pitchFamily="34" charset="0"/>
                <a:cs typeface="+mn-cs"/>
              </a:rPr>
              <a:t>greater the benefits </a:t>
            </a:r>
          </a:p>
          <a:p>
            <a:pPr marL="285750" indent="-285750">
              <a:buFont typeface="Wingdings" panose="05000000000000000000" pitchFamily="2" charset="2"/>
              <a:buChar char="Ø"/>
            </a:pPr>
            <a:r>
              <a:rPr lang="en-US" sz="1800" dirty="0">
                <a:solidFill>
                  <a:srgbClr val="0071C5"/>
                </a:solidFill>
                <a:latin typeface="Intel Clear" pitchFamily="34" charset="0"/>
                <a:cs typeface="+mn-cs"/>
              </a:rPr>
              <a:t>Partners can also unlock </a:t>
            </a:r>
            <a:r>
              <a:rPr lang="en-US" sz="1800" dirty="0" smtClean="0">
                <a:solidFill>
                  <a:srgbClr val="0071C5"/>
                </a:solidFill>
                <a:latin typeface="Intel Clear" pitchFamily="34" charset="0"/>
                <a:cs typeface="+mn-cs"/>
              </a:rPr>
              <a:t>extra benefits tailored to specific verticals</a:t>
            </a:r>
            <a:r>
              <a:rPr lang="en-US" sz="1800" dirty="0" smtClean="0">
                <a:solidFill>
                  <a:schemeClr val="accent2"/>
                </a:solidFill>
                <a:latin typeface="+mn-lt"/>
                <a:cs typeface="Intel Clear"/>
              </a:rPr>
              <a:t>  </a:t>
            </a:r>
            <a:endParaRPr lang="en-US" sz="1800" dirty="0">
              <a:solidFill>
                <a:schemeClr val="accent2"/>
              </a:solidFill>
              <a:latin typeface="+mn-lt"/>
              <a:cs typeface="Intel Clear"/>
            </a:endParaRPr>
          </a:p>
        </p:txBody>
      </p:sp>
      <p:grpSp>
        <p:nvGrpSpPr>
          <p:cNvPr id="40" name="Group 39"/>
          <p:cNvGrpSpPr/>
          <p:nvPr/>
        </p:nvGrpSpPr>
        <p:grpSpPr>
          <a:xfrm>
            <a:off x="205964" y="2705943"/>
            <a:ext cx="2246884" cy="1927550"/>
            <a:chOff x="462996" y="2015489"/>
            <a:chExt cx="2246884" cy="1927550"/>
          </a:xfrm>
          <a:noFill/>
        </p:grpSpPr>
        <p:sp>
          <p:nvSpPr>
            <p:cNvPr id="3" name="Round Same Side Corner Rectangle 2"/>
            <p:cNvSpPr/>
            <p:nvPr/>
          </p:nvSpPr>
          <p:spPr>
            <a:xfrm>
              <a:off x="462997" y="2015489"/>
              <a:ext cx="2246883" cy="1506225"/>
            </a:xfrm>
            <a:prstGeom prst="round2SameRect">
              <a:avLst/>
            </a:prstGeom>
            <a:gr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8"/>
            <p:cNvSpPr/>
            <p:nvPr/>
          </p:nvSpPr>
          <p:spPr>
            <a:xfrm flipV="1">
              <a:off x="462996" y="3534991"/>
              <a:ext cx="2246883" cy="408048"/>
            </a:xfrm>
            <a:prstGeom prst="round2SameRect">
              <a:avLst/>
            </a:prstGeom>
            <a:gr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26358" y="2436814"/>
              <a:ext cx="1683522" cy="400110"/>
            </a:xfrm>
            <a:prstGeom prst="rect">
              <a:avLst/>
            </a:prstGeom>
            <a:grpFill/>
          </p:spPr>
          <p:txBody>
            <a:bodyPr wrap="square" rtlCol="0">
              <a:spAutoFit/>
            </a:bodyPr>
            <a:lstStyle/>
            <a:p>
              <a:r>
                <a:rPr lang="en-US" sz="1000" dirty="0">
                  <a:solidFill>
                    <a:schemeClr val="tx2"/>
                  </a:solidFill>
                  <a:cs typeface="Neo Sans Intel"/>
                </a:rPr>
                <a:t>Complete the Business Profile </a:t>
              </a:r>
              <a:r>
                <a:rPr lang="en-US" sz="1000" dirty="0" smtClean="0">
                  <a:solidFill>
                    <a:schemeClr val="tx2"/>
                  </a:solidFill>
                  <a:cs typeface="Neo Sans Intel"/>
                </a:rPr>
                <a:t>Questions</a:t>
              </a:r>
            </a:p>
          </p:txBody>
        </p:sp>
        <p:sp>
          <p:nvSpPr>
            <p:cNvPr id="12" name="TextBox 11"/>
            <p:cNvSpPr txBox="1"/>
            <p:nvPr/>
          </p:nvSpPr>
          <p:spPr>
            <a:xfrm>
              <a:off x="1026358" y="2909078"/>
              <a:ext cx="1572765" cy="553998"/>
            </a:xfrm>
            <a:prstGeom prst="rect">
              <a:avLst/>
            </a:prstGeom>
            <a:grpFill/>
          </p:spPr>
          <p:txBody>
            <a:bodyPr wrap="square" rtlCol="0">
              <a:spAutoFit/>
            </a:bodyPr>
            <a:lstStyle/>
            <a:p>
              <a:r>
                <a:rPr lang="en-US" sz="1000" dirty="0">
                  <a:solidFill>
                    <a:schemeClr val="tx2"/>
                  </a:solidFill>
                  <a:cs typeface="Neo Sans Intel"/>
                </a:rPr>
                <a:t>Accept the Terms </a:t>
              </a:r>
              <a:r>
                <a:rPr lang="en-US" sz="1000" dirty="0" smtClean="0">
                  <a:solidFill>
                    <a:schemeClr val="tx2"/>
                  </a:solidFill>
                  <a:cs typeface="Neo Sans Intel"/>
                </a:rPr>
                <a:t>and Conditions </a:t>
              </a:r>
              <a:r>
                <a:rPr lang="en-US" sz="1000" dirty="0">
                  <a:solidFill>
                    <a:schemeClr val="tx2"/>
                  </a:solidFill>
                  <a:cs typeface="Neo Sans Intel"/>
                </a:rPr>
                <a:t>to </a:t>
              </a:r>
              <a:r>
                <a:rPr lang="en-US" sz="1000" dirty="0" smtClean="0">
                  <a:solidFill>
                    <a:schemeClr val="tx2"/>
                  </a:solidFill>
                  <a:cs typeface="Neo Sans Intel"/>
                </a:rPr>
                <a:t>become </a:t>
              </a:r>
              <a:br>
                <a:rPr lang="en-US" sz="1000" dirty="0" smtClean="0">
                  <a:solidFill>
                    <a:schemeClr val="tx2"/>
                  </a:solidFill>
                  <a:cs typeface="Neo Sans Intel"/>
                </a:rPr>
              </a:br>
              <a:r>
                <a:rPr lang="en-US" sz="1000" dirty="0" smtClean="0">
                  <a:solidFill>
                    <a:schemeClr val="tx2"/>
                  </a:solidFill>
                  <a:cs typeface="Neo Sans Intel"/>
                </a:rPr>
                <a:t>a </a:t>
              </a:r>
              <a:r>
                <a:rPr lang="en-US" sz="1000" dirty="0">
                  <a:solidFill>
                    <a:schemeClr val="tx2"/>
                  </a:solidFill>
                  <a:cs typeface="Neo Sans Intel"/>
                </a:rPr>
                <a:t>Registered Partner. </a:t>
              </a:r>
              <a:endParaRPr lang="en-US" sz="1000" dirty="0" smtClean="0">
                <a:solidFill>
                  <a:schemeClr val="tx2"/>
                </a:solidFill>
                <a:cs typeface="Neo Sans Intel"/>
              </a:endParaRPr>
            </a:p>
          </p:txBody>
        </p:sp>
        <p:pic>
          <p:nvPicPr>
            <p:cNvPr id="18" name="Picture 17"/>
            <p:cNvPicPr>
              <a:picLocks noChangeAspect="1"/>
            </p:cNvPicPr>
            <p:nvPr/>
          </p:nvPicPr>
          <p:blipFill>
            <a:blip r:embed="rId4"/>
            <a:stretch>
              <a:fillRect/>
            </a:stretch>
          </p:blipFill>
          <p:spPr>
            <a:xfrm>
              <a:off x="563586" y="2460648"/>
              <a:ext cx="454132" cy="309828"/>
            </a:xfrm>
            <a:prstGeom prst="rect">
              <a:avLst/>
            </a:prstGeom>
            <a:grpFill/>
          </p:spPr>
        </p:pic>
        <p:sp>
          <p:nvSpPr>
            <p:cNvPr id="30" name="TextBox 29"/>
            <p:cNvSpPr txBox="1"/>
            <p:nvPr/>
          </p:nvSpPr>
          <p:spPr>
            <a:xfrm>
              <a:off x="1076234" y="2089737"/>
              <a:ext cx="1122348" cy="246221"/>
            </a:xfrm>
            <a:prstGeom prst="rect">
              <a:avLst/>
            </a:prstGeom>
            <a:grpFill/>
          </p:spPr>
          <p:txBody>
            <a:bodyPr wrap="square" rtlCol="0">
              <a:spAutoFit/>
            </a:bodyPr>
            <a:lstStyle/>
            <a:p>
              <a:r>
                <a:rPr lang="en-US" sz="1000" dirty="0" smtClean="0">
                  <a:solidFill>
                    <a:schemeClr val="tx2"/>
                  </a:solidFill>
                  <a:cs typeface="Neo Sans Intel"/>
                </a:rPr>
                <a:t>CRITERIA:</a:t>
              </a:r>
            </a:p>
          </p:txBody>
        </p:sp>
        <p:pic>
          <p:nvPicPr>
            <p:cNvPr id="31" name="Picture 30"/>
            <p:cNvPicPr>
              <a:picLocks noChangeAspect="1"/>
            </p:cNvPicPr>
            <p:nvPr/>
          </p:nvPicPr>
          <p:blipFill>
            <a:blip r:embed="rId5"/>
            <a:stretch>
              <a:fillRect/>
            </a:stretch>
          </p:blipFill>
          <p:spPr>
            <a:xfrm>
              <a:off x="762858" y="2980466"/>
              <a:ext cx="254860" cy="204887"/>
            </a:xfrm>
            <a:prstGeom prst="rect">
              <a:avLst/>
            </a:prstGeom>
            <a:grpFill/>
          </p:spPr>
        </p:pic>
      </p:grpSp>
      <p:sp>
        <p:nvSpPr>
          <p:cNvPr id="58" name="Right Arrow 57"/>
          <p:cNvSpPr/>
          <p:nvPr/>
        </p:nvSpPr>
        <p:spPr>
          <a:xfrm>
            <a:off x="2596418" y="3352506"/>
            <a:ext cx="413497" cy="420857"/>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Arrow 60"/>
          <p:cNvSpPr/>
          <p:nvPr/>
        </p:nvSpPr>
        <p:spPr>
          <a:xfrm>
            <a:off x="5706204" y="3125638"/>
            <a:ext cx="413497" cy="420857"/>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 Same Side Corner Rectangle 40"/>
          <p:cNvSpPr/>
          <p:nvPr/>
        </p:nvSpPr>
        <p:spPr>
          <a:xfrm>
            <a:off x="6562232" y="1897335"/>
            <a:ext cx="2246883" cy="2236122"/>
          </a:xfrm>
          <a:prstGeom prst="round2SameRect">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7161445" y="1936603"/>
            <a:ext cx="1122348" cy="246221"/>
          </a:xfrm>
          <a:prstGeom prst="rect">
            <a:avLst/>
          </a:prstGeom>
          <a:noFill/>
        </p:spPr>
        <p:txBody>
          <a:bodyPr wrap="square" rtlCol="0">
            <a:spAutoFit/>
          </a:bodyPr>
          <a:lstStyle/>
          <a:p>
            <a:r>
              <a:rPr lang="en-US" sz="1000" dirty="0" smtClean="0">
                <a:solidFill>
                  <a:schemeClr val="tx2"/>
                </a:solidFill>
                <a:cs typeface="Neo Sans Intel"/>
              </a:rPr>
              <a:t>CRITERIA:</a:t>
            </a:r>
          </a:p>
        </p:txBody>
      </p:sp>
      <p:sp>
        <p:nvSpPr>
          <p:cNvPr id="44" name="TextBox 43"/>
          <p:cNvSpPr txBox="1"/>
          <p:nvPr/>
        </p:nvSpPr>
        <p:spPr>
          <a:xfrm>
            <a:off x="7161445" y="2986372"/>
            <a:ext cx="1414956" cy="553998"/>
          </a:xfrm>
          <a:prstGeom prst="rect">
            <a:avLst/>
          </a:prstGeom>
          <a:noFill/>
        </p:spPr>
        <p:txBody>
          <a:bodyPr wrap="square" rtlCol="0">
            <a:spAutoFit/>
          </a:bodyPr>
          <a:lstStyle/>
          <a:p>
            <a:r>
              <a:rPr lang="en-US" sz="1000" dirty="0">
                <a:solidFill>
                  <a:schemeClr val="tx2"/>
                </a:solidFill>
                <a:cs typeface="Neo Sans Intel"/>
              </a:rPr>
              <a:t>Achieve a </a:t>
            </a:r>
            <a:r>
              <a:rPr lang="en-US" sz="1000" dirty="0" smtClean="0">
                <a:solidFill>
                  <a:schemeClr val="tx2"/>
                </a:solidFill>
                <a:cs typeface="Neo Sans Intel"/>
              </a:rPr>
              <a:t>required purchase </a:t>
            </a:r>
            <a:r>
              <a:rPr lang="en-US" sz="1000" dirty="0">
                <a:solidFill>
                  <a:schemeClr val="tx2"/>
                </a:solidFill>
                <a:cs typeface="Neo Sans Intel"/>
              </a:rPr>
              <a:t>volume of </a:t>
            </a:r>
            <a:r>
              <a:rPr lang="en-US" sz="1000" dirty="0" smtClean="0">
                <a:solidFill>
                  <a:schemeClr val="tx2"/>
                </a:solidFill>
                <a:cs typeface="Neo Sans Intel"/>
              </a:rPr>
              <a:t>of </a:t>
            </a:r>
            <a:r>
              <a:rPr lang="en-US" sz="1000" dirty="0">
                <a:solidFill>
                  <a:schemeClr val="tx2"/>
                </a:solidFill>
                <a:cs typeface="Neo Sans Intel"/>
              </a:rPr>
              <a:t>Intel sales </a:t>
            </a:r>
            <a:endParaRPr lang="en-US" sz="1000" dirty="0" smtClean="0">
              <a:solidFill>
                <a:schemeClr val="tx2"/>
              </a:solidFill>
              <a:cs typeface="Neo Sans Intel"/>
            </a:endParaRPr>
          </a:p>
        </p:txBody>
      </p:sp>
      <p:sp>
        <p:nvSpPr>
          <p:cNvPr id="49" name="TextBox 48"/>
          <p:cNvSpPr txBox="1"/>
          <p:nvPr/>
        </p:nvSpPr>
        <p:spPr>
          <a:xfrm>
            <a:off x="7161445" y="3530119"/>
            <a:ext cx="1331912" cy="553998"/>
          </a:xfrm>
          <a:prstGeom prst="rect">
            <a:avLst/>
          </a:prstGeom>
          <a:noFill/>
        </p:spPr>
        <p:txBody>
          <a:bodyPr wrap="square" rtlCol="0">
            <a:spAutoFit/>
          </a:bodyPr>
          <a:lstStyle/>
          <a:p>
            <a:r>
              <a:rPr lang="en-US" sz="1000" dirty="0">
                <a:solidFill>
                  <a:schemeClr val="tx2"/>
                </a:solidFill>
                <a:cs typeface="Neo Sans Intel"/>
              </a:rPr>
              <a:t>Demonstrate </a:t>
            </a:r>
            <a:r>
              <a:rPr lang="en-US" sz="1000" dirty="0" smtClean="0">
                <a:solidFill>
                  <a:schemeClr val="tx2"/>
                </a:solidFill>
                <a:cs typeface="Neo Sans Intel"/>
              </a:rPr>
              <a:t>technical </a:t>
            </a:r>
            <a:r>
              <a:rPr lang="en-US" sz="1000" dirty="0">
                <a:solidFill>
                  <a:schemeClr val="tx2"/>
                </a:solidFill>
                <a:cs typeface="Neo Sans Intel"/>
              </a:rPr>
              <a:t>and business leadership</a:t>
            </a:r>
            <a:endParaRPr lang="en-US" sz="1000" dirty="0" smtClean="0">
              <a:solidFill>
                <a:schemeClr val="tx2"/>
              </a:solidFill>
              <a:cs typeface="Neo Sans Intel"/>
            </a:endParaRPr>
          </a:p>
        </p:txBody>
      </p:sp>
      <p:sp>
        <p:nvSpPr>
          <p:cNvPr id="51" name="TextBox 50"/>
          <p:cNvSpPr txBox="1"/>
          <p:nvPr/>
        </p:nvSpPr>
        <p:spPr>
          <a:xfrm>
            <a:off x="7159649" y="2590434"/>
            <a:ext cx="1302222" cy="400110"/>
          </a:xfrm>
          <a:prstGeom prst="rect">
            <a:avLst/>
          </a:prstGeom>
          <a:noFill/>
        </p:spPr>
        <p:txBody>
          <a:bodyPr wrap="square" rtlCol="0">
            <a:spAutoFit/>
          </a:bodyPr>
          <a:lstStyle/>
          <a:p>
            <a:r>
              <a:rPr lang="en-US" sz="1000" dirty="0">
                <a:solidFill>
                  <a:schemeClr val="tx2"/>
                </a:solidFill>
                <a:cs typeface="Neo Sans Intel"/>
              </a:rPr>
              <a:t>Achieve </a:t>
            </a:r>
            <a:r>
              <a:rPr lang="en-US" sz="1000" dirty="0" smtClean="0">
                <a:solidFill>
                  <a:schemeClr val="tx2"/>
                </a:solidFill>
                <a:cs typeface="Neo Sans Intel"/>
              </a:rPr>
              <a:t>100 </a:t>
            </a:r>
          </a:p>
          <a:p>
            <a:r>
              <a:rPr lang="en-US" sz="1000" dirty="0" smtClean="0">
                <a:solidFill>
                  <a:schemeClr val="tx2"/>
                </a:solidFill>
                <a:cs typeface="Neo Sans Intel"/>
              </a:rPr>
              <a:t>TRAINING CREDITS</a:t>
            </a:r>
          </a:p>
        </p:txBody>
      </p:sp>
      <p:pic>
        <p:nvPicPr>
          <p:cNvPr id="54" name="Picture 53"/>
          <p:cNvPicPr>
            <a:picLocks noChangeAspect="1"/>
          </p:cNvPicPr>
          <p:nvPr/>
        </p:nvPicPr>
        <p:blipFill>
          <a:blip r:embed="rId6"/>
          <a:stretch>
            <a:fillRect/>
          </a:stretch>
        </p:blipFill>
        <p:spPr>
          <a:xfrm>
            <a:off x="6723204" y="3188221"/>
            <a:ext cx="309899" cy="372929"/>
          </a:xfrm>
          <a:prstGeom prst="rect">
            <a:avLst/>
          </a:prstGeom>
        </p:spPr>
      </p:pic>
      <p:pic>
        <p:nvPicPr>
          <p:cNvPr id="56" name="Picture 55"/>
          <p:cNvPicPr>
            <a:picLocks noChangeAspect="1"/>
          </p:cNvPicPr>
          <p:nvPr/>
        </p:nvPicPr>
        <p:blipFill>
          <a:blip r:embed="rId7"/>
          <a:stretch>
            <a:fillRect/>
          </a:stretch>
        </p:blipFill>
        <p:spPr>
          <a:xfrm>
            <a:off x="6645286" y="3691439"/>
            <a:ext cx="469100" cy="353525"/>
          </a:xfrm>
          <a:prstGeom prst="rect">
            <a:avLst/>
          </a:prstGeom>
        </p:spPr>
      </p:pic>
      <p:pic>
        <p:nvPicPr>
          <p:cNvPr id="57" name="Picture 56"/>
          <p:cNvPicPr>
            <a:picLocks noChangeAspect="1"/>
          </p:cNvPicPr>
          <p:nvPr/>
        </p:nvPicPr>
        <p:blipFill>
          <a:blip r:embed="rId8"/>
          <a:stretch>
            <a:fillRect/>
          </a:stretch>
        </p:blipFill>
        <p:spPr>
          <a:xfrm>
            <a:off x="6646510" y="2591395"/>
            <a:ext cx="457734" cy="466537"/>
          </a:xfrm>
          <a:prstGeom prst="rect">
            <a:avLst/>
          </a:prstGeom>
        </p:spPr>
      </p:pic>
      <p:sp>
        <p:nvSpPr>
          <p:cNvPr id="36" name="Round Same Side Corner Rectangle 35"/>
          <p:cNvSpPr/>
          <p:nvPr/>
        </p:nvSpPr>
        <p:spPr>
          <a:xfrm flipV="1">
            <a:off x="6564029" y="4135419"/>
            <a:ext cx="2246882" cy="453228"/>
          </a:xfrm>
          <a:prstGeom prst="round2Same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627" y="4243374"/>
            <a:ext cx="1327000" cy="325115"/>
          </a:xfrm>
          <a:prstGeom prst="rect">
            <a:avLst/>
          </a:prstGeom>
        </p:spPr>
      </p:pic>
      <p:pic>
        <p:nvPicPr>
          <p:cNvPr id="46" name="Picture 45"/>
          <p:cNvPicPr>
            <a:picLocks noChangeAspect="1"/>
          </p:cNvPicPr>
          <p:nvPr/>
        </p:nvPicPr>
        <p:blipFill>
          <a:blip r:embed="rId4"/>
          <a:stretch>
            <a:fillRect/>
          </a:stretch>
        </p:blipFill>
        <p:spPr>
          <a:xfrm>
            <a:off x="3274538" y="3140784"/>
            <a:ext cx="454132" cy="309828"/>
          </a:xfrm>
          <a:prstGeom prst="rect">
            <a:avLst/>
          </a:prstGeom>
          <a:noFill/>
        </p:spPr>
      </p:pic>
      <p:pic>
        <p:nvPicPr>
          <p:cNvPr id="59" name="Picture 58"/>
          <p:cNvPicPr>
            <a:picLocks noChangeAspect="1"/>
          </p:cNvPicPr>
          <p:nvPr/>
        </p:nvPicPr>
        <p:blipFill>
          <a:blip r:embed="rId4"/>
          <a:stretch>
            <a:fillRect/>
          </a:stretch>
        </p:blipFill>
        <p:spPr>
          <a:xfrm>
            <a:off x="6645286" y="2173535"/>
            <a:ext cx="454132" cy="309828"/>
          </a:xfrm>
          <a:prstGeom prst="rect">
            <a:avLst/>
          </a:prstGeom>
          <a:noFill/>
        </p:spPr>
      </p:pic>
      <p:sp>
        <p:nvSpPr>
          <p:cNvPr id="2" name="TextBox 1"/>
          <p:cNvSpPr txBox="1"/>
          <p:nvPr/>
        </p:nvSpPr>
        <p:spPr>
          <a:xfrm>
            <a:off x="7230963" y="2210239"/>
            <a:ext cx="1446606" cy="307777"/>
          </a:xfrm>
          <a:prstGeom prst="rect">
            <a:avLst/>
          </a:prstGeom>
          <a:noFill/>
        </p:spPr>
        <p:txBody>
          <a:bodyPr vert="horz" wrap="square" lIns="0" tIns="0" rIns="0" bIns="0" rtlCol="0">
            <a:spAutoFit/>
          </a:bodyPr>
          <a:lstStyle/>
          <a:p>
            <a:r>
              <a:rPr lang="en-GB" sz="1000" dirty="0">
                <a:solidFill>
                  <a:schemeClr val="tx2"/>
                </a:solidFill>
                <a:cs typeface="Neo Sans Intel"/>
              </a:rPr>
              <a:t>Complete the Business Profile Questions</a:t>
            </a:r>
            <a:endParaRPr lang="en-US" sz="1000" dirty="0" err="1">
              <a:solidFill>
                <a:schemeClr val="tx2"/>
              </a:solidFill>
              <a:cs typeface="Neo Sans Intel"/>
            </a:endParaRPr>
          </a:p>
        </p:txBody>
      </p:sp>
      <p:sp>
        <p:nvSpPr>
          <p:cNvPr id="5" name="TextBox 4"/>
          <p:cNvSpPr txBox="1"/>
          <p:nvPr/>
        </p:nvSpPr>
        <p:spPr>
          <a:xfrm>
            <a:off x="3957387" y="3125991"/>
            <a:ext cx="1306286" cy="461665"/>
          </a:xfrm>
          <a:prstGeom prst="rect">
            <a:avLst/>
          </a:prstGeom>
          <a:noFill/>
        </p:spPr>
        <p:txBody>
          <a:bodyPr vert="horz" wrap="square" lIns="0" tIns="0" rIns="0" bIns="0" rtlCol="0">
            <a:spAutoFit/>
          </a:bodyPr>
          <a:lstStyle/>
          <a:p>
            <a:r>
              <a:rPr lang="en-GB" sz="1000" dirty="0">
                <a:solidFill>
                  <a:schemeClr val="tx2"/>
                </a:solidFill>
                <a:cs typeface="Neo Sans Intel"/>
              </a:rPr>
              <a:t>Complete the Business Profile Questions</a:t>
            </a:r>
            <a:endParaRPr lang="en-US" sz="1000" dirty="0" err="1">
              <a:solidFill>
                <a:schemeClr val="tx2"/>
              </a:solidFill>
              <a:cs typeface="Neo Sans Intel"/>
            </a:endParaRPr>
          </a:p>
        </p:txBody>
      </p:sp>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95719" y="4185938"/>
            <a:ext cx="1291203" cy="439988"/>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6182" y="4160581"/>
            <a:ext cx="1272741" cy="434933"/>
          </a:xfrm>
          <a:prstGeom prst="rect">
            <a:avLst/>
          </a:prstGeom>
        </p:spPr>
      </p:pic>
    </p:spTree>
    <p:extLst>
      <p:ext uri="{BB962C8B-B14F-4D97-AF65-F5344CB8AC3E}">
        <p14:creationId xmlns:p14="http://schemas.microsoft.com/office/powerpoint/2010/main" val="39923272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6259692" y="578190"/>
            <a:ext cx="2863765" cy="171207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idx="4294967295"/>
          </p:nvPr>
        </p:nvSpPr>
        <p:spPr>
          <a:xfrm>
            <a:off x="216753" y="129845"/>
            <a:ext cx="5879247" cy="417911"/>
          </a:xfrm>
        </p:spPr>
        <p:txBody>
          <a:bodyPr/>
          <a:lstStyle/>
          <a:p>
            <a:r>
              <a:rPr lang="en-GB" dirty="0" smtClean="0">
                <a:latin typeface="Intel Clear Pro" panose="020B0804020202060201" pitchFamily="34" charset="0"/>
                <a:ea typeface="Intel Clear Pro" panose="020B0804020202060201" pitchFamily="34" charset="0"/>
                <a:cs typeface="Intel Clear Pro" panose="020B0804020202060201" pitchFamily="34" charset="0"/>
              </a:rPr>
              <a:t>What these benefits are</a:t>
            </a:r>
            <a:r>
              <a:rPr lang="en-US" dirty="0"/>
              <a:t/>
            </a:r>
            <a:br>
              <a:rPr lang="en-US" dirty="0"/>
            </a:br>
            <a:r>
              <a:rPr lang="en-US" b="1" dirty="0"/>
              <a:t/>
            </a:r>
            <a:br>
              <a:rPr lang="en-US" b="1" dirty="0"/>
            </a:br>
            <a:r>
              <a:rPr lang="en-US" b="1" dirty="0"/>
              <a:t/>
            </a:r>
            <a:br>
              <a:rPr lang="en-US" b="1" dirty="0"/>
            </a:b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grpSp>
        <p:nvGrpSpPr>
          <p:cNvPr id="6" name="Group 5"/>
          <p:cNvGrpSpPr/>
          <p:nvPr/>
        </p:nvGrpSpPr>
        <p:grpSpPr>
          <a:xfrm>
            <a:off x="3362601" y="1536213"/>
            <a:ext cx="2552708" cy="1227683"/>
            <a:chOff x="3360695" y="990150"/>
            <a:chExt cx="2552708" cy="1868326"/>
          </a:xfrm>
        </p:grpSpPr>
        <p:sp>
          <p:nvSpPr>
            <p:cNvPr id="71" name="Rectangle 70"/>
            <p:cNvSpPr/>
            <p:nvPr/>
          </p:nvSpPr>
          <p:spPr>
            <a:xfrm>
              <a:off x="3360695" y="990150"/>
              <a:ext cx="2552708" cy="18683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099" y="1480014"/>
              <a:ext cx="267085" cy="260571"/>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7947" y="2394564"/>
              <a:ext cx="262966" cy="256552"/>
            </a:xfrm>
            <a:prstGeom prst="rect">
              <a:avLst/>
            </a:prstGeom>
          </p:spPr>
        </p:pic>
        <p:pic>
          <p:nvPicPr>
            <p:cNvPr id="59" name="Picture 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7445" y="1932506"/>
              <a:ext cx="267085" cy="260571"/>
            </a:xfrm>
            <a:prstGeom prst="rect">
              <a:avLst/>
            </a:prstGeom>
          </p:spPr>
        </p:pic>
        <p:sp>
          <p:nvSpPr>
            <p:cNvPr id="37" name="TextBox 36"/>
            <p:cNvSpPr txBox="1"/>
            <p:nvPr/>
          </p:nvSpPr>
          <p:spPr>
            <a:xfrm>
              <a:off x="3820044" y="1407091"/>
              <a:ext cx="2038350" cy="1370022"/>
            </a:xfrm>
            <a:prstGeom prst="rect">
              <a:avLst/>
            </a:prstGeom>
            <a:noFill/>
          </p:spPr>
          <p:txBody>
            <a:bodyPr wrap="square" rtlCol="0">
              <a:spAutoFit/>
            </a:bodyPr>
            <a:lstStyle>
              <a:defPPr>
                <a:defRPr lang="en-US"/>
              </a:defPPr>
              <a:lvl1pPr>
                <a:defRPr sz="1400">
                  <a:solidFill>
                    <a:schemeClr val="bg1"/>
                  </a:solidFill>
                  <a:cs typeface="Neo Sans Intel"/>
                </a:defRPr>
              </a:lvl1pPr>
            </a:lstStyle>
            <a:p>
              <a:r>
                <a:rPr lang="en-US" sz="1050" dirty="0" smtClean="0"/>
                <a:t>Points </a:t>
              </a:r>
              <a:r>
                <a:rPr lang="en-US" sz="1050" dirty="0"/>
                <a:t>spending</a:t>
              </a:r>
            </a:p>
            <a:p>
              <a:endParaRPr lang="en-US" sz="1050" dirty="0"/>
            </a:p>
            <a:p>
              <a:r>
                <a:rPr lang="en-US" sz="1050" dirty="0" smtClean="0"/>
                <a:t>Partner materials</a:t>
              </a:r>
              <a:endParaRPr lang="en-US" sz="1050" dirty="0"/>
            </a:p>
            <a:p>
              <a:r>
                <a:rPr lang="en-US" sz="1050" dirty="0"/>
                <a:t>		</a:t>
              </a:r>
              <a:endParaRPr lang="en-US" sz="1050" dirty="0" smtClean="0"/>
            </a:p>
            <a:p>
              <a:r>
                <a:rPr lang="en-US" sz="1050" dirty="0" smtClean="0"/>
                <a:t>Training Events</a:t>
              </a:r>
              <a:endParaRPr lang="en-US" sz="1050" dirty="0"/>
            </a:p>
          </p:txBody>
        </p:sp>
      </p:grpSp>
      <p:pic>
        <p:nvPicPr>
          <p:cNvPr id="90" name="Picture 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0892" y="1665232"/>
            <a:ext cx="255927" cy="249684"/>
          </a:xfrm>
          <a:prstGeom prst="rect">
            <a:avLst/>
          </a:prstGeom>
        </p:spPr>
      </p:pic>
      <p:pic>
        <p:nvPicPr>
          <p:cNvPr id="107" name="Picture 1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2544" y="1330332"/>
            <a:ext cx="264275" cy="257828"/>
          </a:xfrm>
          <a:prstGeom prst="rect">
            <a:avLst/>
          </a:prstGeom>
        </p:spPr>
      </p:pic>
      <p:sp>
        <p:nvSpPr>
          <p:cNvPr id="108" name="TextBox 107"/>
          <p:cNvSpPr txBox="1"/>
          <p:nvPr/>
        </p:nvSpPr>
        <p:spPr>
          <a:xfrm>
            <a:off x="6696962" y="843923"/>
            <a:ext cx="2038350" cy="1384995"/>
          </a:xfrm>
          <a:prstGeom prst="rect">
            <a:avLst/>
          </a:prstGeom>
          <a:noFill/>
        </p:spPr>
        <p:txBody>
          <a:bodyPr wrap="square" rtlCol="0">
            <a:spAutoFit/>
          </a:bodyPr>
          <a:lstStyle>
            <a:defPPr>
              <a:defRPr lang="en-US"/>
            </a:defPPr>
            <a:lvl1pPr>
              <a:defRPr sz="1400">
                <a:solidFill>
                  <a:schemeClr val="bg1"/>
                </a:solidFill>
                <a:cs typeface="Neo Sans Intel"/>
              </a:defRPr>
            </a:lvl1pPr>
          </a:lstStyle>
          <a:p>
            <a:r>
              <a:rPr lang="en-US" sz="1050" dirty="0" smtClean="0"/>
              <a:t> </a:t>
            </a:r>
            <a:r>
              <a:rPr lang="en-US" sz="1050" dirty="0"/>
              <a:t>	</a:t>
            </a:r>
          </a:p>
          <a:p>
            <a:r>
              <a:rPr lang="en-GB" sz="1050" dirty="0" smtClean="0"/>
              <a:t>Advanced Warranty </a:t>
            </a:r>
            <a:endParaRPr lang="en-US" sz="1050" dirty="0" smtClean="0"/>
          </a:p>
          <a:p>
            <a:endParaRPr lang="en-US" sz="1050" dirty="0" smtClean="0"/>
          </a:p>
          <a:p>
            <a:r>
              <a:rPr lang="en-US" sz="1050" dirty="0" smtClean="0"/>
              <a:t>Platinum-only events</a:t>
            </a:r>
          </a:p>
          <a:p>
            <a:endParaRPr lang="en-US" sz="1050" dirty="0"/>
          </a:p>
          <a:p>
            <a:r>
              <a:rPr lang="en-US" sz="1050" dirty="0" smtClean="0"/>
              <a:t>Enhanced </a:t>
            </a:r>
            <a:r>
              <a:rPr lang="en-US" sz="1050" dirty="0"/>
              <a:t>points </a:t>
            </a:r>
            <a:r>
              <a:rPr lang="en-US" sz="1050" dirty="0" smtClean="0"/>
              <a:t>earning</a:t>
            </a:r>
          </a:p>
          <a:p>
            <a:endParaRPr lang="en-GB" sz="1050" dirty="0"/>
          </a:p>
          <a:p>
            <a:r>
              <a:rPr lang="en-GB" sz="1050" dirty="0" smtClean="0"/>
              <a:t>Premium Partner materials</a:t>
            </a:r>
            <a:endParaRPr lang="en-US" sz="1050" dirty="0"/>
          </a:p>
        </p:txBody>
      </p:sp>
      <p:grpSp>
        <p:nvGrpSpPr>
          <p:cNvPr id="7" name="Group 6"/>
          <p:cNvGrpSpPr/>
          <p:nvPr/>
        </p:nvGrpSpPr>
        <p:grpSpPr>
          <a:xfrm>
            <a:off x="367183" y="2128857"/>
            <a:ext cx="2552708" cy="2589660"/>
            <a:chOff x="415770" y="1827691"/>
            <a:chExt cx="2552708" cy="2398701"/>
          </a:xfrm>
        </p:grpSpPr>
        <p:sp>
          <p:nvSpPr>
            <p:cNvPr id="5" name="Rectangle 4"/>
            <p:cNvSpPr/>
            <p:nvPr/>
          </p:nvSpPr>
          <p:spPr>
            <a:xfrm>
              <a:off x="415770" y="1827691"/>
              <a:ext cx="2552708" cy="23987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7600" y="2116448"/>
              <a:ext cx="2018630" cy="1933312"/>
            </a:xfrm>
            <a:prstGeom prst="rect">
              <a:avLst/>
            </a:prstGeom>
            <a:noFill/>
          </p:spPr>
          <p:txBody>
            <a:bodyPr wrap="square" rtlCol="0">
              <a:spAutoFit/>
            </a:bodyPr>
            <a:lstStyle/>
            <a:p>
              <a:r>
                <a:rPr lang="en-US" sz="1050" dirty="0">
                  <a:solidFill>
                    <a:schemeClr val="bg1"/>
                  </a:solidFill>
                  <a:cs typeface="Neo Sans Intel"/>
                </a:rPr>
                <a:t>	</a:t>
              </a:r>
            </a:p>
            <a:p>
              <a:endParaRPr lang="en-US" sz="1050" dirty="0" smtClean="0">
                <a:solidFill>
                  <a:schemeClr val="bg1"/>
                </a:solidFill>
                <a:cs typeface="Neo Sans Intel"/>
              </a:endParaRPr>
            </a:p>
            <a:p>
              <a:r>
                <a:rPr lang="en-US" sz="1050" dirty="0" smtClean="0">
                  <a:solidFill>
                    <a:schemeClr val="bg1"/>
                  </a:solidFill>
                  <a:cs typeface="Neo Sans Intel"/>
                </a:rPr>
                <a:t>Sales </a:t>
              </a:r>
              <a:r>
                <a:rPr lang="en-US" sz="1050" dirty="0">
                  <a:solidFill>
                    <a:schemeClr val="bg1"/>
                  </a:solidFill>
                  <a:cs typeface="Neo Sans Intel"/>
                </a:rPr>
                <a:t>and marketing tools</a:t>
              </a:r>
            </a:p>
            <a:p>
              <a:r>
                <a:rPr lang="en-US" sz="1050" dirty="0">
                  <a:solidFill>
                    <a:schemeClr val="bg1"/>
                  </a:solidFill>
                  <a:cs typeface="Neo Sans Intel"/>
                </a:rPr>
                <a:t>		</a:t>
              </a:r>
            </a:p>
            <a:p>
              <a:r>
                <a:rPr lang="en-GB" sz="1050" dirty="0" smtClean="0">
                  <a:solidFill>
                    <a:schemeClr val="bg1"/>
                  </a:solidFill>
                  <a:cs typeface="Neo Sans Intel"/>
                </a:rPr>
                <a:t>Standard warranty support</a:t>
              </a:r>
              <a:endParaRPr lang="en-US" sz="1050" dirty="0" smtClean="0">
                <a:solidFill>
                  <a:schemeClr val="bg1"/>
                </a:solidFill>
                <a:cs typeface="Neo Sans Intel"/>
              </a:endParaRPr>
            </a:p>
            <a:p>
              <a:endParaRPr lang="en-US" sz="1050" dirty="0">
                <a:solidFill>
                  <a:schemeClr val="bg1"/>
                </a:solidFill>
                <a:cs typeface="Neo Sans Intel"/>
              </a:endParaRPr>
            </a:p>
            <a:p>
              <a:r>
                <a:rPr lang="en-US" sz="1050" dirty="0" smtClean="0">
                  <a:solidFill>
                    <a:schemeClr val="bg1"/>
                  </a:solidFill>
                  <a:cs typeface="Neo Sans Intel"/>
                </a:rPr>
                <a:t>Priority </a:t>
              </a:r>
              <a:r>
                <a:rPr lang="en-US" sz="1050" dirty="0">
                  <a:solidFill>
                    <a:schemeClr val="bg1"/>
                  </a:solidFill>
                  <a:cs typeface="Neo Sans Intel"/>
                </a:rPr>
                <a:t>technical support</a:t>
              </a:r>
            </a:p>
            <a:p>
              <a:endParaRPr lang="en-US" sz="1050" dirty="0" smtClean="0">
                <a:solidFill>
                  <a:schemeClr val="bg1"/>
                </a:solidFill>
                <a:cs typeface="Neo Sans Intel"/>
              </a:endParaRPr>
            </a:p>
            <a:p>
              <a:r>
                <a:rPr lang="en-US" sz="1050" dirty="0" smtClean="0">
                  <a:solidFill>
                    <a:schemeClr val="bg1"/>
                  </a:solidFill>
                  <a:cs typeface="Neo Sans Intel"/>
                </a:rPr>
                <a:t>Online-training</a:t>
              </a:r>
              <a:endParaRPr lang="en-US" sz="1050" dirty="0">
                <a:solidFill>
                  <a:schemeClr val="bg1"/>
                </a:solidFill>
                <a:cs typeface="Neo Sans Intel"/>
              </a:endParaRPr>
            </a:p>
            <a:p>
              <a:endParaRPr lang="en-US" sz="1050" dirty="0" smtClean="0">
                <a:solidFill>
                  <a:schemeClr val="bg1"/>
                </a:solidFill>
                <a:cs typeface="Neo Sans Intel"/>
              </a:endParaRPr>
            </a:p>
            <a:p>
              <a:r>
                <a:rPr lang="en-US" sz="1050" dirty="0" smtClean="0">
                  <a:solidFill>
                    <a:schemeClr val="bg1"/>
                  </a:solidFill>
                  <a:cs typeface="Neo Sans Intel"/>
                </a:rPr>
                <a:t>Dedicated website</a:t>
              </a:r>
              <a:endParaRPr lang="en-GB" sz="1050" dirty="0" smtClean="0">
                <a:solidFill>
                  <a:schemeClr val="bg1"/>
                </a:solidFill>
                <a:cs typeface="Neo Sans Intel"/>
              </a:endParaRPr>
            </a:p>
            <a:p>
              <a:endParaRPr lang="en-GB" sz="1050" dirty="0" smtClean="0">
                <a:solidFill>
                  <a:schemeClr val="bg1"/>
                </a:solidFill>
                <a:cs typeface="Neo Sans Intel"/>
              </a:endParaRPr>
            </a:p>
            <a:p>
              <a:r>
                <a:rPr lang="en-GB" sz="1050" dirty="0" smtClean="0">
                  <a:solidFill>
                    <a:schemeClr val="bg1"/>
                  </a:solidFill>
                  <a:cs typeface="Neo Sans Intel"/>
                </a:rPr>
                <a:t>Points </a:t>
              </a:r>
              <a:r>
                <a:rPr lang="en-GB" sz="1050" dirty="0">
                  <a:solidFill>
                    <a:schemeClr val="bg1"/>
                  </a:solidFill>
                  <a:cs typeface="Neo Sans Intel"/>
                </a:rPr>
                <a:t>earning</a:t>
              </a:r>
              <a:endParaRPr lang="en-US" sz="1050" dirty="0">
                <a:solidFill>
                  <a:schemeClr val="bg1"/>
                </a:solidFill>
                <a:cs typeface="Neo Sans Intel"/>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085" y="3330726"/>
              <a:ext cx="265956" cy="25709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085" y="3034140"/>
              <a:ext cx="265956" cy="235692"/>
            </a:xfrm>
            <a:prstGeom prst="rect">
              <a:avLst/>
            </a:prstGeom>
          </p:spPr>
        </p:pic>
        <p:pic>
          <p:nvPicPr>
            <p:cNvPr id="60" name="Picture 5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6379" y="2732824"/>
              <a:ext cx="265956" cy="238313"/>
            </a:xfrm>
            <a:prstGeom prst="rect">
              <a:avLst/>
            </a:prstGeom>
          </p:spPr>
        </p:pic>
        <p:pic>
          <p:nvPicPr>
            <p:cNvPr id="72" name="Picture 7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085" y="3670946"/>
              <a:ext cx="265956" cy="218990"/>
            </a:xfrm>
            <a:prstGeom prst="rect">
              <a:avLst/>
            </a:prstGeom>
          </p:spPr>
        </p:pic>
        <p:pic>
          <p:nvPicPr>
            <p:cNvPr id="75" name="Picture 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073" y="3966696"/>
              <a:ext cx="265956" cy="220956"/>
            </a:xfrm>
            <a:prstGeom prst="rect">
              <a:avLst/>
            </a:prstGeom>
          </p:spPr>
        </p:pic>
      </p:grpSp>
      <p:pic>
        <p:nvPicPr>
          <p:cNvPr id="112" name="Picture 1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62544" y="972870"/>
            <a:ext cx="284553" cy="276366"/>
          </a:xfrm>
          <a:prstGeom prst="rect">
            <a:avLst/>
          </a:prstGeom>
        </p:spPr>
      </p:pic>
      <p:sp>
        <p:nvSpPr>
          <p:cNvPr id="13" name="Slide Number Placeholder 12"/>
          <p:cNvSpPr>
            <a:spLocks noGrp="1"/>
          </p:cNvSpPr>
          <p:nvPr>
            <p:ph type="sldNum" sz="quarter" idx="12"/>
          </p:nvPr>
        </p:nvSpPr>
        <p:spPr/>
        <p:txBody>
          <a:bodyPr/>
          <a:lstStyle/>
          <a:p>
            <a:fld id="{EE2556C5-CE8C-6547-B838-EA80C61A4AF7}" type="slidenum">
              <a:rPr lang="en-US" smtClean="0">
                <a:solidFill>
                  <a:prstClr val="white"/>
                </a:solidFill>
              </a:rPr>
              <a:pPr/>
              <a:t>7</a:t>
            </a:fld>
            <a:endParaRPr lang="en-US" dirty="0">
              <a:solidFill>
                <a:prstClr val="white"/>
              </a:solidFill>
            </a:endParaRPr>
          </a:p>
        </p:txBody>
      </p:sp>
      <p:pic>
        <p:nvPicPr>
          <p:cNvPr id="67"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7689" y="1670931"/>
            <a:ext cx="1516046" cy="37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498" y="2731785"/>
            <a:ext cx="267085" cy="267313"/>
          </a:xfrm>
          <a:prstGeom prst="rect">
            <a:avLst/>
          </a:prstGeom>
        </p:spPr>
      </p:pic>
      <p:pic>
        <p:nvPicPr>
          <p:cNvPr id="85" name="Picture 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6805" y="1990704"/>
            <a:ext cx="267085" cy="191512"/>
          </a:xfrm>
          <a:prstGeom prst="rect">
            <a:avLst/>
          </a:prstGeom>
        </p:spPr>
      </p:pic>
      <p:sp>
        <p:nvSpPr>
          <p:cNvPr id="10" name="Rectangle 9"/>
          <p:cNvSpPr/>
          <p:nvPr/>
        </p:nvSpPr>
        <p:spPr>
          <a:xfrm>
            <a:off x="448387" y="2170503"/>
            <a:ext cx="2552708" cy="307777"/>
          </a:xfrm>
          <a:prstGeom prst="rect">
            <a:avLst/>
          </a:prstGeom>
        </p:spPr>
        <p:txBody>
          <a:bodyPr wrap="square">
            <a:spAutoFit/>
          </a:bodyPr>
          <a:lstStyle/>
          <a:p>
            <a:r>
              <a:rPr lang="en-US" sz="1400" b="1" dirty="0">
                <a:solidFill>
                  <a:schemeClr val="bg1"/>
                </a:solidFill>
                <a:cs typeface="Neo Sans Intel"/>
              </a:rPr>
              <a:t>Benefits at </a:t>
            </a:r>
            <a:r>
              <a:rPr lang="en-US" sz="1400" b="1" dirty="0" smtClean="0">
                <a:solidFill>
                  <a:schemeClr val="bg1"/>
                </a:solidFill>
                <a:cs typeface="Neo Sans Intel"/>
              </a:rPr>
              <a:t>REGISTERED tier</a:t>
            </a:r>
            <a:endParaRPr lang="en-US" sz="1400" dirty="0">
              <a:solidFill>
                <a:schemeClr val="bg1"/>
              </a:solidFill>
              <a:cs typeface="Neo Sans Intel"/>
            </a:endParaRPr>
          </a:p>
        </p:txBody>
      </p:sp>
      <p:sp>
        <p:nvSpPr>
          <p:cNvPr id="14" name="Rectangle 13"/>
          <p:cNvSpPr/>
          <p:nvPr/>
        </p:nvSpPr>
        <p:spPr>
          <a:xfrm>
            <a:off x="3366409" y="1495462"/>
            <a:ext cx="2550698" cy="307777"/>
          </a:xfrm>
          <a:prstGeom prst="rect">
            <a:avLst/>
          </a:prstGeom>
        </p:spPr>
        <p:txBody>
          <a:bodyPr wrap="none">
            <a:spAutoFit/>
          </a:bodyPr>
          <a:lstStyle/>
          <a:p>
            <a:r>
              <a:rPr lang="en-US" sz="1400" b="1" dirty="0">
                <a:solidFill>
                  <a:schemeClr val="bg1"/>
                </a:solidFill>
              </a:rPr>
              <a:t>EXTRA benefits at GOLD tier</a:t>
            </a:r>
            <a:endParaRPr lang="en-US" sz="1400" dirty="0">
              <a:solidFill>
                <a:schemeClr val="bg1"/>
              </a:solidFill>
            </a:endParaRPr>
          </a:p>
        </p:txBody>
      </p:sp>
      <p:sp>
        <p:nvSpPr>
          <p:cNvPr id="15" name="TextBox 14"/>
          <p:cNvSpPr txBox="1"/>
          <p:nvPr/>
        </p:nvSpPr>
        <p:spPr>
          <a:xfrm>
            <a:off x="6333368" y="578190"/>
            <a:ext cx="2785631" cy="215444"/>
          </a:xfrm>
          <a:prstGeom prst="rect">
            <a:avLst/>
          </a:prstGeom>
          <a:noFill/>
        </p:spPr>
        <p:txBody>
          <a:bodyPr vert="horz" wrap="square" lIns="0" tIns="0" rIns="0" bIns="0" rtlCol="0">
            <a:spAutoFit/>
          </a:bodyPr>
          <a:lstStyle/>
          <a:p>
            <a:r>
              <a:rPr lang="en-GB" sz="1400" b="1" dirty="0" smtClean="0">
                <a:solidFill>
                  <a:schemeClr val="bg1"/>
                </a:solidFill>
              </a:rPr>
              <a:t>EXTRA benefits at Platinum tier</a:t>
            </a:r>
            <a:endParaRPr lang="en-US" sz="1400" b="1" dirty="0" err="1" smtClean="0">
              <a:solidFill>
                <a:schemeClr val="bg1"/>
              </a:solidFill>
            </a:endParaRPr>
          </a:p>
        </p:txBody>
      </p:sp>
      <p:grpSp>
        <p:nvGrpSpPr>
          <p:cNvPr id="32" name="Group 31"/>
          <p:cNvGrpSpPr/>
          <p:nvPr/>
        </p:nvGrpSpPr>
        <p:grpSpPr>
          <a:xfrm>
            <a:off x="3362601" y="2768837"/>
            <a:ext cx="2552708" cy="1965499"/>
            <a:chOff x="415770" y="1827691"/>
            <a:chExt cx="2552708" cy="2424816"/>
          </a:xfrm>
        </p:grpSpPr>
        <p:sp>
          <p:nvSpPr>
            <p:cNvPr id="33" name="Rectangle 32"/>
            <p:cNvSpPr/>
            <p:nvPr/>
          </p:nvSpPr>
          <p:spPr>
            <a:xfrm>
              <a:off x="415770" y="1827691"/>
              <a:ext cx="2552708" cy="23987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66091" y="1945824"/>
              <a:ext cx="2018630" cy="2306683"/>
            </a:xfrm>
            <a:prstGeom prst="rect">
              <a:avLst/>
            </a:prstGeom>
            <a:noFill/>
          </p:spPr>
          <p:txBody>
            <a:bodyPr wrap="square" rtlCol="0">
              <a:spAutoFit/>
            </a:bodyPr>
            <a:lstStyle/>
            <a:p>
              <a:r>
                <a:rPr lang="en-US" sz="1050" dirty="0" smtClean="0">
                  <a:solidFill>
                    <a:schemeClr val="bg1"/>
                  </a:solidFill>
                  <a:cs typeface="Neo Sans Intel"/>
                </a:rPr>
                <a:t>Sales </a:t>
              </a:r>
              <a:r>
                <a:rPr lang="en-US" sz="1050" dirty="0">
                  <a:solidFill>
                    <a:schemeClr val="bg1"/>
                  </a:solidFill>
                  <a:cs typeface="Neo Sans Intel"/>
                </a:rPr>
                <a:t>and marketing tools</a:t>
              </a:r>
            </a:p>
            <a:p>
              <a:r>
                <a:rPr lang="en-US" sz="1050" dirty="0">
                  <a:solidFill>
                    <a:schemeClr val="bg1"/>
                  </a:solidFill>
                  <a:cs typeface="Neo Sans Intel"/>
                </a:rPr>
                <a:t>		</a:t>
              </a:r>
            </a:p>
            <a:p>
              <a:r>
                <a:rPr lang="en-GB" sz="1050" dirty="0" smtClean="0">
                  <a:solidFill>
                    <a:schemeClr val="bg1"/>
                  </a:solidFill>
                  <a:cs typeface="Neo Sans Intel"/>
                </a:rPr>
                <a:t>Standard warranty support</a:t>
              </a:r>
              <a:endParaRPr lang="en-US" sz="1050" dirty="0" smtClean="0">
                <a:solidFill>
                  <a:schemeClr val="bg1"/>
                </a:solidFill>
                <a:cs typeface="Neo Sans Intel"/>
              </a:endParaRPr>
            </a:p>
            <a:p>
              <a:endParaRPr lang="en-US" sz="1050" dirty="0">
                <a:solidFill>
                  <a:schemeClr val="bg1"/>
                </a:solidFill>
                <a:cs typeface="Neo Sans Intel"/>
              </a:endParaRPr>
            </a:p>
            <a:p>
              <a:r>
                <a:rPr lang="en-US" sz="1050" dirty="0" smtClean="0">
                  <a:solidFill>
                    <a:schemeClr val="bg1"/>
                  </a:solidFill>
                  <a:cs typeface="Neo Sans Intel"/>
                </a:rPr>
                <a:t>Priority </a:t>
              </a:r>
              <a:r>
                <a:rPr lang="en-US" sz="1050" dirty="0">
                  <a:solidFill>
                    <a:schemeClr val="bg1"/>
                  </a:solidFill>
                  <a:cs typeface="Neo Sans Intel"/>
                </a:rPr>
                <a:t>technical support</a:t>
              </a:r>
            </a:p>
            <a:p>
              <a:endParaRPr lang="en-US" sz="1050" dirty="0" smtClean="0">
                <a:solidFill>
                  <a:schemeClr val="bg1"/>
                </a:solidFill>
                <a:cs typeface="Neo Sans Intel"/>
              </a:endParaRPr>
            </a:p>
            <a:p>
              <a:r>
                <a:rPr lang="en-US" sz="1050" dirty="0" smtClean="0">
                  <a:solidFill>
                    <a:schemeClr val="bg1"/>
                  </a:solidFill>
                  <a:cs typeface="Neo Sans Intel"/>
                </a:rPr>
                <a:t>Online-training</a:t>
              </a:r>
              <a:endParaRPr lang="en-US" sz="1050" dirty="0">
                <a:solidFill>
                  <a:schemeClr val="bg1"/>
                </a:solidFill>
                <a:cs typeface="Neo Sans Intel"/>
              </a:endParaRPr>
            </a:p>
            <a:p>
              <a:endParaRPr lang="en-US" sz="1050" dirty="0" smtClean="0">
                <a:solidFill>
                  <a:schemeClr val="bg1"/>
                </a:solidFill>
                <a:cs typeface="Neo Sans Intel"/>
              </a:endParaRPr>
            </a:p>
            <a:p>
              <a:r>
                <a:rPr lang="en-US" sz="1050" dirty="0" smtClean="0">
                  <a:solidFill>
                    <a:schemeClr val="bg1"/>
                  </a:solidFill>
                  <a:cs typeface="Neo Sans Intel"/>
                </a:rPr>
                <a:t>Dedicated website</a:t>
              </a:r>
              <a:endParaRPr lang="en-GB" sz="1050" dirty="0" smtClean="0">
                <a:solidFill>
                  <a:schemeClr val="bg1"/>
                </a:solidFill>
                <a:cs typeface="Neo Sans Intel"/>
              </a:endParaRPr>
            </a:p>
            <a:p>
              <a:endParaRPr lang="en-GB" sz="1050" dirty="0" smtClean="0">
                <a:solidFill>
                  <a:schemeClr val="bg1"/>
                </a:solidFill>
                <a:cs typeface="Neo Sans Intel"/>
              </a:endParaRPr>
            </a:p>
            <a:p>
              <a:r>
                <a:rPr lang="en-GB" sz="1050" dirty="0" smtClean="0">
                  <a:solidFill>
                    <a:schemeClr val="bg1"/>
                  </a:solidFill>
                  <a:cs typeface="Neo Sans Intel"/>
                </a:rPr>
                <a:t>Points </a:t>
              </a:r>
              <a:r>
                <a:rPr lang="en-GB" sz="1050" dirty="0">
                  <a:solidFill>
                    <a:schemeClr val="bg1"/>
                  </a:solidFill>
                  <a:cs typeface="Neo Sans Intel"/>
                </a:rPr>
                <a:t>earning</a:t>
              </a:r>
              <a:endParaRPr lang="en-US" sz="1050" dirty="0">
                <a:solidFill>
                  <a:schemeClr val="bg1"/>
                </a:solidFill>
                <a:cs typeface="Neo Sans Intel"/>
              </a:endParaRPr>
            </a:p>
          </p:txBody>
        </p:sp>
        <p:pic>
          <p:nvPicPr>
            <p:cNvPr id="35" name="Picture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476" y="3139504"/>
              <a:ext cx="265956" cy="257091"/>
            </a:xfrm>
            <a:prstGeom prst="rect">
              <a:avLst/>
            </a:prstGeom>
          </p:spPr>
        </p:pic>
        <p:pic>
          <p:nvPicPr>
            <p:cNvPr id="36" name="Picture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085" y="2767822"/>
              <a:ext cx="265956" cy="235691"/>
            </a:xfrm>
            <a:prstGeom prst="rect">
              <a:avLst/>
            </a:prstGeom>
          </p:spPr>
        </p:pic>
        <p:pic>
          <p:nvPicPr>
            <p:cNvPr id="38" name="Picture 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392" y="2393518"/>
              <a:ext cx="265956" cy="238313"/>
            </a:xfrm>
            <a:prstGeom prst="rect">
              <a:avLst/>
            </a:prstGeom>
          </p:spPr>
        </p:pic>
        <p:pic>
          <p:nvPicPr>
            <p:cNvPr id="39" name="Picture 3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085" y="3549023"/>
              <a:ext cx="265956" cy="218990"/>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085" y="3901828"/>
              <a:ext cx="265956" cy="220956"/>
            </a:xfrm>
            <a:prstGeom prst="rect">
              <a:avLst/>
            </a:prstGeom>
          </p:spPr>
        </p:pic>
      </p:grpSp>
      <p:pic>
        <p:nvPicPr>
          <p:cNvPr id="43" name="Picture 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6625" y="2874127"/>
            <a:ext cx="259247" cy="217074"/>
          </a:xfrm>
          <a:prstGeom prst="rect">
            <a:avLst/>
          </a:prstGeom>
        </p:spPr>
      </p:pic>
      <p:grpSp>
        <p:nvGrpSpPr>
          <p:cNvPr id="44" name="Group 43"/>
          <p:cNvGrpSpPr/>
          <p:nvPr/>
        </p:nvGrpSpPr>
        <p:grpSpPr>
          <a:xfrm>
            <a:off x="6259692" y="2868930"/>
            <a:ext cx="2859307" cy="1956268"/>
            <a:chOff x="415770" y="1909870"/>
            <a:chExt cx="2552708" cy="2413428"/>
          </a:xfrm>
        </p:grpSpPr>
        <p:sp>
          <p:nvSpPr>
            <p:cNvPr id="45" name="Rectangle 44"/>
            <p:cNvSpPr/>
            <p:nvPr/>
          </p:nvSpPr>
          <p:spPr>
            <a:xfrm>
              <a:off x="415770" y="1909870"/>
              <a:ext cx="2552708" cy="23165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816619" y="2016615"/>
              <a:ext cx="2018630" cy="2306683"/>
            </a:xfrm>
            <a:prstGeom prst="rect">
              <a:avLst/>
            </a:prstGeom>
            <a:noFill/>
          </p:spPr>
          <p:txBody>
            <a:bodyPr wrap="square" rtlCol="0">
              <a:spAutoFit/>
            </a:bodyPr>
            <a:lstStyle/>
            <a:p>
              <a:r>
                <a:rPr lang="en-US" sz="1050" dirty="0" smtClean="0">
                  <a:solidFill>
                    <a:schemeClr val="bg1"/>
                  </a:solidFill>
                  <a:cs typeface="Neo Sans Intel"/>
                </a:rPr>
                <a:t>Sales </a:t>
              </a:r>
              <a:r>
                <a:rPr lang="en-US" sz="1050" dirty="0">
                  <a:solidFill>
                    <a:schemeClr val="bg1"/>
                  </a:solidFill>
                  <a:cs typeface="Neo Sans Intel"/>
                </a:rPr>
                <a:t>and marketing tools</a:t>
              </a:r>
            </a:p>
            <a:p>
              <a:r>
                <a:rPr lang="en-US" sz="1050" dirty="0">
                  <a:solidFill>
                    <a:schemeClr val="bg1"/>
                  </a:solidFill>
                  <a:cs typeface="Neo Sans Intel"/>
                </a:rPr>
                <a:t>		</a:t>
              </a:r>
            </a:p>
            <a:p>
              <a:r>
                <a:rPr lang="en-GB" sz="1050" dirty="0" smtClean="0">
                  <a:solidFill>
                    <a:schemeClr val="bg1"/>
                  </a:solidFill>
                  <a:cs typeface="Neo Sans Intel"/>
                </a:rPr>
                <a:t>Standard warranty support</a:t>
              </a:r>
              <a:endParaRPr lang="en-US" sz="1050" dirty="0" smtClean="0">
                <a:solidFill>
                  <a:schemeClr val="bg1"/>
                </a:solidFill>
                <a:cs typeface="Neo Sans Intel"/>
              </a:endParaRPr>
            </a:p>
            <a:p>
              <a:endParaRPr lang="en-US" sz="1050" dirty="0">
                <a:solidFill>
                  <a:schemeClr val="bg1"/>
                </a:solidFill>
                <a:cs typeface="Neo Sans Intel"/>
              </a:endParaRPr>
            </a:p>
            <a:p>
              <a:r>
                <a:rPr lang="en-US" sz="1050" dirty="0" smtClean="0">
                  <a:solidFill>
                    <a:schemeClr val="bg1"/>
                  </a:solidFill>
                  <a:cs typeface="Neo Sans Intel"/>
                </a:rPr>
                <a:t>Priority </a:t>
              </a:r>
              <a:r>
                <a:rPr lang="en-US" sz="1050" dirty="0">
                  <a:solidFill>
                    <a:schemeClr val="bg1"/>
                  </a:solidFill>
                  <a:cs typeface="Neo Sans Intel"/>
                </a:rPr>
                <a:t>technical support</a:t>
              </a:r>
            </a:p>
            <a:p>
              <a:endParaRPr lang="en-US" sz="1050" dirty="0" smtClean="0">
                <a:solidFill>
                  <a:schemeClr val="bg1"/>
                </a:solidFill>
                <a:cs typeface="Neo Sans Intel"/>
              </a:endParaRPr>
            </a:p>
            <a:p>
              <a:r>
                <a:rPr lang="en-US" sz="1050" dirty="0" smtClean="0">
                  <a:solidFill>
                    <a:schemeClr val="bg1"/>
                  </a:solidFill>
                  <a:cs typeface="Neo Sans Intel"/>
                </a:rPr>
                <a:t>Online-training</a:t>
              </a:r>
              <a:endParaRPr lang="en-US" sz="1050" dirty="0">
                <a:solidFill>
                  <a:schemeClr val="bg1"/>
                </a:solidFill>
                <a:cs typeface="Neo Sans Intel"/>
              </a:endParaRPr>
            </a:p>
            <a:p>
              <a:endParaRPr lang="en-US" sz="1050" dirty="0" smtClean="0">
                <a:solidFill>
                  <a:schemeClr val="bg1"/>
                </a:solidFill>
                <a:cs typeface="Neo Sans Intel"/>
              </a:endParaRPr>
            </a:p>
            <a:p>
              <a:r>
                <a:rPr lang="en-US" sz="1050" dirty="0" smtClean="0">
                  <a:solidFill>
                    <a:schemeClr val="bg1"/>
                  </a:solidFill>
                  <a:cs typeface="Neo Sans Intel"/>
                </a:rPr>
                <a:t>Dedicated website</a:t>
              </a:r>
              <a:endParaRPr lang="en-GB" sz="1050" dirty="0" smtClean="0">
                <a:solidFill>
                  <a:schemeClr val="bg1"/>
                </a:solidFill>
                <a:cs typeface="Neo Sans Intel"/>
              </a:endParaRPr>
            </a:p>
            <a:p>
              <a:endParaRPr lang="en-GB" sz="1050" dirty="0" smtClean="0">
                <a:solidFill>
                  <a:schemeClr val="bg1"/>
                </a:solidFill>
                <a:cs typeface="Neo Sans Intel"/>
              </a:endParaRPr>
            </a:p>
            <a:p>
              <a:r>
                <a:rPr lang="en-GB" sz="1050" dirty="0" smtClean="0">
                  <a:solidFill>
                    <a:schemeClr val="bg1"/>
                  </a:solidFill>
                  <a:cs typeface="Neo Sans Intel"/>
                </a:rPr>
                <a:t>Points </a:t>
              </a:r>
              <a:r>
                <a:rPr lang="en-GB" sz="1050" dirty="0">
                  <a:solidFill>
                    <a:schemeClr val="bg1"/>
                  </a:solidFill>
                  <a:cs typeface="Neo Sans Intel"/>
                </a:rPr>
                <a:t>earning</a:t>
              </a:r>
              <a:endParaRPr lang="en-US" sz="1050" dirty="0">
                <a:solidFill>
                  <a:schemeClr val="bg1"/>
                </a:solidFill>
                <a:cs typeface="Neo Sans Intel"/>
              </a:endParaRPr>
            </a:p>
          </p:txBody>
        </p:sp>
        <p:pic>
          <p:nvPicPr>
            <p:cNvPr id="47" name="Picture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9706" y="3236231"/>
              <a:ext cx="265956" cy="257091"/>
            </a:xfrm>
            <a:prstGeom prst="rect">
              <a:avLst/>
            </a:prstGeom>
          </p:spPr>
        </p:pic>
        <p:pic>
          <p:nvPicPr>
            <p:cNvPr id="48" name="Picture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359" y="2881191"/>
              <a:ext cx="265956" cy="235692"/>
            </a:xfrm>
            <a:prstGeom prst="rect">
              <a:avLst/>
            </a:prstGeom>
          </p:spPr>
        </p:pic>
        <p:pic>
          <p:nvPicPr>
            <p:cNvPr id="49" name="Picture 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706" y="2541113"/>
              <a:ext cx="265956" cy="238313"/>
            </a:xfrm>
            <a:prstGeom prst="rect">
              <a:avLst/>
            </a:prstGeom>
          </p:spPr>
        </p:pic>
        <p:pic>
          <p:nvPicPr>
            <p:cNvPr id="50"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6223" y="3617213"/>
              <a:ext cx="265956" cy="218990"/>
            </a:xfrm>
            <a:prstGeom prst="rect">
              <a:avLst/>
            </a:prstGeom>
          </p:spPr>
        </p:pic>
        <p:pic>
          <p:nvPicPr>
            <p:cNvPr id="51" name="Picture 5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223" y="3936250"/>
              <a:ext cx="265956" cy="220956"/>
            </a:xfrm>
            <a:prstGeom prst="rect">
              <a:avLst/>
            </a:prstGeom>
          </p:spPr>
        </p:pic>
      </p:grpSp>
      <p:grpSp>
        <p:nvGrpSpPr>
          <p:cNvPr id="52" name="Group 51"/>
          <p:cNvGrpSpPr/>
          <p:nvPr/>
        </p:nvGrpSpPr>
        <p:grpSpPr>
          <a:xfrm>
            <a:off x="6259693" y="2251616"/>
            <a:ext cx="2863764" cy="698446"/>
            <a:chOff x="3360695" y="989444"/>
            <a:chExt cx="2552708" cy="1869032"/>
          </a:xfrm>
        </p:grpSpPr>
        <p:sp>
          <p:nvSpPr>
            <p:cNvPr id="53" name="Rectangle 52"/>
            <p:cNvSpPr/>
            <p:nvPr/>
          </p:nvSpPr>
          <p:spPr>
            <a:xfrm>
              <a:off x="3360695" y="990150"/>
              <a:ext cx="2552708" cy="18683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7" name="TextBox 56"/>
            <p:cNvSpPr txBox="1"/>
            <p:nvPr/>
          </p:nvSpPr>
          <p:spPr>
            <a:xfrm>
              <a:off x="3770311" y="989444"/>
              <a:ext cx="2038350" cy="679476"/>
            </a:xfrm>
            <a:prstGeom prst="rect">
              <a:avLst/>
            </a:prstGeom>
            <a:noFill/>
          </p:spPr>
          <p:txBody>
            <a:bodyPr wrap="square" rtlCol="0">
              <a:spAutoFit/>
            </a:bodyPr>
            <a:lstStyle>
              <a:defPPr>
                <a:defRPr lang="en-US"/>
              </a:defPPr>
              <a:lvl1pPr>
                <a:defRPr sz="1400">
                  <a:solidFill>
                    <a:schemeClr val="bg1"/>
                  </a:solidFill>
                  <a:cs typeface="Neo Sans Intel"/>
                </a:defRPr>
              </a:lvl1pPr>
            </a:lstStyle>
            <a:p>
              <a:r>
                <a:rPr lang="en-GB" sz="1050" dirty="0" smtClean="0"/>
                <a:t>Points spending</a:t>
              </a:r>
            </a:p>
          </p:txBody>
        </p:sp>
      </p:grpSp>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5916" y="2741006"/>
            <a:ext cx="287613" cy="184381"/>
          </a:xfrm>
          <a:prstGeom prst="rect">
            <a:avLst/>
          </a:prstGeom>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6112" y="3079118"/>
            <a:ext cx="297899" cy="217074"/>
          </a:xfrm>
          <a:prstGeom prst="rect">
            <a:avLst/>
          </a:prstGeom>
        </p:spPr>
      </p:pic>
      <p:pic>
        <p:nvPicPr>
          <p:cNvPr id="63" name="Picture 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2210" y="2511218"/>
            <a:ext cx="267085" cy="171222"/>
          </a:xfrm>
          <a:prstGeom prst="rect">
            <a:avLst/>
          </a:prstGeom>
        </p:spPr>
      </p:pic>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10" y="2278957"/>
            <a:ext cx="267085" cy="171222"/>
          </a:xfrm>
          <a:prstGeom prst="rect">
            <a:avLst/>
          </a:prstGeom>
        </p:spPr>
      </p:pic>
      <p:sp>
        <p:nvSpPr>
          <p:cNvPr id="3" name="TextBox 2"/>
          <p:cNvSpPr txBox="1"/>
          <p:nvPr/>
        </p:nvSpPr>
        <p:spPr>
          <a:xfrm>
            <a:off x="6802546" y="2530439"/>
            <a:ext cx="1773598" cy="161583"/>
          </a:xfrm>
          <a:prstGeom prst="rect">
            <a:avLst/>
          </a:prstGeom>
          <a:noFill/>
        </p:spPr>
        <p:txBody>
          <a:bodyPr vert="horz" wrap="square" lIns="0" tIns="0" rIns="0" bIns="0" rtlCol="0">
            <a:spAutoFit/>
          </a:bodyPr>
          <a:lstStyle/>
          <a:p>
            <a:r>
              <a:rPr lang="en-GB" sz="1050" dirty="0">
                <a:solidFill>
                  <a:schemeClr val="bg1"/>
                </a:solidFill>
                <a:cs typeface="Neo Sans Intel"/>
              </a:rPr>
              <a:t>Partner Materials</a:t>
            </a:r>
            <a:endParaRPr lang="en-US" sz="1050" dirty="0" err="1">
              <a:solidFill>
                <a:schemeClr val="bg1"/>
              </a:solidFill>
              <a:cs typeface="Neo Sans Intel"/>
            </a:endParaRPr>
          </a:p>
        </p:txBody>
      </p:sp>
      <p:sp>
        <p:nvSpPr>
          <p:cNvPr id="4" name="TextBox 3"/>
          <p:cNvSpPr txBox="1"/>
          <p:nvPr/>
        </p:nvSpPr>
        <p:spPr>
          <a:xfrm>
            <a:off x="6802546" y="2755002"/>
            <a:ext cx="1578056" cy="161583"/>
          </a:xfrm>
          <a:prstGeom prst="rect">
            <a:avLst/>
          </a:prstGeom>
          <a:noFill/>
        </p:spPr>
        <p:txBody>
          <a:bodyPr vert="horz" wrap="square" lIns="0" tIns="0" rIns="0" bIns="0" rtlCol="0">
            <a:spAutoFit/>
          </a:bodyPr>
          <a:lstStyle/>
          <a:p>
            <a:r>
              <a:rPr lang="en-GB" sz="1050" dirty="0" smtClean="0">
                <a:solidFill>
                  <a:schemeClr val="bg1"/>
                </a:solidFill>
                <a:cs typeface="Neo Sans Intel"/>
              </a:rPr>
              <a:t>Training </a:t>
            </a:r>
            <a:r>
              <a:rPr lang="en-GB" sz="1050" dirty="0">
                <a:solidFill>
                  <a:schemeClr val="bg1"/>
                </a:solidFill>
                <a:cs typeface="Neo Sans Intel"/>
              </a:rPr>
              <a:t>events</a:t>
            </a:r>
            <a:endParaRPr lang="en-US" sz="1050" dirty="0" err="1">
              <a:solidFill>
                <a:schemeClr val="bg1"/>
              </a:solidFill>
              <a:cs typeface="Neo Sans Intel"/>
            </a:endParaRP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2819" y="952776"/>
            <a:ext cx="1380666" cy="47034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73235" y="86268"/>
            <a:ext cx="1281298" cy="437777"/>
          </a:xfrm>
          <a:prstGeom prst="rect">
            <a:avLst/>
          </a:prstGeom>
        </p:spPr>
      </p:pic>
    </p:spTree>
    <p:extLst>
      <p:ext uri="{BB962C8B-B14F-4D97-AF65-F5344CB8AC3E}">
        <p14:creationId xmlns:p14="http://schemas.microsoft.com/office/powerpoint/2010/main" val="302275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Rectangle 2"/>
          <p:cNvSpPr/>
          <p:nvPr/>
        </p:nvSpPr>
        <p:spPr>
          <a:xfrm>
            <a:off x="158121" y="79313"/>
            <a:ext cx="6425157" cy="523220"/>
          </a:xfrm>
          <a:prstGeom prst="rect">
            <a:avLst/>
          </a:prstGeom>
        </p:spPr>
        <p:txBody>
          <a:bodyPr wrap="none">
            <a:spAutoFit/>
          </a:bodyPr>
          <a:lstStyle/>
          <a:p>
            <a:r>
              <a:rPr lang="en-US" sz="2800" dirty="0" smtClean="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get extra benefits </a:t>
            </a: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tailored to </a:t>
            </a:r>
            <a:r>
              <a:rPr lang="en-US" sz="2800" dirty="0" smtClean="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your specific </a:t>
            </a: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business verticals </a:t>
            </a:r>
            <a:r>
              <a:rPr lang="en-US" sz="2800" dirty="0" smtClean="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a:t>
            </a:r>
            <a:endPar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5" name="TextBox 4"/>
          <p:cNvSpPr txBox="1"/>
          <p:nvPr/>
        </p:nvSpPr>
        <p:spPr>
          <a:xfrm>
            <a:off x="255035" y="897640"/>
            <a:ext cx="8540621" cy="1107996"/>
          </a:xfrm>
          <a:prstGeom prst="rect">
            <a:avLst/>
          </a:prstGeom>
          <a:noFill/>
        </p:spPr>
        <p:txBody>
          <a:bodyPr vert="horz" wrap="square" lIns="0" tIns="0" rIns="0" bIns="0" rtlCol="0">
            <a:spAutoFit/>
          </a:bodyPr>
          <a:lstStyle/>
          <a:p>
            <a:r>
              <a:rPr lang="en-GB" dirty="0">
                <a:solidFill>
                  <a:srgbClr val="0071C5"/>
                </a:solidFill>
                <a:latin typeface="Intel Clear" pitchFamily="34" charset="0"/>
              </a:rPr>
              <a:t>As an Intel Technology Provider at Gold tier and above* you can qualify for the additional specialty benefits below. These are an exclusive range of segment specific benefits designed to help you plan, build and deploy your solutions with optimum performance and rapid efficiency.</a:t>
            </a:r>
            <a:endParaRPr lang="en-US" dirty="0" err="1">
              <a:solidFill>
                <a:srgbClr val="0071C5"/>
              </a:solidFill>
              <a:latin typeface="Intel Clear" pitchFamily="34" charset="0"/>
            </a:endParaRPr>
          </a:p>
        </p:txBody>
      </p:sp>
      <p:sp>
        <p:nvSpPr>
          <p:cNvPr id="6" name="TextBox 5"/>
          <p:cNvSpPr txBox="1"/>
          <p:nvPr/>
        </p:nvSpPr>
        <p:spPr>
          <a:xfrm>
            <a:off x="255035" y="2331397"/>
            <a:ext cx="6396378" cy="2492990"/>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GB" dirty="0">
                <a:solidFill>
                  <a:srgbClr val="0071C5"/>
                </a:solidFill>
                <a:latin typeface="Intel Clear" pitchFamily="34" charset="0"/>
              </a:rPr>
              <a:t>High Performance Computing (HPC) Data </a:t>
            </a:r>
            <a:r>
              <a:rPr lang="en-GB" dirty="0" err="1" smtClean="0">
                <a:solidFill>
                  <a:srgbClr val="0071C5"/>
                </a:solidFill>
                <a:latin typeface="Intel Clear" pitchFamily="34" charset="0"/>
              </a:rPr>
              <a:t>Center</a:t>
            </a:r>
            <a:endParaRPr lang="en-GB" dirty="0" smtClean="0">
              <a:solidFill>
                <a:srgbClr val="0071C5"/>
              </a:solidFill>
              <a:latin typeface="Intel Clear" pitchFamily="34" charset="0"/>
            </a:endParaRPr>
          </a:p>
          <a:p>
            <a:pPr marL="285750" indent="-285750">
              <a:buFont typeface="Arial" panose="020B0604020202020204" pitchFamily="34" charset="0"/>
              <a:buChar char="•"/>
            </a:pPr>
            <a:r>
              <a:rPr lang="en-GB" dirty="0">
                <a:solidFill>
                  <a:srgbClr val="0071C5"/>
                </a:solidFill>
                <a:latin typeface="Intel Clear" pitchFamily="34" charset="0"/>
              </a:rPr>
              <a:t>Cloud Data </a:t>
            </a:r>
            <a:r>
              <a:rPr lang="en-GB" dirty="0" err="1" smtClean="0">
                <a:solidFill>
                  <a:srgbClr val="0071C5"/>
                </a:solidFill>
                <a:latin typeface="Intel Clear" pitchFamily="34" charset="0"/>
              </a:rPr>
              <a:t>Center</a:t>
            </a:r>
            <a:endParaRPr lang="en-GB" dirty="0" smtClean="0">
              <a:solidFill>
                <a:srgbClr val="0071C5"/>
              </a:solidFill>
              <a:latin typeface="Intel Clear" pitchFamily="34" charset="0"/>
            </a:endParaRPr>
          </a:p>
          <a:p>
            <a:pPr marL="285750" indent="-285750">
              <a:buFont typeface="Arial" panose="020B0604020202020204" pitchFamily="34" charset="0"/>
              <a:buChar char="•"/>
            </a:pPr>
            <a:r>
              <a:rPr lang="en-GB" dirty="0" smtClean="0">
                <a:solidFill>
                  <a:srgbClr val="0071C5"/>
                </a:solidFill>
                <a:latin typeface="Intel Clear" pitchFamily="34" charset="0"/>
              </a:rPr>
              <a:t>Internet </a:t>
            </a:r>
            <a:r>
              <a:rPr lang="en-GB" dirty="0">
                <a:solidFill>
                  <a:srgbClr val="0071C5"/>
                </a:solidFill>
                <a:latin typeface="Intel Clear" pitchFamily="34" charset="0"/>
              </a:rPr>
              <a:t>of Things (</a:t>
            </a:r>
            <a:r>
              <a:rPr lang="en-GB" dirty="0" err="1">
                <a:solidFill>
                  <a:srgbClr val="0071C5"/>
                </a:solidFill>
                <a:latin typeface="Intel Clear" pitchFamily="34" charset="0"/>
              </a:rPr>
              <a:t>IoT</a:t>
            </a:r>
            <a:r>
              <a:rPr lang="en-GB" dirty="0">
                <a:solidFill>
                  <a:srgbClr val="0071C5"/>
                </a:solidFill>
                <a:latin typeface="Intel Clear" pitchFamily="34" charset="0"/>
              </a:rPr>
              <a:t>) </a:t>
            </a:r>
            <a:r>
              <a:rPr lang="en-GB" dirty="0" smtClean="0">
                <a:solidFill>
                  <a:srgbClr val="0071C5"/>
                </a:solidFill>
                <a:latin typeface="Intel Clear" pitchFamily="34" charset="0"/>
              </a:rPr>
              <a:t>Solutions</a:t>
            </a:r>
          </a:p>
          <a:p>
            <a:pPr marL="285750" indent="-285750">
              <a:buFont typeface="Arial" panose="020B0604020202020204" pitchFamily="34" charset="0"/>
              <a:buChar char="•"/>
            </a:pPr>
            <a:r>
              <a:rPr lang="en-GB" dirty="0" smtClean="0">
                <a:solidFill>
                  <a:srgbClr val="0071C5"/>
                </a:solidFill>
                <a:latin typeface="Intel Clear" pitchFamily="34" charset="0"/>
              </a:rPr>
              <a:t>Retailer</a:t>
            </a:r>
          </a:p>
          <a:p>
            <a:pPr marL="285750" indent="-285750">
              <a:buFont typeface="Arial" panose="020B0604020202020204" pitchFamily="34" charset="0"/>
              <a:buChar char="•"/>
            </a:pPr>
            <a:r>
              <a:rPr lang="en-GB" dirty="0" smtClean="0">
                <a:solidFill>
                  <a:srgbClr val="0071C5"/>
                </a:solidFill>
                <a:latin typeface="Intel Clear" pitchFamily="34" charset="0"/>
              </a:rPr>
              <a:t>Enthusiast PC</a:t>
            </a:r>
            <a:endParaRPr lang="en-GB" dirty="0">
              <a:solidFill>
                <a:srgbClr val="0071C5"/>
              </a:solidFill>
              <a:latin typeface="Intel Clear" pitchFamily="34" charset="0"/>
            </a:endParaRPr>
          </a:p>
          <a:p>
            <a:endParaRPr lang="en-US" dirty="0">
              <a:solidFill>
                <a:srgbClr val="0071C5"/>
              </a:solidFill>
              <a:latin typeface="Intel Clear" pitchFamily="34" charset="0"/>
            </a:endParaRPr>
          </a:p>
          <a:p>
            <a:endParaRPr lang="en-US" dirty="0">
              <a:solidFill>
                <a:srgbClr val="0071C5"/>
              </a:solidFill>
              <a:latin typeface="Intel Clear" pitchFamily="34" charset="0"/>
            </a:endParaRPr>
          </a:p>
          <a:p>
            <a:endParaRPr lang="en-GB" dirty="0" smtClean="0">
              <a:solidFill>
                <a:srgbClr val="0071C5"/>
              </a:solidFill>
              <a:latin typeface="Intel Clear" pitchFamily="34" charset="0"/>
            </a:endParaRPr>
          </a:p>
          <a:p>
            <a:endParaRPr lang="en-US" dirty="0" err="1">
              <a:solidFill>
                <a:srgbClr val="0071C5"/>
              </a:solidFill>
              <a:latin typeface="Intel Clear" pitchFamily="34" charset="0"/>
            </a:endParaRPr>
          </a:p>
        </p:txBody>
      </p:sp>
      <p:sp>
        <p:nvSpPr>
          <p:cNvPr id="4" name="TextBox 3"/>
          <p:cNvSpPr txBox="1"/>
          <p:nvPr/>
        </p:nvSpPr>
        <p:spPr>
          <a:xfrm>
            <a:off x="225479" y="4383172"/>
            <a:ext cx="8004367" cy="153888"/>
          </a:xfrm>
          <a:prstGeom prst="rect">
            <a:avLst/>
          </a:prstGeom>
          <a:noFill/>
        </p:spPr>
        <p:txBody>
          <a:bodyPr vert="horz" wrap="square" lIns="0" tIns="0" rIns="0" bIns="0" rtlCol="0">
            <a:spAutoFit/>
          </a:bodyPr>
          <a:lstStyle/>
          <a:p>
            <a:r>
              <a:rPr lang="en-GB" sz="1000" dirty="0">
                <a:solidFill>
                  <a:srgbClr val="0071C5"/>
                </a:solidFill>
                <a:latin typeface="Intel Clear" pitchFamily="34" charset="0"/>
                <a:cs typeface="Intel Clear" panose="020B0604020203020204" pitchFamily="34" charset="0"/>
              </a:rPr>
              <a:t>*Only applicable at Platinum tier for Cloud and HPC Data </a:t>
            </a:r>
            <a:r>
              <a:rPr lang="en-GB" sz="1000" dirty="0" err="1" smtClean="0">
                <a:solidFill>
                  <a:srgbClr val="0071C5"/>
                </a:solidFill>
                <a:latin typeface="Intel Clear" pitchFamily="34" charset="0"/>
                <a:cs typeface="Intel Clear" panose="020B0604020203020204" pitchFamily="34" charset="0"/>
              </a:rPr>
              <a:t>Center</a:t>
            </a:r>
            <a:r>
              <a:rPr lang="en-GB" sz="1000" dirty="0" smtClean="0">
                <a:solidFill>
                  <a:srgbClr val="0071C5"/>
                </a:solidFill>
                <a:latin typeface="Intel Clear" pitchFamily="34" charset="0"/>
                <a:cs typeface="Intel Clear" panose="020B0604020203020204" pitchFamily="34" charset="0"/>
              </a:rPr>
              <a:t>, Enthusiast PC</a:t>
            </a:r>
            <a:endParaRPr lang="en-US" sz="1000" dirty="0" err="1">
              <a:solidFill>
                <a:srgbClr val="0071C5"/>
              </a:solidFill>
              <a:latin typeface="Intel Clear" pitchFamily="34" charset="0"/>
              <a:cs typeface="Intel Clear" panose="020B0604020203020204" pitchFamily="34" charset="0"/>
            </a:endParaRPr>
          </a:p>
        </p:txBody>
      </p:sp>
    </p:spTree>
    <p:extLst>
      <p:ext uri="{BB962C8B-B14F-4D97-AF65-F5344CB8AC3E}">
        <p14:creationId xmlns:p14="http://schemas.microsoft.com/office/powerpoint/2010/main" val="378396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932505" y="2405917"/>
            <a:ext cx="1708062" cy="1204469"/>
          </a:xfrm>
          <a:prstGeom prst="rect">
            <a:avLst/>
          </a:prstGeom>
          <a:solidFill>
            <a:srgbClr val="A6CE39"/>
          </a:solidFill>
          <a:ln w="9525" cap="flat" cmpd="sng" algn="ctr">
            <a:noFill/>
            <a:prstDash val="solid"/>
          </a:ln>
          <a:effectLst/>
        </p:spPr>
        <p:txBody>
          <a:bodyPr rtlCol="0" anchor="ctr"/>
          <a:lstStyle/>
          <a:p>
            <a:pPr algn="ctr" defTabSz="914378">
              <a:defRPr/>
            </a:pPr>
            <a:endParaRPr lang="en-US" kern="0">
              <a:solidFill>
                <a:prstClr val="white"/>
              </a:solidFill>
              <a:latin typeface="Intel Clear"/>
            </a:endParaRPr>
          </a:p>
        </p:txBody>
      </p:sp>
      <p:sp>
        <p:nvSpPr>
          <p:cNvPr id="2" name="Title 1"/>
          <p:cNvSpPr>
            <a:spLocks noGrp="1"/>
          </p:cNvSpPr>
          <p:nvPr>
            <p:ph type="title"/>
          </p:nvPr>
        </p:nvSpPr>
        <p:spPr>
          <a:xfrm>
            <a:off x="242252" y="190726"/>
            <a:ext cx="8468931" cy="449868"/>
          </a:xfrm>
        </p:spPr>
        <p:txBody>
          <a:bodyPr>
            <a:normAutofit fontScale="90000"/>
          </a:bodyPr>
          <a:lstStyle/>
          <a:p>
            <a:r>
              <a:rPr lang="en-US" sz="3150" dirty="0" smtClean="0">
                <a:solidFill>
                  <a:srgbClr val="003C71"/>
                </a:solidFill>
                <a:latin typeface="Intel Clear Pro" panose="020B0804020202060201" pitchFamily="34" charset="0"/>
                <a:ea typeface="Intel Clear Pro" panose="020B0804020202060201" pitchFamily="34" charset="0"/>
                <a:cs typeface="Intel Clear Pro" panose="020B0804020202060201" pitchFamily="34" charset="0"/>
              </a:rPr>
              <a:t>2018 </a:t>
            </a:r>
            <a:r>
              <a:rPr lang="en-US" sz="3150" dirty="0">
                <a:solidFill>
                  <a:srgbClr val="003C71"/>
                </a:solidFill>
                <a:latin typeface="Intel Clear Pro" panose="020B0804020202060201" pitchFamily="34" charset="0"/>
                <a:ea typeface="Intel Clear Pro" panose="020B0804020202060201" pitchFamily="34" charset="0"/>
                <a:cs typeface="Intel Clear Pro" panose="020B0804020202060201" pitchFamily="34" charset="0"/>
              </a:rPr>
              <a:t>Specialties  extra benefits -  continue to grow</a:t>
            </a:r>
            <a:r>
              <a:rPr lang="en-US" dirty="0" smtClean="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a:t>
            </a:r>
            <a:r>
              <a:rPr lang="en-US"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a:r>
            <a:br>
              <a:rPr lang="en-US"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br>
            <a:endParaRPr lang="en-US"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pPr/>
              <a:t>9</a:t>
            </a:fld>
            <a:endParaRPr lang="en-US" dirty="0"/>
          </a:p>
        </p:txBody>
      </p:sp>
      <p:grpSp>
        <p:nvGrpSpPr>
          <p:cNvPr id="9" name="Group 8"/>
          <p:cNvGrpSpPr/>
          <p:nvPr/>
        </p:nvGrpSpPr>
        <p:grpSpPr>
          <a:xfrm>
            <a:off x="72609" y="660626"/>
            <a:ext cx="1697398" cy="1777773"/>
            <a:chOff x="4792588" y="2029879"/>
            <a:chExt cx="1858364" cy="2254250"/>
          </a:xfrm>
        </p:grpSpPr>
        <p:grpSp>
          <p:nvGrpSpPr>
            <p:cNvPr id="10" name="Group 9"/>
            <p:cNvGrpSpPr/>
            <p:nvPr/>
          </p:nvGrpSpPr>
          <p:grpSpPr>
            <a:xfrm>
              <a:off x="4792588" y="2029879"/>
              <a:ext cx="1858364" cy="2254250"/>
              <a:chOff x="4792588" y="2029879"/>
              <a:chExt cx="1858364" cy="2254250"/>
            </a:xfrm>
          </p:grpSpPr>
          <p:sp>
            <p:nvSpPr>
              <p:cNvPr id="16" name="Rectangle 15"/>
              <p:cNvSpPr/>
              <p:nvPr/>
            </p:nvSpPr>
            <p:spPr>
              <a:xfrm>
                <a:off x="4792588" y="2029879"/>
                <a:ext cx="1849408" cy="225425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retail photo may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800" y="2299185"/>
                <a:ext cx="1856152" cy="1891481"/>
              </a:xfrm>
              <a:prstGeom prst="rect">
                <a:avLst/>
              </a:prstGeom>
            </p:spPr>
          </p:pic>
        </p:grpSp>
        <p:sp>
          <p:nvSpPr>
            <p:cNvPr id="15" name="TextBox 14"/>
            <p:cNvSpPr txBox="1"/>
            <p:nvPr/>
          </p:nvSpPr>
          <p:spPr>
            <a:xfrm>
              <a:off x="4794800" y="2029879"/>
              <a:ext cx="1849408" cy="341483"/>
            </a:xfrm>
            <a:prstGeom prst="rect">
              <a:avLst/>
            </a:prstGeom>
            <a:solidFill>
              <a:schemeClr val="accent1"/>
            </a:solidFill>
            <a:ln>
              <a:noFill/>
            </a:ln>
          </p:spPr>
          <p:txBody>
            <a:bodyPr wrap="square" rtlCol="0">
              <a:spAutoFit/>
            </a:bodyPr>
            <a:lstStyle/>
            <a:p>
              <a:pPr algn="ctr"/>
              <a:r>
                <a:rPr lang="en-US"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RETAILER</a:t>
              </a:r>
            </a:p>
          </p:txBody>
        </p:sp>
      </p:grpSp>
      <p:sp>
        <p:nvSpPr>
          <p:cNvPr id="18" name="Rectangle 17"/>
          <p:cNvSpPr/>
          <p:nvPr/>
        </p:nvSpPr>
        <p:spPr>
          <a:xfrm>
            <a:off x="1925761" y="676420"/>
            <a:ext cx="1725974" cy="1708064"/>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grpSp>
        <p:nvGrpSpPr>
          <p:cNvPr id="23" name="Group 22"/>
          <p:cNvGrpSpPr/>
          <p:nvPr/>
        </p:nvGrpSpPr>
        <p:grpSpPr>
          <a:xfrm>
            <a:off x="3802051" y="671023"/>
            <a:ext cx="1724843" cy="1693668"/>
            <a:chOff x="4792664" y="2029879"/>
            <a:chExt cx="1854276" cy="2254250"/>
          </a:xfrm>
        </p:grpSpPr>
        <p:sp>
          <p:nvSpPr>
            <p:cNvPr id="24" name="Rectangle 23"/>
            <p:cNvSpPr/>
            <p:nvPr/>
          </p:nvSpPr>
          <p:spPr>
            <a:xfrm>
              <a:off x="4792664" y="2029879"/>
              <a:ext cx="1849408" cy="225425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664" y="2302501"/>
              <a:ext cx="1854276" cy="1972468"/>
            </a:xfrm>
            <a:prstGeom prst="rect">
              <a:avLst/>
            </a:prstGeom>
          </p:spPr>
        </p:pic>
        <p:sp>
          <p:nvSpPr>
            <p:cNvPr id="26" name="TextBox 25"/>
            <p:cNvSpPr txBox="1"/>
            <p:nvPr/>
          </p:nvSpPr>
          <p:spPr>
            <a:xfrm>
              <a:off x="4792664" y="2029879"/>
              <a:ext cx="1849408" cy="337959"/>
            </a:xfrm>
            <a:prstGeom prst="rect">
              <a:avLst/>
            </a:prstGeom>
            <a:solidFill>
              <a:schemeClr val="accent1"/>
            </a:solidFill>
            <a:ln>
              <a:noFill/>
            </a:ln>
          </p:spPr>
          <p:txBody>
            <a:bodyPr wrap="square" rtlCol="0">
              <a:spAutoFit/>
            </a:bodyPr>
            <a:lstStyle/>
            <a:p>
              <a:pPr algn="ctr"/>
              <a:r>
                <a:rPr lang="en-US" sz="1050" b="1"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IoT</a:t>
              </a:r>
              <a:r>
                <a:rPr lang="en-US" sz="10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SOLUTIONS</a:t>
              </a:r>
            </a:p>
          </p:txBody>
        </p:sp>
      </p:grpSp>
      <p:sp>
        <p:nvSpPr>
          <p:cNvPr id="27" name="TextBox 26"/>
          <p:cNvSpPr txBox="1"/>
          <p:nvPr/>
        </p:nvSpPr>
        <p:spPr>
          <a:xfrm>
            <a:off x="1932505" y="671023"/>
            <a:ext cx="1719230" cy="269304"/>
          </a:xfrm>
          <a:prstGeom prst="rect">
            <a:avLst/>
          </a:prstGeom>
          <a:solidFill>
            <a:schemeClr val="accent1"/>
          </a:solidFill>
          <a:ln>
            <a:noFill/>
          </a:ln>
        </p:spPr>
        <p:txBody>
          <a:bodyPr wrap="square" rtlCol="0">
            <a:spAutoFit/>
          </a:bodyPr>
          <a:lstStyle/>
          <a:p>
            <a:pPr algn="ctr"/>
            <a:r>
              <a:rPr lang="en-US" sz="1150" b="1"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ENTHUSIAST PC</a:t>
            </a:r>
            <a:endParaRPr lang="en-US"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1" name="TextBox 30"/>
          <p:cNvSpPr txBox="1"/>
          <p:nvPr/>
        </p:nvSpPr>
        <p:spPr>
          <a:xfrm>
            <a:off x="8282094" y="892572"/>
            <a:ext cx="1075267" cy="461665"/>
          </a:xfrm>
          <a:prstGeom prst="rect">
            <a:avLst/>
          </a:prstGeom>
          <a:noFill/>
        </p:spPr>
        <p:txBody>
          <a:bodyPr wrap="square" rtlCol="0">
            <a:spAutoFit/>
          </a:bodyPr>
          <a:lstStyle/>
          <a:p>
            <a:r>
              <a:rPr lang="en-US" sz="2400" b="1" dirty="0">
                <a:solidFill>
                  <a:schemeClr val="bg1"/>
                </a:solidFill>
              </a:rPr>
              <a:t>NEW! </a:t>
            </a:r>
            <a:endParaRPr lang="en-US" sz="2400" dirty="0">
              <a:solidFill>
                <a:schemeClr val="bg1"/>
              </a:solidFill>
              <a:cs typeface="Neo Sans Intel"/>
            </a:endParaRPr>
          </a:p>
        </p:txBody>
      </p:sp>
      <p:grpSp>
        <p:nvGrpSpPr>
          <p:cNvPr id="22" name="Group 21"/>
          <p:cNvGrpSpPr/>
          <p:nvPr/>
        </p:nvGrpSpPr>
        <p:grpSpPr>
          <a:xfrm>
            <a:off x="5671919" y="677166"/>
            <a:ext cx="1607423" cy="1805962"/>
            <a:chOff x="4792664" y="2029879"/>
            <a:chExt cx="1849408" cy="2254250"/>
          </a:xfrm>
        </p:grpSpPr>
        <p:sp>
          <p:nvSpPr>
            <p:cNvPr id="28" name="Rectangle 27"/>
            <p:cNvSpPr/>
            <p:nvPr/>
          </p:nvSpPr>
          <p:spPr>
            <a:xfrm>
              <a:off x="4792664" y="2029879"/>
              <a:ext cx="1849408" cy="225425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792664" y="2029879"/>
              <a:ext cx="1849408" cy="336152"/>
            </a:xfrm>
            <a:prstGeom prst="rect">
              <a:avLst/>
            </a:prstGeom>
            <a:solidFill>
              <a:schemeClr val="accent1"/>
            </a:solidFill>
            <a:ln>
              <a:noFill/>
            </a:ln>
          </p:spPr>
          <p:txBody>
            <a:bodyPr wrap="square" rtlCol="0">
              <a:spAutoFit/>
            </a:bodyPr>
            <a:lstStyle/>
            <a:p>
              <a:pPr algn="ctr"/>
              <a:r>
                <a:rPr lang="en-GB"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HPC – DATA CENTER</a:t>
              </a:r>
              <a:endParaRPr lang="en-US" sz="1150" b="1"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grpSp>
      <p:sp>
        <p:nvSpPr>
          <p:cNvPr id="34" name="Round Same Side Corner Rectangle 33"/>
          <p:cNvSpPr/>
          <p:nvPr/>
        </p:nvSpPr>
        <p:spPr>
          <a:xfrm>
            <a:off x="39574" y="3818627"/>
            <a:ext cx="1722252" cy="868393"/>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Gold or Platinum partner, Sell face-to-face in physical location, </a:t>
            </a:r>
            <a:r>
              <a:rPr lang="en-GB"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Sell 500+ units of qualifying products</a:t>
            </a:r>
            <a:r>
              <a:rPr lang="en-GB" sz="900" dirty="0">
                <a:solidFill>
                  <a:schemeClr val="accent5"/>
                </a:solidFill>
                <a:latin typeface="Intel Clear" panose="020B0604020203020204" pitchFamily="34" charset="0"/>
                <a:ea typeface="Intel Clear" panose="020B0604020203020204" pitchFamily="34" charset="0"/>
                <a:cs typeface="Intel Clear" panose="020B0604020203020204" pitchFamily="34" charset="0"/>
              </a:rPr>
              <a:t>.</a:t>
            </a:r>
            <a:endParaRPr lang="en-US" sz="900" dirty="0">
              <a:solidFill>
                <a:schemeClr val="accent5"/>
              </a:solidFill>
              <a:latin typeface="Intel Clear" panose="020B0604020203020204" pitchFamily="34" charset="0"/>
              <a:ea typeface="Intel Clear" panose="020B0604020203020204" pitchFamily="34" charset="0"/>
              <a:cs typeface="Intel Clear" panose="020B0604020203020204" pitchFamily="34" charset="0"/>
            </a:endParaRPr>
          </a:p>
          <a:p>
            <a:endParaRPr lang="en-US" sz="1000" dirty="0">
              <a:solidFill>
                <a:schemeClr val="tx2"/>
              </a:solidFill>
              <a:cs typeface="Neo Sans Intel"/>
            </a:endParaRPr>
          </a:p>
          <a:p>
            <a:endParaRPr lang="en-US" sz="1000" dirty="0">
              <a:solidFill>
                <a:schemeClr val="tx2"/>
              </a:solidFill>
              <a:cs typeface="Neo Sans Intel"/>
            </a:endParaRPr>
          </a:p>
        </p:txBody>
      </p:sp>
      <p:sp>
        <p:nvSpPr>
          <p:cNvPr id="35" name="Round Same Side Corner Rectangle 34"/>
          <p:cNvSpPr/>
          <p:nvPr/>
        </p:nvSpPr>
        <p:spPr>
          <a:xfrm>
            <a:off x="1816532" y="3806446"/>
            <a:ext cx="1908401" cy="888145"/>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solidFill>
                <a:schemeClr val="tx2"/>
              </a:solidFill>
              <a:cs typeface="Neo Sans Intel"/>
            </a:endParaRPr>
          </a:p>
          <a:p>
            <a:endParaRPr lang="en-GB" sz="900" u="sng" dirty="0" smtClean="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GB" sz="900" u="sng" dirty="0" smtClean="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9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900" dirty="0" smtClean="0">
                <a:solidFill>
                  <a:schemeClr val="accent1"/>
                </a:solidFill>
                <a:latin typeface="Intel Clear" panose="020B0604020203020204" pitchFamily="34" charset="0"/>
                <a:ea typeface="Intel Clear" panose="020B0604020203020204" pitchFamily="34" charset="0"/>
                <a:cs typeface="Intel Clear" panose="020B0604020203020204" pitchFamily="34" charset="0"/>
              </a:rPr>
              <a:t>Platinum, </a:t>
            </a:r>
            <a:r>
              <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purchase </a:t>
            </a:r>
            <a:r>
              <a:rPr lang="en-US" sz="900" dirty="0" smtClean="0">
                <a:solidFill>
                  <a:schemeClr val="accent1"/>
                </a:solidFill>
                <a:latin typeface="Intel Clear" panose="020B0604020203020204" pitchFamily="34" charset="0"/>
                <a:ea typeface="Intel Clear" panose="020B0604020203020204" pitchFamily="34" charset="0"/>
                <a:cs typeface="Intel Clear" panose="020B0604020203020204" pitchFamily="34" charset="0"/>
              </a:rPr>
              <a:t>3,500+ and promote </a:t>
            </a:r>
            <a:r>
              <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finished </a:t>
            </a:r>
            <a:r>
              <a:rPr lang="en-US" sz="900" dirty="0" smtClean="0">
                <a:solidFill>
                  <a:schemeClr val="accent1"/>
                </a:solidFill>
                <a:latin typeface="Intel Clear" panose="020B0604020203020204" pitchFamily="34" charset="0"/>
                <a:ea typeface="Intel Clear" panose="020B0604020203020204" pitchFamily="34" charset="0"/>
                <a:cs typeface="Intel Clear" panose="020B0604020203020204" pitchFamily="34" charset="0"/>
              </a:rPr>
              <a:t>systems of Core X, K &amp; H Series processors/year, 25 </a:t>
            </a:r>
            <a:r>
              <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training </a:t>
            </a:r>
            <a:r>
              <a:rPr lang="en-US" sz="900" dirty="0" smtClean="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credits related to Specialty. </a:t>
            </a:r>
            <a:endParaRPr lang="en-US" sz="9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endParaRPr lang="en-US" sz="1000" dirty="0">
              <a:solidFill>
                <a:schemeClr val="tx2"/>
              </a:solidFill>
              <a:cs typeface="Neo Sans Intel"/>
            </a:endParaRPr>
          </a:p>
          <a:p>
            <a:endParaRPr lang="en-US" sz="1000" dirty="0">
              <a:solidFill>
                <a:schemeClr val="tx2"/>
              </a:solidFill>
              <a:cs typeface="Neo Sans Intel"/>
            </a:endParaRPr>
          </a:p>
        </p:txBody>
      </p:sp>
      <p:sp>
        <p:nvSpPr>
          <p:cNvPr id="36" name="Round Same Side Corner Rectangle 35"/>
          <p:cNvSpPr/>
          <p:nvPr/>
        </p:nvSpPr>
        <p:spPr>
          <a:xfrm>
            <a:off x="3751974" y="3819690"/>
            <a:ext cx="1653745" cy="867330"/>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u="sng" dirty="0">
              <a:solidFill>
                <a:schemeClr val="tx2"/>
              </a:solidFill>
              <a:cs typeface="Neo Sans Intel"/>
            </a:endParaRPr>
          </a:p>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Gold or Platinum partner, 2+ solutions published, 1+ blueprint, 25 </a:t>
            </a:r>
            <a:r>
              <a:rPr lang="en-US" sz="1000" dirty="0" err="1">
                <a:solidFill>
                  <a:schemeClr val="accent1"/>
                </a:solidFill>
                <a:latin typeface="Intel Clear" panose="020B0604020203020204" pitchFamily="34" charset="0"/>
                <a:ea typeface="Intel Clear" panose="020B0604020203020204" pitchFamily="34" charset="0"/>
                <a:cs typeface="Intel Clear" panose="020B0604020203020204" pitchFamily="34" charset="0"/>
              </a:rPr>
              <a:t>IoT</a:t>
            </a:r>
            <a:r>
              <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 training credits. </a:t>
            </a:r>
          </a:p>
          <a:p>
            <a:endParaRPr lang="en-US" sz="1000" dirty="0">
              <a:solidFill>
                <a:schemeClr val="tx2"/>
              </a:solidFill>
              <a:cs typeface="Neo Sans Intel"/>
            </a:endParaRPr>
          </a:p>
          <a:p>
            <a:endParaRPr lang="en-US" sz="1000" dirty="0">
              <a:solidFill>
                <a:schemeClr val="tx2"/>
              </a:solidFill>
              <a:cs typeface="Neo Sans Intel"/>
            </a:endParaRPr>
          </a:p>
        </p:txBody>
      </p:sp>
      <p:sp>
        <p:nvSpPr>
          <p:cNvPr id="37" name="Round Same Side Corner Rectangle 36"/>
          <p:cNvSpPr/>
          <p:nvPr/>
        </p:nvSpPr>
        <p:spPr>
          <a:xfrm>
            <a:off x="5503586" y="3814019"/>
            <a:ext cx="1856889" cy="850551"/>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endParaRPr lang="en-US"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r>
              <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Platinum, </a:t>
            </a:r>
            <a:r>
              <a:rPr lang="en-GB"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sell $500k+ DC portfolio, complete 5 specific HPC courses, proof of verified HPC deployment</a:t>
            </a:r>
            <a:endParaRPr lang="en-US"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endParaRPr>
          </a:p>
          <a:p>
            <a:endParaRPr lang="en-US" sz="1000" dirty="0">
              <a:solidFill>
                <a:schemeClr val="tx2"/>
              </a:solidFill>
              <a:cs typeface="Neo Sans Intel"/>
            </a:endParaRPr>
          </a:p>
        </p:txBody>
      </p:sp>
      <p:sp>
        <p:nvSpPr>
          <p:cNvPr id="38" name="Rectangle 37"/>
          <p:cNvSpPr/>
          <p:nvPr/>
        </p:nvSpPr>
        <p:spPr>
          <a:xfrm>
            <a:off x="92444" y="2407643"/>
            <a:ext cx="1666078" cy="1202743"/>
          </a:xfrm>
          <a:prstGeom prst="rect">
            <a:avLst/>
          </a:prstGeom>
          <a:solidFill>
            <a:srgbClr val="A6CE39"/>
          </a:solidFill>
          <a:ln w="9525" cap="flat" cmpd="sng" algn="ctr">
            <a:noFill/>
            <a:prstDash val="solid"/>
          </a:ln>
          <a:effectLst/>
        </p:spPr>
        <p:txBody>
          <a:bodyPr rtlCol="0" anchor="ctr"/>
          <a:lstStyle/>
          <a:p>
            <a:pPr algn="ctr" defTabSz="914378">
              <a:defRPr/>
            </a:pPr>
            <a:endParaRPr lang="en-US" kern="0">
              <a:solidFill>
                <a:prstClr val="white"/>
              </a:solidFill>
              <a:latin typeface="Intel Clear"/>
            </a:endParaRPr>
          </a:p>
        </p:txBody>
      </p:sp>
      <p:sp>
        <p:nvSpPr>
          <p:cNvPr id="39" name="Rectangle 38"/>
          <p:cNvSpPr/>
          <p:nvPr/>
        </p:nvSpPr>
        <p:spPr>
          <a:xfrm>
            <a:off x="74887" y="2408516"/>
            <a:ext cx="1691030" cy="1210108"/>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8519" y="654408"/>
            <a:ext cx="1697398" cy="172690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1279" y="2438399"/>
            <a:ext cx="1647242" cy="1096427"/>
          </a:xfrm>
          <a:prstGeom prst="rect">
            <a:avLst/>
          </a:prstGeom>
          <a:noFill/>
        </p:spPr>
        <p:txBody>
          <a:bodyPr vert="horz" wrap="square" lIns="0" tIns="0" rIns="0" bIns="0" rtlCol="0">
            <a:no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Training, Enhanced Merchandising assets, Exclusive event invites, Extra points on retail activities</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41" name="Rectangle 40"/>
          <p:cNvSpPr/>
          <p:nvPr/>
        </p:nvSpPr>
        <p:spPr>
          <a:xfrm>
            <a:off x="1917825" y="2374509"/>
            <a:ext cx="1726772" cy="1246717"/>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971889" y="2425709"/>
            <a:ext cx="1689218" cy="1076286"/>
          </a:xfrm>
          <a:prstGeom prst="rect">
            <a:avLst/>
          </a:prstGeom>
          <a:noFill/>
        </p:spPr>
        <p:txBody>
          <a:bodyPr vert="horz" wrap="square" lIns="0" tIns="0" rIns="0" bIns="0" rtlCol="0">
            <a:no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G</a:t>
            </a:r>
            <a:r>
              <a:rPr lang="en-GB" sz="1100"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aming &amp; software packs, passes to local e-sports events, online technical webinars, </a:t>
            </a:r>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Specialist designation, </a:t>
            </a:r>
            <a:r>
              <a:rPr lang="en-GB" sz="1100"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extra </a:t>
            </a:r>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points on </a:t>
            </a:r>
            <a:r>
              <a:rPr lang="en-GB" sz="1100"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X, K and H SKUs. </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45" name="Rectangle 44"/>
          <p:cNvSpPr/>
          <p:nvPr/>
        </p:nvSpPr>
        <p:spPr>
          <a:xfrm>
            <a:off x="3807183" y="2455751"/>
            <a:ext cx="1724842" cy="1168191"/>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698382" y="2420458"/>
            <a:ext cx="1629017" cy="1168191"/>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08028" y="661207"/>
            <a:ext cx="1725411" cy="1703486"/>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803901" y="660592"/>
            <a:ext cx="1737785" cy="1720716"/>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679060" y="673485"/>
            <a:ext cx="1628816" cy="1799404"/>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799148" y="2388399"/>
            <a:ext cx="1725213" cy="1267828"/>
          </a:xfrm>
          <a:prstGeom prst="rect">
            <a:avLst/>
          </a:prstGeom>
          <a:solidFill>
            <a:srgbClr val="A6CE39"/>
          </a:solidFill>
          <a:ln w="9525" cap="flat" cmpd="sng" algn="ctr">
            <a:noFill/>
            <a:prstDash val="solid"/>
          </a:ln>
          <a:effectLst/>
        </p:spPr>
        <p:txBody>
          <a:bodyPr rtlCol="0" anchor="ctr"/>
          <a:lstStyle/>
          <a:p>
            <a:endParaRPr lang="en-US" sz="1100" dirty="0">
              <a:solidFill>
                <a:srgbClr val="003C71"/>
              </a:solidFill>
            </a:endParaRPr>
          </a:p>
        </p:txBody>
      </p:sp>
      <p:sp>
        <p:nvSpPr>
          <p:cNvPr id="51" name="Rectangle 50"/>
          <p:cNvSpPr/>
          <p:nvPr/>
        </p:nvSpPr>
        <p:spPr>
          <a:xfrm>
            <a:off x="5669126" y="2364693"/>
            <a:ext cx="1643819" cy="1282948"/>
          </a:xfrm>
          <a:prstGeom prst="rect">
            <a:avLst/>
          </a:prstGeom>
          <a:solidFill>
            <a:srgbClr val="A6CE39"/>
          </a:solidFill>
          <a:ln w="9525" cap="flat" cmpd="sng" algn="ctr">
            <a:noFill/>
            <a:prstDash val="solid"/>
          </a:ln>
          <a:effectLst/>
        </p:spPr>
        <p:txBody>
          <a:bodyPr rtlCol="0" anchor="ct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Enhanced benefits for HPC Compute Blocks. Early samples. Extra points on DC Portfolio sales. Specialist designation and more.</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52" name="Rectangle 51"/>
          <p:cNvSpPr/>
          <p:nvPr/>
        </p:nvSpPr>
        <p:spPr>
          <a:xfrm>
            <a:off x="5666642" y="2364692"/>
            <a:ext cx="1658685" cy="1279725"/>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799518" y="2364691"/>
            <a:ext cx="1724842" cy="1271570"/>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5698382" y="888500"/>
            <a:ext cx="1626946" cy="1469310"/>
          </a:xfrm>
          <a:prstGeom prst="rect">
            <a:avLst/>
          </a:prstGeom>
        </p:spPr>
      </p:pic>
      <p:sp>
        <p:nvSpPr>
          <p:cNvPr id="43" name="Rectangle 42"/>
          <p:cNvSpPr/>
          <p:nvPr/>
        </p:nvSpPr>
        <p:spPr>
          <a:xfrm>
            <a:off x="7463852" y="2345850"/>
            <a:ext cx="1680149" cy="1304563"/>
          </a:xfrm>
          <a:prstGeom prst="rect">
            <a:avLst/>
          </a:prstGeom>
          <a:solidFill>
            <a:srgbClr val="A6CE39"/>
          </a:solidFill>
          <a:ln w="9525" cap="flat" cmpd="sng" algn="ctr">
            <a:noFill/>
            <a:prstDash val="solid"/>
          </a:ln>
          <a:effectLst/>
        </p:spPr>
        <p:txBody>
          <a:bodyPr rtlCol="0" anchor="ctr"/>
          <a:lstStyle/>
          <a:p>
            <a:endParaRPr lang="en-US" sz="1100" dirty="0">
              <a:solidFill>
                <a:srgbClr val="003C71"/>
              </a:solidFill>
            </a:endParaRPr>
          </a:p>
        </p:txBody>
      </p:sp>
      <p:sp>
        <p:nvSpPr>
          <p:cNvPr id="55" name="Rectangle 54"/>
          <p:cNvSpPr/>
          <p:nvPr/>
        </p:nvSpPr>
        <p:spPr>
          <a:xfrm>
            <a:off x="7444914" y="2352880"/>
            <a:ext cx="1700509" cy="1303346"/>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7455227" y="676420"/>
            <a:ext cx="1671322" cy="253916"/>
          </a:xfrm>
          <a:prstGeom prst="rect">
            <a:avLst/>
          </a:prstGeom>
          <a:solidFill>
            <a:schemeClr val="accent1"/>
          </a:solidFill>
          <a:ln>
            <a:noFill/>
          </a:ln>
        </p:spPr>
        <p:txBody>
          <a:bodyPr wrap="square" rtlCol="0">
            <a:spAutoFit/>
          </a:bodyPr>
          <a:lstStyle/>
          <a:p>
            <a:pPr algn="ctr"/>
            <a:r>
              <a:rPr lang="en-GB" sz="1050" b="1"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CLOUD – DATA CENTER</a:t>
            </a:r>
            <a:endParaRPr lang="en-US" sz="1050" b="1"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57" name="Round Same Side Corner Rectangle 56"/>
          <p:cNvSpPr/>
          <p:nvPr/>
        </p:nvSpPr>
        <p:spPr>
          <a:xfrm>
            <a:off x="7412758" y="3814018"/>
            <a:ext cx="1731243" cy="873002"/>
          </a:xfrm>
          <a:prstGeom prst="round2SameRect">
            <a:avLst>
              <a:gd name="adj1" fmla="val 14665"/>
              <a:gd name="adj2" fmla="val 0"/>
            </a:avLst>
          </a:prstGeom>
          <a:gradFill flip="none" rotWithShape="1">
            <a:gsLst>
              <a:gs pos="0">
                <a:schemeClr val="bg1"/>
              </a:gs>
              <a:gs pos="40000">
                <a:schemeClr val="bg2">
                  <a:lumMod val="40000"/>
                  <a:lumOff val="60000"/>
                </a:schemeClr>
              </a:gs>
            </a:gsLst>
            <a:lin ang="0" scaled="1"/>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u="sng" dirty="0">
              <a:solidFill>
                <a:schemeClr val="tx2"/>
              </a:solidFill>
              <a:cs typeface="Neo Sans Intel"/>
            </a:endParaRPr>
          </a:p>
          <a:p>
            <a:endParaRPr lang="en-GB" sz="1000" u="sng" dirty="0">
              <a:solidFill>
                <a:schemeClr val="tx2"/>
              </a:solidFill>
              <a:cs typeface="Neo Sans Intel"/>
            </a:endParaRPr>
          </a:p>
          <a:p>
            <a:endParaRPr lang="en-GB" sz="1000" u="sng" dirty="0">
              <a:solidFill>
                <a:schemeClr val="tx2"/>
              </a:solidFill>
              <a:cs typeface="Neo Sans Intel"/>
            </a:endParaRPr>
          </a:p>
          <a:p>
            <a:endParaRPr lang="en-GB" sz="1000" u="sng" dirty="0">
              <a:solidFill>
                <a:schemeClr val="tx2"/>
              </a:solidFill>
              <a:cs typeface="Neo Sans Intel"/>
            </a:endParaRPr>
          </a:p>
          <a:p>
            <a:endParaRPr lang="en-GB" sz="1000" u="sng" dirty="0">
              <a:solidFill>
                <a:schemeClr val="tx2"/>
              </a:solidFill>
              <a:cs typeface="Neo Sans Intel"/>
            </a:endParaRPr>
          </a:p>
          <a:p>
            <a:r>
              <a:rPr lang="en-GB" sz="1000" u="sng"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CRITERIA</a:t>
            </a:r>
          </a:p>
          <a:p>
            <a:r>
              <a:rPr lang="en-GB" sz="1000" dirty="0">
                <a:solidFill>
                  <a:schemeClr val="accent1"/>
                </a:solidFill>
                <a:latin typeface="Intel Clear" panose="020B0604020203020204" pitchFamily="34" charset="0"/>
                <a:ea typeface="Intel Clear" panose="020B0604020203020204" pitchFamily="34" charset="0"/>
                <a:cs typeface="Intel Clear" panose="020B0604020203020204" pitchFamily="34" charset="0"/>
              </a:rPr>
              <a:t>Platinum, sell $500k+DC portfolio, proof of 5 SDI-based deployments, complete cloud specialty courses.</a:t>
            </a:r>
          </a:p>
          <a:p>
            <a:endParaRPr lang="en-GB" sz="1000" u="sng" dirty="0">
              <a:solidFill>
                <a:schemeClr val="tx2"/>
              </a:solidFill>
              <a:cs typeface="Neo Sans Intel"/>
            </a:endParaRPr>
          </a:p>
          <a:p>
            <a:endParaRPr lang="en-GB" sz="1000" u="sng" dirty="0">
              <a:solidFill>
                <a:schemeClr val="tx2"/>
              </a:solidFill>
              <a:cs typeface="Neo Sans Intel"/>
            </a:endParaRPr>
          </a:p>
          <a:p>
            <a:endParaRPr lang="en-US" sz="1000" u="sng" dirty="0">
              <a:solidFill>
                <a:schemeClr val="tx2"/>
              </a:solidFill>
              <a:cs typeface="Neo Sans Intel"/>
            </a:endParaRPr>
          </a:p>
          <a:p>
            <a:endParaRPr lang="en-US" sz="1000" dirty="0">
              <a:solidFill>
                <a:schemeClr val="tx2"/>
              </a:solidFill>
              <a:cs typeface="Neo Sans Intel"/>
            </a:endParaRPr>
          </a:p>
          <a:p>
            <a:endParaRPr lang="en-US" sz="1000" dirty="0">
              <a:solidFill>
                <a:schemeClr val="tx2"/>
              </a:solidFill>
              <a:cs typeface="Neo Sans Intel"/>
            </a:endParaRPr>
          </a:p>
        </p:txBody>
      </p:sp>
      <p:pic>
        <p:nvPicPr>
          <p:cNvPr id="3" name="Picture 2"/>
          <p:cNvPicPr>
            <a:picLocks noChangeAspect="1"/>
          </p:cNvPicPr>
          <p:nvPr/>
        </p:nvPicPr>
        <p:blipFill>
          <a:blip r:embed="rId6"/>
          <a:stretch>
            <a:fillRect/>
          </a:stretch>
        </p:blipFill>
        <p:spPr>
          <a:xfrm>
            <a:off x="7455227" y="926124"/>
            <a:ext cx="1682995" cy="1438567"/>
          </a:xfrm>
          <a:prstGeom prst="rect">
            <a:avLst/>
          </a:prstGeom>
        </p:spPr>
      </p:pic>
      <p:sp>
        <p:nvSpPr>
          <p:cNvPr id="5" name="TextBox 4"/>
          <p:cNvSpPr txBox="1"/>
          <p:nvPr/>
        </p:nvSpPr>
        <p:spPr>
          <a:xfrm>
            <a:off x="3841790" y="2407643"/>
            <a:ext cx="1715182" cy="1184940"/>
          </a:xfrm>
          <a:prstGeom prst="rect">
            <a:avLst/>
          </a:prstGeom>
          <a:noFill/>
        </p:spPr>
        <p:txBody>
          <a:bodyPr vert="horz" wrap="square" lIns="0" tIns="0" rIns="0" bIns="0" rtlCol="0">
            <a:sp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Technical </a:t>
            </a:r>
            <a:r>
              <a:rPr lang="en-GB" sz="1100" dirty="0" err="1">
                <a:solidFill>
                  <a:schemeClr val="bg1"/>
                </a:solidFill>
                <a:latin typeface="Intel Clear" panose="020B0604020203020204" pitchFamily="34" charset="0"/>
                <a:ea typeface="Intel Clear" panose="020B0604020203020204" pitchFamily="34" charset="0"/>
                <a:cs typeface="Intel Clear" panose="020B0604020203020204" pitchFamily="34" charset="0"/>
              </a:rPr>
              <a:t>IoT</a:t>
            </a:r>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Specialist, Exclusive analyst studies, </a:t>
            </a:r>
            <a:r>
              <a:rPr lang="en-GB" sz="1100" dirty="0" err="1">
                <a:solidFill>
                  <a:schemeClr val="bg1"/>
                </a:solidFill>
                <a:latin typeface="Intel Clear" panose="020B0604020203020204" pitchFamily="34" charset="0"/>
                <a:ea typeface="Intel Clear" panose="020B0604020203020204" pitchFamily="34" charset="0"/>
                <a:cs typeface="Intel Clear" panose="020B0604020203020204" pitchFamily="34" charset="0"/>
              </a:rPr>
              <a:t>IoT</a:t>
            </a:r>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 f2f training, exclusive event invites and more.</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a:p>
            <a:endParaRPr lang="en-GB" sz="1100" dirty="0">
              <a:solidFill>
                <a:srgbClr val="003C71"/>
              </a:solidFill>
            </a:endParaRPr>
          </a:p>
          <a:p>
            <a:endParaRPr lang="en-US" sz="1100" dirty="0" err="1">
              <a:solidFill>
                <a:srgbClr val="003C71"/>
              </a:solidFill>
            </a:endParaRPr>
          </a:p>
        </p:txBody>
      </p:sp>
      <p:sp>
        <p:nvSpPr>
          <p:cNvPr id="61" name="Rectangle 60"/>
          <p:cNvSpPr/>
          <p:nvPr/>
        </p:nvSpPr>
        <p:spPr>
          <a:xfrm>
            <a:off x="7442843" y="671022"/>
            <a:ext cx="1683705" cy="1693668"/>
          </a:xfrm>
          <a:prstGeom prst="rect">
            <a:avLst/>
          </a:prstGeom>
          <a:noFill/>
          <a:ln w="28575" cmpd="sng">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514713" y="2389134"/>
            <a:ext cx="1681571" cy="1523494"/>
          </a:xfrm>
          <a:prstGeom prst="rect">
            <a:avLst/>
          </a:prstGeom>
          <a:noFill/>
        </p:spPr>
        <p:txBody>
          <a:bodyPr vert="horz" wrap="square" lIns="0" tIns="0" rIns="0" bIns="0" rtlCol="0">
            <a:spAutoFit/>
          </a:bodyPr>
          <a:lstStyle/>
          <a:p>
            <a:r>
              <a:rPr lang="en-GB" sz="1100" b="1"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Benefits:</a:t>
            </a:r>
          </a:p>
          <a:p>
            <a:r>
              <a:rPr lang="en-GB"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rPr>
              <a:t>Free SDI sales POD worth $15k. Promotion via SEM. Intel’s Cloud Builder programme qualification. Specialist Designation. Customer matchmaking.</a:t>
            </a:r>
            <a:endParaRPr lang="en-US" sz="1100" dirty="0">
              <a:solidFill>
                <a:schemeClr val="bg1"/>
              </a:solidFill>
              <a:latin typeface="Intel Clear" panose="020B0604020203020204" pitchFamily="34" charset="0"/>
              <a:ea typeface="Intel Clear" panose="020B0604020203020204" pitchFamily="34" charset="0"/>
              <a:cs typeface="Intel Clear" panose="020B0604020203020204" pitchFamily="34" charset="0"/>
            </a:endParaRPr>
          </a:p>
          <a:p>
            <a:endParaRPr lang="en-GB" sz="1100" dirty="0">
              <a:solidFill>
                <a:srgbClr val="003C71"/>
              </a:solidFill>
            </a:endParaRPr>
          </a:p>
          <a:p>
            <a:endParaRPr lang="en-US" sz="1100" dirty="0" err="1">
              <a:solidFill>
                <a:srgbClr val="003C71"/>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0469" y="927410"/>
            <a:ext cx="1681803" cy="1444664"/>
          </a:xfrm>
          <a:prstGeom prst="rect">
            <a:avLst/>
          </a:prstGeom>
        </p:spPr>
      </p:pic>
    </p:spTree>
    <p:extLst>
      <p:ext uri="{BB962C8B-B14F-4D97-AF65-F5344CB8AC3E}">
        <p14:creationId xmlns:p14="http://schemas.microsoft.com/office/powerpoint/2010/main" val="158537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1084</Words>
  <Application>Microsoft Office PowerPoint</Application>
  <PresentationFormat>On-screen Show (16:9)</PresentationFormat>
  <Paragraphs>219</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Intel Clear</vt:lpstr>
      <vt:lpstr>Intel Clear Pro</vt:lpstr>
      <vt:lpstr>Neo Sans Intel</vt:lpstr>
      <vt:lpstr>Wingdings</vt:lpstr>
      <vt:lpstr>Int_PPT Template_ClearPro_16x9</vt:lpstr>
      <vt:lpstr>Intel® TecHnology Provider</vt:lpstr>
      <vt:lpstr>Why Intel Technology Provider ?   </vt:lpstr>
      <vt:lpstr>You can make more money and accelerate your business</vt:lpstr>
      <vt:lpstr>PowerPoint Presentation</vt:lpstr>
      <vt:lpstr>PowerPoint Presentation</vt:lpstr>
      <vt:lpstr>Joining the programme</vt:lpstr>
      <vt:lpstr>What these benefits are   </vt:lpstr>
      <vt:lpstr>PowerPoint Presentation</vt:lpstr>
      <vt:lpstr>2018 Specialties  extra benefits -  continue to grow   </vt:lpstr>
      <vt:lpstr>Make the Most of Your Purchases with Points!</vt:lpstr>
      <vt:lpstr>Achieve higher sales and learn about the latest technologies before your competitors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CTPClassification=CTP_IC:VisualMarkings=, CTPClassification=CTP_IC</cp:keywords>
  <cp:lastModifiedBy/>
  <cp:revision>1</cp:revision>
  <dcterms:created xsi:type="dcterms:W3CDTF">2015-05-06T16:36:39Z</dcterms:created>
  <dcterms:modified xsi:type="dcterms:W3CDTF">2019-04-05T15:40:35Z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460f685d-5e6c-4012-a548-21138fed8fab</vt:lpwstr>
  </property>
  <property fmtid="{D5CDD505-2E9C-101B-9397-08002B2CF9AE}" pid="3" name="CTP_BU">
    <vt:lpwstr>SALES AND MARKETING GROUP</vt:lpwstr>
  </property>
  <property fmtid="{D5CDD505-2E9C-101B-9397-08002B2CF9AE}" pid="4" name="CTP_TimeStamp">
    <vt:lpwstr>2019-04-05 15:40:25Z</vt:lpwstr>
  </property>
  <property fmtid="{D5CDD505-2E9C-101B-9397-08002B2CF9AE}" pid="5" name="CTPClassification">
    <vt:lpwstr>CTP_IC</vt:lpwstr>
  </property>
  <property fmtid="{D5CDD505-2E9C-101B-9397-08002B2CF9AE}" pid="6" name="Jive_LatestUserAccountName">
    <vt:lpwstr>cclarkex</vt:lpwstr>
  </property>
  <property fmtid="{D5CDD505-2E9C-101B-9397-08002B2CF9AE}" pid="7" name="Offisync_UpdateToken">
    <vt:lpwstr>1</vt:lpwstr>
  </property>
  <property fmtid="{D5CDD505-2E9C-101B-9397-08002B2CF9AE}" pid="8" name="Offisync_ServerID">
    <vt:lpwstr>d001a694-7c66-4352-b53b-895ffdce369f</vt:lpwstr>
  </property>
  <property fmtid="{D5CDD505-2E9C-101B-9397-08002B2CF9AE}" pid="9" name="Jive_VersionGuid">
    <vt:lpwstr>0f58b9e8-87d4-4a99-baf0-c1cd2aa32fad</vt:lpwstr>
  </property>
  <property fmtid="{D5CDD505-2E9C-101B-9397-08002B2CF9AE}" pid="10" name="Offisync_UniqueId">
    <vt:lpwstr>2534665</vt:lpwstr>
  </property>
  <property fmtid="{D5CDD505-2E9C-101B-9397-08002B2CF9AE}" pid="11" name="Offisync_ProviderInitializationData">
    <vt:lpwstr>https://soco.intel.com</vt:lpwstr>
  </property>
</Properties>
</file>