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89" r:id="rId4"/>
  </p:sldMasterIdLst>
  <p:notesMasterIdLst>
    <p:notesMasterId r:id="rId7"/>
  </p:notesMasterIdLst>
  <p:handoutMasterIdLst>
    <p:handoutMasterId r:id="rId8"/>
  </p:handoutMasterIdLst>
  <p:sldIdLst>
    <p:sldId id="2147308932" r:id="rId5"/>
    <p:sldId id="2147308933" r:id="rId6"/>
  </p:sldIdLst>
  <p:sldSz cx="9144000" cy="5143500" type="screen16x9"/>
  <p:notesSz cx="6858000" cy="2505075"/>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2" pos="3240" userDrawn="1">
          <p15:clr>
            <a:srgbClr val="A4A3A4"/>
          </p15:clr>
        </p15:guide>
        <p15:guide id="3" orient="horz" pos="162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ko, Betsy" initials="MB [2]" lastIdx="19" clrIdx="0">
    <p:extLst>
      <p:ext uri="{19B8F6BF-5375-455C-9EA6-DF929625EA0E}">
        <p15:presenceInfo xmlns:p15="http://schemas.microsoft.com/office/powerpoint/2012/main" userId="S::Betsy_Marko@Dell.com::17c0582f-e8c7-4b0a-a968-97edc6277c8f" providerId="AD"/>
      </p:ext>
    </p:extLst>
  </p:cmAuthor>
  <p:cmAuthor id="2" name="Mallinger, Kim" initials="MK" lastIdx="4" clrIdx="1">
    <p:extLst>
      <p:ext uri="{19B8F6BF-5375-455C-9EA6-DF929625EA0E}">
        <p15:presenceInfo xmlns:p15="http://schemas.microsoft.com/office/powerpoint/2012/main" userId="S::kim_mallinger@dell.com::b3936f82-3c9f-42fb-9c11-31e7b64acf45" providerId="AD"/>
      </p:ext>
    </p:extLst>
  </p:cmAuthor>
  <p:cmAuthor id="3" name="Buijten, Oscar" initials="BO" lastIdx="14" clrIdx="2">
    <p:extLst>
      <p:ext uri="{19B8F6BF-5375-455C-9EA6-DF929625EA0E}">
        <p15:presenceInfo xmlns:p15="http://schemas.microsoft.com/office/powerpoint/2012/main" userId="S::Oscar_Buijten@dell.com::4220a394-1de2-45b4-b310-5f330396ef62" providerId="AD"/>
      </p:ext>
    </p:extLst>
  </p:cmAuthor>
  <p:cmAuthor id="4" name="Carroll, Stephanie" initials="CS" lastIdx="1" clrIdx="3">
    <p:extLst>
      <p:ext uri="{19B8F6BF-5375-455C-9EA6-DF929625EA0E}">
        <p15:presenceInfo xmlns:p15="http://schemas.microsoft.com/office/powerpoint/2012/main" userId="S::Stephanie_Carroll@Dell.com::e49a9947-9e0f-47ac-adc3-231dc71c68b2" providerId="AD"/>
      </p:ext>
    </p:extLst>
  </p:cmAuthor>
  <p:cmAuthor id="5" name="Camp, Rick - Dell Team" initials="CR-DT" lastIdx="1" clrIdx="4">
    <p:extLst>
      <p:ext uri="{19B8F6BF-5375-455C-9EA6-DF929625EA0E}">
        <p15:presenceInfo xmlns:p15="http://schemas.microsoft.com/office/powerpoint/2012/main" userId="S::R_Camp@Dellteam.com::43d97eb0-5a73-4d6a-be8e-5dfb1a554637" providerId="AD"/>
      </p:ext>
    </p:extLst>
  </p:cmAuthor>
  <p:cmAuthor id="6" name="Cross, Christine" initials="CC" lastIdx="2" clrIdx="5">
    <p:extLst>
      <p:ext uri="{19B8F6BF-5375-455C-9EA6-DF929625EA0E}">
        <p15:presenceInfo xmlns:p15="http://schemas.microsoft.com/office/powerpoint/2012/main" userId="S::Christine.Cross@emc.com::8ee8ddcf-6759-4564-96ad-b2081677d87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4444"/>
    <a:srgbClr val="41B6E6"/>
    <a:srgbClr val="00447C"/>
    <a:srgbClr val="0076CE"/>
    <a:srgbClr val="9D9D9D"/>
    <a:srgbClr val="EE6411"/>
    <a:srgbClr val="14759C"/>
    <a:srgbClr val="808080"/>
    <a:srgbClr val="6B6B6B"/>
    <a:srgbClr val="0027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AE26C9-749B-4748-AFCD-B6AA8434BF05}" v="4" dt="2021-09-01T17:37:05.107"/>
    <p1510:client id="{F2DF48F0-3044-4DC5-AFF2-56E3DCF5298A}" v="4" dt="2021-09-02T15:25:40.2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158" autoAdjust="0"/>
    <p:restoredTop sz="84197" autoAdjust="0"/>
  </p:normalViewPr>
  <p:slideViewPr>
    <p:cSldViewPr snapToGrid="0">
      <p:cViewPr varScale="1">
        <p:scale>
          <a:sx n="79" d="100"/>
          <a:sy n="79" d="100"/>
        </p:scale>
        <p:origin x="1020" y="48"/>
      </p:cViewPr>
      <p:guideLst>
        <p:guide pos="3240"/>
        <p:guide orient="horz" pos="1620"/>
      </p:guideLst>
    </p:cSldViewPr>
  </p:slideViewPr>
  <p:outlineViewPr>
    <p:cViewPr>
      <p:scale>
        <a:sx n="33" d="100"/>
        <a:sy n="33" d="100"/>
      </p:scale>
      <p:origin x="0" y="-2886"/>
    </p:cViewPr>
  </p:outlineViewPr>
  <p:notesTextViewPr>
    <p:cViewPr>
      <p:scale>
        <a:sx n="1" d="1"/>
        <a:sy n="1" d="1"/>
      </p:scale>
      <p:origin x="0" y="0"/>
    </p:cViewPr>
  </p:notesTextViewPr>
  <p:sorterViewPr>
    <p:cViewPr>
      <p:scale>
        <a:sx n="180" d="100"/>
        <a:sy n="180" d="100"/>
      </p:scale>
      <p:origin x="0" y="-36024"/>
    </p:cViewPr>
  </p:sorterViewPr>
  <p:notesViewPr>
    <p:cSldViewPr snapToGrid="0">
      <p:cViewPr>
        <p:scale>
          <a:sx n="1" d="2"/>
          <a:sy n="1" d="2"/>
        </p:scale>
        <p:origin x="2976" y="171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6" name="fl" descr="                              Dell - Internal Use - Confidential&#10;"/>
          <p:cNvSpPr txBox="1"/>
          <p:nvPr/>
        </p:nvSpPr>
        <p:spPr>
          <a:xfrm>
            <a:off x="780683" y="8990041"/>
            <a:ext cx="902491" cy="83100"/>
          </a:xfrm>
          <a:prstGeom prst="rect">
            <a:avLst/>
          </a:prstGeom>
          <a:noFill/>
        </p:spPr>
        <p:txBody>
          <a:bodyPr vert="horz" wrap="none" lIns="0" tIns="0" rIns="0" bIns="0" rtlCol="0" anchor="ctr" anchorCtr="0">
            <a:spAutoFit/>
          </a:bodyPr>
          <a:lstStyle/>
          <a:p>
            <a:pPr defTabSz="923087" fontAlgn="base">
              <a:lnSpc>
                <a:spcPct val="90000"/>
              </a:lnSpc>
              <a:spcBef>
                <a:spcPts val="101"/>
              </a:spcBef>
              <a:spcAft>
                <a:spcPts val="101"/>
              </a:spcAft>
              <a:defRPr/>
            </a:pPr>
            <a:r>
              <a:rPr lang="en-US" sz="600">
                <a:solidFill>
                  <a:schemeClr val="bg2"/>
                </a:solidFill>
                <a:latin typeface="Arial" panose="020B0604020202020204" pitchFamily="34" charset="0"/>
              </a:rPr>
              <a:t>© Copyright 2020 Dell Inc.</a:t>
            </a:r>
          </a:p>
        </p:txBody>
      </p:sp>
      <p:sp>
        <p:nvSpPr>
          <p:cNvPr id="7" name="TextBox 6"/>
          <p:cNvSpPr txBox="1"/>
          <p:nvPr/>
        </p:nvSpPr>
        <p:spPr>
          <a:xfrm>
            <a:off x="477119" y="8989695"/>
            <a:ext cx="95629" cy="83793"/>
          </a:xfrm>
          <a:prstGeom prst="rect">
            <a:avLst/>
          </a:prstGeom>
        </p:spPr>
        <p:txBody>
          <a:bodyPr vert="horz" wrap="none" lIns="0" tIns="0" rIns="0" bIns="0" rtlCol="0" anchor="ctr" anchorCtr="0">
            <a:spAutoFit/>
          </a:bodyPr>
          <a:lstStyle/>
          <a:p>
            <a:pPr algn="l" rtl="0" fontAlgn="base">
              <a:lnSpc>
                <a:spcPct val="90000"/>
              </a:lnSpc>
              <a:spcBef>
                <a:spcPct val="0"/>
              </a:spcBef>
              <a:spcAft>
                <a:spcPct val="0"/>
              </a:spcAft>
              <a:buClr>
                <a:schemeClr val="bg1"/>
              </a:buClr>
            </a:pPr>
            <a:fld id="{58EC7406-F4CC-4ABF-902E-2AF4E70E5C0F}" type="slidenum">
              <a:rPr lang="en-US" sz="600">
                <a:solidFill>
                  <a:schemeClr val="bg2"/>
                </a:solidFill>
                <a:latin typeface="Arial" panose="020B0604020202020204" pitchFamily="34" charset="0"/>
              </a:rPr>
              <a:pPr algn="l" rtl="0" fontAlgn="base">
                <a:lnSpc>
                  <a:spcPct val="90000"/>
                </a:lnSpc>
                <a:spcBef>
                  <a:spcPct val="0"/>
                </a:spcBef>
                <a:spcAft>
                  <a:spcPct val="0"/>
                </a:spcAft>
                <a:buClr>
                  <a:schemeClr val="bg1"/>
                </a:buClr>
              </a:pPr>
              <a:t>‹#›</a:t>
            </a:fld>
            <a:endParaRPr lang="en-US" sz="600" err="1">
              <a:solidFill>
                <a:schemeClr val="bg2"/>
              </a:solidFill>
              <a:latin typeface="Arial" panose="020B0604020202020204" pitchFamily="34" charset="0"/>
            </a:endParaRPr>
          </a:p>
        </p:txBody>
      </p:sp>
    </p:spTree>
    <p:extLst>
      <p:ext uri="{BB962C8B-B14F-4D97-AF65-F5344CB8AC3E}">
        <p14:creationId xmlns:p14="http://schemas.microsoft.com/office/powerpoint/2010/main" val="42271365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496888" y="173038"/>
            <a:ext cx="5940425" cy="3341687"/>
          </a:xfrm>
          <a:prstGeom prst="rect">
            <a:avLst/>
          </a:prstGeom>
          <a:noFill/>
          <a:ln w="12700">
            <a:solidFill>
              <a:prstClr val="black"/>
            </a:solidFill>
          </a:ln>
        </p:spPr>
        <p:txBody>
          <a:bodyPr vert="horz" lIns="92309" tIns="46154" rIns="92309" bIns="46154" rtlCol="0" anchor="ctr"/>
          <a:lstStyle/>
          <a:p>
            <a:endParaRPr lang="en-US"/>
          </a:p>
        </p:txBody>
      </p:sp>
      <p:sp>
        <p:nvSpPr>
          <p:cNvPr id="5" name="Notes Placeholder 4"/>
          <p:cNvSpPr>
            <a:spLocks noGrp="1"/>
          </p:cNvSpPr>
          <p:nvPr>
            <p:ph type="body" sz="quarter" idx="3"/>
          </p:nvPr>
        </p:nvSpPr>
        <p:spPr>
          <a:xfrm>
            <a:off x="462280" y="3803332"/>
            <a:ext cx="6009640" cy="4978718"/>
          </a:xfrm>
          <a:prstGeom prst="rect">
            <a:avLst/>
          </a:prstGeom>
        </p:spPr>
        <p:txBody>
          <a:bodyPr vert="horz" lIns="0" tIns="0" rIns="0" bIns="0" rtlCol="0"/>
          <a:lstStyle/>
          <a:p>
            <a:pPr lvl="0"/>
            <a:r>
              <a:rPr lang="en-US"/>
              <a:t>Click to edit Master text styles</a:t>
            </a:r>
          </a:p>
          <a:p>
            <a:pPr lvl="1"/>
            <a:r>
              <a:rPr lang="en-US"/>
              <a:t>Second level</a:t>
            </a:r>
          </a:p>
          <a:p>
            <a:pPr lvl="2"/>
            <a:r>
              <a:rPr lang="en-US"/>
              <a:t>Third level</a:t>
            </a:r>
          </a:p>
          <a:p>
            <a:pPr lvl="3"/>
            <a:r>
              <a:rPr lang="en-US"/>
              <a:t>Fourth level</a:t>
            </a:r>
          </a:p>
        </p:txBody>
      </p:sp>
      <p:sp>
        <p:nvSpPr>
          <p:cNvPr id="8" name="fl" descr="                              Dell - Internal Use - Confidential&#10;"/>
          <p:cNvSpPr txBox="1"/>
          <p:nvPr/>
        </p:nvSpPr>
        <p:spPr>
          <a:xfrm>
            <a:off x="780683" y="8990041"/>
            <a:ext cx="902491" cy="83100"/>
          </a:xfrm>
          <a:prstGeom prst="rect">
            <a:avLst/>
          </a:prstGeom>
          <a:noFill/>
        </p:spPr>
        <p:txBody>
          <a:bodyPr vert="horz" wrap="none" lIns="0" tIns="0" rIns="0" bIns="0" rtlCol="0" anchor="ctr" anchorCtr="0">
            <a:spAutoFit/>
          </a:bodyPr>
          <a:lstStyle/>
          <a:p>
            <a:pPr defTabSz="923087" fontAlgn="base">
              <a:lnSpc>
                <a:spcPct val="90000"/>
              </a:lnSpc>
              <a:spcBef>
                <a:spcPts val="101"/>
              </a:spcBef>
              <a:spcAft>
                <a:spcPts val="101"/>
              </a:spcAft>
              <a:defRPr/>
            </a:pPr>
            <a:r>
              <a:rPr lang="en-US" sz="600">
                <a:solidFill>
                  <a:schemeClr val="bg2"/>
                </a:solidFill>
                <a:latin typeface="Arial" panose="020B0604020202020204" pitchFamily="34" charset="0"/>
              </a:rPr>
              <a:t>© Copyright 2020 Dell Inc.</a:t>
            </a:r>
          </a:p>
        </p:txBody>
      </p:sp>
      <p:sp>
        <p:nvSpPr>
          <p:cNvPr id="9" name="TextBox 8"/>
          <p:cNvSpPr txBox="1"/>
          <p:nvPr/>
        </p:nvSpPr>
        <p:spPr>
          <a:xfrm>
            <a:off x="477119" y="8989695"/>
            <a:ext cx="95629" cy="83793"/>
          </a:xfrm>
          <a:prstGeom prst="rect">
            <a:avLst/>
          </a:prstGeom>
        </p:spPr>
        <p:txBody>
          <a:bodyPr vert="horz" wrap="none" lIns="0" tIns="0" rIns="0" bIns="0" rtlCol="0" anchor="ctr" anchorCtr="0">
            <a:spAutoFit/>
          </a:bodyPr>
          <a:lstStyle/>
          <a:p>
            <a:pPr algn="l" rtl="0" fontAlgn="base">
              <a:lnSpc>
                <a:spcPct val="90000"/>
              </a:lnSpc>
              <a:spcBef>
                <a:spcPct val="0"/>
              </a:spcBef>
              <a:spcAft>
                <a:spcPct val="0"/>
              </a:spcAft>
              <a:buClr>
                <a:schemeClr val="bg1"/>
              </a:buClr>
            </a:pPr>
            <a:fld id="{58EC7406-F4CC-4ABF-902E-2AF4E70E5C0F}" type="slidenum">
              <a:rPr lang="en-US" sz="600">
                <a:solidFill>
                  <a:schemeClr val="bg2"/>
                </a:solidFill>
                <a:latin typeface="Arial" panose="020B0604020202020204" pitchFamily="34" charset="0"/>
              </a:rPr>
              <a:pPr algn="l" rtl="0" fontAlgn="base">
                <a:lnSpc>
                  <a:spcPct val="90000"/>
                </a:lnSpc>
                <a:spcBef>
                  <a:spcPct val="0"/>
                </a:spcBef>
                <a:spcAft>
                  <a:spcPct val="0"/>
                </a:spcAft>
                <a:buClr>
                  <a:schemeClr val="bg1"/>
                </a:buClr>
              </a:pPr>
              <a:t>‹#›</a:t>
            </a:fld>
            <a:endParaRPr lang="en-US" sz="600" err="1">
              <a:solidFill>
                <a:schemeClr val="bg2"/>
              </a:solidFill>
              <a:latin typeface="Arial" panose="020B0604020202020204" pitchFamily="34" charset="0"/>
            </a:endParaRPr>
          </a:p>
        </p:txBody>
      </p:sp>
    </p:spTree>
    <p:extLst>
      <p:ext uri="{BB962C8B-B14F-4D97-AF65-F5344CB8AC3E}">
        <p14:creationId xmlns:p14="http://schemas.microsoft.com/office/powerpoint/2010/main" val="2384313598"/>
      </p:ext>
    </p:extLst>
  </p:cSld>
  <p:clrMap bg1="lt1" tx1="dk1" bg2="lt2" tx2="dk2" accent1="accent1" accent2="accent2" accent3="accent3" accent4="accent4" accent5="accent5" accent6="accent6" hlink="hlink" folHlink="folHlink"/>
  <p:notesStyle>
    <a:lvl1pPr marL="0" algn="l" defTabSz="685800" rtl="0" eaLnBrk="1" latinLnBrk="0" hangingPunct="1">
      <a:spcBef>
        <a:spcPts val="0"/>
      </a:spcBef>
      <a:defRPr sz="1100" kern="1200">
        <a:solidFill>
          <a:schemeClr val="bg2"/>
        </a:solidFill>
        <a:latin typeface="Arial" panose="020B0604020202020204" pitchFamily="34" charset="0"/>
        <a:ea typeface="+mn-ea"/>
        <a:cs typeface="+mn-cs"/>
      </a:defRPr>
    </a:lvl1pPr>
    <a:lvl2pPr marL="514350" indent="-171450" algn="l" defTabSz="685800" rtl="0" eaLnBrk="1" latinLnBrk="0" hangingPunct="1">
      <a:spcBef>
        <a:spcPts val="300"/>
      </a:spcBef>
      <a:buClrTx/>
      <a:buFont typeface="Arial" panose="020B0604020202020204" pitchFamily="34" charset="0"/>
      <a:buChar char="•"/>
      <a:defRPr sz="1100" kern="1200">
        <a:solidFill>
          <a:schemeClr val="bg2"/>
        </a:solidFill>
        <a:latin typeface="Arial" panose="020B0604020202020204" pitchFamily="34" charset="0"/>
        <a:ea typeface="+mn-ea"/>
        <a:cs typeface="+mn-cs"/>
      </a:defRPr>
    </a:lvl2pPr>
    <a:lvl3pPr marL="857250" indent="-171450" algn="l" defTabSz="685800" rtl="0" eaLnBrk="1" latinLnBrk="0" hangingPunct="1">
      <a:spcBef>
        <a:spcPts val="300"/>
      </a:spcBef>
      <a:buClrTx/>
      <a:buFont typeface="Arial" panose="020B0604020202020204" pitchFamily="34" charset="0"/>
      <a:buChar char="–"/>
      <a:defRPr sz="1100" kern="1200">
        <a:solidFill>
          <a:schemeClr val="bg2"/>
        </a:solidFill>
        <a:latin typeface="Arial" panose="020B0604020202020204" pitchFamily="34" charset="0"/>
        <a:ea typeface="+mn-ea"/>
        <a:cs typeface="+mn-cs"/>
      </a:defRPr>
    </a:lvl3pPr>
    <a:lvl4pPr marL="1200150" indent="-171450" algn="l" defTabSz="685800" rtl="0" eaLnBrk="1" latinLnBrk="0" hangingPunct="1">
      <a:spcBef>
        <a:spcPts val="300"/>
      </a:spcBef>
      <a:buClrTx/>
      <a:buFont typeface="Arial" panose="020B0604020202020204" pitchFamily="34" charset="0"/>
      <a:buChar char="▪"/>
      <a:defRPr sz="1100" kern="1200">
        <a:solidFill>
          <a:schemeClr val="bg2"/>
        </a:solidFill>
        <a:latin typeface="Arial" panose="020B0604020202020204" pitchFamily="34" charset="0"/>
        <a:ea typeface="+mn-ea"/>
        <a:cs typeface="+mn-cs"/>
      </a:defRPr>
    </a:lvl4pPr>
    <a:lvl5pPr marL="1543050" indent="-171450" algn="l" defTabSz="685800" rtl="0" eaLnBrk="1" latinLnBrk="0" hangingPunct="1">
      <a:spcBef>
        <a:spcPts val="300"/>
      </a:spcBef>
      <a:buClrTx/>
      <a:buFont typeface="Arial" panose="020B0604020202020204" pitchFamily="34" charset="0"/>
      <a:buChar char="•"/>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DEEB71-191F-4DA4-B2DC-7E116EA10EB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13074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51921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85750" y="228600"/>
            <a:ext cx="8572500" cy="387798"/>
          </a:xfrm>
          <a:prstGeom prst="rect">
            <a:avLst/>
          </a:prstGeom>
        </p:spPr>
        <p:txBody>
          <a:bodyPr wrap="square" lIns="0" tIns="0" rIns="0" bIns="0">
            <a:spAutoFit/>
          </a:bodyPr>
          <a:lstStyle>
            <a:lvl1pPr>
              <a:defRPr sz="2800">
                <a:solidFill>
                  <a:schemeClr val="bg1"/>
                </a:solidFill>
                <a:latin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83581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BEF5ED-1BAA-4CEA-AF3A-B6D6A99FED13}" type="datetimeFigureOut">
              <a:rPr lang="en-US" smtClean="0"/>
              <a:t>9/2/2021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C6F653C-B0AD-4410-B4AE-36CCF8EAADC7}" type="slidenum">
              <a:rPr lang="en-US" smtClean="0"/>
              <a:t>‹#›</a:t>
            </a:fld>
            <a:endParaRPr lang="en-US" dirty="0"/>
          </a:p>
        </p:txBody>
      </p:sp>
    </p:spTree>
    <p:extLst>
      <p:ext uri="{BB962C8B-B14F-4D97-AF65-F5344CB8AC3E}">
        <p14:creationId xmlns:p14="http://schemas.microsoft.com/office/powerpoint/2010/main" val="228322241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7802309" y="4838808"/>
            <a:ext cx="1078992" cy="140268"/>
          </a:xfrm>
          <a:prstGeom prst="rect">
            <a:avLst/>
          </a:prstGeom>
        </p:spPr>
      </p:pic>
      <p:sp>
        <p:nvSpPr>
          <p:cNvPr id="4" name="fl" descr="                              Dell - Internal Use - Confidential&#10;">
            <a:extLst>
              <a:ext uri="{FF2B5EF4-FFF2-40B4-BE49-F238E27FC236}">
                <a16:creationId xmlns:a16="http://schemas.microsoft.com/office/drawing/2014/main" id="{552701DA-E267-4556-8C0F-1101E7291B07}"/>
              </a:ext>
            </a:extLst>
          </p:cNvPr>
          <p:cNvSpPr txBox="1"/>
          <p:nvPr userDrawn="1"/>
        </p:nvSpPr>
        <p:spPr>
          <a:xfrm>
            <a:off x="3231088" y="4908942"/>
            <a:ext cx="2681824" cy="92782"/>
          </a:xfrm>
          <a:prstGeom prst="rect">
            <a:avLst/>
          </a:prstGeom>
          <a:noFill/>
        </p:spPr>
        <p:txBody>
          <a:bodyPr vert="horz" wrap="none" lIns="0" tIns="0" rIns="0" bIns="0" rtlCol="0" anchor="ctr" anchorCtr="0">
            <a:spAutoFit/>
          </a:bodyPr>
          <a:lstStyle/>
          <a:p>
            <a:pPr marL="0" marR="0" indent="0" algn="l" defTabSz="914400" rtl="0" eaLnBrk="1" fontAlgn="base" latinLnBrk="0" hangingPunct="1">
              <a:lnSpc>
                <a:spcPct val="90000"/>
              </a:lnSpc>
              <a:spcBef>
                <a:spcPts val="100"/>
              </a:spcBef>
              <a:spcAft>
                <a:spcPts val="100"/>
              </a:spcAft>
              <a:buClrTx/>
              <a:buSzTx/>
              <a:buFontTx/>
              <a:buNone/>
              <a:tabLst/>
              <a:defRPr/>
            </a:pPr>
            <a:r>
              <a:rPr lang="en-US" sz="670" b="0" i="0" u="none" baseline="0" dirty="0">
                <a:solidFill>
                  <a:schemeClr val="tx1">
                    <a:lumMod val="60000"/>
                    <a:lumOff val="40000"/>
                  </a:schemeClr>
                </a:solidFill>
                <a:latin typeface="Arial" panose="020B0604020202020204" pitchFamily="34" charset="0"/>
              </a:rPr>
              <a:t>© Copyright 2021 Dell Inc or its subsidiaries. Dell Partner Confidential</a:t>
            </a:r>
            <a:r>
              <a:rPr lang="en-US" sz="500" b="0" i="0" u="none" baseline="0" dirty="0">
                <a:solidFill>
                  <a:schemeClr val="tx1">
                    <a:lumMod val="60000"/>
                    <a:lumOff val="40000"/>
                  </a:schemeClr>
                </a:solidFill>
                <a:latin typeface="Arial" panose="020B0604020202020204" pitchFamily="34" charset="0"/>
              </a:rPr>
              <a:t>.</a:t>
            </a:r>
          </a:p>
        </p:txBody>
      </p:sp>
    </p:spTree>
    <p:extLst>
      <p:ext uri="{BB962C8B-B14F-4D97-AF65-F5344CB8AC3E}">
        <p14:creationId xmlns:p14="http://schemas.microsoft.com/office/powerpoint/2010/main" val="1284917125"/>
      </p:ext>
    </p:extLst>
  </p:cSld>
  <p:clrMap bg1="lt1" tx1="dk1" bg2="lt2" tx2="dk2" accent1="accent1" accent2="accent2" accent3="accent3" accent4="accent4" accent5="accent5" accent6="accent6" hlink="hlink" folHlink="folHlink"/>
  <p:sldLayoutIdLst>
    <p:sldLayoutId id="2147484091" r:id="rId1"/>
    <p:sldLayoutId id="2147484092"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8"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80">
          <p15:clr>
            <a:srgbClr val="F26B43"/>
          </p15:clr>
        </p15:guide>
        <p15:guide id="2" orient="horz" pos="1620">
          <p15:clr>
            <a:srgbClr val="F26B43"/>
          </p15:clr>
        </p15:guide>
        <p15:guide id="3" pos="180">
          <p15:clr>
            <a:srgbClr val="F26B43"/>
          </p15:clr>
        </p15:guide>
        <p15:guide id="4" pos="5580">
          <p15:clr>
            <a:srgbClr val="F26B43"/>
          </p15:clr>
        </p15:guide>
        <p15:guide id="5" pos="792">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mailto:Incident.Recovery@dell.com" TargetMode="External"/><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hyperlink" Target="https://www.delltechnologies.com/asset/en-us/services/managed-services/selling-competitive/managed-detection-and-response-partner-presentation.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www.delltechnologies.com/asset/en-us/services/managed-services/selling-competitive/managed-detection-and-response-partner-rebate-process-overview.pptx" TargetMode="External"/><Relationship Id="rId4" Type="http://schemas.openxmlformats.org/officeDocument/2006/relationships/hyperlink" Target="https://www.delltechnologies.com/asset/en-us/services/managed-services/briefs-summaries/managed-detection-and-response-faqs.pdf.extern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id="{7566EF5E-6026-4E0B-805F-C59158D668E2}"/>
              </a:ext>
            </a:extLst>
          </p:cNvPr>
          <p:cNvSpPr/>
          <p:nvPr/>
        </p:nvSpPr>
        <p:spPr>
          <a:xfrm>
            <a:off x="7432017" y="993972"/>
            <a:ext cx="1542418" cy="3714822"/>
          </a:xfrm>
          <a:prstGeom prst="rect">
            <a:avLst/>
          </a:prstGeom>
          <a:solidFill>
            <a:srgbClr val="9D9D9D"/>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784"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46" name="Rectangle 45">
            <a:extLst>
              <a:ext uri="{FF2B5EF4-FFF2-40B4-BE49-F238E27FC236}">
                <a16:creationId xmlns:a16="http://schemas.microsoft.com/office/drawing/2014/main" id="{8A2B4A89-7797-49C5-9A93-39CE3B7783AE}"/>
              </a:ext>
            </a:extLst>
          </p:cNvPr>
          <p:cNvSpPr/>
          <p:nvPr/>
        </p:nvSpPr>
        <p:spPr>
          <a:xfrm>
            <a:off x="3908287" y="1031907"/>
            <a:ext cx="3517946" cy="3676888"/>
          </a:xfrm>
          <a:prstGeom prst="rect">
            <a:avLst/>
          </a:prstGeom>
          <a:solidFill>
            <a:srgbClr val="0076CE"/>
          </a:solidFill>
          <a:ln w="12700" cap="flat" cmpd="sng" algn="ctr">
            <a:solidFill>
              <a:srgbClr val="FFFFFF"/>
            </a:solidFill>
            <a:prstDash val="solid"/>
            <a:miter lim="800000"/>
          </a:ln>
          <a:effectLst/>
        </p:spPr>
        <p:txBody>
          <a:bodyPr rtlCol="0" anchor="ctr"/>
          <a:lstStyle/>
          <a:p>
            <a:pPr marL="0" marR="0" lvl="0" indent="0" algn="ctr" defTabSz="685784"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panose="020B0604020202020204"/>
              <a:ea typeface="+mn-ea"/>
              <a:cs typeface="+mn-cs"/>
            </a:endParaRPr>
          </a:p>
        </p:txBody>
      </p:sp>
      <p:sp>
        <p:nvSpPr>
          <p:cNvPr id="38" name="Rectangle 37">
            <a:extLst>
              <a:ext uri="{FF2B5EF4-FFF2-40B4-BE49-F238E27FC236}">
                <a16:creationId xmlns:a16="http://schemas.microsoft.com/office/drawing/2014/main" id="{682EBC47-F8FA-4AF6-9CEF-D523FA58B612}"/>
              </a:ext>
            </a:extLst>
          </p:cNvPr>
          <p:cNvSpPr/>
          <p:nvPr/>
        </p:nvSpPr>
        <p:spPr>
          <a:xfrm>
            <a:off x="296559" y="1038440"/>
            <a:ext cx="1645845" cy="3670354"/>
          </a:xfrm>
          <a:prstGeom prst="rect">
            <a:avLst/>
          </a:prstGeom>
          <a:solidFill>
            <a:srgbClr val="9D9D9D"/>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784"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2" name="Title 1">
            <a:extLst>
              <a:ext uri="{FF2B5EF4-FFF2-40B4-BE49-F238E27FC236}">
                <a16:creationId xmlns:a16="http://schemas.microsoft.com/office/drawing/2014/main" id="{3C339DB3-5F8F-453A-AD77-D674E12A7149}"/>
              </a:ext>
            </a:extLst>
          </p:cNvPr>
          <p:cNvSpPr>
            <a:spLocks noGrp="1"/>
          </p:cNvSpPr>
          <p:nvPr>
            <p:ph type="title"/>
          </p:nvPr>
        </p:nvSpPr>
        <p:spPr>
          <a:xfrm>
            <a:off x="276015" y="287312"/>
            <a:ext cx="8572500" cy="360099"/>
          </a:xfrm>
        </p:spPr>
        <p:txBody>
          <a:bodyPr/>
          <a:lstStyle/>
          <a:p>
            <a:r>
              <a:rPr lang="en-US" sz="2600" dirty="0"/>
              <a:t>MDR is like the security cameras monitoring a house</a:t>
            </a:r>
          </a:p>
        </p:txBody>
      </p:sp>
      <p:sp>
        <p:nvSpPr>
          <p:cNvPr id="40" name="TextBox 39">
            <a:extLst>
              <a:ext uri="{FF2B5EF4-FFF2-40B4-BE49-F238E27FC236}">
                <a16:creationId xmlns:a16="http://schemas.microsoft.com/office/drawing/2014/main" id="{7FAE5177-8FA7-4A64-81AC-AB95F0BC2513}"/>
              </a:ext>
            </a:extLst>
          </p:cNvPr>
          <p:cNvSpPr txBox="1"/>
          <p:nvPr/>
        </p:nvSpPr>
        <p:spPr>
          <a:xfrm>
            <a:off x="327435" y="1476969"/>
            <a:ext cx="1481328" cy="342145"/>
          </a:xfrm>
          <a:prstGeom prst="rect">
            <a:avLst/>
          </a:prstGeom>
          <a:noFill/>
        </p:spPr>
        <p:txBody>
          <a:bodyPr wrap="square" rtlCol="0">
            <a:spAutoFit/>
          </a:bodyPr>
          <a:lstStyle/>
          <a:p>
            <a:pPr algn="ctr" defTabSz="685766">
              <a:lnSpc>
                <a:spcPct val="110000"/>
              </a:lnSpc>
              <a:defRPr/>
            </a:pPr>
            <a:r>
              <a:rPr lang="en-US" sz="1600" dirty="0">
                <a:solidFill>
                  <a:srgbClr val="FFFFFF"/>
                </a:solidFill>
              </a:rPr>
              <a:t>Make a plan</a:t>
            </a:r>
          </a:p>
        </p:txBody>
      </p:sp>
      <p:sp>
        <p:nvSpPr>
          <p:cNvPr id="42" name="Rectangle 41">
            <a:extLst>
              <a:ext uri="{FF2B5EF4-FFF2-40B4-BE49-F238E27FC236}">
                <a16:creationId xmlns:a16="http://schemas.microsoft.com/office/drawing/2014/main" id="{A3645893-8F35-40EF-AC77-212A3BCF3745}"/>
              </a:ext>
            </a:extLst>
          </p:cNvPr>
          <p:cNvSpPr/>
          <p:nvPr/>
        </p:nvSpPr>
        <p:spPr>
          <a:xfrm>
            <a:off x="1949014" y="1031908"/>
            <a:ext cx="1960685" cy="3676886"/>
          </a:xfrm>
          <a:prstGeom prst="rect">
            <a:avLst/>
          </a:prstGeom>
          <a:solidFill>
            <a:srgbClr val="9D9D9D"/>
          </a:solidFill>
          <a:ln w="12700" cap="flat" cmpd="sng" algn="ctr">
            <a:solidFill>
              <a:srgbClr val="FFFFFF"/>
            </a:solidFill>
            <a:prstDash val="solid"/>
            <a:miter lim="800000"/>
          </a:ln>
          <a:effectLst/>
        </p:spPr>
        <p:txBody>
          <a:bodyPr rtlCol="0" anchor="ctr"/>
          <a:lstStyle/>
          <a:p>
            <a:pPr marL="0" marR="0" lvl="0" indent="0" algn="ctr" defTabSz="685784"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FFFFFF"/>
              </a:solidFill>
              <a:effectLst/>
              <a:uLnTx/>
              <a:uFillTx/>
              <a:latin typeface="Arial" panose="020B0604020202020204"/>
              <a:ea typeface="+mn-ea"/>
              <a:cs typeface="+mn-cs"/>
            </a:endParaRPr>
          </a:p>
        </p:txBody>
      </p:sp>
      <p:sp>
        <p:nvSpPr>
          <p:cNvPr id="44" name="TextBox 43">
            <a:extLst>
              <a:ext uri="{FF2B5EF4-FFF2-40B4-BE49-F238E27FC236}">
                <a16:creationId xmlns:a16="http://schemas.microsoft.com/office/drawing/2014/main" id="{87E014D4-90B8-4B8A-98B6-C4F40E0E4741}"/>
              </a:ext>
            </a:extLst>
          </p:cNvPr>
          <p:cNvSpPr txBox="1"/>
          <p:nvPr/>
        </p:nvSpPr>
        <p:spPr>
          <a:xfrm>
            <a:off x="2020673" y="1341547"/>
            <a:ext cx="1786633" cy="612988"/>
          </a:xfrm>
          <a:prstGeom prst="rect">
            <a:avLst/>
          </a:prstGeom>
          <a:noFill/>
        </p:spPr>
        <p:txBody>
          <a:bodyPr wrap="square" rtlCol="0">
            <a:spAutoFit/>
          </a:bodyPr>
          <a:lstStyle/>
          <a:p>
            <a:pPr algn="ctr" defTabSz="685766">
              <a:lnSpc>
                <a:spcPct val="110000"/>
              </a:lnSpc>
              <a:defRPr/>
            </a:pPr>
            <a:r>
              <a:rPr lang="en-US" sz="1600" dirty="0">
                <a:solidFill>
                  <a:srgbClr val="FFFFFF"/>
                </a:solidFill>
              </a:rPr>
              <a:t>Locks on  doors and windows</a:t>
            </a:r>
          </a:p>
        </p:txBody>
      </p:sp>
      <p:sp>
        <p:nvSpPr>
          <p:cNvPr id="3" name="Rectangle 2">
            <a:extLst>
              <a:ext uri="{FF2B5EF4-FFF2-40B4-BE49-F238E27FC236}">
                <a16:creationId xmlns:a16="http://schemas.microsoft.com/office/drawing/2014/main" id="{5A5853B7-1A74-4397-B09C-632CBB95CF52}"/>
              </a:ext>
            </a:extLst>
          </p:cNvPr>
          <p:cNvSpPr/>
          <p:nvPr/>
        </p:nvSpPr>
        <p:spPr>
          <a:xfrm rot="16200000">
            <a:off x="-126192" y="4265641"/>
            <a:ext cx="550151" cy="256289"/>
          </a:xfrm>
          <a:prstGeom prst="rect">
            <a:avLst/>
          </a:prstGeom>
        </p:spPr>
        <p:txBody>
          <a:bodyPr wrap="none">
            <a:spAutoFit/>
          </a:bodyPr>
          <a:lstStyle/>
          <a:p>
            <a:pPr marL="0" marR="0" lvl="0" indent="0" algn="ctr" defTabSz="685766" rtl="0" eaLnBrk="1" fontAlgn="auto" latinLnBrk="0" hangingPunct="1">
              <a:lnSpc>
                <a:spcPct val="110000"/>
              </a:lnSpc>
              <a:spcBef>
                <a:spcPts val="0"/>
              </a:spcBef>
              <a:spcAft>
                <a:spcPts val="0"/>
              </a:spcAft>
              <a:buClrTx/>
              <a:buSzTx/>
              <a:buFontTx/>
              <a:buNone/>
              <a:tabLst/>
              <a:defRPr/>
            </a:pPr>
            <a:r>
              <a:rPr kumimoji="0" lang="en-US" sz="1050" b="0" i="0" u="none" strike="noStrike" kern="1200" cap="none" spc="0" normalizeH="0" baseline="0" noProof="0" dirty="0">
                <a:ln>
                  <a:noFill/>
                </a:ln>
                <a:solidFill>
                  <a:srgbClr val="444444"/>
                </a:solidFill>
                <a:effectLst/>
                <a:uLnTx/>
                <a:uFillTx/>
                <a:latin typeface="Arial"/>
                <a:ea typeface="+mn-ea"/>
                <a:cs typeface="+mn-cs"/>
              </a:rPr>
              <a:t>Offers</a:t>
            </a:r>
            <a:endParaRPr kumimoji="0" lang="en-US" sz="900" b="0" i="0" u="none" strike="noStrike" kern="1200" cap="none" spc="0" normalizeH="0" baseline="0" noProof="0" dirty="0">
              <a:ln>
                <a:noFill/>
              </a:ln>
              <a:solidFill>
                <a:srgbClr val="444444"/>
              </a:solidFill>
              <a:effectLst/>
              <a:uLnTx/>
              <a:uFillTx/>
              <a:latin typeface="Arial"/>
              <a:ea typeface="+mn-ea"/>
              <a:cs typeface="+mn-cs"/>
            </a:endParaRPr>
          </a:p>
        </p:txBody>
      </p:sp>
      <p:sp>
        <p:nvSpPr>
          <p:cNvPr id="48" name="TextBox 47">
            <a:extLst>
              <a:ext uri="{FF2B5EF4-FFF2-40B4-BE49-F238E27FC236}">
                <a16:creationId xmlns:a16="http://schemas.microsoft.com/office/drawing/2014/main" id="{A4115AE2-2B00-4ED2-8F36-D6D5F936BA7E}"/>
              </a:ext>
            </a:extLst>
          </p:cNvPr>
          <p:cNvSpPr txBox="1"/>
          <p:nvPr/>
        </p:nvSpPr>
        <p:spPr>
          <a:xfrm>
            <a:off x="4008694" y="3969233"/>
            <a:ext cx="3298303" cy="753732"/>
          </a:xfrm>
          <a:prstGeom prst="rect">
            <a:avLst/>
          </a:prstGeom>
          <a:noFill/>
        </p:spPr>
        <p:txBody>
          <a:bodyPr wrap="square" rtlCol="0">
            <a:spAutoFit/>
          </a:bodyPr>
          <a:lstStyle/>
          <a:p>
            <a:pPr marL="0" marR="0" lvl="0" indent="0" algn="ctr" defTabSz="685766" rtl="0" eaLnBrk="1" fontAlgn="auto" latinLnBrk="0" hangingPunct="1">
              <a:lnSpc>
                <a:spcPct val="110000"/>
              </a:lnSpc>
              <a:spcBef>
                <a:spcPts val="0"/>
              </a:spcBef>
              <a:spcAft>
                <a:spcPts val="0"/>
              </a:spcAft>
              <a:buClrTx/>
              <a:buSzTx/>
              <a:buFontTx/>
              <a:buNone/>
              <a:tabLst/>
              <a:defRPr/>
            </a:pPr>
            <a:r>
              <a:rPr kumimoji="0" lang="en-US" sz="1400" i="0" u="none" strike="noStrike" kern="1200" cap="none" spc="0" normalizeH="0" baseline="0" noProof="0" dirty="0">
                <a:ln>
                  <a:noFill/>
                </a:ln>
                <a:solidFill>
                  <a:srgbClr val="FFFFFF"/>
                </a:solidFill>
                <a:effectLst/>
                <a:uLnTx/>
                <a:uFillTx/>
                <a:latin typeface="Arial" panose="020B0604020202020204"/>
                <a:ea typeface="+mn-ea"/>
                <a:cs typeface="+mn-cs"/>
              </a:rPr>
              <a:t>Dell Technologies Managed </a:t>
            </a:r>
          </a:p>
          <a:p>
            <a:pPr marL="0" marR="0" lvl="0" indent="0" algn="ctr" defTabSz="685766" rtl="0" eaLnBrk="1" fontAlgn="auto" latinLnBrk="0" hangingPunct="1">
              <a:lnSpc>
                <a:spcPct val="110000"/>
              </a:lnSpc>
              <a:spcBef>
                <a:spcPts val="0"/>
              </a:spcBef>
              <a:spcAft>
                <a:spcPts val="0"/>
              </a:spcAft>
              <a:buClrTx/>
              <a:buSzTx/>
              <a:buFontTx/>
              <a:buNone/>
              <a:tabLst/>
              <a:defRPr/>
            </a:pPr>
            <a:r>
              <a:rPr kumimoji="0" lang="en-US" sz="1400" i="0" u="none" strike="noStrike" kern="1200" cap="none" spc="0" normalizeH="0" baseline="0" noProof="0" dirty="0">
                <a:ln>
                  <a:noFill/>
                </a:ln>
                <a:solidFill>
                  <a:srgbClr val="FFFFFF"/>
                </a:solidFill>
                <a:effectLst/>
                <a:uLnTx/>
                <a:uFillTx/>
                <a:latin typeface="Arial" panose="020B0604020202020204"/>
                <a:ea typeface="+mn-ea"/>
                <a:cs typeface="+mn-cs"/>
              </a:rPr>
              <a:t>Detection and Response</a:t>
            </a:r>
          </a:p>
          <a:p>
            <a:pPr lvl="0" algn="ctr" defTabSz="685766">
              <a:lnSpc>
                <a:spcPct val="110000"/>
              </a:lnSpc>
              <a:defRPr/>
            </a:pPr>
            <a:r>
              <a:rPr lang="en-US" sz="1200" dirty="0">
                <a:solidFill>
                  <a:schemeClr val="tx2"/>
                </a:solidFill>
                <a:ea typeface="Calibri" panose="020F0502020204030204" pitchFamily="34" charset="0"/>
                <a:cs typeface="Times New Roman" panose="02020603050405020304" pitchFamily="18" charset="0"/>
              </a:rPr>
              <a:t>powered by Secureworks® Taegis™ XDR</a:t>
            </a:r>
            <a:endParaRPr kumimoji="0" lang="en-US" sz="120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11" name="Rectangle 10">
            <a:extLst>
              <a:ext uri="{FF2B5EF4-FFF2-40B4-BE49-F238E27FC236}">
                <a16:creationId xmlns:a16="http://schemas.microsoft.com/office/drawing/2014/main" id="{544D6916-9D5D-4E85-8382-E5261B5B10F9}"/>
              </a:ext>
            </a:extLst>
          </p:cNvPr>
          <p:cNvSpPr/>
          <p:nvPr/>
        </p:nvSpPr>
        <p:spPr>
          <a:xfrm>
            <a:off x="7451612" y="3976220"/>
            <a:ext cx="1550172" cy="689869"/>
          </a:xfrm>
          <a:prstGeom prst="rect">
            <a:avLst/>
          </a:prstGeom>
        </p:spPr>
        <p:txBody>
          <a:bodyPr wrap="square">
            <a:spAutoFit/>
          </a:bodyPr>
          <a:lstStyle/>
          <a:p>
            <a:pPr marL="0" marR="0" lvl="0" indent="0" algn="ctr" defTabSz="514350" rtl="0" eaLnBrk="1" fontAlgn="auto" latinLnBrk="0" hangingPunct="1">
              <a:lnSpc>
                <a:spcPct val="110000"/>
              </a:lnSpc>
              <a:spcBef>
                <a:spcPts val="0"/>
              </a:spcBef>
              <a:spcAft>
                <a:spcPts val="0"/>
              </a:spcAft>
              <a:buClr>
                <a:srgbClr val="FFFFFF"/>
              </a:buClr>
              <a:buSzTx/>
              <a:buFontTx/>
              <a:buNone/>
              <a:tabLst/>
              <a:defRPr/>
            </a:pPr>
            <a:r>
              <a:rPr kumimoji="0" lang="en-US" sz="900" b="0" i="0" u="none" strike="noStrike" kern="1200" cap="none" spc="0" normalizeH="0" baseline="0" noProof="0" dirty="0">
                <a:ln>
                  <a:noFill/>
                </a:ln>
                <a:solidFill>
                  <a:srgbClr val="FFFFFF"/>
                </a:solidFill>
                <a:effectLst/>
                <a:uLnTx/>
                <a:uFillTx/>
                <a:latin typeface="Arial"/>
                <a:ea typeface="+mn-ea"/>
                <a:cs typeface="+mn-cs"/>
                <a:sym typeface="Wingdings" panose="05000000000000000000" pitchFamily="2" charset="2"/>
              </a:rPr>
              <a:t>Our </a:t>
            </a:r>
            <a:r>
              <a:rPr kumimoji="0" lang="en-US" sz="900" b="0" i="0" u="none" strike="noStrike" kern="1200" cap="none" spc="0" normalizeH="0" baseline="0" noProof="0" dirty="0">
                <a:ln>
                  <a:noFill/>
                </a:ln>
                <a:solidFill>
                  <a:srgbClr val="FFFFFF"/>
                </a:solidFill>
                <a:effectLst/>
                <a:uLnTx/>
                <a:uFillTx/>
                <a:latin typeface="Arial"/>
                <a:ea typeface="+mn-ea"/>
                <a:cs typeface="+mn-cs"/>
                <a:sym typeface="Wingdings" panose="05000000000000000000" pitchFamily="2" charset="2"/>
                <a:hlinkClick r:id="rId3">
                  <a:extLst>
                    <a:ext uri="{A12FA001-AC4F-418D-AE19-62706E023703}">
                      <ahyp:hlinkClr xmlns:ahyp="http://schemas.microsoft.com/office/drawing/2018/hyperlinkcolor" val="tx"/>
                    </a:ext>
                  </a:extLst>
                </a:hlinkClick>
              </a:rPr>
              <a:t>Incident Recovery</a:t>
            </a:r>
            <a:br>
              <a:rPr kumimoji="0" lang="en-US" sz="900" b="0" i="0" u="none" strike="noStrike" kern="1200" cap="none" spc="0" normalizeH="0" baseline="0" noProof="0" dirty="0">
                <a:ln>
                  <a:noFill/>
                </a:ln>
                <a:solidFill>
                  <a:srgbClr val="FFFFFF"/>
                </a:solidFill>
                <a:effectLst/>
                <a:uLnTx/>
                <a:uFillTx/>
                <a:latin typeface="Arial"/>
                <a:ea typeface="+mn-ea"/>
                <a:cs typeface="+mn-cs"/>
                <a:sym typeface="Wingdings" panose="05000000000000000000" pitchFamily="2" charset="2"/>
              </a:rPr>
            </a:br>
            <a:r>
              <a:rPr kumimoji="0" lang="en-US" sz="900" b="0" i="0" u="none" strike="noStrike" kern="1200" cap="none" spc="0" normalizeH="0" baseline="0" noProof="0" dirty="0">
                <a:ln>
                  <a:noFill/>
                </a:ln>
                <a:solidFill>
                  <a:srgbClr val="FFFFFF"/>
                </a:solidFill>
                <a:effectLst/>
                <a:uLnTx/>
                <a:uFillTx/>
                <a:latin typeface="Arial"/>
                <a:ea typeface="+mn-ea"/>
                <a:cs typeface="+mn-cs"/>
                <a:sym typeface="Wingdings" panose="05000000000000000000" pitchFamily="2" charset="2"/>
              </a:rPr>
              <a:t>team can put the fire out, repair the damage and get you going again</a:t>
            </a:r>
          </a:p>
        </p:txBody>
      </p:sp>
      <p:sp>
        <p:nvSpPr>
          <p:cNvPr id="31" name="Rectangle 30">
            <a:extLst>
              <a:ext uri="{FF2B5EF4-FFF2-40B4-BE49-F238E27FC236}">
                <a16:creationId xmlns:a16="http://schemas.microsoft.com/office/drawing/2014/main" id="{9B8E1192-FC25-49E4-A881-ABF22336BF61}"/>
              </a:ext>
            </a:extLst>
          </p:cNvPr>
          <p:cNvSpPr/>
          <p:nvPr/>
        </p:nvSpPr>
        <p:spPr>
          <a:xfrm>
            <a:off x="2005835" y="4067239"/>
            <a:ext cx="1657487" cy="507831"/>
          </a:xfrm>
          <a:prstGeom prst="rect">
            <a:avLst/>
          </a:prstGeom>
        </p:spPr>
        <p:txBody>
          <a:bodyPr wrap="square">
            <a:spAutoFit/>
          </a:bodyPr>
          <a:lstStyle/>
          <a:p>
            <a:pPr marL="0" marR="0" lvl="0" indent="0" algn="ctr" defTabSz="685800" rtl="0" eaLnBrk="1" fontAlgn="auto" latinLnBrk="0" hangingPunct="1">
              <a:lnSpc>
                <a:spcPct val="100000"/>
              </a:lnSpc>
              <a:spcBef>
                <a:spcPts val="450"/>
              </a:spcBef>
              <a:spcAft>
                <a:spcPts val="0"/>
              </a:spcAft>
              <a:buClrTx/>
              <a:buSzTx/>
              <a:buFontTx/>
              <a:buNone/>
              <a:tabLst/>
              <a:defRPr/>
            </a:pPr>
            <a:r>
              <a:rPr kumimoji="0" lang="en-US" sz="900" b="0" i="0" u="none" strike="noStrike" kern="0" cap="none" spc="0" normalizeH="0" baseline="0" noProof="0" dirty="0">
                <a:ln>
                  <a:noFill/>
                </a:ln>
                <a:solidFill>
                  <a:srgbClr val="FFFFFF"/>
                </a:solidFill>
                <a:effectLst/>
                <a:uLnTx/>
                <a:uFillTx/>
                <a:latin typeface="Arial"/>
                <a:ea typeface="+mn-ea"/>
                <a:cs typeface="+mn-cs"/>
              </a:rPr>
              <a:t>Endpoint Security Monitoring Service + Carbon Black Cloud Enterprise EDR</a:t>
            </a:r>
          </a:p>
        </p:txBody>
      </p:sp>
      <p:sp>
        <p:nvSpPr>
          <p:cNvPr id="33" name="Rectangle 32">
            <a:extLst>
              <a:ext uri="{FF2B5EF4-FFF2-40B4-BE49-F238E27FC236}">
                <a16:creationId xmlns:a16="http://schemas.microsoft.com/office/drawing/2014/main" id="{1D9DAD20-ED82-48FF-B91B-DB30D68A8A6A}"/>
              </a:ext>
            </a:extLst>
          </p:cNvPr>
          <p:cNvSpPr/>
          <p:nvPr/>
        </p:nvSpPr>
        <p:spPr>
          <a:xfrm>
            <a:off x="284326" y="3976220"/>
            <a:ext cx="1631951" cy="689869"/>
          </a:xfrm>
          <a:prstGeom prst="rect">
            <a:avLst/>
          </a:prstGeom>
        </p:spPr>
        <p:txBody>
          <a:bodyPr wrap="square">
            <a:spAutoFit/>
          </a:bodyPr>
          <a:lstStyle/>
          <a:p>
            <a:pPr marL="0" marR="0" lvl="0" indent="0" algn="ctr" defTabSz="685766" rtl="0" eaLnBrk="1" fontAlgn="auto" latinLnBrk="0" hangingPunct="1">
              <a:lnSpc>
                <a:spcPct val="11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FFFFF"/>
                </a:solidFill>
                <a:effectLst/>
                <a:uLnTx/>
                <a:uFillTx/>
                <a:latin typeface="Arial"/>
                <a:ea typeface="+mn-ea"/>
                <a:cs typeface="+mn-cs"/>
              </a:rPr>
              <a:t>Endpoint Security Assessment Service for</a:t>
            </a:r>
          </a:p>
          <a:p>
            <a:pPr marL="0" marR="0" lvl="0" indent="0" algn="ctr" defTabSz="685766" rtl="0" eaLnBrk="1" fontAlgn="auto" latinLnBrk="0" hangingPunct="1">
              <a:lnSpc>
                <a:spcPct val="11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FFFFF"/>
                </a:solidFill>
                <a:effectLst/>
                <a:uLnTx/>
                <a:uFillTx/>
                <a:latin typeface="Arial"/>
                <a:ea typeface="+mn-ea"/>
                <a:cs typeface="+mn-cs"/>
              </a:rPr>
              <a:t>Data, Devices, Identity or Applications</a:t>
            </a:r>
          </a:p>
        </p:txBody>
      </p:sp>
      <p:cxnSp>
        <p:nvCxnSpPr>
          <p:cNvPr id="52" name="Straight Connector 51">
            <a:extLst>
              <a:ext uri="{FF2B5EF4-FFF2-40B4-BE49-F238E27FC236}">
                <a16:creationId xmlns:a16="http://schemas.microsoft.com/office/drawing/2014/main" id="{C1839FA5-4AD0-4F99-BB4E-9AC62C33CC71}"/>
              </a:ext>
            </a:extLst>
          </p:cNvPr>
          <p:cNvCxnSpPr>
            <a:cxnSpLocks/>
          </p:cNvCxnSpPr>
          <p:nvPr/>
        </p:nvCxnSpPr>
        <p:spPr>
          <a:xfrm>
            <a:off x="284326" y="3953040"/>
            <a:ext cx="8709704"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5758A53-50F9-40C5-96FB-5E2B4EC48A0B}"/>
              </a:ext>
            </a:extLst>
          </p:cNvPr>
          <p:cNvSpPr/>
          <p:nvPr/>
        </p:nvSpPr>
        <p:spPr>
          <a:xfrm rot="16200000">
            <a:off x="-123002" y="2675405"/>
            <a:ext cx="498855" cy="256289"/>
          </a:xfrm>
          <a:prstGeom prst="rect">
            <a:avLst/>
          </a:prstGeom>
        </p:spPr>
        <p:txBody>
          <a:bodyPr wrap="none">
            <a:spAutoFit/>
          </a:bodyPr>
          <a:lstStyle/>
          <a:p>
            <a:pPr marL="0" marR="0" lvl="0" indent="0" algn="ctr" defTabSz="685766" rtl="0" eaLnBrk="1" fontAlgn="auto" latinLnBrk="0" hangingPunct="1">
              <a:lnSpc>
                <a:spcPct val="110000"/>
              </a:lnSpc>
              <a:spcBef>
                <a:spcPts val="0"/>
              </a:spcBef>
              <a:spcAft>
                <a:spcPts val="0"/>
              </a:spcAft>
              <a:buClrTx/>
              <a:buSzTx/>
              <a:buFontTx/>
              <a:buNone/>
              <a:tabLst/>
              <a:defRPr/>
            </a:pPr>
            <a:r>
              <a:rPr kumimoji="0" lang="en-US" sz="1050" b="0" i="0" u="none" strike="noStrike" kern="1200" cap="none" spc="0" normalizeH="0" baseline="0" noProof="0" dirty="0">
                <a:ln>
                  <a:noFill/>
                </a:ln>
                <a:solidFill>
                  <a:srgbClr val="444444"/>
                </a:solidFill>
                <a:effectLst/>
                <a:uLnTx/>
                <a:uFillTx/>
                <a:latin typeface="Arial"/>
                <a:ea typeface="+mn-ea"/>
                <a:cs typeface="+mn-cs"/>
              </a:rPr>
              <a:t>Story</a:t>
            </a:r>
            <a:endParaRPr kumimoji="0" lang="en-US" sz="900" b="0" i="0" u="none" strike="noStrike" kern="1200" cap="none" spc="0" normalizeH="0" baseline="0" noProof="0" dirty="0">
              <a:ln>
                <a:noFill/>
              </a:ln>
              <a:solidFill>
                <a:srgbClr val="444444"/>
              </a:solidFill>
              <a:effectLst/>
              <a:uLnTx/>
              <a:uFillTx/>
              <a:latin typeface="Arial"/>
              <a:ea typeface="+mn-ea"/>
              <a:cs typeface="+mn-cs"/>
            </a:endParaRPr>
          </a:p>
        </p:txBody>
      </p:sp>
      <p:sp>
        <p:nvSpPr>
          <p:cNvPr id="51" name="Pentagon 41">
            <a:extLst>
              <a:ext uri="{FF2B5EF4-FFF2-40B4-BE49-F238E27FC236}">
                <a16:creationId xmlns:a16="http://schemas.microsoft.com/office/drawing/2014/main" id="{B53E2670-8A5A-4979-BB41-077D1918D809}"/>
              </a:ext>
            </a:extLst>
          </p:cNvPr>
          <p:cNvSpPr/>
          <p:nvPr/>
        </p:nvSpPr>
        <p:spPr>
          <a:xfrm>
            <a:off x="7131032" y="651858"/>
            <a:ext cx="1945564" cy="376264"/>
          </a:xfrm>
          <a:prstGeom prst="homePlate">
            <a:avLst>
              <a:gd name="adj" fmla="val 20694"/>
            </a:avLst>
          </a:prstGeom>
          <a:solidFill>
            <a:srgbClr val="383838"/>
          </a:solidFill>
          <a:ln w="12700">
            <a:solidFill>
              <a:srgbClr val="FFFFFF"/>
            </a:solidFill>
          </a:ln>
          <a:effectLst/>
        </p:spPr>
        <p:style>
          <a:lnRef idx="1">
            <a:schemeClr val="accent1"/>
          </a:lnRef>
          <a:fillRef idx="3">
            <a:schemeClr val="accent1"/>
          </a:fillRef>
          <a:effectRef idx="2">
            <a:schemeClr val="accent1"/>
          </a:effectRef>
          <a:fontRef idx="minor">
            <a:schemeClr val="lt1"/>
          </a:fontRef>
        </p:style>
        <p:txBody>
          <a:bodyPr vert="horz" lIns="137160" tIns="0" bIns="68580" rtlCol="0" anchor="ctr" anchorCtr="0"/>
          <a:lstStyle/>
          <a:p>
            <a:pPr marL="0" marR="0" lvl="0" indent="0" algn="ctr" defTabSz="685766"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53" name="Pentagon 42">
            <a:extLst>
              <a:ext uri="{FF2B5EF4-FFF2-40B4-BE49-F238E27FC236}">
                <a16:creationId xmlns:a16="http://schemas.microsoft.com/office/drawing/2014/main" id="{CC843540-D604-4C9C-A7E5-0DF3EA62EAA3}"/>
              </a:ext>
            </a:extLst>
          </p:cNvPr>
          <p:cNvSpPr/>
          <p:nvPr/>
        </p:nvSpPr>
        <p:spPr>
          <a:xfrm>
            <a:off x="5565885" y="651858"/>
            <a:ext cx="1945564" cy="376264"/>
          </a:xfrm>
          <a:prstGeom prst="homePlate">
            <a:avLst>
              <a:gd name="adj" fmla="val 20694"/>
            </a:avLst>
          </a:prstGeom>
          <a:solidFill>
            <a:schemeClr val="bg2">
              <a:lumMod val="65000"/>
              <a:lumOff val="35000"/>
            </a:schemeClr>
          </a:solidFill>
          <a:ln w="12700">
            <a:solidFill>
              <a:srgbClr val="FFFFFF"/>
            </a:solidFill>
          </a:ln>
          <a:effectLst/>
        </p:spPr>
        <p:style>
          <a:lnRef idx="1">
            <a:schemeClr val="accent1"/>
          </a:lnRef>
          <a:fillRef idx="3">
            <a:schemeClr val="accent1"/>
          </a:fillRef>
          <a:effectRef idx="2">
            <a:schemeClr val="accent1"/>
          </a:effectRef>
          <a:fontRef idx="minor">
            <a:schemeClr val="lt1"/>
          </a:fontRef>
        </p:style>
        <p:txBody>
          <a:bodyPr vert="horz" lIns="137160" tIns="0" bIns="68580" rtlCol="0" anchor="ctr" anchorCtr="0"/>
          <a:lstStyle/>
          <a:p>
            <a:pPr marL="0" marR="0" lvl="0" indent="0" algn="ctr" defTabSz="685766"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55" name="Pentagon 43">
            <a:extLst>
              <a:ext uri="{FF2B5EF4-FFF2-40B4-BE49-F238E27FC236}">
                <a16:creationId xmlns:a16="http://schemas.microsoft.com/office/drawing/2014/main" id="{2F4021B8-FA3B-46A4-A65B-7AAE4F318376}"/>
              </a:ext>
            </a:extLst>
          </p:cNvPr>
          <p:cNvSpPr/>
          <p:nvPr/>
        </p:nvSpPr>
        <p:spPr>
          <a:xfrm>
            <a:off x="3809482" y="651858"/>
            <a:ext cx="1960685" cy="376264"/>
          </a:xfrm>
          <a:prstGeom prst="homePlate">
            <a:avLst>
              <a:gd name="adj" fmla="val 20694"/>
            </a:avLst>
          </a:prstGeom>
          <a:solidFill>
            <a:schemeClr val="tx2">
              <a:lumMod val="50000"/>
            </a:schemeClr>
          </a:solidFill>
          <a:ln w="12700">
            <a:solidFill>
              <a:srgbClr val="FFFFFF"/>
            </a:solidFill>
          </a:ln>
          <a:effectLst/>
        </p:spPr>
        <p:style>
          <a:lnRef idx="1">
            <a:schemeClr val="accent1"/>
          </a:lnRef>
          <a:fillRef idx="3">
            <a:schemeClr val="accent1"/>
          </a:fillRef>
          <a:effectRef idx="2">
            <a:schemeClr val="accent1"/>
          </a:effectRef>
          <a:fontRef idx="minor">
            <a:schemeClr val="lt1"/>
          </a:fontRef>
        </p:style>
        <p:txBody>
          <a:bodyPr vert="horz" lIns="137160" tIns="0" bIns="68580" rtlCol="0" anchor="ctr" anchorCtr="0"/>
          <a:lstStyle/>
          <a:p>
            <a:pPr marL="0" marR="0" lvl="0" indent="0" algn="ctr" defTabSz="685766"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56" name="Pentagon 44">
            <a:extLst>
              <a:ext uri="{FF2B5EF4-FFF2-40B4-BE49-F238E27FC236}">
                <a16:creationId xmlns:a16="http://schemas.microsoft.com/office/drawing/2014/main" id="{27325759-C5DE-446E-A95F-96DAEC47AEB3}"/>
              </a:ext>
            </a:extLst>
          </p:cNvPr>
          <p:cNvSpPr/>
          <p:nvPr/>
        </p:nvSpPr>
        <p:spPr>
          <a:xfrm>
            <a:off x="1886949" y="651858"/>
            <a:ext cx="2113790" cy="376264"/>
          </a:xfrm>
          <a:prstGeom prst="homePlate">
            <a:avLst>
              <a:gd name="adj" fmla="val 20694"/>
            </a:avLst>
          </a:prstGeom>
          <a:solidFill>
            <a:schemeClr val="tx2">
              <a:lumMod val="65000"/>
            </a:schemeClr>
          </a:solidFill>
          <a:ln w="12700">
            <a:solidFill>
              <a:srgbClr val="FFFFFF"/>
            </a:solidFill>
          </a:ln>
          <a:effectLst/>
        </p:spPr>
        <p:style>
          <a:lnRef idx="1">
            <a:schemeClr val="accent1"/>
          </a:lnRef>
          <a:fillRef idx="3">
            <a:schemeClr val="accent1"/>
          </a:fillRef>
          <a:effectRef idx="2">
            <a:schemeClr val="accent1"/>
          </a:effectRef>
          <a:fontRef idx="minor">
            <a:schemeClr val="lt1"/>
          </a:fontRef>
        </p:style>
        <p:txBody>
          <a:bodyPr vert="horz" lIns="137160" tIns="0" bIns="68580" rtlCol="0" anchor="ctr" anchorCtr="0"/>
          <a:lstStyle/>
          <a:p>
            <a:pPr marL="0" marR="0" lvl="0" indent="0" algn="ctr" defTabSz="685766"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57" name="Pentagon 45">
            <a:extLst>
              <a:ext uri="{FF2B5EF4-FFF2-40B4-BE49-F238E27FC236}">
                <a16:creationId xmlns:a16="http://schemas.microsoft.com/office/drawing/2014/main" id="{B2EF3C1E-C26B-44D7-B1BA-E0CD30392E9D}"/>
              </a:ext>
            </a:extLst>
          </p:cNvPr>
          <p:cNvSpPr/>
          <p:nvPr/>
        </p:nvSpPr>
        <p:spPr>
          <a:xfrm>
            <a:off x="277619" y="653282"/>
            <a:ext cx="1728216" cy="376264"/>
          </a:xfrm>
          <a:prstGeom prst="homePlate">
            <a:avLst>
              <a:gd name="adj" fmla="val 20694"/>
            </a:avLst>
          </a:prstGeom>
          <a:solidFill>
            <a:schemeClr val="tx2">
              <a:lumMod val="75000"/>
            </a:schemeClr>
          </a:solidFill>
          <a:ln w="12700">
            <a:solidFill>
              <a:srgbClr val="FFFFFF"/>
            </a:solidFill>
          </a:ln>
          <a:effectLst/>
        </p:spPr>
        <p:style>
          <a:lnRef idx="1">
            <a:schemeClr val="accent1"/>
          </a:lnRef>
          <a:fillRef idx="3">
            <a:schemeClr val="accent1"/>
          </a:fillRef>
          <a:effectRef idx="2">
            <a:schemeClr val="accent1"/>
          </a:effectRef>
          <a:fontRef idx="minor">
            <a:schemeClr val="lt1"/>
          </a:fontRef>
        </p:style>
        <p:txBody>
          <a:bodyPr vert="horz" lIns="137160" tIns="0" bIns="68580" rtlCol="0" anchor="ctr" anchorCtr="0"/>
          <a:lstStyle/>
          <a:p>
            <a:pPr marL="0" marR="0" lvl="0" indent="0" algn="ctr" defTabSz="685766"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58" name="TextBox 57">
            <a:extLst>
              <a:ext uri="{FF2B5EF4-FFF2-40B4-BE49-F238E27FC236}">
                <a16:creationId xmlns:a16="http://schemas.microsoft.com/office/drawing/2014/main" id="{10BB1230-9482-41B6-AAFE-6AD8F40AC811}"/>
              </a:ext>
            </a:extLst>
          </p:cNvPr>
          <p:cNvSpPr txBox="1"/>
          <p:nvPr/>
        </p:nvSpPr>
        <p:spPr>
          <a:xfrm>
            <a:off x="4444150" y="709230"/>
            <a:ext cx="731290" cy="307777"/>
          </a:xfrm>
          <a:prstGeom prst="rect">
            <a:avLst/>
          </a:prstGeom>
          <a:noFill/>
        </p:spPr>
        <p:txBody>
          <a:bodyPr wrap="none" rtlCol="0">
            <a:spAutoFit/>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FFFFF"/>
                </a:solidFill>
                <a:effectLst/>
                <a:uLnTx/>
                <a:uFillTx/>
                <a:latin typeface="Arial" panose="020B0604020202020204"/>
                <a:ea typeface="+mn-ea"/>
                <a:cs typeface="+mn-cs"/>
              </a:rPr>
              <a:t>Detect</a:t>
            </a:r>
          </a:p>
        </p:txBody>
      </p:sp>
      <p:sp>
        <p:nvSpPr>
          <p:cNvPr id="59" name="TextBox 58">
            <a:extLst>
              <a:ext uri="{FF2B5EF4-FFF2-40B4-BE49-F238E27FC236}">
                <a16:creationId xmlns:a16="http://schemas.microsoft.com/office/drawing/2014/main" id="{0F7B89D1-1A1F-4609-8594-21F9A7CEC9FA}"/>
              </a:ext>
            </a:extLst>
          </p:cNvPr>
          <p:cNvSpPr txBox="1"/>
          <p:nvPr/>
        </p:nvSpPr>
        <p:spPr>
          <a:xfrm>
            <a:off x="2560609" y="709230"/>
            <a:ext cx="801823" cy="307777"/>
          </a:xfrm>
          <a:prstGeom prst="rect">
            <a:avLst/>
          </a:prstGeom>
          <a:noFill/>
        </p:spPr>
        <p:txBody>
          <a:bodyPr wrap="none" rtlCol="0">
            <a:spAutoFit/>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FFFFF"/>
                </a:solidFill>
                <a:effectLst/>
                <a:uLnTx/>
                <a:uFillTx/>
                <a:latin typeface="Arial" panose="020B0604020202020204"/>
                <a:ea typeface="+mn-ea"/>
                <a:cs typeface="+mn-cs"/>
              </a:rPr>
              <a:t>Protect</a:t>
            </a:r>
          </a:p>
        </p:txBody>
      </p:sp>
      <p:sp>
        <p:nvSpPr>
          <p:cNvPr id="60" name="TextBox 59">
            <a:extLst>
              <a:ext uri="{FF2B5EF4-FFF2-40B4-BE49-F238E27FC236}">
                <a16:creationId xmlns:a16="http://schemas.microsoft.com/office/drawing/2014/main" id="{FC31002D-C1AE-467E-8332-DA1C45D14A16}"/>
              </a:ext>
            </a:extLst>
          </p:cNvPr>
          <p:cNvSpPr txBox="1"/>
          <p:nvPr/>
        </p:nvSpPr>
        <p:spPr>
          <a:xfrm>
            <a:off x="765886" y="709230"/>
            <a:ext cx="819455" cy="307777"/>
          </a:xfrm>
          <a:prstGeom prst="rect">
            <a:avLst/>
          </a:prstGeom>
          <a:noFill/>
        </p:spPr>
        <p:txBody>
          <a:bodyPr wrap="none" rtlCol="0">
            <a:spAutoFit/>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FFFFF"/>
                </a:solidFill>
                <a:effectLst/>
                <a:uLnTx/>
                <a:uFillTx/>
                <a:latin typeface="Arial" panose="020B0604020202020204"/>
                <a:ea typeface="+mn-ea"/>
                <a:cs typeface="+mn-cs"/>
              </a:rPr>
              <a:t>Identify</a:t>
            </a:r>
          </a:p>
        </p:txBody>
      </p:sp>
      <p:sp>
        <p:nvSpPr>
          <p:cNvPr id="61" name="TextBox 60">
            <a:extLst>
              <a:ext uri="{FF2B5EF4-FFF2-40B4-BE49-F238E27FC236}">
                <a16:creationId xmlns:a16="http://schemas.microsoft.com/office/drawing/2014/main" id="{44A6888E-A7B4-4842-8881-F7AA49908325}"/>
              </a:ext>
            </a:extLst>
          </p:cNvPr>
          <p:cNvSpPr txBox="1"/>
          <p:nvPr/>
        </p:nvSpPr>
        <p:spPr>
          <a:xfrm>
            <a:off x="7802205" y="709230"/>
            <a:ext cx="891591" cy="307777"/>
          </a:xfrm>
          <a:prstGeom prst="rect">
            <a:avLst/>
          </a:prstGeom>
          <a:noFill/>
        </p:spPr>
        <p:txBody>
          <a:bodyPr wrap="none" rtlCol="0">
            <a:spAutoFit/>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FFFFF"/>
                </a:solidFill>
                <a:effectLst/>
                <a:uLnTx/>
                <a:uFillTx/>
                <a:latin typeface="Arial" panose="020B0604020202020204"/>
                <a:ea typeface="+mn-ea"/>
                <a:cs typeface="+mn-cs"/>
              </a:rPr>
              <a:t>Recover</a:t>
            </a:r>
          </a:p>
        </p:txBody>
      </p:sp>
      <p:sp>
        <p:nvSpPr>
          <p:cNvPr id="62" name="TextBox 61">
            <a:extLst>
              <a:ext uri="{FF2B5EF4-FFF2-40B4-BE49-F238E27FC236}">
                <a16:creationId xmlns:a16="http://schemas.microsoft.com/office/drawing/2014/main" id="{530FB904-587B-45AF-9F0D-F01B560A3D83}"/>
              </a:ext>
            </a:extLst>
          </p:cNvPr>
          <p:cNvSpPr txBox="1"/>
          <p:nvPr/>
        </p:nvSpPr>
        <p:spPr>
          <a:xfrm rot="16200000">
            <a:off x="-107766" y="722109"/>
            <a:ext cx="490840" cy="253916"/>
          </a:xfrm>
          <a:prstGeom prst="rect">
            <a:avLst/>
          </a:prstGeom>
          <a:noFill/>
        </p:spPr>
        <p:txBody>
          <a:bodyPr wrap="none" rtlCol="0">
            <a:spAutoFit/>
          </a:bodyPr>
          <a:lstStyle/>
          <a:p>
            <a:pPr marL="0" marR="0" lvl="0" indent="0" algn="l" defTabSz="514337"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rgbClr val="000000"/>
                </a:solidFill>
                <a:effectLst/>
                <a:uLnTx/>
                <a:uFillTx/>
                <a:latin typeface="Arial" panose="020B0604020202020204"/>
                <a:ea typeface="+mn-ea"/>
                <a:cs typeface="+mn-cs"/>
              </a:rPr>
              <a:t>NIST</a:t>
            </a:r>
          </a:p>
        </p:txBody>
      </p:sp>
      <p:sp>
        <p:nvSpPr>
          <p:cNvPr id="63" name="TextBox 62">
            <a:extLst>
              <a:ext uri="{FF2B5EF4-FFF2-40B4-BE49-F238E27FC236}">
                <a16:creationId xmlns:a16="http://schemas.microsoft.com/office/drawing/2014/main" id="{2A08F180-E6F2-444C-9AD5-32964C441C48}"/>
              </a:ext>
            </a:extLst>
          </p:cNvPr>
          <p:cNvSpPr txBox="1"/>
          <p:nvPr/>
        </p:nvSpPr>
        <p:spPr>
          <a:xfrm>
            <a:off x="6092983" y="709230"/>
            <a:ext cx="949299" cy="307777"/>
          </a:xfrm>
          <a:prstGeom prst="rect">
            <a:avLst/>
          </a:prstGeom>
          <a:noFill/>
        </p:spPr>
        <p:txBody>
          <a:bodyPr wrap="none" rtlCol="0">
            <a:spAutoFit/>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FFFFF"/>
                </a:solidFill>
                <a:effectLst/>
                <a:uLnTx/>
                <a:uFillTx/>
                <a:latin typeface="Arial" panose="020B0604020202020204"/>
                <a:ea typeface="+mn-ea"/>
                <a:cs typeface="+mn-cs"/>
              </a:rPr>
              <a:t>Respond</a:t>
            </a:r>
          </a:p>
        </p:txBody>
      </p:sp>
      <p:pic>
        <p:nvPicPr>
          <p:cNvPr id="69" name="Picture 68" descr="A picture containing text, clipart&#10;&#10;Description automatically generated">
            <a:extLst>
              <a:ext uri="{FF2B5EF4-FFF2-40B4-BE49-F238E27FC236}">
                <a16:creationId xmlns:a16="http://schemas.microsoft.com/office/drawing/2014/main" id="{D5046C26-2799-4843-9670-FCDD33ABB00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3140" y="2426280"/>
            <a:ext cx="510413" cy="510413"/>
          </a:xfrm>
          <a:prstGeom prst="rect">
            <a:avLst/>
          </a:prstGeom>
        </p:spPr>
      </p:pic>
      <p:pic>
        <p:nvPicPr>
          <p:cNvPr id="71" name="Picture 70" descr="Icon&#10;&#10;Description automatically generated">
            <a:extLst>
              <a:ext uri="{FF2B5EF4-FFF2-40B4-BE49-F238E27FC236}">
                <a16:creationId xmlns:a16="http://schemas.microsoft.com/office/drawing/2014/main" id="{5D81673B-26AA-0448-9C10-35A2FA09F15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87920" y="2416007"/>
            <a:ext cx="558682" cy="537679"/>
          </a:xfrm>
          <a:prstGeom prst="rect">
            <a:avLst/>
          </a:prstGeom>
        </p:spPr>
      </p:pic>
      <p:cxnSp>
        <p:nvCxnSpPr>
          <p:cNvPr id="73" name="Straight Connector 72">
            <a:extLst>
              <a:ext uri="{FF2B5EF4-FFF2-40B4-BE49-F238E27FC236}">
                <a16:creationId xmlns:a16="http://schemas.microsoft.com/office/drawing/2014/main" id="{F883D5B6-2CB7-A243-B6B9-9A87ADBF7B02}"/>
              </a:ext>
            </a:extLst>
          </p:cNvPr>
          <p:cNvCxnSpPr>
            <a:cxnSpLocks/>
          </p:cNvCxnSpPr>
          <p:nvPr/>
        </p:nvCxnSpPr>
        <p:spPr>
          <a:xfrm>
            <a:off x="284326" y="2243314"/>
            <a:ext cx="8709704"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pic>
        <p:nvPicPr>
          <p:cNvPr id="75" name="Picture 74" descr="Icon&#10;&#10;Description automatically generated">
            <a:extLst>
              <a:ext uri="{FF2B5EF4-FFF2-40B4-BE49-F238E27FC236}">
                <a16:creationId xmlns:a16="http://schemas.microsoft.com/office/drawing/2014/main" id="{5F4FF8ED-83E8-354C-A8AE-B82768BBFE7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091361" y="2402829"/>
            <a:ext cx="408316" cy="526181"/>
          </a:xfrm>
          <a:prstGeom prst="rect">
            <a:avLst/>
          </a:prstGeom>
        </p:spPr>
      </p:pic>
      <p:pic>
        <p:nvPicPr>
          <p:cNvPr id="77" name="Picture 76" descr="Icon&#10;&#10;Description automatically generated">
            <a:extLst>
              <a:ext uri="{FF2B5EF4-FFF2-40B4-BE49-F238E27FC236}">
                <a16:creationId xmlns:a16="http://schemas.microsoft.com/office/drawing/2014/main" id="{66E8686B-4FED-544E-8432-A4084EC9252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677412" y="2552521"/>
            <a:ext cx="593016" cy="296508"/>
          </a:xfrm>
          <a:prstGeom prst="rect">
            <a:avLst/>
          </a:prstGeom>
        </p:spPr>
      </p:pic>
      <p:pic>
        <p:nvPicPr>
          <p:cNvPr id="79" name="Picture 78" descr="A black and white outline of a person's head&#10;&#10;Description automatically generated with low confidence">
            <a:extLst>
              <a:ext uri="{FF2B5EF4-FFF2-40B4-BE49-F238E27FC236}">
                <a16:creationId xmlns:a16="http://schemas.microsoft.com/office/drawing/2014/main" id="{08095158-376A-CB41-BFC7-C1EADEE1FC7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653536" y="2432561"/>
            <a:ext cx="418700" cy="537028"/>
          </a:xfrm>
          <a:prstGeom prst="rect">
            <a:avLst/>
          </a:prstGeom>
        </p:spPr>
      </p:pic>
      <p:pic>
        <p:nvPicPr>
          <p:cNvPr id="83" name="Picture 82" descr="Icon&#10;&#10;Description automatically generated">
            <a:extLst>
              <a:ext uri="{FF2B5EF4-FFF2-40B4-BE49-F238E27FC236}">
                <a16:creationId xmlns:a16="http://schemas.microsoft.com/office/drawing/2014/main" id="{401AD9AB-5017-074F-84E0-A64D047A48B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160853" y="2400555"/>
            <a:ext cx="623332" cy="546545"/>
          </a:xfrm>
          <a:prstGeom prst="rect">
            <a:avLst/>
          </a:prstGeom>
        </p:spPr>
      </p:pic>
      <p:pic>
        <p:nvPicPr>
          <p:cNvPr id="85" name="Picture 84" descr="A picture containing text, clipart&#10;&#10;Description automatically generated">
            <a:extLst>
              <a:ext uri="{FF2B5EF4-FFF2-40B4-BE49-F238E27FC236}">
                <a16:creationId xmlns:a16="http://schemas.microsoft.com/office/drawing/2014/main" id="{723E679F-6550-5E40-80E1-7BEBB8E60570}"/>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6839124" y="2410921"/>
            <a:ext cx="424589" cy="564612"/>
          </a:xfrm>
          <a:prstGeom prst="rect">
            <a:avLst/>
          </a:prstGeom>
        </p:spPr>
      </p:pic>
      <p:pic>
        <p:nvPicPr>
          <p:cNvPr id="88" name="Picture 87" descr="A map of the world&#10;&#10;Description automatically generated with low confidence">
            <a:extLst>
              <a:ext uri="{FF2B5EF4-FFF2-40B4-BE49-F238E27FC236}">
                <a16:creationId xmlns:a16="http://schemas.microsoft.com/office/drawing/2014/main" id="{D806DFF4-2AAC-9946-A942-4A319B82BAB0}"/>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546908" y="2410007"/>
            <a:ext cx="427951" cy="519004"/>
          </a:xfrm>
          <a:prstGeom prst="rect">
            <a:avLst/>
          </a:prstGeom>
        </p:spPr>
      </p:pic>
      <p:pic>
        <p:nvPicPr>
          <p:cNvPr id="92" name="Picture 91" descr="A picture containing text, clipart&#10;&#10;Description automatically generated">
            <a:extLst>
              <a:ext uri="{FF2B5EF4-FFF2-40B4-BE49-F238E27FC236}">
                <a16:creationId xmlns:a16="http://schemas.microsoft.com/office/drawing/2014/main" id="{5B448DCB-7989-E74A-A624-BCE0F7C6A5D8}"/>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8063249" y="2391100"/>
            <a:ext cx="427431" cy="550814"/>
          </a:xfrm>
          <a:prstGeom prst="rect">
            <a:avLst/>
          </a:prstGeom>
        </p:spPr>
      </p:pic>
      <p:grpSp>
        <p:nvGrpSpPr>
          <p:cNvPr id="10" name="Group 9">
            <a:extLst>
              <a:ext uri="{FF2B5EF4-FFF2-40B4-BE49-F238E27FC236}">
                <a16:creationId xmlns:a16="http://schemas.microsoft.com/office/drawing/2014/main" id="{5B402844-3787-42E9-A3C8-E3A64ADFBDBF}"/>
              </a:ext>
            </a:extLst>
          </p:cNvPr>
          <p:cNvGrpSpPr/>
          <p:nvPr/>
        </p:nvGrpSpPr>
        <p:grpSpPr>
          <a:xfrm>
            <a:off x="3588277" y="2483747"/>
            <a:ext cx="1374732" cy="1300922"/>
            <a:chOff x="-1445347" y="2258654"/>
            <a:chExt cx="1374732" cy="1300922"/>
          </a:xfrm>
        </p:grpSpPr>
        <p:grpSp>
          <p:nvGrpSpPr>
            <p:cNvPr id="9" name="Group 8">
              <a:extLst>
                <a:ext uri="{FF2B5EF4-FFF2-40B4-BE49-F238E27FC236}">
                  <a16:creationId xmlns:a16="http://schemas.microsoft.com/office/drawing/2014/main" id="{4D5A271B-6F16-4022-B765-5BF8CE1B8739}"/>
                </a:ext>
              </a:extLst>
            </p:cNvPr>
            <p:cNvGrpSpPr/>
            <p:nvPr/>
          </p:nvGrpSpPr>
          <p:grpSpPr>
            <a:xfrm>
              <a:off x="-1272319" y="2369088"/>
              <a:ext cx="1043411" cy="1128974"/>
              <a:chOff x="-1272319" y="2369088"/>
              <a:chExt cx="1043411" cy="1128974"/>
            </a:xfrm>
          </p:grpSpPr>
          <p:sp>
            <p:nvSpPr>
              <p:cNvPr id="4" name="Isosceles Triangle 3">
                <a:extLst>
                  <a:ext uri="{FF2B5EF4-FFF2-40B4-BE49-F238E27FC236}">
                    <a16:creationId xmlns:a16="http://schemas.microsoft.com/office/drawing/2014/main" id="{3EB2E9A9-73E4-4320-9C94-05B7D1593A7C}"/>
                  </a:ext>
                </a:extLst>
              </p:cNvPr>
              <p:cNvSpPr/>
              <p:nvPr/>
            </p:nvSpPr>
            <p:spPr>
              <a:xfrm>
                <a:off x="-1272319" y="2369088"/>
                <a:ext cx="1043411" cy="562516"/>
              </a:xfrm>
              <a:prstGeom prst="triangle">
                <a:avLst/>
              </a:prstGeom>
              <a:solidFill>
                <a:schemeClr val="tx1">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a:ea typeface="+mn-ea"/>
                  <a:cs typeface="+mn-cs"/>
                </a:endParaRPr>
              </a:p>
            </p:txBody>
          </p:sp>
          <p:sp>
            <p:nvSpPr>
              <p:cNvPr id="5" name="Rectangle 4">
                <a:extLst>
                  <a:ext uri="{FF2B5EF4-FFF2-40B4-BE49-F238E27FC236}">
                    <a16:creationId xmlns:a16="http://schemas.microsoft.com/office/drawing/2014/main" id="{641AD9D3-3F1B-40C6-BD0C-5476E0B2B6E8}"/>
                  </a:ext>
                </a:extLst>
              </p:cNvPr>
              <p:cNvSpPr/>
              <p:nvPr/>
            </p:nvSpPr>
            <p:spPr>
              <a:xfrm>
                <a:off x="-1217712" y="2891025"/>
                <a:ext cx="265309" cy="591070"/>
              </a:xfrm>
              <a:prstGeom prst="rect">
                <a:avLst/>
              </a:prstGeom>
              <a:solidFill>
                <a:schemeClr val="tx1">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a:ea typeface="+mn-ea"/>
                  <a:cs typeface="+mn-cs"/>
                </a:endParaRPr>
              </a:p>
            </p:txBody>
          </p:sp>
          <p:sp>
            <p:nvSpPr>
              <p:cNvPr id="45" name="Rectangle 44">
                <a:extLst>
                  <a:ext uri="{FF2B5EF4-FFF2-40B4-BE49-F238E27FC236}">
                    <a16:creationId xmlns:a16="http://schemas.microsoft.com/office/drawing/2014/main" id="{FC615041-9B06-48E4-9B21-0FD02DC41A78}"/>
                  </a:ext>
                </a:extLst>
              </p:cNvPr>
              <p:cNvSpPr/>
              <p:nvPr/>
            </p:nvSpPr>
            <p:spPr>
              <a:xfrm>
                <a:off x="-544742" y="2906992"/>
                <a:ext cx="265309" cy="591070"/>
              </a:xfrm>
              <a:prstGeom prst="rect">
                <a:avLst/>
              </a:prstGeom>
              <a:solidFill>
                <a:schemeClr val="tx1">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a:ea typeface="+mn-ea"/>
                  <a:cs typeface="+mn-cs"/>
                </a:endParaRPr>
              </a:p>
            </p:txBody>
          </p:sp>
          <p:sp>
            <p:nvSpPr>
              <p:cNvPr id="64" name="Rectangle 63">
                <a:extLst>
                  <a:ext uri="{FF2B5EF4-FFF2-40B4-BE49-F238E27FC236}">
                    <a16:creationId xmlns:a16="http://schemas.microsoft.com/office/drawing/2014/main" id="{5A677F9E-0504-490E-A669-BD82466BF97E}"/>
                  </a:ext>
                </a:extLst>
              </p:cNvPr>
              <p:cNvSpPr/>
              <p:nvPr/>
            </p:nvSpPr>
            <p:spPr>
              <a:xfrm rot="16200000">
                <a:off x="-819317" y="2641835"/>
                <a:ext cx="172710" cy="591070"/>
              </a:xfrm>
              <a:prstGeom prst="rect">
                <a:avLst/>
              </a:prstGeom>
              <a:solidFill>
                <a:schemeClr val="tx1">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a:ea typeface="+mn-ea"/>
                  <a:cs typeface="+mn-cs"/>
                </a:endParaRPr>
              </a:p>
            </p:txBody>
          </p:sp>
        </p:grpSp>
        <p:sp>
          <p:nvSpPr>
            <p:cNvPr id="41" name="Freeform 2069">
              <a:extLst>
                <a:ext uri="{FF2B5EF4-FFF2-40B4-BE49-F238E27FC236}">
                  <a16:creationId xmlns:a16="http://schemas.microsoft.com/office/drawing/2014/main" id="{B355A22F-A91E-46DC-A890-421EF3E143C6}"/>
                </a:ext>
              </a:extLst>
            </p:cNvPr>
            <p:cNvSpPr>
              <a:spLocks noChangeAspect="1" noEditPoints="1"/>
            </p:cNvSpPr>
            <p:nvPr/>
          </p:nvSpPr>
          <p:spPr bwMode="auto">
            <a:xfrm>
              <a:off x="-1445347" y="2258654"/>
              <a:ext cx="1374732" cy="1300922"/>
            </a:xfrm>
            <a:custGeom>
              <a:avLst/>
              <a:gdLst>
                <a:gd name="T0" fmla="*/ 149 w 149"/>
                <a:gd name="T1" fmla="*/ 80 h 141"/>
                <a:gd name="T2" fmla="*/ 134 w 149"/>
                <a:gd name="T3" fmla="*/ 63 h 141"/>
                <a:gd name="T4" fmla="*/ 134 w 149"/>
                <a:gd name="T5" fmla="*/ 63 h 141"/>
                <a:gd name="T6" fmla="*/ 134 w 149"/>
                <a:gd name="T7" fmla="*/ 63 h 141"/>
                <a:gd name="T8" fmla="*/ 75 w 149"/>
                <a:gd name="T9" fmla="*/ 0 h 141"/>
                <a:gd name="T10" fmla="*/ 16 w 149"/>
                <a:gd name="T11" fmla="*/ 63 h 141"/>
                <a:gd name="T12" fmla="*/ 16 w 149"/>
                <a:gd name="T13" fmla="*/ 63 h 141"/>
                <a:gd name="T14" fmla="*/ 16 w 149"/>
                <a:gd name="T15" fmla="*/ 63 h 141"/>
                <a:gd name="T16" fmla="*/ 0 w 149"/>
                <a:gd name="T17" fmla="*/ 80 h 141"/>
                <a:gd name="T18" fmla="*/ 7 w 149"/>
                <a:gd name="T19" fmla="*/ 87 h 141"/>
                <a:gd name="T20" fmla="*/ 16 w 149"/>
                <a:gd name="T21" fmla="*/ 78 h 141"/>
                <a:gd name="T22" fmla="*/ 16 w 149"/>
                <a:gd name="T23" fmla="*/ 141 h 141"/>
                <a:gd name="T24" fmla="*/ 61 w 149"/>
                <a:gd name="T25" fmla="*/ 141 h 141"/>
                <a:gd name="T26" fmla="*/ 61 w 149"/>
                <a:gd name="T27" fmla="*/ 89 h 141"/>
                <a:gd name="T28" fmla="*/ 90 w 149"/>
                <a:gd name="T29" fmla="*/ 89 h 141"/>
                <a:gd name="T30" fmla="*/ 90 w 149"/>
                <a:gd name="T31" fmla="*/ 141 h 141"/>
                <a:gd name="T32" fmla="*/ 134 w 149"/>
                <a:gd name="T33" fmla="*/ 141 h 141"/>
                <a:gd name="T34" fmla="*/ 134 w 149"/>
                <a:gd name="T35" fmla="*/ 78 h 141"/>
                <a:gd name="T36" fmla="*/ 142 w 149"/>
                <a:gd name="T37" fmla="*/ 87 h 141"/>
                <a:gd name="T38" fmla="*/ 149 w 149"/>
                <a:gd name="T39" fmla="*/ 80 h 141"/>
                <a:gd name="T40" fmla="*/ 125 w 149"/>
                <a:gd name="T41" fmla="*/ 132 h 141"/>
                <a:gd name="T42" fmla="*/ 99 w 149"/>
                <a:gd name="T43" fmla="*/ 132 h 141"/>
                <a:gd name="T44" fmla="*/ 99 w 149"/>
                <a:gd name="T45" fmla="*/ 80 h 141"/>
                <a:gd name="T46" fmla="*/ 52 w 149"/>
                <a:gd name="T47" fmla="*/ 80 h 141"/>
                <a:gd name="T48" fmla="*/ 52 w 149"/>
                <a:gd name="T49" fmla="*/ 132 h 141"/>
                <a:gd name="T50" fmla="*/ 26 w 149"/>
                <a:gd name="T51" fmla="*/ 132 h 141"/>
                <a:gd name="T52" fmla="*/ 26 w 149"/>
                <a:gd name="T53" fmla="*/ 66 h 141"/>
                <a:gd name="T54" fmla="*/ 75 w 149"/>
                <a:gd name="T55" fmla="*/ 14 h 141"/>
                <a:gd name="T56" fmla="*/ 125 w 149"/>
                <a:gd name="T57" fmla="*/ 66 h 141"/>
                <a:gd name="T58" fmla="*/ 125 w 149"/>
                <a:gd name="T59" fmla="*/ 132 h 141"/>
                <a:gd name="T60" fmla="*/ 125 w 149"/>
                <a:gd name="T61" fmla="*/ 132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49" h="141">
                  <a:moveTo>
                    <a:pt x="149" y="80"/>
                  </a:moveTo>
                  <a:lnTo>
                    <a:pt x="134" y="63"/>
                  </a:lnTo>
                  <a:lnTo>
                    <a:pt x="134" y="63"/>
                  </a:lnTo>
                  <a:lnTo>
                    <a:pt x="134" y="63"/>
                  </a:lnTo>
                  <a:lnTo>
                    <a:pt x="75" y="0"/>
                  </a:lnTo>
                  <a:lnTo>
                    <a:pt x="16" y="63"/>
                  </a:lnTo>
                  <a:lnTo>
                    <a:pt x="16" y="63"/>
                  </a:lnTo>
                  <a:lnTo>
                    <a:pt x="16" y="63"/>
                  </a:lnTo>
                  <a:lnTo>
                    <a:pt x="0" y="80"/>
                  </a:lnTo>
                  <a:lnTo>
                    <a:pt x="7" y="87"/>
                  </a:lnTo>
                  <a:lnTo>
                    <a:pt x="16" y="78"/>
                  </a:lnTo>
                  <a:lnTo>
                    <a:pt x="16" y="141"/>
                  </a:lnTo>
                  <a:lnTo>
                    <a:pt x="61" y="141"/>
                  </a:lnTo>
                  <a:lnTo>
                    <a:pt x="61" y="89"/>
                  </a:lnTo>
                  <a:lnTo>
                    <a:pt x="90" y="89"/>
                  </a:lnTo>
                  <a:lnTo>
                    <a:pt x="90" y="141"/>
                  </a:lnTo>
                  <a:lnTo>
                    <a:pt x="134" y="141"/>
                  </a:lnTo>
                  <a:lnTo>
                    <a:pt x="134" y="78"/>
                  </a:lnTo>
                  <a:lnTo>
                    <a:pt x="142" y="87"/>
                  </a:lnTo>
                  <a:lnTo>
                    <a:pt x="149" y="80"/>
                  </a:lnTo>
                  <a:close/>
                  <a:moveTo>
                    <a:pt x="125" y="132"/>
                  </a:moveTo>
                  <a:lnTo>
                    <a:pt x="99" y="132"/>
                  </a:lnTo>
                  <a:lnTo>
                    <a:pt x="99" y="80"/>
                  </a:lnTo>
                  <a:lnTo>
                    <a:pt x="52" y="80"/>
                  </a:lnTo>
                  <a:lnTo>
                    <a:pt x="52" y="132"/>
                  </a:lnTo>
                  <a:lnTo>
                    <a:pt x="26" y="132"/>
                  </a:lnTo>
                  <a:lnTo>
                    <a:pt x="26" y="66"/>
                  </a:lnTo>
                  <a:lnTo>
                    <a:pt x="75" y="14"/>
                  </a:lnTo>
                  <a:lnTo>
                    <a:pt x="125" y="66"/>
                  </a:lnTo>
                  <a:lnTo>
                    <a:pt x="125" y="132"/>
                  </a:lnTo>
                  <a:lnTo>
                    <a:pt x="125" y="132"/>
                  </a:ln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444444"/>
                </a:solidFill>
                <a:effectLst/>
                <a:uLnTx/>
                <a:uFillTx/>
                <a:latin typeface="Arial"/>
                <a:ea typeface="+mn-ea"/>
                <a:cs typeface="+mn-cs"/>
              </a:endParaRPr>
            </a:p>
          </p:txBody>
        </p:sp>
      </p:grpSp>
      <p:sp>
        <p:nvSpPr>
          <p:cNvPr id="65" name="TextBox 64">
            <a:extLst>
              <a:ext uri="{FF2B5EF4-FFF2-40B4-BE49-F238E27FC236}">
                <a16:creationId xmlns:a16="http://schemas.microsoft.com/office/drawing/2014/main" id="{7ED92BE2-827C-4FDE-B34A-B5F24F3385DE}"/>
              </a:ext>
            </a:extLst>
          </p:cNvPr>
          <p:cNvSpPr txBox="1"/>
          <p:nvPr/>
        </p:nvSpPr>
        <p:spPr>
          <a:xfrm>
            <a:off x="4185114" y="1206125"/>
            <a:ext cx="2964292" cy="883832"/>
          </a:xfrm>
          <a:prstGeom prst="rect">
            <a:avLst/>
          </a:prstGeom>
          <a:noFill/>
        </p:spPr>
        <p:txBody>
          <a:bodyPr wrap="square" rtlCol="0">
            <a:spAutoFit/>
          </a:bodyPr>
          <a:lstStyle/>
          <a:p>
            <a:pPr algn="ctr" defTabSz="685766">
              <a:lnSpc>
                <a:spcPct val="110000"/>
              </a:lnSpc>
              <a:defRPr/>
            </a:pPr>
            <a:r>
              <a:rPr lang="en-US" sz="1600" dirty="0">
                <a:solidFill>
                  <a:srgbClr val="FFFFFF"/>
                </a:solidFill>
                <a:latin typeface="Arial"/>
              </a:rPr>
              <a:t>Security cameras, motion detectors and a monitoring company keeping watch 24x7</a:t>
            </a:r>
          </a:p>
        </p:txBody>
      </p:sp>
      <p:sp>
        <p:nvSpPr>
          <p:cNvPr id="66" name="TextBox 65">
            <a:extLst>
              <a:ext uri="{FF2B5EF4-FFF2-40B4-BE49-F238E27FC236}">
                <a16:creationId xmlns:a16="http://schemas.microsoft.com/office/drawing/2014/main" id="{7EBC472C-210D-445A-B951-86D98611BF7C}"/>
              </a:ext>
            </a:extLst>
          </p:cNvPr>
          <p:cNvSpPr txBox="1"/>
          <p:nvPr/>
        </p:nvSpPr>
        <p:spPr>
          <a:xfrm>
            <a:off x="7424354" y="1374088"/>
            <a:ext cx="1542419" cy="547907"/>
          </a:xfrm>
          <a:prstGeom prst="rect">
            <a:avLst/>
          </a:prstGeom>
          <a:noFill/>
        </p:spPr>
        <p:txBody>
          <a:bodyPr wrap="square" rtlCol="0">
            <a:spAutoFit/>
          </a:bodyPr>
          <a:lstStyle/>
          <a:p>
            <a:pPr algn="ctr" defTabSz="685766">
              <a:lnSpc>
                <a:spcPct val="110000"/>
              </a:lnSpc>
              <a:defRPr/>
            </a:pPr>
            <a:r>
              <a:rPr lang="en-US" sz="1400" dirty="0">
                <a:solidFill>
                  <a:srgbClr val="FFFFFF"/>
                </a:solidFill>
                <a:latin typeface="Arial"/>
              </a:rPr>
              <a:t>Fast incident response</a:t>
            </a:r>
          </a:p>
        </p:txBody>
      </p:sp>
      <p:sp>
        <p:nvSpPr>
          <p:cNvPr id="47" name="TextBox 46">
            <a:extLst>
              <a:ext uri="{FF2B5EF4-FFF2-40B4-BE49-F238E27FC236}">
                <a16:creationId xmlns:a16="http://schemas.microsoft.com/office/drawing/2014/main" id="{AA88BC19-2406-4892-87F9-8B6810211A58}"/>
              </a:ext>
            </a:extLst>
          </p:cNvPr>
          <p:cNvSpPr txBox="1"/>
          <p:nvPr/>
        </p:nvSpPr>
        <p:spPr>
          <a:xfrm>
            <a:off x="336177" y="77395"/>
            <a:ext cx="3089307" cy="235001"/>
          </a:xfrm>
          <a:prstGeom prst="rect">
            <a:avLst/>
          </a:prstGeom>
          <a:noFill/>
        </p:spPr>
        <p:txBody>
          <a:bodyPr wrap="none" rtlCol="0">
            <a:spAutoFit/>
          </a:bodyPr>
          <a:lstStyle/>
          <a:p>
            <a:r>
              <a:rPr lang="en-US" sz="927" dirty="0">
                <a:solidFill>
                  <a:srgbClr val="0076CE"/>
                </a:solidFill>
                <a:latin typeface="Arial" panose="020B0604020202020204" pitchFamily="34" charset="0"/>
                <a:cs typeface="Arial" panose="020B0604020202020204" pitchFamily="34" charset="0"/>
              </a:rPr>
              <a:t>Managed Detection and Response Partner Sales Card </a:t>
            </a:r>
          </a:p>
        </p:txBody>
      </p:sp>
    </p:spTree>
    <p:extLst>
      <p:ext uri="{BB962C8B-B14F-4D97-AF65-F5344CB8AC3E}">
        <p14:creationId xmlns:p14="http://schemas.microsoft.com/office/powerpoint/2010/main" val="312746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1943429D-DC84-4CC9-AD4F-E6F872B522D1}"/>
              </a:ext>
            </a:extLst>
          </p:cNvPr>
          <p:cNvGrpSpPr/>
          <p:nvPr/>
        </p:nvGrpSpPr>
        <p:grpSpPr>
          <a:xfrm>
            <a:off x="4689988" y="353859"/>
            <a:ext cx="4117836" cy="1292662"/>
            <a:chOff x="4862788" y="347701"/>
            <a:chExt cx="3781985" cy="1569883"/>
          </a:xfrm>
        </p:grpSpPr>
        <p:sp>
          <p:nvSpPr>
            <p:cNvPr id="7" name="Rectangle 6">
              <a:extLst>
                <a:ext uri="{FF2B5EF4-FFF2-40B4-BE49-F238E27FC236}">
                  <a16:creationId xmlns:a16="http://schemas.microsoft.com/office/drawing/2014/main" id="{8271D32A-F005-4CCC-984B-31F3F1959E1C}"/>
                </a:ext>
              </a:extLst>
            </p:cNvPr>
            <p:cNvSpPr/>
            <p:nvPr/>
          </p:nvSpPr>
          <p:spPr>
            <a:xfrm>
              <a:off x="4862788" y="353960"/>
              <a:ext cx="3781985" cy="1563624"/>
            </a:xfrm>
            <a:prstGeom prst="rect">
              <a:avLst/>
            </a:prstGeom>
            <a:solidFill>
              <a:schemeClr val="accent1"/>
            </a:solidFill>
            <a:ln w="31750" cmpd="thickThi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93"/>
            </a:p>
          </p:txBody>
        </p:sp>
        <p:sp>
          <p:nvSpPr>
            <p:cNvPr id="9" name="TextBox 8">
              <a:extLst>
                <a:ext uri="{FF2B5EF4-FFF2-40B4-BE49-F238E27FC236}">
                  <a16:creationId xmlns:a16="http://schemas.microsoft.com/office/drawing/2014/main" id="{E89F003F-0C71-40EA-96DD-063E1D51BF2E}"/>
                </a:ext>
              </a:extLst>
            </p:cNvPr>
            <p:cNvSpPr txBox="1"/>
            <p:nvPr/>
          </p:nvSpPr>
          <p:spPr>
            <a:xfrm>
              <a:off x="4938430" y="347701"/>
              <a:ext cx="3630705" cy="1292662"/>
            </a:xfrm>
            <a:prstGeom prst="rect">
              <a:avLst/>
            </a:prstGeom>
            <a:noFill/>
            <a:ln>
              <a:noFill/>
            </a:ln>
          </p:spPr>
          <p:txBody>
            <a:bodyPr wrap="square" rtlCol="0">
              <a:spAutoFit/>
            </a:bodyPr>
            <a:lstStyle/>
            <a:p>
              <a:pPr>
                <a:spcAft>
                  <a:spcPts val="265"/>
                </a:spcAft>
              </a:pPr>
              <a:r>
                <a:rPr lang="en-US" sz="1000" b="1" dirty="0">
                  <a:solidFill>
                    <a:schemeClr val="tx2"/>
                  </a:solidFill>
                  <a:latin typeface="Arial" panose="020B0604020202020204" pitchFamily="34" charset="0"/>
                  <a:cs typeface="Arial" panose="020B0604020202020204" pitchFamily="34" charset="0"/>
                </a:rPr>
                <a:t>Features</a:t>
              </a:r>
            </a:p>
            <a:p>
              <a:pPr marL="171450" indent="-171450">
                <a:spcAft>
                  <a:spcPts val="265"/>
                </a:spcAft>
                <a:buFont typeface="Arial" panose="020B0604020202020204" pitchFamily="34" charset="0"/>
                <a:buChar char="•"/>
              </a:pPr>
              <a:r>
                <a:rPr lang="en-US" sz="800" b="1" dirty="0">
                  <a:solidFill>
                    <a:schemeClr val="tx2"/>
                  </a:solidFill>
                  <a:latin typeface="Arial" panose="020B0604020202020204" pitchFamily="34" charset="0"/>
                  <a:cs typeface="Arial" panose="020B0604020202020204" pitchFamily="34" charset="0"/>
                </a:rPr>
                <a:t>Agent rollout assistance </a:t>
              </a:r>
              <a:r>
                <a:rPr lang="en-US" sz="800" dirty="0">
                  <a:solidFill>
                    <a:schemeClr val="tx2"/>
                  </a:solidFill>
                  <a:latin typeface="Arial" panose="020B0604020202020204" pitchFamily="34" charset="0"/>
                  <a:cs typeface="Arial" panose="020B0604020202020204" pitchFamily="34" charset="0"/>
                </a:rPr>
                <a:t>- help deploy the software agent to applicable endpoints for no additional fees.</a:t>
              </a:r>
            </a:p>
            <a:p>
              <a:pPr marL="171450" indent="-171450">
                <a:spcAft>
                  <a:spcPts val="265"/>
                </a:spcAft>
                <a:buFont typeface="Arial" panose="020B0604020202020204" pitchFamily="34" charset="0"/>
                <a:buChar char="•"/>
              </a:pPr>
              <a:r>
                <a:rPr lang="en-US" sz="800" b="1" dirty="0">
                  <a:solidFill>
                    <a:schemeClr val="tx2"/>
                  </a:solidFill>
                  <a:latin typeface="Arial" panose="020B0604020202020204" pitchFamily="34" charset="0"/>
                  <a:cs typeface="Arial" panose="020B0604020202020204" pitchFamily="34" charset="0"/>
                </a:rPr>
                <a:t>Threat detection and investigation </a:t>
              </a:r>
              <a:r>
                <a:rPr lang="en-US" sz="800" dirty="0">
                  <a:solidFill>
                    <a:schemeClr val="tx2"/>
                  </a:solidFill>
                  <a:latin typeface="Arial" panose="020B0604020202020204" pitchFamily="34" charset="0"/>
                  <a:cs typeface="Arial" panose="020B0604020202020204" pitchFamily="34" charset="0"/>
                </a:rPr>
                <a:t>- 24x7, end-to-end monitoring</a:t>
              </a:r>
            </a:p>
            <a:p>
              <a:pPr marL="171450" indent="-171450">
                <a:spcAft>
                  <a:spcPts val="265"/>
                </a:spcAft>
                <a:buFont typeface="Arial" panose="020B0604020202020204" pitchFamily="34" charset="0"/>
                <a:buChar char="•"/>
              </a:pPr>
              <a:r>
                <a:rPr lang="en-US" sz="800" b="1" dirty="0">
                  <a:solidFill>
                    <a:schemeClr val="tx2"/>
                  </a:solidFill>
                  <a:latin typeface="Arial" panose="020B0604020202020204" pitchFamily="34" charset="0"/>
                  <a:cs typeface="Arial" panose="020B0604020202020204" pitchFamily="34" charset="0"/>
                </a:rPr>
                <a:t>Response and active remediation </a:t>
              </a:r>
              <a:r>
                <a:rPr lang="en-US" sz="800" dirty="0">
                  <a:solidFill>
                    <a:schemeClr val="tx2"/>
                  </a:solidFill>
                  <a:latin typeface="Arial" panose="020B0604020202020204" pitchFamily="34" charset="0"/>
                  <a:cs typeface="Arial" panose="020B0604020202020204" pitchFamily="34" charset="0"/>
                </a:rPr>
                <a:t>- provide guidance to help the customer resolve detected threats</a:t>
              </a:r>
            </a:p>
            <a:p>
              <a:pPr marL="171450" indent="-171450">
                <a:spcAft>
                  <a:spcPts val="265"/>
                </a:spcAft>
                <a:buFont typeface="Arial" panose="020B0604020202020204" pitchFamily="34" charset="0"/>
                <a:buChar char="•"/>
              </a:pPr>
              <a:r>
                <a:rPr lang="en-US" sz="800" b="1" dirty="0">
                  <a:solidFill>
                    <a:schemeClr val="tx2"/>
                  </a:solidFill>
                  <a:latin typeface="Arial" panose="020B0604020202020204" pitchFamily="34" charset="0"/>
                  <a:cs typeface="Arial" panose="020B0604020202020204" pitchFamily="34" charset="0"/>
                </a:rPr>
                <a:t>Cyber incident response initiation </a:t>
              </a:r>
              <a:r>
                <a:rPr lang="en-US" sz="800" dirty="0">
                  <a:solidFill>
                    <a:schemeClr val="tx2"/>
                  </a:solidFill>
                  <a:latin typeface="Arial" panose="020B0604020202020204" pitchFamily="34" charset="0"/>
                  <a:cs typeface="Arial" panose="020B0604020202020204" pitchFamily="34" charset="0"/>
                </a:rPr>
                <a:t>- if a breach occurs, we have a process in place to quickly engage</a:t>
              </a:r>
            </a:p>
          </p:txBody>
        </p:sp>
      </p:grpSp>
      <p:grpSp>
        <p:nvGrpSpPr>
          <p:cNvPr id="3" name="Group 2">
            <a:extLst>
              <a:ext uri="{FF2B5EF4-FFF2-40B4-BE49-F238E27FC236}">
                <a16:creationId xmlns:a16="http://schemas.microsoft.com/office/drawing/2014/main" id="{DAF1F96D-D4CB-4B8D-92B5-5BA90722741C}"/>
              </a:ext>
            </a:extLst>
          </p:cNvPr>
          <p:cNvGrpSpPr/>
          <p:nvPr/>
        </p:nvGrpSpPr>
        <p:grpSpPr>
          <a:xfrm>
            <a:off x="336177" y="353858"/>
            <a:ext cx="4117836" cy="1292662"/>
            <a:chOff x="336177" y="353858"/>
            <a:chExt cx="3983691" cy="1566882"/>
          </a:xfrm>
        </p:grpSpPr>
        <p:sp>
          <p:nvSpPr>
            <p:cNvPr id="6" name="Rectangle: Rounded Corners 5">
              <a:extLst>
                <a:ext uri="{FF2B5EF4-FFF2-40B4-BE49-F238E27FC236}">
                  <a16:creationId xmlns:a16="http://schemas.microsoft.com/office/drawing/2014/main" id="{D7408123-64D4-4D0C-9F49-71063AB9B7E7}"/>
                </a:ext>
              </a:extLst>
            </p:cNvPr>
            <p:cNvSpPr/>
            <p:nvPr/>
          </p:nvSpPr>
          <p:spPr>
            <a:xfrm>
              <a:off x="336177" y="353858"/>
              <a:ext cx="3983691" cy="1566882"/>
            </a:xfrm>
            <a:prstGeom prst="rect">
              <a:avLst/>
            </a:prstGeom>
            <a:solidFill>
              <a:srgbClr val="0076CE"/>
            </a:solidFill>
            <a:ln w="31750" cmpd="thickThin">
              <a:solidFill>
                <a:srgbClr val="0076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93" dirty="0"/>
            </a:p>
          </p:txBody>
        </p:sp>
        <p:sp>
          <p:nvSpPr>
            <p:cNvPr id="10" name="TextBox 9">
              <a:extLst>
                <a:ext uri="{FF2B5EF4-FFF2-40B4-BE49-F238E27FC236}">
                  <a16:creationId xmlns:a16="http://schemas.microsoft.com/office/drawing/2014/main" id="{F6FB9E87-564B-4836-B0A1-B3AFF19DD7DC}"/>
                </a:ext>
              </a:extLst>
            </p:cNvPr>
            <p:cNvSpPr txBox="1"/>
            <p:nvPr/>
          </p:nvSpPr>
          <p:spPr>
            <a:xfrm>
              <a:off x="435214" y="408079"/>
              <a:ext cx="3785616" cy="1169551"/>
            </a:xfrm>
            <a:prstGeom prst="rect">
              <a:avLst/>
            </a:prstGeom>
            <a:noFill/>
          </p:spPr>
          <p:txBody>
            <a:bodyPr wrap="square" rtlCol="0">
              <a:spAutoFit/>
            </a:bodyPr>
            <a:lstStyle/>
            <a:p>
              <a:pPr>
                <a:spcAft>
                  <a:spcPts val="265"/>
                </a:spcAft>
              </a:pPr>
              <a:r>
                <a:rPr lang="en-US" sz="1000" b="1" dirty="0">
                  <a:solidFill>
                    <a:schemeClr val="tx2"/>
                  </a:solidFill>
                  <a:latin typeface="Arial" panose="020B0604020202020204" pitchFamily="34" charset="0"/>
                  <a:cs typeface="Arial" panose="020B0604020202020204" pitchFamily="34" charset="0"/>
                </a:rPr>
                <a:t>Managed Detection And Response</a:t>
              </a:r>
            </a:p>
            <a:p>
              <a:pPr>
                <a:spcAft>
                  <a:spcPts val="265"/>
                </a:spcAft>
              </a:pPr>
              <a:r>
                <a:rPr lang="en-US" sz="800" dirty="0">
                  <a:solidFill>
                    <a:schemeClr val="tx2"/>
                  </a:solidFill>
                  <a:latin typeface="Arial" panose="020B0604020202020204" pitchFamily="34" charset="0"/>
                  <a:cs typeface="Arial" panose="020B0604020202020204" pitchFamily="34" charset="0"/>
                </a:rPr>
                <a:t>Only Dell Technologies Managed Detection and Response combines the industry-leading Secureworks Taegis XDR analytics software with proven Dell Technologies security and managed services capabilities to:</a:t>
              </a:r>
            </a:p>
            <a:p>
              <a:pPr marL="189109" indent="-189109">
                <a:spcAft>
                  <a:spcPts val="265"/>
                </a:spcAft>
                <a:buFont typeface="Arial" panose="020B0604020202020204" pitchFamily="34" charset="0"/>
                <a:buChar char="•"/>
              </a:pPr>
              <a:r>
                <a:rPr lang="en-US" sz="800" dirty="0">
                  <a:solidFill>
                    <a:schemeClr val="tx2"/>
                  </a:solidFill>
                  <a:latin typeface="Arial" panose="020B0604020202020204" pitchFamily="34" charset="0"/>
                  <a:cs typeface="Arial" panose="020B0604020202020204" pitchFamily="34" charset="0"/>
                </a:rPr>
                <a:t>Quickly improve security posture</a:t>
              </a:r>
            </a:p>
            <a:p>
              <a:pPr marL="189109" indent="-189109">
                <a:spcAft>
                  <a:spcPts val="265"/>
                </a:spcAft>
                <a:buFont typeface="Arial" panose="020B0604020202020204" pitchFamily="34" charset="0"/>
                <a:buChar char="•"/>
              </a:pPr>
              <a:r>
                <a:rPr lang="en-US" sz="800" dirty="0">
                  <a:solidFill>
                    <a:schemeClr val="tx2"/>
                  </a:solidFill>
                  <a:latin typeface="Arial" panose="020B0604020202020204" pitchFamily="34" charset="0"/>
                  <a:cs typeface="Arial" panose="020B0604020202020204" pitchFamily="34" charset="0"/>
                </a:rPr>
                <a:t>Fill gaps in knowledge, skill, and scale </a:t>
              </a:r>
            </a:p>
            <a:p>
              <a:pPr marL="189109" indent="-189109">
                <a:spcAft>
                  <a:spcPts val="265"/>
                </a:spcAft>
                <a:buFont typeface="Arial" panose="020B0604020202020204" pitchFamily="34" charset="0"/>
                <a:buChar char="•"/>
              </a:pPr>
              <a:r>
                <a:rPr lang="en-US" sz="800" dirty="0">
                  <a:solidFill>
                    <a:schemeClr val="tx2"/>
                  </a:solidFill>
                  <a:latin typeface="Arial" panose="020B0604020202020204" pitchFamily="34" charset="0"/>
                  <a:cs typeface="Arial" panose="020B0604020202020204" pitchFamily="34" charset="0"/>
                </a:rPr>
                <a:t>Reduce the IT burden of 24x7 advanced threat detection and response</a:t>
              </a:r>
            </a:p>
          </p:txBody>
        </p:sp>
      </p:grpSp>
      <p:sp>
        <p:nvSpPr>
          <p:cNvPr id="12" name="TextBox 11">
            <a:extLst>
              <a:ext uri="{FF2B5EF4-FFF2-40B4-BE49-F238E27FC236}">
                <a16:creationId xmlns:a16="http://schemas.microsoft.com/office/drawing/2014/main" id="{182319DA-8491-4F6B-A230-F3FF54438842}"/>
              </a:ext>
            </a:extLst>
          </p:cNvPr>
          <p:cNvSpPr txBox="1"/>
          <p:nvPr/>
        </p:nvSpPr>
        <p:spPr>
          <a:xfrm>
            <a:off x="336177" y="77395"/>
            <a:ext cx="3286477" cy="235001"/>
          </a:xfrm>
          <a:prstGeom prst="rect">
            <a:avLst/>
          </a:prstGeom>
          <a:noFill/>
        </p:spPr>
        <p:txBody>
          <a:bodyPr wrap="none" rtlCol="0">
            <a:spAutoFit/>
          </a:bodyPr>
          <a:lstStyle/>
          <a:p>
            <a:r>
              <a:rPr lang="en-US" sz="927" dirty="0">
                <a:solidFill>
                  <a:srgbClr val="0076CE"/>
                </a:solidFill>
                <a:latin typeface="Arial" panose="020B0604020202020204" pitchFamily="34" charset="0"/>
                <a:cs typeface="Arial" panose="020B0604020202020204" pitchFamily="34" charset="0"/>
              </a:rPr>
              <a:t>Managed Detection and Response Partner Sales Card  |  2</a:t>
            </a:r>
          </a:p>
        </p:txBody>
      </p:sp>
      <p:grpSp>
        <p:nvGrpSpPr>
          <p:cNvPr id="8" name="Group 7">
            <a:extLst>
              <a:ext uri="{FF2B5EF4-FFF2-40B4-BE49-F238E27FC236}">
                <a16:creationId xmlns:a16="http://schemas.microsoft.com/office/drawing/2014/main" id="{ABEABCDC-44EA-4469-9C78-538E1A71B386}"/>
              </a:ext>
            </a:extLst>
          </p:cNvPr>
          <p:cNvGrpSpPr/>
          <p:nvPr/>
        </p:nvGrpSpPr>
        <p:grpSpPr>
          <a:xfrm>
            <a:off x="4689988" y="1703426"/>
            <a:ext cx="4117836" cy="1304560"/>
            <a:chOff x="499227" y="2063168"/>
            <a:chExt cx="4004917" cy="1306489"/>
          </a:xfrm>
          <a:solidFill>
            <a:srgbClr val="41B6E6"/>
          </a:solidFill>
        </p:grpSpPr>
        <p:sp>
          <p:nvSpPr>
            <p:cNvPr id="14" name="Rectangle: Rounded Corners 13">
              <a:extLst>
                <a:ext uri="{FF2B5EF4-FFF2-40B4-BE49-F238E27FC236}">
                  <a16:creationId xmlns:a16="http://schemas.microsoft.com/office/drawing/2014/main" id="{17AC84FE-7F8E-4C92-96D5-797EBE5D469D}"/>
                </a:ext>
              </a:extLst>
            </p:cNvPr>
            <p:cNvSpPr/>
            <p:nvPr/>
          </p:nvSpPr>
          <p:spPr>
            <a:xfrm>
              <a:off x="499227" y="2063168"/>
              <a:ext cx="4004917" cy="1306489"/>
            </a:xfrm>
            <a:prstGeom prst="rect">
              <a:avLst/>
            </a:prstGeom>
            <a:solidFill>
              <a:schemeClr val="bg1"/>
            </a:solidFill>
            <a:ln w="3175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93" dirty="0">
                <a:solidFill>
                  <a:srgbClr val="F2AF00"/>
                </a:solidFill>
              </a:endParaRPr>
            </a:p>
          </p:txBody>
        </p:sp>
        <p:sp>
          <p:nvSpPr>
            <p:cNvPr id="4" name="TextBox 3">
              <a:extLst>
                <a:ext uri="{FF2B5EF4-FFF2-40B4-BE49-F238E27FC236}">
                  <a16:creationId xmlns:a16="http://schemas.microsoft.com/office/drawing/2014/main" id="{12967D2C-F698-422F-870C-54B02664A95F}"/>
                </a:ext>
              </a:extLst>
            </p:cNvPr>
            <p:cNvSpPr txBox="1"/>
            <p:nvPr/>
          </p:nvSpPr>
          <p:spPr>
            <a:xfrm>
              <a:off x="579328" y="2082176"/>
              <a:ext cx="3751152" cy="993494"/>
            </a:xfrm>
            <a:prstGeom prst="rect">
              <a:avLst/>
            </a:prstGeom>
            <a:solidFill>
              <a:schemeClr val="bg1"/>
            </a:solidFill>
            <a:ln>
              <a:solidFill>
                <a:schemeClr val="bg1"/>
              </a:solidFill>
            </a:ln>
          </p:spPr>
          <p:txBody>
            <a:bodyPr wrap="square" rtlCol="0">
              <a:spAutoFit/>
            </a:bodyPr>
            <a:lstStyle/>
            <a:p>
              <a:pPr>
                <a:spcAft>
                  <a:spcPts val="265"/>
                </a:spcAft>
              </a:pPr>
              <a:r>
                <a:rPr lang="en-US" sz="1000" b="1" dirty="0">
                  <a:solidFill>
                    <a:schemeClr val="tx2"/>
                  </a:solidFill>
                  <a:latin typeface="Arial" panose="020B0604020202020204" pitchFamily="34" charset="0"/>
                  <a:cs typeface="Arial" panose="020B0604020202020204" pitchFamily="34" charset="0"/>
                </a:rPr>
                <a:t>Target Customer And Offer Details</a:t>
              </a:r>
            </a:p>
            <a:p>
              <a:pPr marL="189109" indent="-189109">
                <a:buFont typeface="Arial" panose="020B0604020202020204" pitchFamily="34" charset="0"/>
                <a:buChar char="•"/>
              </a:pPr>
              <a:r>
                <a:rPr lang="en-US" sz="800" dirty="0">
                  <a:solidFill>
                    <a:schemeClr val="tx2"/>
                  </a:solidFill>
                  <a:latin typeface="Arial" panose="020B0604020202020204" pitchFamily="34" charset="0"/>
                  <a:cs typeface="Arial" panose="020B0604020202020204" pitchFamily="34" charset="0"/>
                </a:rPr>
                <a:t>Customers with 50-10,000 endpoints ((&gt;10,000 endpoints available via a custom solution) </a:t>
              </a:r>
            </a:p>
            <a:p>
              <a:pPr marL="189109" indent="-189109">
                <a:buFont typeface="Arial" panose="020B0604020202020204" pitchFamily="34" charset="0"/>
                <a:buChar char="•"/>
              </a:pPr>
              <a:r>
                <a:rPr lang="en-US" sz="800" dirty="0">
                  <a:solidFill>
                    <a:schemeClr val="tx2"/>
                  </a:solidFill>
                  <a:latin typeface="Arial" panose="020B0604020202020204" pitchFamily="34" charset="0"/>
                  <a:cs typeface="Arial" panose="020B0604020202020204" pitchFamily="34" charset="0"/>
                </a:rPr>
                <a:t>Available in 32 countries</a:t>
              </a:r>
            </a:p>
            <a:p>
              <a:pPr marL="189109" indent="-189109">
                <a:buFont typeface="Arial" panose="020B0604020202020204" pitchFamily="34" charset="0"/>
                <a:buChar char="•"/>
              </a:pPr>
              <a:r>
                <a:rPr lang="en-US" sz="800" dirty="0">
                  <a:solidFill>
                    <a:schemeClr val="tx2"/>
                  </a:solidFill>
                  <a:latin typeface="Arial" panose="020B0604020202020204" pitchFamily="34" charset="0"/>
                  <a:cs typeface="Arial" panose="020B0604020202020204" pitchFamily="34" charset="0"/>
                </a:rPr>
                <a:t>Monitored products: desktops, notebooks, servers, network and cloud services</a:t>
              </a:r>
            </a:p>
            <a:p>
              <a:pPr marL="189109" indent="-189109">
                <a:buFont typeface="Arial" panose="020B0604020202020204" pitchFamily="34" charset="0"/>
                <a:buChar char="•"/>
              </a:pPr>
              <a:r>
                <a:rPr lang="en-US" sz="800" dirty="0">
                  <a:solidFill>
                    <a:schemeClr val="tx2"/>
                  </a:solidFill>
                  <a:latin typeface="Arial" panose="020B0604020202020204" pitchFamily="34" charset="0"/>
                  <a:cs typeface="Arial" panose="020B0604020202020204" pitchFamily="34" charset="0"/>
                </a:rPr>
                <a:t>Flexible billing options: subscription billing for predictable monthly payments or if needed, 1-, 3-, or 4-year contracts</a:t>
              </a:r>
            </a:p>
          </p:txBody>
        </p:sp>
      </p:grpSp>
      <p:grpSp>
        <p:nvGrpSpPr>
          <p:cNvPr id="5" name="Group 4">
            <a:extLst>
              <a:ext uri="{FF2B5EF4-FFF2-40B4-BE49-F238E27FC236}">
                <a16:creationId xmlns:a16="http://schemas.microsoft.com/office/drawing/2014/main" id="{104BE86B-A431-4821-A97F-1BDA649BE1C4}"/>
              </a:ext>
            </a:extLst>
          </p:cNvPr>
          <p:cNvGrpSpPr/>
          <p:nvPr/>
        </p:nvGrpSpPr>
        <p:grpSpPr>
          <a:xfrm>
            <a:off x="344075" y="1687982"/>
            <a:ext cx="4096608" cy="1320004"/>
            <a:chOff x="357405" y="1961267"/>
            <a:chExt cx="3983690" cy="1570083"/>
          </a:xfrm>
        </p:grpSpPr>
        <p:sp>
          <p:nvSpPr>
            <p:cNvPr id="15" name="Rectangle 14">
              <a:extLst>
                <a:ext uri="{FF2B5EF4-FFF2-40B4-BE49-F238E27FC236}">
                  <a16:creationId xmlns:a16="http://schemas.microsoft.com/office/drawing/2014/main" id="{1DB0289A-E508-4683-9D74-C2AA22AD286B}"/>
                </a:ext>
              </a:extLst>
            </p:cNvPr>
            <p:cNvSpPr/>
            <p:nvPr/>
          </p:nvSpPr>
          <p:spPr>
            <a:xfrm>
              <a:off x="357405" y="1987847"/>
              <a:ext cx="3983690" cy="1543503"/>
            </a:xfrm>
            <a:prstGeom prst="rect">
              <a:avLst/>
            </a:prstGeom>
            <a:solidFill>
              <a:schemeClr val="accent6"/>
            </a:solidFill>
            <a:ln w="31750" cmpd="thickThi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93"/>
            </a:p>
          </p:txBody>
        </p:sp>
        <p:sp>
          <p:nvSpPr>
            <p:cNvPr id="16" name="TextBox 15">
              <a:extLst>
                <a:ext uri="{FF2B5EF4-FFF2-40B4-BE49-F238E27FC236}">
                  <a16:creationId xmlns:a16="http://schemas.microsoft.com/office/drawing/2014/main" id="{CC771E7A-B135-4AEA-A8E7-2FD612E19C79}"/>
                </a:ext>
              </a:extLst>
            </p:cNvPr>
            <p:cNvSpPr txBox="1"/>
            <p:nvPr/>
          </p:nvSpPr>
          <p:spPr>
            <a:xfrm>
              <a:off x="438045" y="1961267"/>
              <a:ext cx="1970660" cy="1331134"/>
            </a:xfrm>
            <a:prstGeom prst="rect">
              <a:avLst/>
            </a:prstGeom>
            <a:noFill/>
          </p:spPr>
          <p:txBody>
            <a:bodyPr wrap="square" rtlCol="0">
              <a:spAutoFit/>
            </a:bodyPr>
            <a:lstStyle/>
            <a:p>
              <a:pPr>
                <a:spcAft>
                  <a:spcPts val="265"/>
                </a:spcAft>
              </a:pPr>
              <a:r>
                <a:rPr lang="en-US" sz="1000" b="1" dirty="0">
                  <a:solidFill>
                    <a:schemeClr val="tx2"/>
                  </a:solidFill>
                  <a:latin typeface="Arial" panose="020B0604020202020204" pitchFamily="34" charset="0"/>
                  <a:cs typeface="Arial" panose="020B0604020202020204" pitchFamily="34" charset="0"/>
                </a:rPr>
                <a:t>Listen for…</a:t>
              </a:r>
            </a:p>
            <a:p>
              <a:pPr marL="117668" indent="-117668">
                <a:spcAft>
                  <a:spcPts val="600"/>
                </a:spcAft>
                <a:buFont typeface="Arial" panose="020B0604020202020204" pitchFamily="34" charset="0"/>
                <a:buChar char="•"/>
              </a:pPr>
              <a:r>
                <a:rPr lang="en-US" sz="800" i="1" dirty="0">
                  <a:solidFill>
                    <a:schemeClr val="tx2"/>
                  </a:solidFill>
                  <a:latin typeface="Arial" panose="020B0604020202020204" pitchFamily="34" charset="0"/>
                  <a:cs typeface="Arial" panose="020B0604020202020204" pitchFamily="34" charset="0"/>
                </a:rPr>
                <a:t>We only have visibility into the security of our endpoints – not the rest of our environment</a:t>
              </a:r>
            </a:p>
            <a:p>
              <a:pPr marL="117668" indent="-117668">
                <a:spcAft>
                  <a:spcPts val="600"/>
                </a:spcAft>
                <a:buFont typeface="Arial" panose="020B0604020202020204" pitchFamily="34" charset="0"/>
                <a:buChar char="•"/>
              </a:pPr>
              <a:r>
                <a:rPr lang="en-US" sz="800" i="1" dirty="0">
                  <a:solidFill>
                    <a:schemeClr val="tx2"/>
                  </a:solidFill>
                  <a:latin typeface="Arial" panose="020B0604020202020204" pitchFamily="34" charset="0"/>
                  <a:cs typeface="Arial" panose="020B0604020202020204" pitchFamily="34" charset="0"/>
                </a:rPr>
                <a:t>We can’t keep up with all the alerts we receive</a:t>
              </a:r>
            </a:p>
            <a:p>
              <a:pPr marL="117668" indent="-117668">
                <a:spcAft>
                  <a:spcPts val="600"/>
                </a:spcAft>
                <a:buFont typeface="Arial" panose="020B0604020202020204" pitchFamily="34" charset="0"/>
                <a:buChar char="•"/>
              </a:pPr>
              <a:r>
                <a:rPr lang="en-US" sz="800" i="1" dirty="0">
                  <a:solidFill>
                    <a:schemeClr val="tx2"/>
                  </a:solidFill>
                  <a:latin typeface="Arial" panose="020B0604020202020204" pitchFamily="34" charset="0"/>
                  <a:cs typeface="Arial" panose="020B0604020202020204" pitchFamily="34" charset="0"/>
                </a:rPr>
                <a:t>We can’t afford to hire security experts</a:t>
              </a:r>
            </a:p>
          </p:txBody>
        </p:sp>
        <p:sp>
          <p:nvSpPr>
            <p:cNvPr id="17" name="TextBox 16">
              <a:extLst>
                <a:ext uri="{FF2B5EF4-FFF2-40B4-BE49-F238E27FC236}">
                  <a16:creationId xmlns:a16="http://schemas.microsoft.com/office/drawing/2014/main" id="{8C0A562B-35F0-4DA0-B5BE-D9459C0EEBA9}"/>
                </a:ext>
              </a:extLst>
            </p:cNvPr>
            <p:cNvSpPr txBox="1"/>
            <p:nvPr/>
          </p:nvSpPr>
          <p:spPr>
            <a:xfrm>
              <a:off x="2468819" y="2013240"/>
              <a:ext cx="1754841" cy="1231106"/>
            </a:xfrm>
            <a:prstGeom prst="rect">
              <a:avLst/>
            </a:prstGeom>
            <a:noFill/>
          </p:spPr>
          <p:txBody>
            <a:bodyPr wrap="square" rtlCol="0">
              <a:spAutoFit/>
            </a:bodyPr>
            <a:lstStyle/>
            <a:p>
              <a:pPr marL="117668" indent="-117668">
                <a:spcAft>
                  <a:spcPts val="600"/>
                </a:spcAft>
                <a:buFont typeface="Arial" panose="020B0604020202020204" pitchFamily="34" charset="0"/>
                <a:buChar char="•"/>
              </a:pPr>
              <a:r>
                <a:rPr lang="en-US" sz="800" i="1" dirty="0">
                  <a:solidFill>
                    <a:schemeClr val="tx2"/>
                  </a:solidFill>
                  <a:latin typeface="Arial" panose="020B0604020202020204" pitchFamily="34" charset="0"/>
                  <a:cs typeface="Arial" panose="020B0604020202020204" pitchFamily="34" charset="0"/>
                </a:rPr>
                <a:t>We want a single point of contact and accountability</a:t>
              </a:r>
            </a:p>
            <a:p>
              <a:pPr marL="117668" indent="-117668">
                <a:spcAft>
                  <a:spcPts val="600"/>
                </a:spcAft>
                <a:buFont typeface="Arial" panose="020B0604020202020204" pitchFamily="34" charset="0"/>
                <a:buChar char="•"/>
              </a:pPr>
              <a:r>
                <a:rPr lang="en-US" sz="800" i="1" dirty="0">
                  <a:solidFill>
                    <a:schemeClr val="tx2"/>
                  </a:solidFill>
                  <a:latin typeface="Arial" panose="020B0604020202020204" pitchFamily="34" charset="0"/>
                  <a:cs typeface="Arial" panose="020B0604020202020204" pitchFamily="34" charset="0"/>
                </a:rPr>
                <a:t>We’re looking for ways to better predict IT budget needs</a:t>
              </a:r>
            </a:p>
            <a:p>
              <a:pPr marL="117668" indent="-117668">
                <a:spcAft>
                  <a:spcPts val="600"/>
                </a:spcAft>
                <a:buFont typeface="Arial" panose="020B0604020202020204" pitchFamily="34" charset="0"/>
                <a:buChar char="•"/>
              </a:pPr>
              <a:r>
                <a:rPr lang="en-US" sz="800" i="1" dirty="0">
                  <a:solidFill>
                    <a:schemeClr val="tx2"/>
                  </a:solidFill>
                  <a:latin typeface="Arial" panose="020B0604020202020204" pitchFamily="34" charset="0"/>
                  <a:cs typeface="Arial" panose="020B0604020202020204" pitchFamily="34" charset="0"/>
                </a:rPr>
                <a:t>We don’t have the time to correlate data across endpoint, network and cloud security tool output</a:t>
              </a:r>
            </a:p>
          </p:txBody>
        </p:sp>
      </p:grpSp>
      <p:grpSp>
        <p:nvGrpSpPr>
          <p:cNvPr id="11" name="Group 10">
            <a:extLst>
              <a:ext uri="{FF2B5EF4-FFF2-40B4-BE49-F238E27FC236}">
                <a16:creationId xmlns:a16="http://schemas.microsoft.com/office/drawing/2014/main" id="{743F1E5C-66F5-4454-A279-EE343EF767D7}"/>
              </a:ext>
            </a:extLst>
          </p:cNvPr>
          <p:cNvGrpSpPr/>
          <p:nvPr/>
        </p:nvGrpSpPr>
        <p:grpSpPr>
          <a:xfrm>
            <a:off x="322847" y="3064891"/>
            <a:ext cx="4117836" cy="767508"/>
            <a:chOff x="4984774" y="1963730"/>
            <a:chExt cx="3878248" cy="1077831"/>
          </a:xfrm>
          <a:solidFill>
            <a:schemeClr val="accent1"/>
          </a:solidFill>
        </p:grpSpPr>
        <p:sp>
          <p:nvSpPr>
            <p:cNvPr id="18" name="Rectangle: Rounded Corners 17">
              <a:extLst>
                <a:ext uri="{FF2B5EF4-FFF2-40B4-BE49-F238E27FC236}">
                  <a16:creationId xmlns:a16="http://schemas.microsoft.com/office/drawing/2014/main" id="{3BADA005-07C0-4635-A155-2A162785309E}"/>
                </a:ext>
              </a:extLst>
            </p:cNvPr>
            <p:cNvSpPr/>
            <p:nvPr/>
          </p:nvSpPr>
          <p:spPr>
            <a:xfrm>
              <a:off x="4984774" y="1963730"/>
              <a:ext cx="3878248" cy="1077831"/>
            </a:xfrm>
            <a:prstGeom prst="rect">
              <a:avLst/>
            </a:prstGeom>
            <a:grpFill/>
            <a:ln w="31750" cmpd="thickThi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93" dirty="0">
                <a:solidFill>
                  <a:srgbClr val="F2AF00"/>
                </a:solidFill>
              </a:endParaRPr>
            </a:p>
          </p:txBody>
        </p:sp>
        <p:sp>
          <p:nvSpPr>
            <p:cNvPr id="21" name="TextBox 20">
              <a:extLst>
                <a:ext uri="{FF2B5EF4-FFF2-40B4-BE49-F238E27FC236}">
                  <a16:creationId xmlns:a16="http://schemas.microsoft.com/office/drawing/2014/main" id="{97E1347A-1DE5-40A3-BC4D-D7003E711071}"/>
                </a:ext>
              </a:extLst>
            </p:cNvPr>
            <p:cNvSpPr txBox="1"/>
            <p:nvPr/>
          </p:nvSpPr>
          <p:spPr>
            <a:xfrm>
              <a:off x="5048541" y="1963730"/>
              <a:ext cx="3731986" cy="745577"/>
            </a:xfrm>
            <a:prstGeom prst="rect">
              <a:avLst/>
            </a:prstGeom>
            <a:grpFill/>
            <a:ln>
              <a:solidFill>
                <a:schemeClr val="accent1"/>
              </a:solidFill>
            </a:ln>
          </p:spPr>
          <p:txBody>
            <a:bodyPr wrap="square" lIns="91440" tIns="45720" rIns="91440" bIns="45720" rtlCol="0" anchor="t">
              <a:spAutoFit/>
            </a:bodyPr>
            <a:lstStyle/>
            <a:p>
              <a:pPr>
                <a:spcAft>
                  <a:spcPts val="265"/>
                </a:spcAft>
              </a:pPr>
              <a:r>
                <a:rPr lang="en-US" sz="1000" b="1" dirty="0">
                  <a:solidFill>
                    <a:schemeClr val="tx2"/>
                  </a:solidFill>
                </a:rPr>
                <a:t>Partner incentive</a:t>
              </a:r>
            </a:p>
            <a:p>
              <a:pPr>
                <a:spcAft>
                  <a:spcPts val="265"/>
                </a:spcAft>
              </a:pPr>
              <a:r>
                <a:rPr lang="en-US" sz="800" dirty="0">
                  <a:solidFill>
                    <a:schemeClr val="tx2"/>
                  </a:solidFill>
                </a:rPr>
                <a:t>Managed Detection and Response is a resale opportunity for partners and is eligible for a Dell Technologies Services rebate</a:t>
              </a:r>
              <a:r>
                <a:rPr lang="en-US" sz="800" b="1" dirty="0">
                  <a:solidFill>
                    <a:schemeClr val="tx2"/>
                  </a:solidFill>
                </a:rPr>
                <a:t> </a:t>
              </a:r>
              <a:r>
                <a:rPr lang="en-US" sz="800">
                  <a:solidFill>
                    <a:schemeClr val="tx2"/>
                  </a:solidFill>
                </a:rPr>
                <a:t>and attributes to tier attainment.*</a:t>
              </a:r>
              <a:endParaRPr lang="en-US" sz="800" dirty="0">
                <a:solidFill>
                  <a:schemeClr val="tx2"/>
                </a:solidFill>
                <a:cs typeface="Arial"/>
              </a:endParaRPr>
            </a:p>
          </p:txBody>
        </p:sp>
      </p:grpSp>
      <p:sp>
        <p:nvSpPr>
          <p:cNvPr id="19" name="Rectangle 18">
            <a:extLst>
              <a:ext uri="{FF2B5EF4-FFF2-40B4-BE49-F238E27FC236}">
                <a16:creationId xmlns:a16="http://schemas.microsoft.com/office/drawing/2014/main" id="{63D11F7E-2D04-4B32-B76F-ACCC73945248}"/>
              </a:ext>
            </a:extLst>
          </p:cNvPr>
          <p:cNvSpPr/>
          <p:nvPr/>
        </p:nvSpPr>
        <p:spPr>
          <a:xfrm>
            <a:off x="4863620" y="3472342"/>
            <a:ext cx="3930302" cy="1358860"/>
          </a:xfrm>
          <a:prstGeom prst="rect">
            <a:avLst/>
          </a:prstGeom>
          <a:noFill/>
          <a:ln w="31750" cmpd="thickThi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2AF00"/>
              </a:solidFill>
            </a:endParaRPr>
          </a:p>
        </p:txBody>
      </p:sp>
      <p:sp>
        <p:nvSpPr>
          <p:cNvPr id="24" name="Rectangle 23">
            <a:extLst>
              <a:ext uri="{FF2B5EF4-FFF2-40B4-BE49-F238E27FC236}">
                <a16:creationId xmlns:a16="http://schemas.microsoft.com/office/drawing/2014/main" id="{D029DE51-2D55-446D-842D-18E9C0C5D9D2}"/>
              </a:ext>
            </a:extLst>
          </p:cNvPr>
          <p:cNvSpPr/>
          <p:nvPr/>
        </p:nvSpPr>
        <p:spPr>
          <a:xfrm>
            <a:off x="205145" y="3814751"/>
            <a:ext cx="8471075" cy="200055"/>
          </a:xfrm>
          <a:prstGeom prst="rect">
            <a:avLst/>
          </a:prstGeom>
        </p:spPr>
        <p:txBody>
          <a:bodyPr wrap="square">
            <a:spAutoFit/>
          </a:bodyPr>
          <a:lstStyle/>
          <a:p>
            <a:r>
              <a:rPr lang="en-US" sz="700" dirty="0"/>
              <a:t>*MDR Products and rebates are not available in all countries and rebates or incentives if available may vary by region or country.  ADDITIONAL TERMS AND CONDITIONS APPLY. </a:t>
            </a:r>
            <a:endParaRPr lang="en-US" sz="700" dirty="0">
              <a:solidFill>
                <a:schemeClr val="bg2"/>
              </a:solidFill>
            </a:endParaRPr>
          </a:p>
        </p:txBody>
      </p:sp>
      <p:grpSp>
        <p:nvGrpSpPr>
          <p:cNvPr id="13" name="Group 12">
            <a:extLst>
              <a:ext uri="{FF2B5EF4-FFF2-40B4-BE49-F238E27FC236}">
                <a16:creationId xmlns:a16="http://schemas.microsoft.com/office/drawing/2014/main" id="{02093911-7067-4AE1-92DF-6E53D0C82DCE}"/>
              </a:ext>
            </a:extLst>
          </p:cNvPr>
          <p:cNvGrpSpPr/>
          <p:nvPr/>
        </p:nvGrpSpPr>
        <p:grpSpPr>
          <a:xfrm>
            <a:off x="4689988" y="3064891"/>
            <a:ext cx="4138044" cy="767508"/>
            <a:chOff x="4689987" y="3622908"/>
            <a:chExt cx="4138044" cy="839354"/>
          </a:xfrm>
        </p:grpSpPr>
        <p:sp>
          <p:nvSpPr>
            <p:cNvPr id="26" name="Rectangle 25">
              <a:extLst>
                <a:ext uri="{FF2B5EF4-FFF2-40B4-BE49-F238E27FC236}">
                  <a16:creationId xmlns:a16="http://schemas.microsoft.com/office/drawing/2014/main" id="{751C26E8-FD1A-4DF7-A4B9-D36E3FEAB931}"/>
                </a:ext>
              </a:extLst>
            </p:cNvPr>
            <p:cNvSpPr/>
            <p:nvPr/>
          </p:nvSpPr>
          <p:spPr>
            <a:xfrm>
              <a:off x="4689987" y="3622908"/>
              <a:ext cx="4117836" cy="839354"/>
            </a:xfrm>
            <a:prstGeom prst="rect">
              <a:avLst/>
            </a:prstGeom>
            <a:solidFill>
              <a:schemeClr val="accent6"/>
            </a:solidFill>
            <a:ln w="31750" cmpd="thickThi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93" dirty="0"/>
            </a:p>
          </p:txBody>
        </p:sp>
        <p:sp>
          <p:nvSpPr>
            <p:cNvPr id="20" name="TextBox 19">
              <a:extLst>
                <a:ext uri="{FF2B5EF4-FFF2-40B4-BE49-F238E27FC236}">
                  <a16:creationId xmlns:a16="http://schemas.microsoft.com/office/drawing/2014/main" id="{F93FDA7E-9739-4FAA-8280-C85A01817856}"/>
                </a:ext>
              </a:extLst>
            </p:cNvPr>
            <p:cNvSpPr txBox="1"/>
            <p:nvPr/>
          </p:nvSpPr>
          <p:spPr>
            <a:xfrm>
              <a:off x="4738117" y="3630250"/>
              <a:ext cx="4021575" cy="748923"/>
            </a:xfrm>
            <a:prstGeom prst="rect">
              <a:avLst/>
            </a:prstGeom>
            <a:solidFill>
              <a:schemeClr val="accent6"/>
            </a:solidFill>
            <a:ln>
              <a:solidFill>
                <a:schemeClr val="accent6"/>
              </a:solidFill>
            </a:ln>
          </p:spPr>
          <p:txBody>
            <a:bodyPr wrap="square" rtlCol="0">
              <a:spAutoFit/>
            </a:bodyPr>
            <a:lstStyle/>
            <a:p>
              <a:pPr>
                <a:spcAft>
                  <a:spcPts val="400"/>
                </a:spcAft>
              </a:pPr>
              <a:r>
                <a:rPr lang="en-US" sz="1000" b="1" dirty="0">
                  <a:solidFill>
                    <a:schemeClr val="tx2"/>
                  </a:solidFill>
                  <a:latin typeface="Arial" panose="020B0604020202020204" pitchFamily="34" charset="0"/>
                  <a:cs typeface="Arial" panose="020B0604020202020204" pitchFamily="34" charset="0"/>
                </a:rPr>
                <a:t>Resources </a:t>
              </a:r>
            </a:p>
            <a:p>
              <a:pPr>
                <a:spcAft>
                  <a:spcPts val="400"/>
                </a:spcAft>
              </a:pPr>
              <a:endParaRPr lang="en-US" sz="1000" dirty="0">
                <a:solidFill>
                  <a:schemeClr val="tx2"/>
                </a:solidFill>
                <a:latin typeface="Arial" panose="020B0604020202020204" pitchFamily="34" charset="0"/>
                <a:cs typeface="Arial" panose="020B0604020202020204" pitchFamily="34" charset="0"/>
              </a:endParaRPr>
            </a:p>
            <a:p>
              <a:pPr>
                <a:spcAft>
                  <a:spcPts val="400"/>
                </a:spcAft>
              </a:pPr>
              <a:r>
                <a:rPr lang="en-US" sz="800" dirty="0">
                  <a:solidFill>
                    <a:schemeClr val="tx2"/>
                  </a:solidFill>
                  <a:latin typeface="Arial" panose="020B0604020202020204" pitchFamily="34" charset="0"/>
                  <a:cs typeface="Arial" panose="020B0604020202020204" pitchFamily="34" charset="0"/>
                </a:rPr>
                <a:t>Please contact your Dell Technologies Services Sales Representative for more information.</a:t>
              </a:r>
            </a:p>
          </p:txBody>
        </p:sp>
        <p:sp>
          <p:nvSpPr>
            <p:cNvPr id="25" name="TextBox 24">
              <a:extLst>
                <a:ext uri="{FF2B5EF4-FFF2-40B4-BE49-F238E27FC236}">
                  <a16:creationId xmlns:a16="http://schemas.microsoft.com/office/drawing/2014/main" id="{51011BDA-D0AA-43EE-8437-85AEB83D0322}"/>
                </a:ext>
              </a:extLst>
            </p:cNvPr>
            <p:cNvSpPr txBox="1"/>
            <p:nvPr/>
          </p:nvSpPr>
          <p:spPr>
            <a:xfrm>
              <a:off x="4772347" y="3872095"/>
              <a:ext cx="1449254" cy="134635"/>
            </a:xfrm>
            <a:prstGeom prst="rect">
              <a:avLst/>
            </a:prstGeom>
            <a:noFill/>
          </p:spPr>
          <p:txBody>
            <a:bodyPr wrap="square" lIns="0" tIns="0" rIns="0" bIns="0" rtlCol="0">
              <a:spAutoFit/>
            </a:bodyPr>
            <a:lstStyle/>
            <a:p>
              <a:pPr marL="225425" indent="-107950">
                <a:buClr>
                  <a:schemeClr val="accent1"/>
                </a:buClr>
                <a:buFont typeface="Arial" panose="020B0604020202020204" pitchFamily="34" charset="0"/>
                <a:buChar char="•"/>
              </a:pPr>
              <a:r>
                <a:rPr lang="en-US" sz="800" dirty="0">
                  <a:solidFill>
                    <a:schemeClr val="tx2"/>
                  </a:solidFill>
                  <a:latin typeface="Arial" panose="020B0604020202020204" pitchFamily="34" charset="0"/>
                  <a:cs typeface="Arial" panose="020B0604020202020204" pitchFamily="34" charset="0"/>
                  <a:hlinkClick r:id="rId3"/>
                </a:rPr>
                <a:t>Partner presentation</a:t>
              </a:r>
              <a:endParaRPr lang="en-US" sz="800" dirty="0">
                <a:solidFill>
                  <a:schemeClr val="tx2"/>
                </a:solidFill>
                <a:latin typeface="Arial" panose="020B0604020202020204" pitchFamily="34" charset="0"/>
                <a:cs typeface="Arial" panose="020B0604020202020204" pitchFamily="34" charset="0"/>
              </a:endParaRPr>
            </a:p>
          </p:txBody>
        </p:sp>
        <p:sp>
          <p:nvSpPr>
            <p:cNvPr id="27" name="TextBox 26">
              <a:extLst>
                <a:ext uri="{FF2B5EF4-FFF2-40B4-BE49-F238E27FC236}">
                  <a16:creationId xmlns:a16="http://schemas.microsoft.com/office/drawing/2014/main" id="{15399663-2A07-48C5-9FC4-ADBAF2A932D7}"/>
                </a:ext>
              </a:extLst>
            </p:cNvPr>
            <p:cNvSpPr txBox="1"/>
            <p:nvPr/>
          </p:nvSpPr>
          <p:spPr>
            <a:xfrm>
              <a:off x="8125863" y="3881601"/>
              <a:ext cx="702168" cy="134635"/>
            </a:xfrm>
            <a:prstGeom prst="rect">
              <a:avLst/>
            </a:prstGeom>
            <a:noFill/>
          </p:spPr>
          <p:txBody>
            <a:bodyPr wrap="square" lIns="0" tIns="0" rIns="0" bIns="0" rtlCol="0">
              <a:spAutoFit/>
            </a:bodyPr>
            <a:lstStyle/>
            <a:p>
              <a:pPr marL="225425" indent="-107950">
                <a:buClr>
                  <a:schemeClr val="accent1"/>
                </a:buClr>
                <a:buFont typeface="Arial" panose="020B0604020202020204" pitchFamily="34" charset="0"/>
                <a:buChar char="•"/>
              </a:pPr>
              <a:r>
                <a:rPr lang="en-US" sz="800" dirty="0">
                  <a:solidFill>
                    <a:schemeClr val="tx2"/>
                  </a:solidFill>
                  <a:latin typeface="Arial" panose="020B0604020202020204" pitchFamily="34" charset="0"/>
                  <a:cs typeface="Arial" panose="020B0604020202020204" pitchFamily="34" charset="0"/>
                  <a:hlinkClick r:id="rId4"/>
                </a:rPr>
                <a:t>FAQ</a:t>
              </a:r>
              <a:endParaRPr lang="en-US" sz="800" dirty="0">
                <a:solidFill>
                  <a:schemeClr val="tx2"/>
                </a:solidFill>
                <a:latin typeface="Arial" panose="020B0604020202020204" pitchFamily="34" charset="0"/>
                <a:cs typeface="Arial" panose="020B0604020202020204" pitchFamily="34" charset="0"/>
              </a:endParaRPr>
            </a:p>
          </p:txBody>
        </p:sp>
        <p:sp>
          <p:nvSpPr>
            <p:cNvPr id="28" name="TextBox 27">
              <a:extLst>
                <a:ext uri="{FF2B5EF4-FFF2-40B4-BE49-F238E27FC236}">
                  <a16:creationId xmlns:a16="http://schemas.microsoft.com/office/drawing/2014/main" id="{74628E32-3C0D-427D-B0D4-E270919B6BE1}"/>
                </a:ext>
              </a:extLst>
            </p:cNvPr>
            <p:cNvSpPr txBox="1"/>
            <p:nvPr/>
          </p:nvSpPr>
          <p:spPr>
            <a:xfrm>
              <a:off x="6297838" y="3881601"/>
              <a:ext cx="1623222" cy="134635"/>
            </a:xfrm>
            <a:prstGeom prst="rect">
              <a:avLst/>
            </a:prstGeom>
            <a:noFill/>
          </p:spPr>
          <p:txBody>
            <a:bodyPr wrap="square" lIns="0" tIns="0" rIns="0" bIns="0" rtlCol="0">
              <a:spAutoFit/>
            </a:bodyPr>
            <a:lstStyle/>
            <a:p>
              <a:pPr marL="225425" indent="-107950">
                <a:buClr>
                  <a:schemeClr val="accent1"/>
                </a:buClr>
                <a:buFont typeface="Arial" panose="020B0604020202020204" pitchFamily="34" charset="0"/>
                <a:buChar char="•"/>
              </a:pPr>
              <a:r>
                <a:rPr lang="en-US" sz="800" dirty="0">
                  <a:solidFill>
                    <a:schemeClr val="tx2"/>
                  </a:solidFill>
                  <a:latin typeface="Arial" panose="020B0604020202020204" pitchFamily="34" charset="0"/>
                  <a:cs typeface="Arial" panose="020B0604020202020204" pitchFamily="34" charset="0"/>
                  <a:hlinkClick r:id="rId5"/>
                </a:rPr>
                <a:t>Rebate process overview</a:t>
              </a:r>
              <a:endParaRPr lang="en-US" sz="800" dirty="0">
                <a:solidFill>
                  <a:schemeClr val="tx2"/>
                </a:solidFill>
                <a:latin typeface="Arial" panose="020B0604020202020204" pitchFamily="34" charset="0"/>
                <a:cs typeface="Arial" panose="020B0604020202020204" pitchFamily="34" charset="0"/>
              </a:endParaRPr>
            </a:p>
          </p:txBody>
        </p:sp>
      </p:grpSp>
      <p:sp>
        <p:nvSpPr>
          <p:cNvPr id="22" name="Rectangle 21">
            <a:extLst>
              <a:ext uri="{FF2B5EF4-FFF2-40B4-BE49-F238E27FC236}">
                <a16:creationId xmlns:a16="http://schemas.microsoft.com/office/drawing/2014/main" id="{D57E96C0-F1F0-496A-BDE2-E59D4236D56A}"/>
              </a:ext>
            </a:extLst>
          </p:cNvPr>
          <p:cNvSpPr/>
          <p:nvPr/>
        </p:nvSpPr>
        <p:spPr>
          <a:xfrm>
            <a:off x="218475" y="4141085"/>
            <a:ext cx="8302635" cy="630942"/>
          </a:xfrm>
          <a:prstGeom prst="rect">
            <a:avLst/>
          </a:prstGeom>
        </p:spPr>
        <p:txBody>
          <a:bodyPr wrap="square">
            <a:spAutoFit/>
          </a:bodyPr>
          <a:lstStyle/>
          <a:p>
            <a:r>
              <a:rPr lang="en-US" sz="700" dirty="0">
                <a:latin typeface="Arial" panose="020B0604020202020204" pitchFamily="34" charset="0"/>
                <a:ea typeface="Calibri" panose="020F0502020204030204" pitchFamily="34" charset="0"/>
              </a:rPr>
              <a:t>The information contained in this presentation is proprietary and considered Dell Technologies Confidential information. THIS INFORMATION IS BEING PRESENTED FOR INFORMATIONAL PURPOSES ONLY AND ADDITIONAL TERMS AND CONDITIONS APPLY TO YOUR PARTICIPATION IN ANY OF THE PROGRAMS PRESENTED HEREIN. Dell Technologies reserves the right to modify the terms of the Program and/or eligibility requirements applicable to the Program at any time or to terminate the Program at any time at its sole discretion. In this document, “Dell Technologies” refers to the business units previously referred to as “Dell” and  “Dell EMC” and excludes Boomi, Secureworks, Virtustream, VMware and their respective independent partner programs. THESE MATERIALS MAY CONTAIN TYPOGRAPHICAL ERRORS AND TECHNICAL INACCURACIES. THE CONTENT IS PROVIDED AS IS, WITHOUT EXPRESS OR IMPLIED WARRANTIES OR GUARANTEE OF ANY KIND.</a:t>
            </a:r>
            <a:endParaRPr lang="en-US" sz="700"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262281034"/>
      </p:ext>
    </p:extLst>
  </p:cSld>
  <p:clrMapOvr>
    <a:masterClrMapping/>
  </p:clrMapOvr>
</p:sld>
</file>

<file path=ppt/theme/theme1.xml><?xml version="1.0" encoding="utf-8"?>
<a:theme xmlns:a="http://schemas.openxmlformats.org/drawingml/2006/main" name="11_2020 Dell Tech template">
  <a:themeElements>
    <a:clrScheme name="Custom 66">
      <a:dk1>
        <a:srgbClr val="444444"/>
      </a:dk1>
      <a:lt1>
        <a:srgbClr val="0076CE"/>
      </a:lt1>
      <a:dk2>
        <a:srgbClr val="FFFFFF"/>
      </a:dk2>
      <a:lt2>
        <a:srgbClr val="000000"/>
      </a:lt2>
      <a:accent1>
        <a:srgbClr val="00447C"/>
      </a:accent1>
      <a:accent2>
        <a:srgbClr val="6EA204"/>
      </a:accent2>
      <a:accent3>
        <a:srgbClr val="F2AF00"/>
      </a:accent3>
      <a:accent4>
        <a:srgbClr val="EE6411"/>
      </a:accent4>
      <a:accent5>
        <a:srgbClr val="CE1126"/>
      </a:accent5>
      <a:accent6>
        <a:srgbClr val="41B6E6"/>
      </a:accent6>
      <a:hlink>
        <a:srgbClr val="00447C"/>
      </a:hlink>
      <a:folHlink>
        <a:srgbClr val="0076CE"/>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0076CE"/>
        </a:solidFill>
        <a:ln w="31750" cmpd="thickThin">
          <a:solidFill>
            <a:srgbClr val="0076CE"/>
          </a:solidFill>
        </a:ln>
      </a:spPr>
      <a:bodyPr rtlCol="0" anchor="ctr"/>
      <a:lstStyle>
        <a:defPPr algn="ctr">
          <a:defRPr sz="893" dirty="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lgn="ctr">
          <a:defRPr sz="1800" dirty="0" smtClean="0"/>
        </a:defPPr>
      </a:lstStyle>
    </a:txDef>
  </a:objectDefaults>
  <a:extraClrSchemeLst/>
  <a:extLst>
    <a:ext uri="{05A4C25C-085E-4340-85A3-A5531E510DB2}">
      <thm15:themeFamily xmlns:thm15="http://schemas.microsoft.com/office/thememl/2012/main" name="Presentation1" id="{822CF4D9-C0FC-418E-A858-88AE76697374}" vid="{78394566-F126-4D87-8837-51DF1F7F41A5}"/>
    </a:ext>
  </a:extLst>
</a:theme>
</file>

<file path=ppt/theme/theme2.xml><?xml version="1.0" encoding="utf-8"?>
<a:theme xmlns:a="http://schemas.openxmlformats.org/drawingml/2006/main" name="Office Theme">
  <a:themeElements>
    <a:clrScheme name="Dell New VID">
      <a:dk1>
        <a:srgbClr val="444444"/>
      </a:dk1>
      <a:lt1>
        <a:srgbClr val="0076CE"/>
      </a:lt1>
      <a:dk2>
        <a:srgbClr val="FFFFFF"/>
      </a:dk2>
      <a:lt2>
        <a:srgbClr val="000000"/>
      </a:lt2>
      <a:accent1>
        <a:srgbClr val="00447C"/>
      </a:accent1>
      <a:accent2>
        <a:srgbClr val="6EA204"/>
      </a:accent2>
      <a:accent3>
        <a:srgbClr val="F2AF00"/>
      </a:accent3>
      <a:accent4>
        <a:srgbClr val="EE6411"/>
      </a:accent4>
      <a:accent5>
        <a:srgbClr val="CE1126"/>
      </a:accent5>
      <a:accent6>
        <a:srgbClr val="41B6E6"/>
      </a:accent6>
      <a:hlink>
        <a:srgbClr val="0076CE"/>
      </a:hlink>
      <a:folHlink>
        <a:srgbClr val="6E2585"/>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Dell New VID">
      <a:dk1>
        <a:srgbClr val="444444"/>
      </a:dk1>
      <a:lt1>
        <a:srgbClr val="0076CE"/>
      </a:lt1>
      <a:dk2>
        <a:srgbClr val="FFFFFF"/>
      </a:dk2>
      <a:lt2>
        <a:srgbClr val="000000"/>
      </a:lt2>
      <a:accent1>
        <a:srgbClr val="00447C"/>
      </a:accent1>
      <a:accent2>
        <a:srgbClr val="6EA204"/>
      </a:accent2>
      <a:accent3>
        <a:srgbClr val="F2AF00"/>
      </a:accent3>
      <a:accent4>
        <a:srgbClr val="EE6411"/>
      </a:accent4>
      <a:accent5>
        <a:srgbClr val="CE1126"/>
      </a:accent5>
      <a:accent6>
        <a:srgbClr val="41B6E6"/>
      </a:accent6>
      <a:hlink>
        <a:srgbClr val="0076CE"/>
      </a:hlink>
      <a:folHlink>
        <a:srgbClr val="6E2585"/>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EA71475449CA64AA2E88C840AAA4080" ma:contentTypeVersion="10" ma:contentTypeDescription="Create a new document." ma:contentTypeScope="" ma:versionID="af87413f1fe6c5e6a4bde15e1a88be0b">
  <xsd:schema xmlns:xsd="http://www.w3.org/2001/XMLSchema" xmlns:xs="http://www.w3.org/2001/XMLSchema" xmlns:p="http://schemas.microsoft.com/office/2006/metadata/properties" xmlns:ns2="1f309853-ced2-4968-b47c-c03c40512220" xmlns:ns3="5b93802c-2afb-4d0d-9758-ccdcc9ace219" targetNamespace="http://schemas.microsoft.com/office/2006/metadata/properties" ma:root="true" ma:fieldsID="94ae5fe93024842f7339930ea511f6e7" ns2:_="" ns3:_="">
    <xsd:import namespace="1f309853-ced2-4968-b47c-c03c40512220"/>
    <xsd:import namespace="5b93802c-2afb-4d0d-9758-ccdcc9ace21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309853-ced2-4968-b47c-c03c4051222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b93802c-2afb-4d0d-9758-ccdcc9ace21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8CD918C-0760-482A-8287-0C8981AF11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f309853-ced2-4968-b47c-c03c40512220"/>
    <ds:schemaRef ds:uri="5b93802c-2afb-4d0d-9758-ccdcc9ace21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74FAA3F-106C-4BBC-B5BC-C50EF9AFD257}">
  <ds:schemaRefs>
    <ds:schemaRef ds:uri="http://schemas.microsoft.com/sharepoint/v3/contenttype/forms"/>
  </ds:schemaRefs>
</ds:datastoreItem>
</file>

<file path=customXml/itemProps3.xml><?xml version="1.0" encoding="utf-8"?>
<ds:datastoreItem xmlns:ds="http://schemas.openxmlformats.org/officeDocument/2006/customXml" ds:itemID="{DC9D2422-3B80-4A24-A4A9-570CD1687C3A}">
  <ds:schemaRefs>
    <ds:schemaRef ds:uri="http://schemas.microsoft.com/office/2006/documentManagement/types"/>
    <ds:schemaRef ds:uri="http://purl.org/dc/elements/1.1/"/>
    <ds:schemaRef ds:uri="http://www.w3.org/XML/1998/namespace"/>
    <ds:schemaRef ds:uri="5b93802c-2afb-4d0d-9758-ccdcc9ace219"/>
    <ds:schemaRef ds:uri="http://purl.org/dc/terms/"/>
    <ds:schemaRef ds:uri="http://schemas.microsoft.com/office/2006/metadata/properties"/>
    <ds:schemaRef ds:uri="http://schemas.microsoft.com/office/infopath/2007/PartnerControls"/>
    <ds:schemaRef ds:uri="http://schemas.openxmlformats.org/package/2006/metadata/core-properties"/>
    <ds:schemaRef ds:uri="1f309853-ced2-4968-b47c-c03c40512220"/>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2020 Dell Technologies PPT Template</Template>
  <TotalTime>96982</TotalTime>
  <Words>577</Words>
  <Application>Microsoft Office PowerPoint</Application>
  <PresentationFormat>On-screen Show (16:9)</PresentationFormat>
  <Paragraphs>55</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11_2020 Dell Tech template</vt:lpstr>
      <vt:lpstr>MDR is like the security cameras monitoring a house</vt:lpstr>
      <vt:lpstr>PowerPoint Presentation</vt:lpstr>
    </vt:vector>
  </TitlesOfParts>
  <Company>Dell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Managed Detection and Response sales card</dc:title>
  <dc:creator>Stephanie_Carroll@Dell.com</dc:creator>
  <cp:lastModifiedBy>Cross, Christine</cp:lastModifiedBy>
  <cp:revision>256</cp:revision>
  <cp:lastPrinted>2018-09-10T14:53:10Z</cp:lastPrinted>
  <dcterms:created xsi:type="dcterms:W3CDTF">2020-04-09T18:51:05Z</dcterms:created>
  <dcterms:modified xsi:type="dcterms:W3CDTF">2021-09-02T16:23:57Z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de70ee2-0cb4-4d60-aee5-75ef2c4c8a90_Enabled">
    <vt:lpwstr>True</vt:lpwstr>
  </property>
  <property fmtid="{D5CDD505-2E9C-101B-9397-08002B2CF9AE}" pid="3" name="MSIP_Label_7de70ee2-0cb4-4d60-aee5-75ef2c4c8a90_SiteId">
    <vt:lpwstr>945c199a-83a2-4e80-9f8c-5a91be5752dd</vt:lpwstr>
  </property>
  <property fmtid="{D5CDD505-2E9C-101B-9397-08002B2CF9AE}" pid="4" name="MSIP_Label_7de70ee2-0cb4-4d60-aee5-75ef2c4c8a90_Owner">
    <vt:lpwstr>Betsy_Marko@Dell.com</vt:lpwstr>
  </property>
  <property fmtid="{D5CDD505-2E9C-101B-9397-08002B2CF9AE}" pid="5" name="MSIP_Label_7de70ee2-0cb4-4d60-aee5-75ef2c4c8a90_SetDate">
    <vt:lpwstr>2020-04-09T18:58:06.9901319Z</vt:lpwstr>
  </property>
  <property fmtid="{D5CDD505-2E9C-101B-9397-08002B2CF9AE}" pid="6" name="MSIP_Label_7de70ee2-0cb4-4d60-aee5-75ef2c4c8a90_Name">
    <vt:lpwstr>Internal Use</vt:lpwstr>
  </property>
  <property fmtid="{D5CDD505-2E9C-101B-9397-08002B2CF9AE}" pid="7" name="MSIP_Label_7de70ee2-0cb4-4d60-aee5-75ef2c4c8a90_Application">
    <vt:lpwstr>Microsoft Azure Information Protection</vt:lpwstr>
  </property>
  <property fmtid="{D5CDD505-2E9C-101B-9397-08002B2CF9AE}" pid="8" name="MSIP_Label_7de70ee2-0cb4-4d60-aee5-75ef2c4c8a90_ActionId">
    <vt:lpwstr>eb371f1b-23ea-45d9-83c6-6da71ab922bf</vt:lpwstr>
  </property>
  <property fmtid="{D5CDD505-2E9C-101B-9397-08002B2CF9AE}" pid="9" name="MSIP_Label_7de70ee2-0cb4-4d60-aee5-75ef2c4c8a90_Extended_MSFT_Method">
    <vt:lpwstr>Manual</vt:lpwstr>
  </property>
  <property fmtid="{D5CDD505-2E9C-101B-9397-08002B2CF9AE}" pid="10" name="MSIP_Label_da6fab74-d5af-4af7-a9a4-78d84655a626_Enabled">
    <vt:lpwstr>True</vt:lpwstr>
  </property>
  <property fmtid="{D5CDD505-2E9C-101B-9397-08002B2CF9AE}" pid="11" name="MSIP_Label_da6fab74-d5af-4af7-a9a4-78d84655a626_SiteId">
    <vt:lpwstr>945c199a-83a2-4e80-9f8c-5a91be5752dd</vt:lpwstr>
  </property>
  <property fmtid="{D5CDD505-2E9C-101B-9397-08002B2CF9AE}" pid="12" name="MSIP_Label_da6fab74-d5af-4af7-a9a4-78d84655a626_Owner">
    <vt:lpwstr>Betsy_Marko@Dell.com</vt:lpwstr>
  </property>
  <property fmtid="{D5CDD505-2E9C-101B-9397-08002B2CF9AE}" pid="13" name="MSIP_Label_da6fab74-d5af-4af7-a9a4-78d84655a626_SetDate">
    <vt:lpwstr>2020-04-09T18:58:06.9901319Z</vt:lpwstr>
  </property>
  <property fmtid="{D5CDD505-2E9C-101B-9397-08002B2CF9AE}" pid="14" name="MSIP_Label_da6fab74-d5af-4af7-a9a4-78d84655a626_Name">
    <vt:lpwstr>Visual Marking</vt:lpwstr>
  </property>
  <property fmtid="{D5CDD505-2E9C-101B-9397-08002B2CF9AE}" pid="15" name="MSIP_Label_da6fab74-d5af-4af7-a9a4-78d84655a626_Application">
    <vt:lpwstr>Microsoft Azure Information Protection</vt:lpwstr>
  </property>
  <property fmtid="{D5CDD505-2E9C-101B-9397-08002B2CF9AE}" pid="16" name="MSIP_Label_da6fab74-d5af-4af7-a9a4-78d84655a626_ActionId">
    <vt:lpwstr>eb371f1b-23ea-45d9-83c6-6da71ab922bf</vt:lpwstr>
  </property>
  <property fmtid="{D5CDD505-2E9C-101B-9397-08002B2CF9AE}" pid="17" name="MSIP_Label_da6fab74-d5af-4af7-a9a4-78d84655a626_Parent">
    <vt:lpwstr>7de70ee2-0cb4-4d60-aee5-75ef2c4c8a90</vt:lpwstr>
  </property>
  <property fmtid="{D5CDD505-2E9C-101B-9397-08002B2CF9AE}" pid="18" name="MSIP_Label_da6fab74-d5af-4af7-a9a4-78d84655a626_Extended_MSFT_Method">
    <vt:lpwstr>Manual</vt:lpwstr>
  </property>
  <property fmtid="{D5CDD505-2E9C-101B-9397-08002B2CF9AE}" pid="19" name="aiplabel">
    <vt:lpwstr>Internal Use Visual Marking</vt:lpwstr>
  </property>
  <property fmtid="{D5CDD505-2E9C-101B-9397-08002B2CF9AE}" pid="20" name="ContentTypeId">
    <vt:lpwstr>0x0101005EA71475449CA64AA2E88C840AAA4080</vt:lpwstr>
  </property>
</Properties>
</file>