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147307847" r:id="rId5"/>
    <p:sldId id="2147307846" r:id="rId6"/>
    <p:sldId id="2147307852" r:id="rId7"/>
    <p:sldId id="2147307849" r:id="rId8"/>
    <p:sldId id="2147307439" r:id="rId9"/>
    <p:sldId id="2147307851" r:id="rId10"/>
  </p:sldIdLst>
  <p:sldSz cx="9144000" cy="5143500" type="screen16x9"/>
  <p:notesSz cx="6934200" cy="92202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72" userDrawn="1">
          <p15:clr>
            <a:srgbClr val="A4A3A4"/>
          </p15:clr>
        </p15:guide>
        <p15:guide id="3" orient="horz" pos="492" userDrawn="1">
          <p15:clr>
            <a:srgbClr val="A4A3A4"/>
          </p15:clr>
        </p15:guide>
        <p15:guide id="4" pos="2616" userDrawn="1">
          <p15:clr>
            <a:srgbClr val="A4A3A4"/>
          </p15:clr>
        </p15:guide>
        <p15:guide id="5" orient="horz" pos="324" userDrawn="1">
          <p15:clr>
            <a:srgbClr val="A4A3A4"/>
          </p15:clr>
        </p15:guide>
        <p15:guide id="6" orient="horz" pos="588" userDrawn="1">
          <p15:clr>
            <a:srgbClr val="A4A3A4"/>
          </p15:clr>
        </p15:guide>
        <p15:guide id="7" orient="horz" pos="612" userDrawn="1">
          <p15:clr>
            <a:srgbClr val="A4A3A4"/>
          </p15:clr>
        </p15:guide>
        <p15:guide id="8" orient="horz" pos="756" userDrawn="1">
          <p15:clr>
            <a:srgbClr val="A4A3A4"/>
          </p15:clr>
        </p15:guide>
        <p15:guide id="9" pos="2880" userDrawn="1">
          <p15:clr>
            <a:srgbClr val="A4A3A4"/>
          </p15:clr>
        </p15:guide>
        <p15:guide id="10" orient="horz" pos="6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singer, Sarah" initials="WS" lastIdx="10" clrIdx="0">
    <p:extLst>
      <p:ext uri="{19B8F6BF-5375-455C-9EA6-DF929625EA0E}">
        <p15:presenceInfo xmlns:p15="http://schemas.microsoft.com/office/powerpoint/2012/main" userId="S::Sarah.Weissinger@dell.com::09a4d3c5-2d14-4055-9cda-36da5dd81d80" providerId="AD"/>
      </p:ext>
    </p:extLst>
  </p:cmAuthor>
  <p:cmAuthor id="2" name="Barton, Jacque" initials="BJ" lastIdx="1" clrIdx="1">
    <p:extLst>
      <p:ext uri="{19B8F6BF-5375-455C-9EA6-DF929625EA0E}">
        <p15:presenceInfo xmlns:p15="http://schemas.microsoft.com/office/powerpoint/2012/main" userId="S::jacque_barton@dell.com::bdfeabc1-9732-4c8a-bf00-e5e1e53dd0a2" providerId="AD"/>
      </p:ext>
    </p:extLst>
  </p:cmAuthor>
  <p:cmAuthor id="3" name="McLean, Donald Beaton" initials="MB" lastIdx="1" clrIdx="2">
    <p:extLst>
      <p:ext uri="{19B8F6BF-5375-455C-9EA6-DF929625EA0E}">
        <p15:presenceInfo xmlns:p15="http://schemas.microsoft.com/office/powerpoint/2012/main" userId="S::donald.beaton.mclean@emc.com::1b0b6ac0-3269-4024-b51c-6321dfadc462" providerId="AD"/>
      </p:ext>
    </p:extLst>
  </p:cmAuthor>
  <p:cmAuthor id="4" name="Rexin, Julia" initials="RJ" lastIdx="6" clrIdx="3">
    <p:extLst>
      <p:ext uri="{19B8F6BF-5375-455C-9EA6-DF929625EA0E}">
        <p15:presenceInfo xmlns:p15="http://schemas.microsoft.com/office/powerpoint/2012/main" userId="S::julia.rexin@dell.com::accfd553-10fa-4eb0-b560-3017974c59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9C7"/>
    <a:srgbClr val="EEEEEE"/>
    <a:srgbClr val="808080"/>
    <a:srgbClr val="00447C"/>
    <a:srgbClr val="0076CE"/>
    <a:srgbClr val="41B6E6"/>
    <a:srgbClr val="CC6600"/>
    <a:srgbClr val="B7295A"/>
    <a:srgbClr val="42AE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85860" autoAdjust="0"/>
  </p:normalViewPr>
  <p:slideViewPr>
    <p:cSldViewPr snapToGrid="0">
      <p:cViewPr>
        <p:scale>
          <a:sx n="180" d="100"/>
          <a:sy n="180" d="100"/>
        </p:scale>
        <p:origin x="-1566" y="-1614"/>
      </p:cViewPr>
      <p:guideLst>
        <p:guide pos="3672"/>
        <p:guide orient="horz" pos="492"/>
        <p:guide pos="2616"/>
        <p:guide orient="horz" pos="324"/>
        <p:guide orient="horz" pos="588"/>
        <p:guide orient="horz" pos="612"/>
        <p:guide orient="horz" pos="756"/>
        <p:guide pos="2880"/>
        <p:guide orient="horz" pos="6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1-07T11:48:54.667" idx="1">
    <p:pos x="5563" y="618"/>
    <p:text>[@Weissinger, Sarah] I removed the related pages &amp; references to ProConsult Flexible on this page
</p:text>
    <p:extLst>
      <p:ext uri="{C676402C-5697-4E1C-873F-D02D1690AC5C}">
        <p15:threadingInfo xmlns:p15="http://schemas.microsoft.com/office/powerpoint/2012/main" timeZoneBias="480"/>
      </p:ext>
    </p:extLst>
  </p:cm>
  <p:cm authorId="1" dt="2021-01-07T12:07:18.651" idx="10">
    <p:pos x="5563" y="714"/>
    <p:text>[@Barton, Jacque]   thank you!
</p:text>
    <p:extLst>
      <p:ext uri="{C676402C-5697-4E1C-873F-D02D1690AC5C}">
        <p15:threadingInfo xmlns:p15="http://schemas.microsoft.com/office/powerpoint/2012/main" timeZoneBias="480">
          <p15:parentCm authorId="2" idx="1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" descr="                              Dell - Internal Use - Confidential&#10;"/>
          <p:cNvSpPr txBox="1"/>
          <p:nvPr/>
        </p:nvSpPr>
        <p:spPr>
          <a:xfrm>
            <a:off x="780683" y="8990041"/>
            <a:ext cx="902491" cy="831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defTabSz="923087" fontAlgn="base">
              <a:lnSpc>
                <a:spcPct val="90000"/>
              </a:lnSpc>
              <a:spcBef>
                <a:spcPts val="101"/>
              </a:spcBef>
              <a:spcAft>
                <a:spcPts val="101"/>
              </a:spcAft>
              <a:defRPr/>
            </a:pPr>
            <a:r>
              <a:rPr lang="en-US" sz="600">
                <a:solidFill>
                  <a:schemeClr val="bg2"/>
                </a:solidFill>
                <a:latin typeface="Arial" panose="020B0604020202020204" pitchFamily="34" charset="0"/>
              </a:rPr>
              <a:t>© Copyright 2020 Dell Inc.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119" y="8989695"/>
            <a:ext cx="95629" cy="83793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00">
                <a:solidFill>
                  <a:schemeClr val="bg2"/>
                </a:solidFill>
                <a:latin typeface="Arial" panose="020B0604020202020204" pitchFamily="34" charset="0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00" err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136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6888" y="173038"/>
            <a:ext cx="5940425" cy="3341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2280" y="3803332"/>
            <a:ext cx="6009640" cy="497871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l" descr="                              Dell - Internal Use - Confidential&#10;"/>
          <p:cNvSpPr txBox="1"/>
          <p:nvPr/>
        </p:nvSpPr>
        <p:spPr>
          <a:xfrm>
            <a:off x="780683" y="8990041"/>
            <a:ext cx="902491" cy="831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defTabSz="923087" fontAlgn="base">
              <a:lnSpc>
                <a:spcPct val="90000"/>
              </a:lnSpc>
              <a:spcBef>
                <a:spcPts val="101"/>
              </a:spcBef>
              <a:spcAft>
                <a:spcPts val="101"/>
              </a:spcAft>
              <a:defRPr/>
            </a:pPr>
            <a:r>
              <a:rPr lang="en-US" sz="600">
                <a:solidFill>
                  <a:schemeClr val="bg2"/>
                </a:solidFill>
                <a:latin typeface="Arial" panose="020B0604020202020204" pitchFamily="34" charset="0"/>
              </a:rPr>
              <a:t>© Copyright 2020 Dell Inc.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119" y="8989695"/>
            <a:ext cx="95629" cy="83793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600">
                <a:solidFill>
                  <a:schemeClr val="bg2"/>
                </a:solidFill>
                <a:latin typeface="Arial" panose="020B0604020202020204" pitchFamily="34" charset="0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600" err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1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spcBef>
        <a:spcPts val="0"/>
      </a:spcBef>
      <a:defRPr sz="11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514350" indent="-171450" algn="l" defTabSz="685800" rtl="0" eaLnBrk="1" latinLnBrk="0" hangingPunct="1">
      <a:spcBef>
        <a:spcPts val="300"/>
      </a:spcBef>
      <a:buClrTx/>
      <a:buFont typeface="Arial" panose="020B0604020202020204" pitchFamily="34" charset="0"/>
      <a:buChar char="•"/>
      <a:defRPr sz="11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857250" indent="-171450" algn="l" defTabSz="685800" rtl="0" eaLnBrk="1" latinLnBrk="0" hangingPunct="1">
      <a:spcBef>
        <a:spcPts val="300"/>
      </a:spcBef>
      <a:buClrTx/>
      <a:buFont typeface="Arial" panose="020B0604020202020204" pitchFamily="34" charset="0"/>
      <a:buChar char="–"/>
      <a:defRPr sz="11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200150" indent="-171450" algn="l" defTabSz="685800" rtl="0" eaLnBrk="1" latinLnBrk="0" hangingPunct="1">
      <a:spcBef>
        <a:spcPts val="300"/>
      </a:spcBef>
      <a:buClrTx/>
      <a:buFont typeface="Arial" panose="020B0604020202020204" pitchFamily="34" charset="0"/>
      <a:buChar char="▪"/>
      <a:defRPr sz="11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543050" indent="-171450" algn="l" defTabSz="685800" rtl="0" eaLnBrk="1" latinLnBrk="0" hangingPunct="1">
      <a:spcBef>
        <a:spcPts val="300"/>
      </a:spcBef>
      <a:buClrTx/>
      <a:buFont typeface="Arial" panose="020B0604020202020204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75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53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45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94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Consulting SKUs earn a 3.5% rebate </a:t>
            </a:r>
          </a:p>
          <a:p>
            <a:endParaRPr lang="en-US" dirty="0"/>
          </a:p>
          <a:p>
            <a:r>
              <a:rPr lang="en-US" dirty="0"/>
              <a:t>VDI Virtual Desktop Interface, EUC End User Computing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095F8-A2D5-455E-8D8B-E97DE602E4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4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8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28600"/>
            <a:ext cx="85725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628650"/>
            <a:ext cx="85725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094975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2309" y="4838808"/>
            <a:ext cx="1078992" cy="140268"/>
          </a:xfrm>
          <a:prstGeom prst="rect">
            <a:avLst/>
          </a:prstGeom>
        </p:spPr>
      </p:pic>
      <p:sp>
        <p:nvSpPr>
          <p:cNvPr id="7" name="fl" descr="                              Dell - Internal Use - Confidential&#10;"/>
          <p:cNvSpPr txBox="1"/>
          <p:nvPr userDrawn="1"/>
        </p:nvSpPr>
        <p:spPr>
          <a:xfrm>
            <a:off x="4200103" y="5022289"/>
            <a:ext cx="743793" cy="692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US" sz="500" b="0" i="0" u="none" baseline="0" dirty="0">
                <a:solidFill>
                  <a:srgbClr val="808080"/>
                </a:solidFill>
                <a:latin typeface="Arial" panose="020B0604020202020204" pitchFamily="34" charset="0"/>
              </a:rPr>
              <a:t>© Copyright 2021 Dell Inc.</a:t>
            </a:r>
          </a:p>
        </p:txBody>
      </p:sp>
      <p:sp>
        <p:nvSpPr>
          <p:cNvPr id="6" name="TextBox 19"/>
          <p:cNvSpPr txBox="1"/>
          <p:nvPr userDrawn="1"/>
        </p:nvSpPr>
        <p:spPr>
          <a:xfrm>
            <a:off x="3857667" y="5023059"/>
            <a:ext cx="76944" cy="69250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500" b="0" kern="1200" smtClean="0">
                <a:solidFill>
                  <a:srgbClr val="808080"/>
                </a:solidFill>
                <a:latin typeface="Arial" panose="020B0604020202020204" pitchFamily="34" charset="0"/>
                <a:ea typeface="+mn-ea"/>
                <a:cs typeface="+mn-cs"/>
              </a:rPr>
              <a:pPr algn="r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500" b="0" kern="1200" err="1">
              <a:solidFill>
                <a:srgbClr val="80808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Box 16"/>
          <p:cNvSpPr txBox="1"/>
          <p:nvPr userDrawn="1"/>
        </p:nvSpPr>
        <p:spPr>
          <a:xfrm>
            <a:off x="3957049" y="5023059"/>
            <a:ext cx="105798" cy="69250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r>
              <a:rPr lang="en-US" sz="500" kern="1200" dirty="0">
                <a:solidFill>
                  <a:srgbClr val="808080"/>
                </a:solidFill>
                <a:latin typeface="Arial" panose="020B0604020202020204" pitchFamily="34" charset="0"/>
                <a:ea typeface="+mn-ea"/>
                <a:cs typeface="+mn-cs"/>
              </a:rPr>
              <a:t>of 6</a:t>
            </a:r>
          </a:p>
        </p:txBody>
      </p:sp>
    </p:spTree>
    <p:extLst>
      <p:ext uri="{BB962C8B-B14F-4D97-AF65-F5344CB8AC3E}">
        <p14:creationId xmlns:p14="http://schemas.microsoft.com/office/powerpoint/2010/main" val="404871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620" userDrawn="1">
          <p15:clr>
            <a:srgbClr val="F26B43"/>
          </p15:clr>
        </p15:guide>
        <p15:guide id="3" pos="180" userDrawn="1">
          <p15:clr>
            <a:srgbClr val="F26B43"/>
          </p15:clr>
        </p15:guide>
        <p15:guide id="4" pos="5580" userDrawn="1">
          <p15:clr>
            <a:srgbClr val="F26B43"/>
          </p15:clr>
        </p15:guide>
        <p15:guide id="5" pos="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ltechnologies.com/resources/en-us/asset/offering-overview-documents/services/H17456-dell-emc-proconsult-advisory-services-svo.pdf.externa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lltechnologies.com/resources/en-us/auth/asset/presentations/services/proconsult-advisory-service-customer-presentation.pptx.external" TargetMode="External"/><Relationship Id="rId13" Type="http://schemas.openxmlformats.org/officeDocument/2006/relationships/hyperlink" Target="https://www.delltechnologies.com/resources/en-us/asset/analyst-reports/services/idc_vendor_spotlight_proconsult_advisory_us44864719.pdf" TargetMode="External"/><Relationship Id="rId18" Type="http://schemas.openxmlformats.org/officeDocument/2006/relationships/hyperlink" Target="https://www.delltechnologies.com/en-us/video-collateral/proconsult-advisory-services.htm" TargetMode="External"/><Relationship Id="rId26" Type="http://schemas.openxmlformats.org/officeDocument/2006/relationships/hyperlink" Target="https://www.delltechnologies.com/resources/en-us/auth/services/consulting/it-transformation/multi-cloud-strategy-and-implementation.htm#sort=relevancy&amp;numberOfResults=25" TargetMode="External"/><Relationship Id="rId3" Type="http://schemas.openxmlformats.org/officeDocument/2006/relationships/hyperlink" Target=".delltechnologies.com/resources/en-us/auth/services/consulting/workforce-transformation/end-user-computing-vdi.htm#sort=relevancy&amp;numberOfResults=25" TargetMode="External"/><Relationship Id="rId21" Type="http://schemas.openxmlformats.org/officeDocument/2006/relationships/hyperlink" Target="https://www.delltechnologies.com/resources/en-us/auth/asset/presentations/services/dell_technologies_consulting_customer_pitch_deck.pptx.external" TargetMode="External"/><Relationship Id="rId7" Type="http://schemas.openxmlformats.org/officeDocument/2006/relationships/hyperlink" Target="https://www.dellemc.com/resources/en-us/asset/offering-overview-documents/services/H17456-dell-emc-proconsult-advisory-services-svo.pdf" TargetMode="External"/><Relationship Id="rId12" Type="http://schemas.openxmlformats.org/officeDocument/2006/relationships/hyperlink" Target="https://www.delltechnologies.com/resources/en-us/asset/infographic/services/proconsult-advisory-for-multi-cloud-infographic.pdf" TargetMode="External"/><Relationship Id="rId17" Type="http://schemas.openxmlformats.org/officeDocument/2006/relationships/hyperlink" Target="https://www.delltechnologies.com/resources/en-us/asset/offering-overview-documents/services/proconsult_advisory_services_short_animated_video_captioned.mp4" TargetMode="External"/><Relationship Id="rId25" Type="http://schemas.openxmlformats.org/officeDocument/2006/relationships/hyperlink" Target="https://www.delltechnologies.com/resources/en-us/auth/services/consulting/it-transformation/resiliency.htm#sort=relevancy&amp;numberOfResults=25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s://www.delltechnologies.com/resources/en-us/asset/offering-overview-documents/services/dellemc_proconsult_advisory.mp4" TargetMode="External"/><Relationship Id="rId20" Type="http://schemas.openxmlformats.org/officeDocument/2006/relationships/hyperlink" Target="https://www.dellemc.com/resources/en-us/auth/asset/soi/service-brief/consulting/h17486-proconsult-advisory-core-sb.docx" TargetMode="External"/><Relationship Id="rId29" Type="http://schemas.openxmlformats.org/officeDocument/2006/relationships/hyperlink" Target="https://www.delltechnologies.com/resources/en-us/auth/services/consulting/digital-transformation/application-portfolio-optimization.htm#sort=relevancy&amp;numberOfResults=2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elltechnologies.com/resources/en-us/auth/services/consulting/workforce-transformation/remote-productivity-series.htm#sort=relevancy&amp;numberOfResults=25" TargetMode="External"/><Relationship Id="rId11" Type="http://schemas.openxmlformats.org/officeDocument/2006/relationships/hyperlink" Target="https://www.delltechnologies.com/resources/en-us/asset/infographic/services/proconsult_advisory_services_infographic.pdf" TargetMode="External"/><Relationship Id="rId24" Type="http://schemas.openxmlformats.org/officeDocument/2006/relationships/hyperlink" Target="https://www.delltechnologies.com/en-us/services/consulting-services/office-365.htm" TargetMode="External"/><Relationship Id="rId5" Type="http://schemas.openxmlformats.org/officeDocument/2006/relationships/hyperlink" Target="https://www.dellemc.com/resources/en-us/auth/services/consulting/workforce-transformation/digital-workplace.htm" TargetMode="External"/><Relationship Id="rId15" Type="http://schemas.openxmlformats.org/officeDocument/2006/relationships/hyperlink" Target="https://www.delltechnologies.com/en-us/services/consulting-services/proconsult.htm" TargetMode="External"/><Relationship Id="rId23" Type="http://schemas.openxmlformats.org/officeDocument/2006/relationships/hyperlink" Target="https://www.dellemc.com/en-us/services/consulting-services/end-user-computing.htm" TargetMode="External"/><Relationship Id="rId28" Type="http://schemas.openxmlformats.org/officeDocument/2006/relationships/hyperlink" Target="https://www.delltechnologies.com/resources/en-us/auth/services/consulting/digital-transformation/cloud-native-platform-deployment.htm#sort=relevancy&amp;numberOfResults=25" TargetMode="External"/><Relationship Id="rId10" Type="http://schemas.openxmlformats.org/officeDocument/2006/relationships/hyperlink" Target="https://www.delltechnologies.com/resources/en-us/asset/brochures/services/proconsult-advisory-brochure.pdf" TargetMode="External"/><Relationship Id="rId19" Type="http://schemas.openxmlformats.org/officeDocument/2006/relationships/hyperlink" Target="https://edutube.emc.com/html5/videoPlayer.htm?vno=3I7J9GPTp7i8B3oTfS6MsQ" TargetMode="External"/><Relationship Id="rId31" Type="http://schemas.openxmlformats.org/officeDocument/2006/relationships/comments" Target="../comments/comment1.xml"/><Relationship Id="rId4" Type="http://schemas.openxmlformats.org/officeDocument/2006/relationships/hyperlink" Target="https://www.delltechnologies.com/resources/en-us/auth/services/consulting/workforce-transformation/communications-and-collaboration.htm#sort=relevancy&amp;numberOfResults=25" TargetMode="External"/><Relationship Id="rId9" Type="http://schemas.openxmlformats.org/officeDocument/2006/relationships/hyperlink" Target="https://www.dellemc.com/resources/en-us/auth/asset/presentations/services/proconsult-advisory-service-customer-presentation.pptx" TargetMode="External"/><Relationship Id="rId14" Type="http://schemas.openxmlformats.org/officeDocument/2006/relationships/hyperlink" Target="https://www.delltechnologies.com/resources/en-us/asset/analyst-reports/services/idc_market_note_proconsult_advisory_services_us44925919.pdf" TargetMode="External"/><Relationship Id="rId22" Type="http://schemas.openxmlformats.org/officeDocument/2006/relationships/hyperlink" Target="https://www.dellemc.com/resources/en-us/auth/asset/presentations/workforce-transformation-story.pptx" TargetMode="External"/><Relationship Id="rId27" Type="http://schemas.openxmlformats.org/officeDocument/2006/relationships/hyperlink" Target="https://www.delltechnologies.com/resources/en-us/auth/services/consulting/it-transformation/data-center-modernization-and-migration.htm#sort=relevancy&amp;numberOfResults=25" TargetMode="External"/><Relationship Id="rId30" Type="http://schemas.openxmlformats.org/officeDocument/2006/relationships/hyperlink" Target="https://www.delltechnologies.com/resources/en-us/auth/services/consulting/digital-transformation/big-data.htm#sort=relevancy&amp;numberOfResults=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62EE4B2-F30C-4B5A-B647-97CE4A1B5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81846"/>
              </p:ext>
            </p:extLst>
          </p:nvPr>
        </p:nvGraphicFramePr>
        <p:xfrm>
          <a:off x="3106524" y="1139848"/>
          <a:ext cx="5613194" cy="3341445"/>
        </p:xfrm>
        <a:graphic>
          <a:graphicData uri="http://schemas.openxmlformats.org/drawingml/2006/table">
            <a:tbl>
              <a:tblPr firstRow="1" bandRow="1"/>
              <a:tblGrid>
                <a:gridCol w="156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36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9pPr>
                    </a:lstStyle>
                    <a:p>
                      <a:pPr algn="ctr" rtl="0" fontAlgn="b"/>
                      <a:endParaRPr lang="en-US" sz="20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9pPr>
                    </a:lstStyle>
                    <a:p>
                      <a:pPr algn="l" rtl="0" fontAlgn="b"/>
                      <a:endParaRPr lang="en-US" sz="2000" b="1" i="0" u="none" strike="noStrike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useo Sans For Dell"/>
                        </a:defRPr>
                      </a:lvl9pPr>
                    </a:lstStyle>
                    <a:p>
                      <a:pPr algn="ctr" rtl="0" fontAlgn="b"/>
                      <a:r>
                        <a:rPr lang="en-US" sz="900" b="0" u="none" strike="noStrike" dirty="0" err="1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ProConsult</a:t>
                      </a:r>
                      <a:r>
                        <a:rPr lang="en-US" sz="900" b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 Advisory</a:t>
                      </a:r>
                      <a:endParaRPr lang="en-US" sz="9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12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9pPr>
                    </a:lstStyle>
                    <a:p>
                      <a:pPr algn="l" rtl="0" fontAlgn="ctr"/>
                      <a:r>
                        <a:rPr lang="en-US" sz="900" b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Cloud Platform</a:t>
                      </a:r>
                      <a:endParaRPr lang="en-US" sz="9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9pPr>
                    </a:lstStyle>
                    <a:p>
                      <a:pPr algn="l" rtl="0" fontAlgn="ctr"/>
                      <a:r>
                        <a:rPr lang="en-US" sz="900" u="none" strike="noStrike" dirty="0">
                          <a:solidFill>
                            <a:schemeClr val="bg2"/>
                          </a:solidFill>
                          <a:effectLst/>
                          <a:latin typeface="Arial"/>
                          <a:cs typeface="Arial"/>
                        </a:rPr>
                        <a:t>Multi-Cloud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R="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9pPr>
                    </a:lstStyle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baseline="0" dirty="0">
                          <a:solidFill>
                            <a:schemeClr val="bg2"/>
                          </a:solidFill>
                          <a:effectLst/>
                          <a:latin typeface="Arial"/>
                          <a:cs typeface="Arial"/>
                        </a:rPr>
                        <a:t>Data Center Modernization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R="0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755354"/>
                  </a:ext>
                </a:extLst>
              </a:tr>
              <a:tr h="324120"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cs typeface="Arial"/>
                        </a:rPr>
                        <a:t>Data and Applications</a:t>
                      </a:r>
                      <a:endParaRPr lang="en-US" sz="900" b="0" i="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algn="l" defTabSz="914400" rtl="0" eaLnBrk="1" fontAlgn="ctr" latinLnBrk="0" hangingPunct="1"/>
                      <a:endParaRPr lang="en-US" sz="900" b="1" i="0" u="none" strike="noStrike" kern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FE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Application Profiling / Application Portfolio Optimization (APO)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R="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33636"/>
                  </a:ext>
                </a:extLst>
              </a:tr>
              <a:tr h="324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baseline="0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DevOps / Infrastructure as Code (</a:t>
                      </a:r>
                      <a:r>
                        <a:rPr lang="en-US" sz="900" u="none" strike="noStrike" baseline="0" dirty="0" err="1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IaC</a:t>
                      </a:r>
                      <a:r>
                        <a:rPr lang="en-US" sz="900" u="none" strike="noStrike" baseline="0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)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R="0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noProof="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noProof="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350328"/>
                  </a:ext>
                </a:extLst>
              </a:tr>
              <a:tr h="32412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200" b="1" i="0" u="none" strike="noStrike" kern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Data Analytics* </a:t>
                      </a:r>
                    </a:p>
                  </a:txBody>
                  <a:tcPr marR="0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noProof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01632"/>
                  </a:ext>
                </a:extLst>
              </a:tr>
              <a:tr h="324120">
                <a:tc row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Modern Workforce Experience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baseline="0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Microsoft 365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R="0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80842"/>
                  </a:ext>
                </a:extLst>
              </a:tr>
              <a:tr h="324120"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200" b="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baseline="0" dirty="0">
                          <a:solidFill>
                            <a:schemeClr val="bg2"/>
                          </a:solidFill>
                          <a:effectLst/>
                          <a:latin typeface="+mn-lt"/>
                          <a:cs typeface="Arial"/>
                        </a:rPr>
                        <a:t>Virtual Desktop Interface (VDI) &amp; End User Computing (EUC)</a:t>
                      </a:r>
                      <a:endParaRPr lang="en-US" sz="9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R="0" marT="9525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72777"/>
                  </a:ext>
                </a:extLst>
              </a:tr>
              <a:tr h="324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/>
                          </a:solidFill>
                          <a:effectLst/>
                          <a:latin typeface="Arial"/>
                          <a:cs typeface="Arial"/>
                        </a:rPr>
                        <a:t>Digital Workplace</a:t>
                      </a:r>
                    </a:p>
                  </a:txBody>
                  <a:tcPr marR="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766395"/>
                  </a:ext>
                </a:extLst>
              </a:tr>
              <a:tr h="3241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Business Resiliency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Business Resiliency  </a:t>
                      </a:r>
                      <a:r>
                        <a:rPr lang="en-US" sz="9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</a:t>
                      </a:r>
                    </a:p>
                  </a:txBody>
                  <a:tcPr marR="0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kern="1200" dirty="0">
                          <a:solidFill>
                            <a:schemeClr val="tx2"/>
                          </a:solidFill>
                          <a:effectLst/>
                          <a:latin typeface="Arial"/>
                          <a:ea typeface="+mn-ea"/>
                          <a:cs typeface="Arial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u="none" strike="noStrike" kern="1200" dirty="0">
                        <a:solidFill>
                          <a:schemeClr val="tx2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04429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95D7CBA-94AD-430C-AC3E-614A1AE75217}"/>
              </a:ext>
            </a:extLst>
          </p:cNvPr>
          <p:cNvSpPr/>
          <p:nvPr/>
        </p:nvSpPr>
        <p:spPr>
          <a:xfrm>
            <a:off x="188492" y="3735433"/>
            <a:ext cx="2783307" cy="581023"/>
          </a:xfrm>
          <a:prstGeom prst="rect">
            <a:avLst/>
          </a:prstGeom>
          <a:solidFill>
            <a:srgbClr val="EEEEEE"/>
          </a:solidFill>
          <a:ln w="12700" cmpd="sng">
            <a:noFill/>
          </a:ln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4A80B7-146D-4262-9978-D7D637EB8645}"/>
              </a:ext>
            </a:extLst>
          </p:cNvPr>
          <p:cNvSpPr/>
          <p:nvPr/>
        </p:nvSpPr>
        <p:spPr>
          <a:xfrm rot="5400000" flipV="1">
            <a:off x="182977" y="909136"/>
            <a:ext cx="2734030" cy="2858860"/>
          </a:xfrm>
          <a:prstGeom prst="rect">
            <a:avLst/>
          </a:prstGeom>
          <a:solidFill>
            <a:srgbClr val="00447C"/>
          </a:solidFill>
          <a:effectLst/>
        </p:spPr>
        <p:txBody>
          <a:bodyPr wrap="square" lIns="175851" tIns="131889" rIns="131889" bIns="131889" rtlCol="0" anchor="ctr">
            <a:noAutofit/>
          </a:bodyPr>
          <a:lstStyle/>
          <a:p>
            <a:pPr algn="ctr" defTabSz="879265" fontAlgn="auto">
              <a:lnSpc>
                <a:spcPct val="90000"/>
              </a:lnSpc>
              <a:spcBef>
                <a:spcPts val="577"/>
              </a:spcBef>
              <a:spcAft>
                <a:spcPts val="0"/>
              </a:spcAft>
            </a:pPr>
            <a:endParaRPr lang="en-US" sz="1923" kern="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304" y="615634"/>
            <a:ext cx="8572500" cy="215444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Partner sales card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3732" y="1065465"/>
            <a:ext cx="2754049" cy="2617640"/>
          </a:xfrm>
          <a:prstGeom prst="rect">
            <a:avLst/>
          </a:prstGeom>
          <a:solidFill>
            <a:srgbClr val="6EA204">
              <a:alpha val="1961"/>
            </a:srgbClr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300"/>
              </a:spcAft>
              <a:buClr>
                <a:srgbClr val="0085C3"/>
              </a:buClr>
            </a:pPr>
            <a:r>
              <a:rPr lang="en-US" sz="1400" b="1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At a Glance</a:t>
            </a:r>
            <a:endParaRPr lang="en-US" sz="1400">
              <a:solidFill>
                <a:schemeClr val="tx2"/>
              </a:solidFill>
              <a:latin typeface="+mj-lt"/>
            </a:endParaRPr>
          </a:p>
          <a:p>
            <a:pPr>
              <a:spcAft>
                <a:spcPts val="300"/>
              </a:spcAft>
              <a:buClr>
                <a:srgbClr val="444444"/>
              </a:buClr>
            </a:pPr>
            <a:r>
              <a:rPr lang="en-US" sz="900">
                <a:solidFill>
                  <a:schemeClr val="tx2"/>
                </a:solidFill>
              </a:rPr>
              <a:t>When your customer needs help in aligning and developing a strategic plan for transformation, Dell Technologies </a:t>
            </a:r>
            <a:r>
              <a:rPr lang="en-US" sz="900" err="1">
                <a:solidFill>
                  <a:schemeClr val="tx2"/>
                </a:solidFill>
              </a:rPr>
              <a:t>ProConsult</a:t>
            </a:r>
            <a:r>
              <a:rPr lang="en-US" sz="900">
                <a:solidFill>
                  <a:schemeClr val="tx2"/>
                </a:solidFill>
              </a:rPr>
              <a:t> Advisory Services are a time- and cost-efficient solution to diagnose organizational IT needs, build consensus, and create an achievable, strategic plan for transformation. </a:t>
            </a:r>
          </a:p>
          <a:p>
            <a:pPr>
              <a:spcAft>
                <a:spcPts val="300"/>
              </a:spcAft>
              <a:buClr>
                <a:srgbClr val="444444"/>
              </a:buClr>
            </a:pPr>
            <a:r>
              <a:rPr lang="en-US" sz="900">
                <a:solidFill>
                  <a:schemeClr val="tx2"/>
                </a:solidFill>
              </a:rPr>
              <a:t>Our consulting experts create the common language for teamwork, drive collaboration and achieve a commitment to proven best practices. They develop a unique AS-IS/TO-BE deliverable in 3-6 weeks that creates a road map for change, evolving your customer’s business.   </a:t>
            </a:r>
          </a:p>
          <a:p>
            <a:pPr>
              <a:spcAft>
                <a:spcPts val="300"/>
              </a:spcAft>
              <a:buClr>
                <a:srgbClr val="444444"/>
              </a:buClr>
            </a:pPr>
            <a:r>
              <a:rPr lang="en-US" sz="900">
                <a:solidFill>
                  <a:schemeClr val="tx2"/>
                </a:solidFill>
              </a:rPr>
              <a:t>Collaborate with our consulting team to shorten the pathway to innovation for every customer with expert teambuilding and a tailored strategic plan.</a:t>
            </a:r>
          </a:p>
        </p:txBody>
      </p:sp>
      <p:sp>
        <p:nvSpPr>
          <p:cNvPr id="23" name="Oval 22"/>
          <p:cNvSpPr/>
          <p:nvPr/>
        </p:nvSpPr>
        <p:spPr>
          <a:xfrm>
            <a:off x="61390" y="3840769"/>
            <a:ext cx="273216" cy="276223"/>
          </a:xfrm>
          <a:prstGeom prst="ellipse">
            <a:avLst/>
          </a:prstGeom>
          <a:solidFill>
            <a:srgbClr val="808080"/>
          </a:solidFill>
          <a:ln w="28575" cmpd="sng">
            <a:solidFill>
              <a:schemeClr val="tx2"/>
            </a:solidFill>
          </a:ln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5433" y="3712735"/>
            <a:ext cx="262877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chemeClr val="bg1"/>
              </a:buClr>
            </a:pPr>
            <a:r>
              <a:rPr lang="en-US" sz="900" dirty="0"/>
              <a:t>Expand your portfolio with a </a:t>
            </a:r>
            <a:r>
              <a:rPr lang="en-US" sz="900" dirty="0">
                <a:ea typeface="+mn-lt"/>
                <a:cs typeface="+mn-lt"/>
              </a:rPr>
              <a:t>proven service methodology and develop a strategic vision and IT transformation roadmap </a:t>
            </a:r>
            <a:r>
              <a:rPr lang="en-US" sz="900" dirty="0"/>
              <a:t>for every business type and size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A4D6592-54A3-43AB-BB9A-CBA0B86967D8}"/>
              </a:ext>
            </a:extLst>
          </p:cNvPr>
          <p:cNvSpPr/>
          <p:nvPr/>
        </p:nvSpPr>
        <p:spPr>
          <a:xfrm>
            <a:off x="188492" y="4347169"/>
            <a:ext cx="2783307" cy="581023"/>
          </a:xfrm>
          <a:prstGeom prst="rect">
            <a:avLst/>
          </a:prstGeom>
          <a:solidFill>
            <a:srgbClr val="EEEEEE"/>
          </a:solidFill>
          <a:ln w="12700" cmpd="sng">
            <a:noFill/>
          </a:ln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363" y="4363240"/>
            <a:ext cx="26169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900" dirty="0"/>
              <a:t>Resell and earn rebates, plus earn more with the same customer as opportunities are uncovered throughout the work process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8FF0E9-6641-4A1D-9F07-C3F434AC9DB5}"/>
              </a:ext>
            </a:extLst>
          </p:cNvPr>
          <p:cNvSpPr/>
          <p:nvPr/>
        </p:nvSpPr>
        <p:spPr>
          <a:xfrm>
            <a:off x="3035507" y="966412"/>
            <a:ext cx="58227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85C3"/>
              </a:buClr>
            </a:pPr>
            <a:r>
              <a:rPr lang="en-US" sz="1600" b="1" dirty="0" err="1">
                <a:solidFill>
                  <a:srgbClr val="00447C"/>
                </a:solidFill>
                <a:cs typeface="Arial" panose="020B0604020202020204" pitchFamily="34" charset="0"/>
              </a:rPr>
              <a:t>ProConsult</a:t>
            </a:r>
            <a:r>
              <a:rPr lang="en-US" sz="1600" b="1" dirty="0">
                <a:solidFill>
                  <a:srgbClr val="00447C"/>
                </a:solidFill>
                <a:cs typeface="Arial" panose="020B0604020202020204" pitchFamily="34" charset="0"/>
              </a:rPr>
              <a:t> Advisory topics </a:t>
            </a:r>
          </a:p>
          <a:p>
            <a:pPr>
              <a:buClr>
                <a:srgbClr val="0085C3"/>
              </a:buClr>
            </a:pPr>
            <a:r>
              <a:rPr lang="en-US" sz="1600" b="1" dirty="0">
                <a:solidFill>
                  <a:srgbClr val="00447C"/>
                </a:solidFill>
                <a:cs typeface="Arial" panose="020B0604020202020204" pitchFamily="34" charset="0"/>
              </a:rPr>
              <a:t>for strategic innovation consulting</a:t>
            </a:r>
            <a:endParaRPr lang="en-US" sz="1600" dirty="0">
              <a:solidFill>
                <a:srgbClr val="00447C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0275" y="4466175"/>
            <a:ext cx="264331" cy="276223"/>
          </a:xfrm>
          <a:prstGeom prst="ellipse">
            <a:avLst/>
          </a:prstGeom>
          <a:solidFill>
            <a:srgbClr val="808080"/>
          </a:solidFill>
          <a:ln w="28575" cmpd="sng">
            <a:solidFill>
              <a:schemeClr val="tx2"/>
            </a:solidFill>
          </a:ln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err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684" y="242349"/>
            <a:ext cx="8823960" cy="360099"/>
          </a:xfrm>
        </p:spPr>
        <p:txBody>
          <a:bodyPr/>
          <a:lstStyle/>
          <a:p>
            <a:r>
              <a:rPr lang="en-US" sz="2600"/>
              <a:t>Dell Technologies </a:t>
            </a:r>
            <a:r>
              <a:rPr lang="en-US" sz="2600" err="1">
                <a:hlinkClick r:id="rId3"/>
              </a:rPr>
              <a:t>ProConsult</a:t>
            </a:r>
            <a:r>
              <a:rPr lang="en-US" sz="2600">
                <a:hlinkClick r:id="rId3"/>
              </a:rPr>
              <a:t> Advisory Consulting Services</a:t>
            </a:r>
            <a:endParaRPr lang="en-US" sz="26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7ED81E-1403-412F-96FB-0469EDE05B84}"/>
              </a:ext>
            </a:extLst>
          </p:cNvPr>
          <p:cNvSpPr txBox="1"/>
          <p:nvPr/>
        </p:nvSpPr>
        <p:spPr>
          <a:xfrm>
            <a:off x="4055833" y="4499157"/>
            <a:ext cx="423273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dirty="0"/>
              <a:t>* Data Analytics SKU is currently named Big Data; Name change to Data Analytics is not yet complete. </a:t>
            </a:r>
          </a:p>
        </p:txBody>
      </p:sp>
    </p:spTree>
    <p:extLst>
      <p:ext uri="{BB962C8B-B14F-4D97-AF65-F5344CB8AC3E}">
        <p14:creationId xmlns:p14="http://schemas.microsoft.com/office/powerpoint/2010/main" val="20237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274020-5008-4294-B4EC-4FC537726B72}"/>
              </a:ext>
            </a:extLst>
          </p:cNvPr>
          <p:cNvSpPr/>
          <p:nvPr/>
        </p:nvSpPr>
        <p:spPr>
          <a:xfrm>
            <a:off x="3386139" y="4714875"/>
            <a:ext cx="5693568" cy="4286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D6504-AE83-4811-BEEB-F1494814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22" y="214086"/>
            <a:ext cx="8572500" cy="387798"/>
          </a:xfrm>
        </p:spPr>
        <p:txBody>
          <a:bodyPr/>
          <a:lstStyle/>
          <a:p>
            <a:r>
              <a:rPr lang="en-US"/>
              <a:t>How to position </a:t>
            </a:r>
            <a:r>
              <a:rPr lang="en-US" err="1"/>
              <a:t>ProConsult</a:t>
            </a:r>
            <a:r>
              <a:rPr lang="en-US"/>
              <a:t> Advisory Services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AA63B47-38C2-4803-A461-A9812ED18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11284"/>
              </p:ext>
            </p:extLst>
          </p:nvPr>
        </p:nvGraphicFramePr>
        <p:xfrm>
          <a:off x="285052" y="972867"/>
          <a:ext cx="8573198" cy="2941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465667">
                  <a:extLst>
                    <a:ext uri="{9D8B030D-6E8A-4147-A177-3AD203B41FA5}">
                      <a16:colId xmlns:a16="http://schemas.microsoft.com/office/drawing/2014/main" val="130988613"/>
                    </a:ext>
                  </a:extLst>
                </a:gridCol>
                <a:gridCol w="3107531">
                  <a:extLst>
                    <a:ext uri="{9D8B030D-6E8A-4147-A177-3AD203B41FA5}">
                      <a16:colId xmlns:a16="http://schemas.microsoft.com/office/drawing/2014/main" val="3611125238"/>
                    </a:ext>
                  </a:extLst>
                </a:gridCol>
              </a:tblGrid>
              <a:tr h="192256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your customer needs expert diagnostics, strategic planning and team alignment related to: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Choose this </a:t>
                      </a:r>
                      <a:r>
                        <a:rPr lang="en-US" sz="9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ProConsult</a:t>
                      </a:r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308854"/>
                  </a:ext>
                </a:extLst>
              </a:tr>
              <a:tr h="12243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/>
                        <a:t>Multi-cloud operating models or processes, roles for cloud consumption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/>
                        <a:t>Figuring out their optimal strategy, platform for public, private or hybrid cloud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>
                          <a:solidFill>
                            <a:schemeClr val="bg2"/>
                          </a:solidFill>
                        </a:rPr>
                        <a:t>Transformation program governance, metrics, and key performance indicators (KPIs)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>
                          <a:solidFill>
                            <a:schemeClr val="bg2"/>
                          </a:solidFill>
                        </a:rPr>
                        <a:t>Service catalogs and service strategy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800">
                          <a:solidFill>
                            <a:schemeClr val="bg2"/>
                          </a:solidFill>
                        </a:rPr>
                        <a:t>Application portfolio considérations – migration, </a:t>
                      </a:r>
                      <a:r>
                        <a:rPr lang="en-US" sz="800">
                          <a:solidFill>
                            <a:schemeClr val="bg2"/>
                          </a:solidFill>
                        </a:rPr>
                        <a:t>modernization</a:t>
                      </a:r>
                      <a:r>
                        <a:rPr lang="fr-FR" sz="800">
                          <a:solidFill>
                            <a:schemeClr val="bg2"/>
                          </a:solidFill>
                        </a:rPr>
                        <a:t>, retirement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>
                          <a:solidFill>
                            <a:schemeClr val="bg2"/>
                          </a:solidFill>
                        </a:rPr>
                        <a:t>IT integration with the business and service consumers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>
                          <a:solidFill>
                            <a:schemeClr val="bg2"/>
                          </a:solidFill>
                        </a:rPr>
                        <a:t>IT operations integration with and support for software developers</a:t>
                      </a:r>
                    </a:p>
                  </a:txBody>
                  <a:tcPr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</a:rPr>
                        <a:t>Multi-Cloud</a:t>
                      </a:r>
                      <a:endParaRPr lang="en-US" sz="900" kern="1200" dirty="0">
                        <a:solidFill>
                          <a:srgbClr val="00447C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87580"/>
                  </a:ext>
                </a:extLst>
              </a:tr>
              <a:tr h="122308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Facilities and servers – physical and virtual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Applications and business lines supported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Network infrastructure and security environment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Change/configuration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Backup and recovery environment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Staffing levels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IT initiatives and business initiatives that affect the current environment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</a:rPr>
                        <a:t>Data Center Modernization</a:t>
                      </a:r>
                      <a:endParaRPr lang="en-US" sz="900" dirty="0">
                        <a:solidFill>
                          <a:srgbClr val="00447C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701981043"/>
                  </a:ext>
                </a:extLst>
              </a:tr>
              <a:tr h="122308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The optimal mix of application deployment/delivery platforms (SaaS, PaaS, IaaS, CaaS, and </a:t>
                      </a:r>
                      <a:r>
                        <a:rPr lang="en-US" sz="800" kern="1200" dirty="0" err="1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FaaS</a:t>
                      </a:r>
                      <a:r>
                        <a:rPr lang="en-US" sz="800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Current portfolio characteristics and design patterns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Business requirements and imperatives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IT requirements and imperatives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Existing infrastructure architecture and platforms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Time constraints and existing projects</a:t>
                      </a:r>
                    </a:p>
                  </a:txBody>
                  <a:tcPr anchor="ctr">
                    <a:solidFill>
                      <a:srgbClr val="C8C9C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Application Profiling  and Application Portfolio Optimization (APO)</a:t>
                      </a:r>
                    </a:p>
                  </a:txBody>
                  <a:tcPr marL="68580" marR="68580" marT="34290" marB="34290" anchor="ctr">
                    <a:solidFill>
                      <a:srgbClr val="C8C9C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454824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BF677546-E7DB-4038-8B61-A2AFD3F14855}"/>
              </a:ext>
            </a:extLst>
          </p:cNvPr>
          <p:cNvSpPr txBox="1">
            <a:spLocks/>
          </p:cNvSpPr>
          <p:nvPr/>
        </p:nvSpPr>
        <p:spPr>
          <a:xfrm>
            <a:off x="278606" y="622219"/>
            <a:ext cx="879395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Please contact your Services Account Executive (SAE) for help identifying the optimal topic for your customer</a:t>
            </a:r>
          </a:p>
        </p:txBody>
      </p:sp>
    </p:spTree>
    <p:extLst>
      <p:ext uri="{BB962C8B-B14F-4D97-AF65-F5344CB8AC3E}">
        <p14:creationId xmlns:p14="http://schemas.microsoft.com/office/powerpoint/2010/main" val="403830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274020-5008-4294-B4EC-4FC537726B72}"/>
              </a:ext>
            </a:extLst>
          </p:cNvPr>
          <p:cNvSpPr/>
          <p:nvPr/>
        </p:nvSpPr>
        <p:spPr>
          <a:xfrm>
            <a:off x="3386139" y="4714875"/>
            <a:ext cx="5693568" cy="4286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D6504-AE83-4811-BEEB-F1494814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22" y="214086"/>
            <a:ext cx="8572500" cy="387798"/>
          </a:xfrm>
        </p:spPr>
        <p:txBody>
          <a:bodyPr/>
          <a:lstStyle/>
          <a:p>
            <a:r>
              <a:rPr lang="en-US"/>
              <a:t>How to position </a:t>
            </a:r>
            <a:r>
              <a:rPr lang="en-US" err="1"/>
              <a:t>ProConsult</a:t>
            </a:r>
            <a:r>
              <a:rPr lang="en-US"/>
              <a:t> Advisory Services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AA63B47-38C2-4803-A461-A9812ED18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69810"/>
              </p:ext>
            </p:extLst>
          </p:nvPr>
        </p:nvGraphicFramePr>
        <p:xfrm>
          <a:off x="285052" y="972867"/>
          <a:ext cx="8573198" cy="31851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465667">
                  <a:extLst>
                    <a:ext uri="{9D8B030D-6E8A-4147-A177-3AD203B41FA5}">
                      <a16:colId xmlns:a16="http://schemas.microsoft.com/office/drawing/2014/main" val="130988613"/>
                    </a:ext>
                  </a:extLst>
                </a:gridCol>
                <a:gridCol w="3107531">
                  <a:extLst>
                    <a:ext uri="{9D8B030D-6E8A-4147-A177-3AD203B41FA5}">
                      <a16:colId xmlns:a16="http://schemas.microsoft.com/office/drawing/2014/main" val="3611125238"/>
                    </a:ext>
                  </a:extLst>
                </a:gridCol>
              </a:tblGrid>
              <a:tr h="192256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your customer needs expert diagnostics, strategic planning and team alignment related to: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Choose this </a:t>
                      </a:r>
                      <a:r>
                        <a:rPr lang="en-US" sz="9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ProConsult</a:t>
                      </a:r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308854"/>
                  </a:ext>
                </a:extLst>
              </a:tr>
              <a:tr h="280746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Deployment/provisioning automation and orchestration to support self-service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Version control and artifact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and configuration management processes and controls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Monitoring and visualization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Cloud platform and tooling architecture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Security and compliance test automation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Software engineering processes and practices for infrastructure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useo Sans For Dell"/>
                        </a:defRPr>
                      </a:lvl9pPr>
                    </a:lstStyle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+mn-cs"/>
                        </a:rPr>
                        <a:t>DevOps/ Infrastructure as Code (</a:t>
                      </a:r>
                      <a:r>
                        <a:rPr lang="en-US" sz="900" kern="1200" dirty="0" err="1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+mn-cs"/>
                        </a:rPr>
                        <a:t>IaC</a:t>
                      </a:r>
                      <a:r>
                        <a:rPr lang="en-US" sz="900" kern="1200" dirty="0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R="0" marT="9525" marB="0" anchor="ctr"/>
                </a:tc>
                <a:extLst>
                  <a:ext uri="{0D108BD9-81ED-4DB2-BD59-A6C34878D82A}">
                    <a16:rowId xmlns:a16="http://schemas.microsoft.com/office/drawing/2014/main" val="1323806881"/>
                  </a:ext>
                </a:extLst>
              </a:tr>
              <a:tr h="280746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As-a-service delivery of analytics and data engineering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Private, public, and hybrid-cloud strategy and migration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Industrializing the data value creation process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Platform-based approach to enabling data science and advanced analytics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data lifecycle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Governance, security management, access, and compliance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Virtualization and containerization of workloads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+mn-cs"/>
                        </a:rPr>
                        <a:t>Data Analytics* (not available in U.S.)</a:t>
                      </a:r>
                    </a:p>
                  </a:txBody>
                  <a:tcPr marR="0" marT="9525" marB="0" anchor="ctr"/>
                </a:tc>
                <a:extLst>
                  <a:ext uri="{0D108BD9-81ED-4DB2-BD59-A6C34878D82A}">
                    <a16:rowId xmlns:a16="http://schemas.microsoft.com/office/drawing/2014/main" val="3947399326"/>
                  </a:ext>
                </a:extLst>
              </a:tr>
              <a:tr h="280746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Adoption options – Exchange, Teams, Skype, OneDrive, etc., and timing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Infrastructure and platform options (public, hybrid)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Identity management, i.e., Active Directory or Azure Active Directory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Network readiness for cloud services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Optimization of on-premises infrastructure to support cloud resiliency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Customizations and integrations with on-premises apps and 3</a:t>
                      </a:r>
                      <a:r>
                        <a:rPr lang="en-US" sz="800" baseline="30000" dirty="0">
                          <a:solidFill>
                            <a:schemeClr val="bg2"/>
                          </a:solidFill>
                        </a:rPr>
                        <a:t>rd</a:t>
                      </a: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 party tools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Adoption of change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Ongoing Office 365 management and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447C"/>
                          </a:solidFill>
                        </a:rPr>
                        <a:t>Microsoft 365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82163860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BF677546-E7DB-4038-8B61-A2AFD3F14855}"/>
              </a:ext>
            </a:extLst>
          </p:cNvPr>
          <p:cNvSpPr txBox="1">
            <a:spLocks/>
          </p:cNvSpPr>
          <p:nvPr/>
        </p:nvSpPr>
        <p:spPr>
          <a:xfrm>
            <a:off x="278606" y="622219"/>
            <a:ext cx="879395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Please contact your Services Account Executive (SAE) for help identifying the optimal topic for your customer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C50FFF-8381-413B-81B7-176E6B2EF4DF}"/>
              </a:ext>
            </a:extLst>
          </p:cNvPr>
          <p:cNvSpPr txBox="1"/>
          <p:nvPr/>
        </p:nvSpPr>
        <p:spPr>
          <a:xfrm>
            <a:off x="5310474" y="4170633"/>
            <a:ext cx="423273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dirty="0"/>
              <a:t>* Data Analytics SKU is currently named Big Data; Name change to Data Analytics is not yet complete. </a:t>
            </a:r>
          </a:p>
        </p:txBody>
      </p:sp>
    </p:spTree>
    <p:extLst>
      <p:ext uri="{BB962C8B-B14F-4D97-AF65-F5344CB8AC3E}">
        <p14:creationId xmlns:p14="http://schemas.microsoft.com/office/powerpoint/2010/main" val="341743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76B1F64-1250-4548-A38E-3B68C9D2A983}"/>
              </a:ext>
            </a:extLst>
          </p:cNvPr>
          <p:cNvSpPr/>
          <p:nvPr/>
        </p:nvSpPr>
        <p:spPr>
          <a:xfrm>
            <a:off x="3386139" y="4714875"/>
            <a:ext cx="5693568" cy="4286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D6504-AE83-4811-BEEB-F1494814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22" y="214086"/>
            <a:ext cx="8572500" cy="387798"/>
          </a:xfrm>
        </p:spPr>
        <p:txBody>
          <a:bodyPr/>
          <a:lstStyle/>
          <a:p>
            <a:r>
              <a:rPr lang="en-US"/>
              <a:t>How to position </a:t>
            </a:r>
            <a:r>
              <a:rPr lang="en-US" err="1"/>
              <a:t>ProConsult</a:t>
            </a:r>
            <a:r>
              <a:rPr lang="en-US"/>
              <a:t> Advisory Services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AA63B47-38C2-4803-A461-A9812ED18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180924"/>
              </p:ext>
            </p:extLst>
          </p:nvPr>
        </p:nvGraphicFramePr>
        <p:xfrm>
          <a:off x="285298" y="971550"/>
          <a:ext cx="8579644" cy="31851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544002">
                  <a:extLst>
                    <a:ext uri="{9D8B030D-6E8A-4147-A177-3AD203B41FA5}">
                      <a16:colId xmlns:a16="http://schemas.microsoft.com/office/drawing/2014/main" val="130988613"/>
                    </a:ext>
                  </a:extLst>
                </a:gridCol>
                <a:gridCol w="3035642">
                  <a:extLst>
                    <a:ext uri="{9D8B030D-6E8A-4147-A177-3AD203B41FA5}">
                      <a16:colId xmlns:a16="http://schemas.microsoft.com/office/drawing/2014/main" val="3611125238"/>
                    </a:ext>
                  </a:extLst>
                </a:gridCol>
              </a:tblGrid>
              <a:tr h="192256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your customer needs expert diagnostics, strategic planning and team alignment related to: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Choose this </a:t>
                      </a:r>
                      <a:r>
                        <a:rPr lang="en-US" sz="9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ProConsult</a:t>
                      </a:r>
                      <a:r>
                        <a:rPr lang="en-US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308854"/>
                  </a:ext>
                </a:extLst>
              </a:tr>
              <a:tr h="169606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Personas, worker experiences and needs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Mobility and device management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Client deployment and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and IT services alignment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End user computing security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Adoption and change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and user sentiment, experience management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Virtual desktop infrastructure, use cases and access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447C"/>
                          </a:solidFill>
                        </a:rPr>
                        <a:t>Virtual Desktop Infrastructure (VDI) and End-User Computing (EUC)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554754457"/>
                  </a:ext>
                </a:extLst>
              </a:tr>
              <a:tr h="135126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‘Art of the possible’ ideas and strategies for delivering better portal experiences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Personas, user needs, and functional vision tied to desired business outcomes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 reduction through an ecosystem of consumer-grade self-service capabilities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Workforce productivity through unified tasks, notifications, and recommendations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Increased content re-use through connected enterprise search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Optimization of investments in Office 365, Dynamics 365, ServiceNow, etc.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experience and sentiment, workforce engagement, and workforce satisfaction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  <a:latin typeface="+mn-lt"/>
                          <a:ea typeface="+mn-ea"/>
                          <a:cs typeface="+mn-cs"/>
                        </a:rPr>
                        <a:t>Digital Workplace</a:t>
                      </a:r>
                    </a:p>
                  </a:txBody>
                  <a:tcPr marR="0" marT="9525" marB="0" anchor="ctr"/>
                </a:tc>
                <a:extLst>
                  <a:ext uri="{0D108BD9-81ED-4DB2-BD59-A6C34878D82A}">
                    <a16:rowId xmlns:a16="http://schemas.microsoft.com/office/drawing/2014/main" val="4021932873"/>
                  </a:ext>
                </a:extLst>
              </a:tr>
              <a:tr h="232056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Existing business resiliency practices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Business and IT initiatives which drive business resiliency program requirements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Cybersecurity and recovery procedures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Application criticality and uptime requirements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Data protection and backup catalog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Recovery Time Objectives (RTO) and Recovery Point Objectives (RPO) 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bg2"/>
                          </a:solidFill>
                        </a:rPr>
                        <a:t>Resiliency program governance and metrics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50466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kern="1200" dirty="0">
                          <a:solidFill>
                            <a:srgbClr val="00447C"/>
                          </a:solidFill>
                        </a:rPr>
                        <a:t>Business Resiliency </a:t>
                      </a:r>
                      <a:endParaRPr lang="en-US" sz="900" kern="1200" dirty="0">
                        <a:solidFill>
                          <a:srgbClr val="00447C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9935339"/>
                  </a:ext>
                </a:extLst>
              </a:tr>
            </a:tbl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D9B34929-81F9-4448-860A-5EB7A11F5AFF}"/>
              </a:ext>
            </a:extLst>
          </p:cNvPr>
          <p:cNvSpPr txBox="1">
            <a:spLocks/>
          </p:cNvSpPr>
          <p:nvPr/>
        </p:nvSpPr>
        <p:spPr>
          <a:xfrm>
            <a:off x="278606" y="622219"/>
            <a:ext cx="879395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Please contact your Services Account Executive (SAE) for help identifying the optimal topic for your customer</a:t>
            </a:r>
          </a:p>
        </p:txBody>
      </p:sp>
    </p:spTree>
    <p:extLst>
      <p:ext uri="{BB962C8B-B14F-4D97-AF65-F5344CB8AC3E}">
        <p14:creationId xmlns:p14="http://schemas.microsoft.com/office/powerpoint/2010/main" val="140859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4487-01EC-4406-AD74-D9929B96C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08" y="215250"/>
            <a:ext cx="8572500" cy="387798"/>
          </a:xfrm>
        </p:spPr>
        <p:txBody>
          <a:bodyPr/>
          <a:lstStyle/>
          <a:p>
            <a:r>
              <a:rPr lang="en-US" err="1">
                <a:solidFill>
                  <a:srgbClr val="0076CE"/>
                </a:solidFill>
              </a:rPr>
              <a:t>ProConsult</a:t>
            </a:r>
            <a:r>
              <a:rPr lang="en-US">
                <a:solidFill>
                  <a:srgbClr val="0076CE"/>
                </a:solidFill>
              </a:rPr>
              <a:t> Advisory SKUs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6FF9-8B20-451A-A9BC-09196EAC6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619166"/>
            <a:ext cx="8572500" cy="215444"/>
          </a:xfrm>
        </p:spPr>
        <p:txBody>
          <a:bodyPr/>
          <a:lstStyle/>
          <a:p>
            <a:r>
              <a:rPr lang="en-US"/>
              <a:t>Please consult with your AE/SSR for regional pricing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33E58F-45DB-452B-9E32-0BCDECCA6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0335"/>
              </p:ext>
            </p:extLst>
          </p:nvPr>
        </p:nvGraphicFramePr>
        <p:xfrm>
          <a:off x="285750" y="971549"/>
          <a:ext cx="8695144" cy="325811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95545">
                  <a:extLst>
                    <a:ext uri="{9D8B030D-6E8A-4147-A177-3AD203B41FA5}">
                      <a16:colId xmlns:a16="http://schemas.microsoft.com/office/drawing/2014/main" val="1255765308"/>
                    </a:ext>
                  </a:extLst>
                </a:gridCol>
                <a:gridCol w="1332337">
                  <a:extLst>
                    <a:ext uri="{9D8B030D-6E8A-4147-A177-3AD203B41FA5}">
                      <a16:colId xmlns:a16="http://schemas.microsoft.com/office/drawing/2014/main" val="703096990"/>
                    </a:ext>
                  </a:extLst>
                </a:gridCol>
                <a:gridCol w="1517607">
                  <a:extLst>
                    <a:ext uri="{9D8B030D-6E8A-4147-A177-3AD203B41FA5}">
                      <a16:colId xmlns:a16="http://schemas.microsoft.com/office/drawing/2014/main" val="4128343608"/>
                    </a:ext>
                  </a:extLst>
                </a:gridCol>
                <a:gridCol w="571762">
                  <a:extLst>
                    <a:ext uri="{9D8B030D-6E8A-4147-A177-3AD203B41FA5}">
                      <a16:colId xmlns:a16="http://schemas.microsoft.com/office/drawing/2014/main" val="793641686"/>
                    </a:ext>
                  </a:extLst>
                </a:gridCol>
                <a:gridCol w="571762">
                  <a:extLst>
                    <a:ext uri="{9D8B030D-6E8A-4147-A177-3AD203B41FA5}">
                      <a16:colId xmlns:a16="http://schemas.microsoft.com/office/drawing/2014/main" val="1412378851"/>
                    </a:ext>
                  </a:extLst>
                </a:gridCol>
                <a:gridCol w="571762">
                  <a:extLst>
                    <a:ext uri="{9D8B030D-6E8A-4147-A177-3AD203B41FA5}">
                      <a16:colId xmlns:a16="http://schemas.microsoft.com/office/drawing/2014/main" val="2227184576"/>
                    </a:ext>
                  </a:extLst>
                </a:gridCol>
                <a:gridCol w="571762">
                  <a:extLst>
                    <a:ext uri="{9D8B030D-6E8A-4147-A177-3AD203B41FA5}">
                      <a16:colId xmlns:a16="http://schemas.microsoft.com/office/drawing/2014/main" val="2772022487"/>
                    </a:ext>
                  </a:extLst>
                </a:gridCol>
                <a:gridCol w="571762">
                  <a:extLst>
                    <a:ext uri="{9D8B030D-6E8A-4147-A177-3AD203B41FA5}">
                      <a16:colId xmlns:a16="http://schemas.microsoft.com/office/drawing/2014/main" val="3375292193"/>
                    </a:ext>
                  </a:extLst>
                </a:gridCol>
                <a:gridCol w="690845">
                  <a:extLst>
                    <a:ext uri="{9D8B030D-6E8A-4147-A177-3AD203B41FA5}">
                      <a16:colId xmlns:a16="http://schemas.microsoft.com/office/drawing/2014/main" val="1054261669"/>
                    </a:ext>
                  </a:extLst>
                </a:gridCol>
              </a:tblGrid>
              <a:tr h="2642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Formal Title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Journey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err="1">
                          <a:effectLst/>
                        </a:rPr>
                        <a:t>hEMC</a:t>
                      </a:r>
                      <a:r>
                        <a:rPr lang="en-US" sz="800" u="none" strike="noStrike">
                          <a:effectLst/>
                        </a:rPr>
                        <a:t> SKU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US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EMEA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LATAM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APJ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Brazil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Monarch Code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98" marR="4398" marT="4398" marB="0" anchor="ctr"/>
                </a:tc>
                <a:extLst>
                  <a:ext uri="{0D108BD9-81ED-4DB2-BD59-A6C34878D82A}">
                    <a16:rowId xmlns:a16="http://schemas.microsoft.com/office/drawing/2014/main" val="3006657699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</a:t>
                      </a:r>
                      <a:r>
                        <a:rPr lang="en-US" sz="900" u="none" strike="noStrike" dirty="0" err="1">
                          <a:effectLst/>
                        </a:rPr>
                        <a:t>Multicloud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Cloud Platform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PS-PCON-COR-MLCLD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823-5839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688-12291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823-8955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SV-30663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44483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Big Data (Data Analytics)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Cloud Platform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PS-PCON-COR-BD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823-8933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688-12289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823-8960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96826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APO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Data and Applications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PS-PCON-COR-APO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823-5827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688-12294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211442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</a:t>
                      </a:r>
                      <a:r>
                        <a:rPr lang="en-US" sz="900" u="none" strike="noStrike" dirty="0" err="1">
                          <a:effectLst/>
                        </a:rPr>
                        <a:t>Devops</a:t>
                      </a:r>
                      <a:r>
                        <a:rPr lang="en-US" sz="900" u="none" strike="noStrike" dirty="0">
                          <a:effectLst/>
                        </a:rPr>
                        <a:t> / Infrastructure as Code (</a:t>
                      </a:r>
                      <a:r>
                        <a:rPr lang="en-US" sz="900" u="none" strike="noStrike" dirty="0" err="1">
                          <a:effectLst/>
                        </a:rPr>
                        <a:t>IaC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Data and Applications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PS-PCON-COR-DEVOPS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823-5826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688-12321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823-8931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688-12295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823-8958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574300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Datacenter / Data Analytics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Data and Applications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PS-PCON-COR-DTCR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823-5836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688-12290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SV-30656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extLst>
                  <a:ext uri="{0D108BD9-81ED-4DB2-BD59-A6C34878D82A}">
                    <a16:rowId xmlns:a16="http://schemas.microsoft.com/office/drawing/2014/main" val="2949407711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Microsoft 365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Modern Workforce Experience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PS-PCON-COR-O365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823-5821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688-12292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823-8963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extLst>
                  <a:ext uri="{0D108BD9-81ED-4DB2-BD59-A6C34878D82A}">
                    <a16:rowId xmlns:a16="http://schemas.microsoft.com/office/drawing/2014/main" val="3518781013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VDI/EUC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Modern Workforce Experience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PS-PCON-COR-VDIEUC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823-5815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688-12288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SV-30672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2624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err="1">
                          <a:effectLst/>
                        </a:rPr>
                        <a:t>ProConsult</a:t>
                      </a:r>
                      <a:r>
                        <a:rPr lang="en-US" sz="900" u="none" strike="noStrike">
                          <a:effectLst/>
                        </a:rPr>
                        <a:t> Advisory Core for Digital Workplace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Modern Workforce Experience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PS-PCON-COR-DWP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823-5833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688-12293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823-8962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extLst>
                  <a:ext uri="{0D108BD9-81ED-4DB2-BD59-A6C34878D82A}">
                    <a16:rowId xmlns:a16="http://schemas.microsoft.com/office/drawing/2014/main" val="1555909679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</a:rPr>
                        <a:t>ProConsult</a:t>
                      </a:r>
                      <a:r>
                        <a:rPr lang="en-US" sz="900" u="none" strike="noStrike" dirty="0">
                          <a:effectLst/>
                        </a:rPr>
                        <a:t> Advisory Core for Business Resilience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Business Resiliency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PS-PCON-COR-BZRS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823-5818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688-12320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823-8930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688-12296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823-8957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SV-30654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8" marR="4398" marT="4398" marB="0" anchor="ctr"/>
                </a:tc>
                <a:extLst>
                  <a:ext uri="{0D108BD9-81ED-4DB2-BD59-A6C34878D82A}">
                    <a16:rowId xmlns:a16="http://schemas.microsoft.com/office/drawing/2014/main" val="3295180204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1B60373F-3925-424F-AB01-4A05895748E9}"/>
              </a:ext>
            </a:extLst>
          </p:cNvPr>
          <p:cNvSpPr txBox="1">
            <a:spLocks/>
          </p:cNvSpPr>
          <p:nvPr/>
        </p:nvSpPr>
        <p:spPr>
          <a:xfrm>
            <a:off x="7767267" y="199633"/>
            <a:ext cx="121362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>
                <a:solidFill>
                  <a:schemeClr val="tx1"/>
                </a:solidFill>
              </a:rPr>
              <a:t>Please contact your Services Account Executive (SAE)</a:t>
            </a:r>
          </a:p>
          <a:p>
            <a:pPr algn="ctr"/>
            <a:r>
              <a:rPr lang="en-US" sz="800">
                <a:solidFill>
                  <a:schemeClr val="tx1"/>
                </a:solidFill>
              </a:rPr>
              <a:t> for help with ordering</a:t>
            </a:r>
          </a:p>
        </p:txBody>
      </p:sp>
    </p:spTree>
    <p:extLst>
      <p:ext uri="{BB962C8B-B14F-4D97-AF65-F5344CB8AC3E}">
        <p14:creationId xmlns:p14="http://schemas.microsoft.com/office/powerpoint/2010/main" val="73309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A15FA6-EC69-4FBA-89D4-B924B89E3472}"/>
              </a:ext>
            </a:extLst>
          </p:cNvPr>
          <p:cNvSpPr/>
          <p:nvPr/>
        </p:nvSpPr>
        <p:spPr>
          <a:xfrm>
            <a:off x="0" y="1637105"/>
            <a:ext cx="9144000" cy="734874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D6504-AE83-4811-BEEB-F1494814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10" y="228600"/>
            <a:ext cx="8572500" cy="387798"/>
          </a:xfrm>
        </p:spPr>
        <p:txBody>
          <a:bodyPr/>
          <a:lstStyle/>
          <a:p>
            <a:r>
              <a:rPr lang="en-US"/>
              <a:t>Partner fast find for </a:t>
            </a:r>
            <a:r>
              <a:rPr lang="en-US" err="1"/>
              <a:t>ProConsult</a:t>
            </a:r>
            <a:r>
              <a:rPr lang="en-US"/>
              <a:t> Advisory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72559B-CB47-422E-B999-A73601940B33}"/>
              </a:ext>
            </a:extLst>
          </p:cNvPr>
          <p:cNvSpPr/>
          <p:nvPr/>
        </p:nvSpPr>
        <p:spPr>
          <a:xfrm>
            <a:off x="201930" y="971550"/>
            <a:ext cx="8734601" cy="3745593"/>
          </a:xfrm>
          <a:prstGeom prst="rect">
            <a:avLst/>
          </a:prstGeom>
          <a:solidFill>
            <a:srgbClr val="EEEEEE"/>
          </a:solidFill>
          <a:ln w="12700">
            <a:solidFill>
              <a:srgbClr val="EEE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F66531-E412-40E4-9B46-A9FA28AF38D8}"/>
              </a:ext>
            </a:extLst>
          </p:cNvPr>
          <p:cNvSpPr txBox="1"/>
          <p:nvPr/>
        </p:nvSpPr>
        <p:spPr>
          <a:xfrm>
            <a:off x="278493" y="977718"/>
            <a:ext cx="4255770" cy="39703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dirty="0">
                <a:solidFill>
                  <a:srgbClr val="00447C"/>
                </a:solidFill>
              </a:rPr>
              <a:t>Bookmark these knowledge centers</a:t>
            </a:r>
          </a:p>
          <a:p>
            <a:r>
              <a:rPr lang="en-US" sz="800" b="1" dirty="0">
                <a:solidFill>
                  <a:schemeClr val="dk1"/>
                </a:solidFill>
              </a:rPr>
              <a:t>Workforce Transformation</a:t>
            </a:r>
            <a:endParaRPr lang="en-US" sz="800" b="1" dirty="0">
              <a:solidFill>
                <a:schemeClr val="dk1"/>
              </a:solidFill>
              <a:hlinkClick r:id="rId3" action="ppaction://hlinkfile"/>
            </a:endParaRPr>
          </a:p>
          <a:p>
            <a:pPr>
              <a:spcAft>
                <a:spcPts val="300"/>
              </a:spcAft>
            </a:pPr>
            <a:r>
              <a:rPr lang="en-US" sz="800" dirty="0">
                <a:solidFill>
                  <a:schemeClr val="dk1"/>
                </a:solidFill>
                <a:hlinkClick r:id="rId3" action="ppaction://hlinkfile"/>
              </a:rPr>
              <a:t>End User Computing / VDI </a:t>
            </a:r>
            <a:endParaRPr lang="en-US" sz="800" dirty="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 dirty="0">
                <a:solidFill>
                  <a:schemeClr val="dk1"/>
                </a:solidFill>
                <a:hlinkClick r:id="rId4"/>
              </a:rPr>
              <a:t>Communication &amp; Collaboration</a:t>
            </a:r>
            <a:endParaRPr lang="en-US" sz="800" dirty="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 Workplace</a:t>
            </a:r>
            <a:endParaRPr lang="en-US" sz="800" dirty="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 dirty="0">
                <a:hlinkClick r:id="rId6"/>
              </a:rPr>
              <a:t>Remote Productivity</a:t>
            </a:r>
            <a:endParaRPr lang="en-US" sz="800" dirty="0"/>
          </a:p>
          <a:p>
            <a:pPr>
              <a:spcAft>
                <a:spcPts val="300"/>
              </a:spcAft>
            </a:pPr>
            <a:endParaRPr lang="en-US" sz="500" b="1" dirty="0"/>
          </a:p>
          <a:p>
            <a:pPr>
              <a:spcAft>
                <a:spcPts val="300"/>
              </a:spcAft>
            </a:pPr>
            <a:endParaRPr lang="en-US" sz="500" b="1" dirty="0"/>
          </a:p>
          <a:p>
            <a:pPr>
              <a:spcAft>
                <a:spcPts val="300"/>
              </a:spcAft>
            </a:pPr>
            <a:endParaRPr lang="en-US" sz="500" b="1" dirty="0"/>
          </a:p>
          <a:p>
            <a:pPr>
              <a:spcAft>
                <a:spcPts val="300"/>
              </a:spcAft>
            </a:pPr>
            <a:r>
              <a:rPr lang="en-US" sz="900" b="1" dirty="0" err="1">
                <a:solidFill>
                  <a:srgbClr val="00447C"/>
                </a:solidFill>
              </a:rPr>
              <a:t>ProConsult</a:t>
            </a:r>
            <a:r>
              <a:rPr lang="en-US" sz="900" b="1" dirty="0">
                <a:solidFill>
                  <a:srgbClr val="00447C"/>
                </a:solidFill>
              </a:rPr>
              <a:t> Advisory</a:t>
            </a:r>
          </a:p>
          <a:p>
            <a:pPr>
              <a:spcAft>
                <a:spcPts val="300"/>
              </a:spcAft>
            </a:pPr>
            <a:r>
              <a:rPr lang="en-US" sz="800" dirty="0">
                <a:hlinkClick r:id="rId7"/>
              </a:rPr>
              <a:t>Service Overview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 err="1">
                <a:hlinkClick r:id="rId8"/>
              </a:rPr>
              <a:t>ProConsult</a:t>
            </a:r>
            <a:r>
              <a:rPr lang="en-US" sz="800" dirty="0">
                <a:hlinkClick r:id="rId8"/>
              </a:rPr>
              <a:t> Advisory Overview Customer Presentation</a:t>
            </a:r>
            <a:endParaRPr lang="en-US" sz="800" dirty="0">
              <a:hlinkClick r:id="rId9"/>
            </a:endParaRPr>
          </a:p>
          <a:p>
            <a:pPr>
              <a:spcAft>
                <a:spcPts val="300"/>
              </a:spcAft>
            </a:pPr>
            <a:r>
              <a:rPr lang="en-US" sz="800" dirty="0" err="1">
                <a:hlinkClick r:id="rId10"/>
              </a:rPr>
              <a:t>ProConsult</a:t>
            </a:r>
            <a:r>
              <a:rPr lang="en-US" sz="800" dirty="0">
                <a:hlinkClick r:id="rId10"/>
              </a:rPr>
              <a:t> Advisory Customer Brochure 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 err="1">
                <a:hlinkClick r:id="rId11"/>
              </a:rPr>
              <a:t>ProConsult</a:t>
            </a:r>
            <a:r>
              <a:rPr lang="en-US" sz="800" dirty="0">
                <a:hlinkClick r:id="rId11"/>
              </a:rPr>
              <a:t> Advisory Infographic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 err="1">
                <a:hlinkClick r:id="rId12"/>
              </a:rPr>
              <a:t>ProConsult</a:t>
            </a:r>
            <a:r>
              <a:rPr lang="en-US" sz="800" dirty="0">
                <a:hlinkClick r:id="rId12"/>
              </a:rPr>
              <a:t> Advisory for Multi-Cloud Infographic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>
                <a:hlinkClick r:id="rId13"/>
              </a:rPr>
              <a:t>IDC Vendor Spotlight on Transformation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>
                <a:hlinkClick r:id="rId14"/>
              </a:rPr>
              <a:t>IDC Market Note on </a:t>
            </a:r>
            <a:r>
              <a:rPr lang="en-US" sz="800" dirty="0" err="1">
                <a:hlinkClick r:id="rId14"/>
              </a:rPr>
              <a:t>ProConsult</a:t>
            </a:r>
            <a:endParaRPr lang="en-US" sz="800" dirty="0"/>
          </a:p>
          <a:p>
            <a:pPr>
              <a:spcAft>
                <a:spcPts val="300"/>
              </a:spcAft>
            </a:pPr>
            <a:r>
              <a:rPr lang="en-US" sz="800" dirty="0">
                <a:hlinkClick r:id="rId15"/>
              </a:rPr>
              <a:t>DellTechnologies.com </a:t>
            </a:r>
            <a:r>
              <a:rPr lang="en-US" sz="800" dirty="0" err="1">
                <a:hlinkClick r:id="rId15"/>
              </a:rPr>
              <a:t>ProConsult</a:t>
            </a:r>
            <a:r>
              <a:rPr lang="en-US" sz="800" dirty="0">
                <a:hlinkClick r:id="rId15"/>
              </a:rPr>
              <a:t> Learn page</a:t>
            </a:r>
            <a:endParaRPr lang="en-US" sz="800" dirty="0"/>
          </a:p>
          <a:p>
            <a:pPr>
              <a:spcAft>
                <a:spcPts val="300"/>
              </a:spcAft>
            </a:pPr>
            <a:endParaRPr lang="en-US" sz="600" b="1" dirty="0"/>
          </a:p>
          <a:p>
            <a:pPr>
              <a:spcAft>
                <a:spcPts val="300"/>
              </a:spcAft>
            </a:pPr>
            <a:r>
              <a:rPr lang="en-US" sz="900" b="1" dirty="0" err="1">
                <a:solidFill>
                  <a:srgbClr val="00447C"/>
                </a:solidFill>
              </a:rPr>
              <a:t>ProConsult</a:t>
            </a:r>
            <a:r>
              <a:rPr lang="en-US" sz="900" b="1" dirty="0">
                <a:solidFill>
                  <a:srgbClr val="00447C"/>
                </a:solidFill>
              </a:rPr>
              <a:t> Advisory Customer Videos</a:t>
            </a:r>
          </a:p>
          <a:p>
            <a:pPr>
              <a:spcAft>
                <a:spcPts val="300"/>
              </a:spcAft>
            </a:pPr>
            <a:r>
              <a:rPr lang="en-US" sz="800" u="sng" dirty="0">
                <a:hlinkClick r:id="rId16"/>
              </a:rPr>
              <a:t>Transformation Video</a:t>
            </a:r>
            <a:endParaRPr lang="en-US" sz="800" u="sng" dirty="0"/>
          </a:p>
          <a:p>
            <a:pPr>
              <a:spcAft>
                <a:spcPts val="300"/>
              </a:spcAft>
            </a:pPr>
            <a:r>
              <a:rPr lang="en-US" sz="800" u="sng" dirty="0">
                <a:hlinkClick r:id="rId17"/>
              </a:rPr>
              <a:t>Transformation Video with captions (no sound)</a:t>
            </a:r>
            <a:endParaRPr lang="en-US" sz="800" u="sng" dirty="0"/>
          </a:p>
          <a:p>
            <a:pPr>
              <a:spcAft>
                <a:spcPts val="300"/>
              </a:spcAft>
            </a:pPr>
            <a:r>
              <a:rPr lang="en-US" sz="800" u="sng" dirty="0" err="1">
                <a:hlinkClick r:id="rId18"/>
              </a:rPr>
              <a:t>ProConsult</a:t>
            </a:r>
            <a:r>
              <a:rPr lang="en-US" sz="800" u="sng" dirty="0">
                <a:hlinkClick r:id="rId18"/>
              </a:rPr>
              <a:t> Advisory long video on Dell Technologies.com</a:t>
            </a:r>
            <a:endParaRPr lang="en-US" sz="800" u="sng" dirty="0"/>
          </a:p>
          <a:p>
            <a:pPr>
              <a:spcAft>
                <a:spcPts val="300"/>
              </a:spcAft>
            </a:pPr>
            <a:endParaRPr lang="en-US" sz="800" u="sng" dirty="0"/>
          </a:p>
          <a:p>
            <a:pPr>
              <a:spcAft>
                <a:spcPts val="300"/>
              </a:spcAft>
            </a:pPr>
            <a:endParaRPr lang="en-US" sz="800" b="1" u="sng" dirty="0"/>
          </a:p>
          <a:p>
            <a:pPr>
              <a:spcAft>
                <a:spcPts val="300"/>
              </a:spcAft>
            </a:pPr>
            <a:endParaRPr lang="en-US" sz="600" b="1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8685144B-69E4-47CE-81D2-6940EE8D0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" y="613410"/>
            <a:ext cx="8572500" cy="215444"/>
          </a:xfrm>
        </p:spPr>
        <p:txBody>
          <a:bodyPr/>
          <a:lstStyle/>
          <a:p>
            <a:r>
              <a:rPr lang="en-US"/>
              <a:t>More resources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092E7D-5BAE-4897-A497-6F3CCCD1BD08}"/>
              </a:ext>
            </a:extLst>
          </p:cNvPr>
          <p:cNvSpPr txBox="1"/>
          <p:nvPr/>
        </p:nvSpPr>
        <p:spPr>
          <a:xfrm>
            <a:off x="4541520" y="986723"/>
            <a:ext cx="4286250" cy="217489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err="1">
                <a:solidFill>
                  <a:srgbClr val="00447C"/>
                </a:solidFill>
              </a:rPr>
              <a:t>ProConsult</a:t>
            </a:r>
            <a:r>
              <a:rPr lang="en-US" sz="900" b="1">
                <a:solidFill>
                  <a:srgbClr val="00447C"/>
                </a:solidFill>
              </a:rPr>
              <a:t> Partner Video</a:t>
            </a:r>
          </a:p>
          <a:p>
            <a:pPr>
              <a:spcAft>
                <a:spcPts val="300"/>
              </a:spcAft>
            </a:pPr>
            <a:r>
              <a:rPr lang="en-US" sz="800" u="sng">
                <a:hlinkClick r:id="rId19"/>
              </a:rPr>
              <a:t>ProConsult As-Is/To-Be Methodology </a:t>
            </a:r>
            <a:endParaRPr lang="en-US" sz="800"/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en-US" sz="1000" b="1">
              <a:solidFill>
                <a:srgbClr val="00447C"/>
              </a:solidFill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900" b="1">
                <a:solidFill>
                  <a:srgbClr val="00447C"/>
                </a:solidFill>
              </a:rPr>
              <a:t>Service Briefs</a:t>
            </a:r>
          </a:p>
          <a:p>
            <a:pPr>
              <a:spcAft>
                <a:spcPts val="300"/>
              </a:spcAft>
            </a:pPr>
            <a:r>
              <a:rPr lang="en-US" sz="800" err="1"/>
              <a:t>ProConsult</a:t>
            </a:r>
            <a:r>
              <a:rPr lang="en-US" sz="800"/>
              <a:t> Advisory Core (</a:t>
            </a:r>
            <a:r>
              <a:rPr lang="en-US" sz="800" u="sng">
                <a:hlinkClick r:id="rId20"/>
              </a:rPr>
              <a:t>Service Brief</a:t>
            </a:r>
            <a:r>
              <a:rPr lang="en-US" sz="800"/>
              <a:t>)</a:t>
            </a:r>
          </a:p>
          <a:p>
            <a:pPr>
              <a:spcAft>
                <a:spcPts val="300"/>
              </a:spcAft>
            </a:pPr>
            <a:endParaRPr lang="en-US" sz="900"/>
          </a:p>
          <a:p>
            <a:pPr>
              <a:spcAft>
                <a:spcPts val="300"/>
              </a:spcAft>
            </a:pPr>
            <a:r>
              <a:rPr lang="en-US" sz="900" b="1">
                <a:solidFill>
                  <a:srgbClr val="00447C"/>
                </a:solidFill>
              </a:rPr>
              <a:t>Consulting Service Resources</a:t>
            </a:r>
          </a:p>
          <a:p>
            <a:pPr>
              <a:spcAft>
                <a:spcPts val="300"/>
              </a:spcAft>
            </a:pPr>
            <a:r>
              <a:rPr lang="en-US" sz="900">
                <a:solidFill>
                  <a:srgbClr val="00447C"/>
                </a:solidFill>
                <a:hlinkClick r:id="rId21"/>
              </a:rPr>
              <a:t>Consulting customer pitch deck</a:t>
            </a:r>
            <a:endParaRPr lang="en-US" sz="900">
              <a:solidFill>
                <a:srgbClr val="00447C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 u="sng">
                <a:hlinkClick r:id="rId22"/>
              </a:rPr>
              <a:t>Workforce Gold Standard Presentation</a:t>
            </a:r>
            <a:endParaRPr lang="en-US" sz="800" u="sng"/>
          </a:p>
          <a:p>
            <a:pPr>
              <a:spcAft>
                <a:spcPts val="300"/>
              </a:spcAft>
            </a:pPr>
            <a:r>
              <a:rPr lang="en-US" sz="800" u="sng">
                <a:hlinkClick r:id="rId23"/>
              </a:rPr>
              <a:t>End-User Computing on Dell Technologies.com</a:t>
            </a:r>
            <a:endParaRPr lang="en-US" sz="800" u="sng"/>
          </a:p>
          <a:p>
            <a:pPr>
              <a:spcAft>
                <a:spcPts val="300"/>
              </a:spcAft>
            </a:pPr>
            <a:r>
              <a:rPr lang="en-US" sz="800" u="sng">
                <a:hlinkClick r:id="rId24"/>
              </a:rPr>
              <a:t>Communications &amp; Collaboration on Dell Technologies.com</a:t>
            </a:r>
            <a:endParaRPr lang="en-US" sz="800" u="sng"/>
          </a:p>
          <a:p>
            <a:pPr>
              <a:spcAft>
                <a:spcPts val="300"/>
              </a:spcAft>
            </a:pPr>
            <a:endParaRPr lang="en-US" sz="600" b="1"/>
          </a:p>
          <a:p>
            <a:pPr>
              <a:spcAft>
                <a:spcPts val="300"/>
              </a:spcAft>
            </a:pPr>
            <a:endParaRPr lang="en-US" sz="900" b="1">
              <a:solidFill>
                <a:srgbClr val="00447C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4B4C47-0F9D-4747-8C93-B9DA854546E3}"/>
              </a:ext>
            </a:extLst>
          </p:cNvPr>
          <p:cNvSpPr txBox="1"/>
          <p:nvPr/>
        </p:nvSpPr>
        <p:spPr>
          <a:xfrm>
            <a:off x="1990902" y="1151095"/>
            <a:ext cx="2264568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>
                <a:solidFill>
                  <a:schemeClr val="dk1"/>
                </a:solidFill>
              </a:rPr>
              <a:t>IT Transformation</a:t>
            </a:r>
            <a:endParaRPr lang="en-US" sz="800" b="1">
              <a:solidFill>
                <a:schemeClr val="dk1"/>
              </a:solidFill>
              <a:hlinkClick r:id="rId2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25"/>
              </a:rPr>
              <a:t>Business Resiliency</a:t>
            </a:r>
            <a:endParaRPr lang="en-US" sz="80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26"/>
              </a:rPr>
              <a:t>Multi-Cloud Infrastructure &amp; Operating Model</a:t>
            </a:r>
            <a:endParaRPr lang="en-US" sz="80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27"/>
              </a:rPr>
              <a:t>Data Center Modernization &amp; Migration</a:t>
            </a:r>
            <a:endParaRPr lang="en-US" sz="800">
              <a:solidFill>
                <a:schemeClr val="dk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ABFD1B-DEEA-4C29-9BEF-7F83949D2260}"/>
              </a:ext>
            </a:extLst>
          </p:cNvPr>
          <p:cNvSpPr txBox="1"/>
          <p:nvPr/>
        </p:nvSpPr>
        <p:spPr>
          <a:xfrm>
            <a:off x="1990902" y="1786534"/>
            <a:ext cx="2264568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>
                <a:solidFill>
                  <a:schemeClr val="dk1"/>
                </a:solidFill>
              </a:rPr>
              <a:t>Application Transformation</a:t>
            </a:r>
            <a:endParaRPr lang="en-US" sz="800" b="1">
              <a:solidFill>
                <a:schemeClr val="dk1"/>
              </a:solidFill>
              <a:hlinkClick r:id="rId28"/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28"/>
              </a:rPr>
              <a:t>Cloud Native Apps and DevOps</a:t>
            </a:r>
            <a:endParaRPr lang="en-US" sz="80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29"/>
              </a:rPr>
              <a:t>Application Portfolio Optimization</a:t>
            </a:r>
            <a:endParaRPr lang="en-US" sz="800">
              <a:solidFill>
                <a:schemeClr val="dk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800">
                <a:solidFill>
                  <a:schemeClr val="dk1"/>
                </a:solidFill>
                <a:hlinkClick r:id="rId30"/>
              </a:rPr>
              <a:t>Data Analytics</a:t>
            </a:r>
            <a:endParaRPr lang="en-US" sz="8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79337"/>
      </p:ext>
    </p:extLst>
  </p:cSld>
  <p:clrMapOvr>
    <a:masterClrMapping/>
  </p:clrMapOvr>
</p:sld>
</file>

<file path=ppt/theme/theme1.xml><?xml version="1.0" encoding="utf-8"?>
<a:theme xmlns:a="http://schemas.openxmlformats.org/drawingml/2006/main" name="2020 Dell Tech template">
  <a:themeElements>
    <a:clrScheme name="Dell New VID">
      <a:dk1>
        <a:srgbClr val="444444"/>
      </a:dk1>
      <a:lt1>
        <a:srgbClr val="0076CE"/>
      </a:lt1>
      <a:dk2>
        <a:srgbClr val="FFFFFF"/>
      </a:dk2>
      <a:lt2>
        <a:srgbClr val="000000"/>
      </a:lt2>
      <a:accent1>
        <a:srgbClr val="00447C"/>
      </a:accent1>
      <a:accent2>
        <a:srgbClr val="6EA204"/>
      </a:accent2>
      <a:accent3>
        <a:srgbClr val="F2AF00"/>
      </a:accent3>
      <a:accent4>
        <a:srgbClr val="EE6411"/>
      </a:accent4>
      <a:accent5>
        <a:srgbClr val="CE1126"/>
      </a:accent5>
      <a:accent6>
        <a:srgbClr val="41B6E6"/>
      </a:accent6>
      <a:hlink>
        <a:srgbClr val="0076CE"/>
      </a:hlink>
      <a:folHlink>
        <a:srgbClr val="6E258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bg2"/>
          </a:solidFill>
        </a:ln>
      </a:spPr>
      <a:bodyPr rtlCol="0" anchor="ctr"/>
      <a:lstStyle>
        <a:defPPr algn="ctr">
          <a:defRPr sz="1200" dirty="0" smtClean="0">
            <a:solidFill>
              <a:schemeClr val="bg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ctr">
          <a:defRPr sz="1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163C19A-6F97-46CB-A4DB-209EE5FF66DF}" vid="{2F638D69-5682-46F6-ADFA-49F8A93586E6}"/>
    </a:ext>
  </a:extLst>
</a:theme>
</file>

<file path=ppt/theme/theme2.xml><?xml version="1.0" encoding="utf-8"?>
<a:theme xmlns:a="http://schemas.openxmlformats.org/drawingml/2006/main" name="Office Theme">
  <a:themeElements>
    <a:clrScheme name="Dell New VID">
      <a:dk1>
        <a:srgbClr val="444444"/>
      </a:dk1>
      <a:lt1>
        <a:srgbClr val="0076CE"/>
      </a:lt1>
      <a:dk2>
        <a:srgbClr val="FFFFFF"/>
      </a:dk2>
      <a:lt2>
        <a:srgbClr val="000000"/>
      </a:lt2>
      <a:accent1>
        <a:srgbClr val="00447C"/>
      </a:accent1>
      <a:accent2>
        <a:srgbClr val="6EA204"/>
      </a:accent2>
      <a:accent3>
        <a:srgbClr val="F2AF00"/>
      </a:accent3>
      <a:accent4>
        <a:srgbClr val="EE6411"/>
      </a:accent4>
      <a:accent5>
        <a:srgbClr val="CE1126"/>
      </a:accent5>
      <a:accent6>
        <a:srgbClr val="41B6E6"/>
      </a:accent6>
      <a:hlink>
        <a:srgbClr val="0076CE"/>
      </a:hlink>
      <a:folHlink>
        <a:srgbClr val="6E258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Dell New VID">
      <a:dk1>
        <a:srgbClr val="444444"/>
      </a:dk1>
      <a:lt1>
        <a:srgbClr val="0076CE"/>
      </a:lt1>
      <a:dk2>
        <a:srgbClr val="FFFFFF"/>
      </a:dk2>
      <a:lt2>
        <a:srgbClr val="000000"/>
      </a:lt2>
      <a:accent1>
        <a:srgbClr val="00447C"/>
      </a:accent1>
      <a:accent2>
        <a:srgbClr val="6EA204"/>
      </a:accent2>
      <a:accent3>
        <a:srgbClr val="F2AF00"/>
      </a:accent3>
      <a:accent4>
        <a:srgbClr val="EE6411"/>
      </a:accent4>
      <a:accent5>
        <a:srgbClr val="CE1126"/>
      </a:accent5>
      <a:accent6>
        <a:srgbClr val="41B6E6"/>
      </a:accent6>
      <a:hlink>
        <a:srgbClr val="0076CE"/>
      </a:hlink>
      <a:folHlink>
        <a:srgbClr val="6E258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D3C2E55CE12A4A83A640EF6510D767" ma:contentTypeVersion="4" ma:contentTypeDescription="Create a new document." ma:contentTypeScope="" ma:versionID="312427ec025a2d043baa7c4dcfa919ae">
  <xsd:schema xmlns:xsd="http://www.w3.org/2001/XMLSchema" xmlns:xs="http://www.w3.org/2001/XMLSchema" xmlns:p="http://schemas.microsoft.com/office/2006/metadata/properties" xmlns:ns2="0bc79d35-b693-4ab2-a7f3-5c0f11b98734" xmlns:ns3="5531df45-090d-439c-a13c-6fb0b03778f6" targetNamespace="http://schemas.microsoft.com/office/2006/metadata/properties" ma:root="true" ma:fieldsID="455be20863f05b23eb329550fbd92591" ns2:_="" ns3:_="">
    <xsd:import namespace="0bc79d35-b693-4ab2-a7f3-5c0f11b98734"/>
    <xsd:import namespace="5531df45-090d-439c-a13c-6fb0b0377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c79d35-b693-4ab2-a7f3-5c0f11b987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31df45-090d-439c-a13c-6fb0b0377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2B9E81-D79C-42AD-B8A0-64AAE7BA83A5}">
  <ds:schemaRefs>
    <ds:schemaRef ds:uri="http://schemas.microsoft.com/office/infopath/2007/PartnerControls"/>
    <ds:schemaRef ds:uri="http://www.w3.org/XML/1998/namespace"/>
    <ds:schemaRef ds:uri="0bc79d35-b693-4ab2-a7f3-5c0f11b98734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5531df45-090d-439c-a13c-6fb0b03778f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148631A-32F1-4718-814A-764096EE0209}">
  <ds:schemaRefs>
    <ds:schemaRef ds:uri="0bc79d35-b693-4ab2-a7f3-5c0f11b98734"/>
    <ds:schemaRef ds:uri="5531df45-090d-439c-a13c-6fb0b03778f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C1DB179-48B9-4A22-921E-A23501F60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 2020 PPT Template</Template>
  <TotalTime>1265</TotalTime>
  <Words>1246</Words>
  <Application>Microsoft Office PowerPoint</Application>
  <PresentationFormat>On-screen Show (16:9)</PresentationFormat>
  <Paragraphs>263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2020 Dell Tech template</vt:lpstr>
      <vt:lpstr>Dell Technologies ProConsult Advisory Consulting Services</vt:lpstr>
      <vt:lpstr>How to position ProConsult Advisory Services</vt:lpstr>
      <vt:lpstr>How to position ProConsult Advisory Services</vt:lpstr>
      <vt:lpstr>How to position ProConsult Advisory Services</vt:lpstr>
      <vt:lpstr>ProConsult Advisory SKUs</vt:lpstr>
      <vt:lpstr>Partner fast find for ProConsult Advisory</vt:lpstr>
    </vt:vector>
  </TitlesOfParts>
  <Company>Dell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1</dc:title>
  <dc:creator>Weissinger, Sarah</dc:creator>
  <cp:lastModifiedBy>Weissinger, Sarah</cp:lastModifiedBy>
  <cp:revision>50</cp:revision>
  <cp:lastPrinted>2018-09-10T14:53:10Z</cp:lastPrinted>
  <dcterms:created xsi:type="dcterms:W3CDTF">2020-12-03T17:08:34Z</dcterms:created>
  <dcterms:modified xsi:type="dcterms:W3CDTF">2021-02-02T19:28:14Z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7cb76b2-10b8-4fe1-93d4-2202842406cd_Enabled">
    <vt:lpwstr>True</vt:lpwstr>
  </property>
  <property fmtid="{D5CDD505-2E9C-101B-9397-08002B2CF9AE}" pid="3" name="MSIP_Label_17cb76b2-10b8-4fe1-93d4-2202842406cd_SiteId">
    <vt:lpwstr>945c199a-83a2-4e80-9f8c-5a91be5752dd</vt:lpwstr>
  </property>
  <property fmtid="{D5CDD505-2E9C-101B-9397-08002B2CF9AE}" pid="4" name="MSIP_Label_17cb76b2-10b8-4fe1-93d4-2202842406cd_Owner">
    <vt:lpwstr>denise.leblanc@emc.com</vt:lpwstr>
  </property>
  <property fmtid="{D5CDD505-2E9C-101B-9397-08002B2CF9AE}" pid="5" name="MSIP_Label_17cb76b2-10b8-4fe1-93d4-2202842406cd_SetDate">
    <vt:lpwstr>2020-01-22T16:36:41.6814404Z</vt:lpwstr>
  </property>
  <property fmtid="{D5CDD505-2E9C-101B-9397-08002B2CF9AE}" pid="6" name="MSIP_Label_17cb76b2-10b8-4fe1-93d4-2202842406cd_Name">
    <vt:lpwstr>External Public</vt:lpwstr>
  </property>
  <property fmtid="{D5CDD505-2E9C-101B-9397-08002B2CF9AE}" pid="7" name="MSIP_Label_17cb76b2-10b8-4fe1-93d4-2202842406cd_Application">
    <vt:lpwstr>Microsoft Azure Information Protection</vt:lpwstr>
  </property>
  <property fmtid="{D5CDD505-2E9C-101B-9397-08002B2CF9AE}" pid="8" name="MSIP_Label_17cb76b2-10b8-4fe1-93d4-2202842406cd_Extended_MSFT_Method">
    <vt:lpwstr>Manual</vt:lpwstr>
  </property>
  <property fmtid="{D5CDD505-2E9C-101B-9397-08002B2CF9AE}" pid="9" name="aiplabel">
    <vt:lpwstr>External Public</vt:lpwstr>
  </property>
  <property fmtid="{D5CDD505-2E9C-101B-9397-08002B2CF9AE}" pid="10" name="ContentTypeId">
    <vt:lpwstr>0x01010033D3C2E55CE12A4A83A640EF6510D767</vt:lpwstr>
  </property>
</Properties>
</file>