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30"/>
  </p:notesMasterIdLst>
  <p:handoutMasterIdLst>
    <p:handoutMasterId r:id="rId31"/>
  </p:handoutMasterIdLst>
  <p:sldIdLst>
    <p:sldId id="288" r:id="rId5"/>
    <p:sldId id="2147309175" r:id="rId6"/>
    <p:sldId id="2147309101" r:id="rId7"/>
    <p:sldId id="2147309275" r:id="rId8"/>
    <p:sldId id="2147309276" r:id="rId9"/>
    <p:sldId id="2147307490" r:id="rId10"/>
    <p:sldId id="2147309142" r:id="rId11"/>
    <p:sldId id="2147309133" r:id="rId12"/>
    <p:sldId id="2147308387" r:id="rId13"/>
    <p:sldId id="2147309163" r:id="rId14"/>
    <p:sldId id="2147309164" r:id="rId15"/>
    <p:sldId id="2147309167" r:id="rId16"/>
    <p:sldId id="2147309169" r:id="rId17"/>
    <p:sldId id="2147309177" r:id="rId18"/>
    <p:sldId id="2147309173" r:id="rId19"/>
    <p:sldId id="2147309147" r:id="rId20"/>
    <p:sldId id="1644" r:id="rId21"/>
    <p:sldId id="263" r:id="rId22"/>
    <p:sldId id="2147307340" r:id="rId23"/>
    <p:sldId id="2147309273" r:id="rId24"/>
    <p:sldId id="2147309274" r:id="rId25"/>
    <p:sldId id="2147309111" r:id="rId26"/>
    <p:sldId id="1620" r:id="rId27"/>
    <p:sldId id="2147308368" r:id="rId28"/>
    <p:sldId id="257" r:id="rId29"/>
  </p:sldIdLst>
  <p:sldSz cx="9144000" cy="5143500" type="screen16x9"/>
  <p:notesSz cx="6858000" cy="2057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8BD50022-F956-46DA-B3B0-FD854DDFA82D}">
          <p14:sldIdLst>
            <p14:sldId id="288"/>
            <p14:sldId id="2147309175"/>
            <p14:sldId id="2147309101"/>
            <p14:sldId id="2147309275"/>
            <p14:sldId id="2147309276"/>
            <p14:sldId id="2147307490"/>
            <p14:sldId id="2147309142"/>
            <p14:sldId id="2147309133"/>
            <p14:sldId id="2147308387"/>
            <p14:sldId id="2147309163"/>
            <p14:sldId id="2147309164"/>
            <p14:sldId id="2147309167"/>
            <p14:sldId id="2147309169"/>
            <p14:sldId id="2147309177"/>
            <p14:sldId id="2147309173"/>
            <p14:sldId id="2147309147"/>
            <p14:sldId id="1644"/>
            <p14:sldId id="263"/>
            <p14:sldId id="2147307340"/>
            <p14:sldId id="2147309273"/>
            <p14:sldId id="2147309274"/>
            <p14:sldId id="2147309111"/>
            <p14:sldId id="1620"/>
          </p14:sldIdLst>
        </p14:section>
        <p14:section name="From PPCR Main Deck" id="{69CC4B4F-75F6-4FC8-A68B-85281F6F3CBD}">
          <p14:sldIdLst>
            <p14:sldId id="2147308368"/>
            <p14:sldId id="257"/>
          </p14:sldIdLst>
        </p14:section>
      </p14:sectionLst>
    </p:ext>
    <p:ext uri="{EFAFB233-063F-42B5-8137-9DF3F51BA10A}">
      <p15:sldGuideLst xmlns:p15="http://schemas.microsoft.com/office/powerpoint/2012/main">
        <p15:guide id="2" pos="3264" userDrawn="1">
          <p15:clr>
            <a:srgbClr val="A4A3A4"/>
          </p15:clr>
        </p15:guide>
        <p15:guide id="4" orient="horz" pos="3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tchell, David" initials="MD" lastIdx="5" clrIdx="6">
    <p:extLst>
      <p:ext uri="{19B8F6BF-5375-455C-9EA6-DF929625EA0E}">
        <p15:presenceInfo xmlns:p15="http://schemas.microsoft.com/office/powerpoint/2012/main" userId="S::david_mitchell@dell.com::de8ba2a9-83c3-4944-a3f6-2b27b1ce21c8" providerId="AD"/>
      </p:ext>
    </p:extLst>
  </p:cmAuthor>
  <p:cmAuthor id="1" name="Gerr, Pete" initials="PAG" lastIdx="36" clrIdx="0">
    <p:extLst>
      <p:ext uri="{19B8F6BF-5375-455C-9EA6-DF929625EA0E}">
        <p15:presenceInfo xmlns:p15="http://schemas.microsoft.com/office/powerpoint/2012/main" userId="Gerr, Pete" providerId="None"/>
      </p:ext>
    </p:extLst>
  </p:cmAuthor>
  <p:cmAuthor id="8" name="Gerr, Peter" initials="GP" lastIdx="1" clrIdx="7">
    <p:extLst>
      <p:ext uri="{19B8F6BF-5375-455C-9EA6-DF929625EA0E}">
        <p15:presenceInfo xmlns:p15="http://schemas.microsoft.com/office/powerpoint/2012/main" userId="S::pete.gerr@emc.com::13d2a6af-d6a5-4ad8-885a-fc2e81838e0b" providerId="AD"/>
      </p:ext>
    </p:extLst>
  </p:cmAuthor>
  <p:cmAuthor id="2" name="Shook, Jim" initials="SJ" lastIdx="40" clrIdx="1">
    <p:extLst>
      <p:ext uri="{19B8F6BF-5375-455C-9EA6-DF929625EA0E}">
        <p15:presenceInfo xmlns:p15="http://schemas.microsoft.com/office/powerpoint/2012/main" userId="S::jim.shook@emc.com::333846e6-912a-432f-861f-84d6650e2aa7" providerId="AD"/>
      </p:ext>
    </p:extLst>
  </p:cmAuthor>
  <p:cmAuthor id="9" name="Emsley, Rob" initials="ER" lastIdx="3" clrIdx="8">
    <p:extLst>
      <p:ext uri="{19B8F6BF-5375-455C-9EA6-DF929625EA0E}">
        <p15:presenceInfo xmlns:p15="http://schemas.microsoft.com/office/powerpoint/2012/main" userId="S::rob.emsley@emc.com::18c482c3-a4be-4004-b91c-3fb27159eb86" providerId="AD"/>
      </p:ext>
    </p:extLst>
  </p:cmAuthor>
  <p:cmAuthor id="3" name="Bryan Hicks" initials="BH" lastIdx="0" clrIdx="2">
    <p:extLst>
      <p:ext uri="{19B8F6BF-5375-455C-9EA6-DF929625EA0E}">
        <p15:presenceInfo xmlns:p15="http://schemas.microsoft.com/office/powerpoint/2012/main" userId="Bryan Hicks" providerId="None"/>
      </p:ext>
    </p:extLst>
  </p:cmAuthor>
  <p:cmAuthor id="4" name="Daniel Collins" initials="DC" lastIdx="14" clrIdx="3">
    <p:extLst>
      <p:ext uri="{19B8F6BF-5375-455C-9EA6-DF929625EA0E}">
        <p15:presenceInfo xmlns:p15="http://schemas.microsoft.com/office/powerpoint/2012/main" userId="S::D.Collins@emc.com::7eaec101-cf16-4d16-94d8-44a6511f3290" providerId="AD"/>
      </p:ext>
    </p:extLst>
  </p:cmAuthor>
  <p:cmAuthor id="5" name="Buckley, Carol" initials="BC" lastIdx="20" clrIdx="4">
    <p:extLst>
      <p:ext uri="{19B8F6BF-5375-455C-9EA6-DF929625EA0E}">
        <p15:presenceInfo xmlns:p15="http://schemas.microsoft.com/office/powerpoint/2012/main" userId="S::Carol_Buckley@Dell.com::86bdf6a5-2a64-4584-b011-d35c337bfd75" providerId="AD"/>
      </p:ext>
    </p:extLst>
  </p:cmAuthor>
  <p:cmAuthor id="6" name="Bahde, Stephen" initials="BS" lastIdx="1" clrIdx="5">
    <p:extLst>
      <p:ext uri="{19B8F6BF-5375-455C-9EA6-DF929625EA0E}">
        <p15:presenceInfo xmlns:p15="http://schemas.microsoft.com/office/powerpoint/2012/main" userId="S::stephen.bahde@dell.com::e1866517-f269-4989-9565-f7e89d1c2c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A0"/>
    <a:srgbClr val="000000"/>
    <a:srgbClr val="0062AF"/>
    <a:srgbClr val="044174"/>
    <a:srgbClr val="7F4F91"/>
    <a:srgbClr val="EB3D44"/>
    <a:srgbClr val="022F54"/>
    <a:srgbClr val="022743"/>
    <a:srgbClr val="0A4D79"/>
    <a:srgbClr val="60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3" autoAdjust="0"/>
    <p:restoredTop sz="84050" autoAdjust="0"/>
  </p:normalViewPr>
  <p:slideViewPr>
    <p:cSldViewPr snapToGrid="0">
      <p:cViewPr varScale="1">
        <p:scale>
          <a:sx n="114" d="100"/>
          <a:sy n="114" d="100"/>
        </p:scale>
        <p:origin x="110" y="696"/>
      </p:cViewPr>
      <p:guideLst>
        <p:guide pos="3264"/>
        <p:guide orient="horz" pos="324"/>
      </p:guideLst>
    </p:cSldViewPr>
  </p:slideViewPr>
  <p:notesTextViewPr>
    <p:cViewPr>
      <p:scale>
        <a:sx n="1" d="1"/>
        <a:sy n="1" d="1"/>
      </p:scale>
      <p:origin x="0" y="0"/>
    </p:cViewPr>
  </p:notesTextViewPr>
  <p:sorterViewPr>
    <p:cViewPr>
      <p:scale>
        <a:sx n="180" d="100"/>
        <a:sy n="180" d="100"/>
      </p:scale>
      <p:origin x="0" y="-283"/>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89695"/>
            <a:ext cx="912519" cy="83793"/>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Copyright 2018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
        <p:nvSpPr>
          <p:cNvPr id="2" name="Header Placeholder 1">
            <a:extLst>
              <a:ext uri="{FF2B5EF4-FFF2-40B4-BE49-F238E27FC236}">
                <a16:creationId xmlns:a16="http://schemas.microsoft.com/office/drawing/2014/main" id="{3EE17AFE-8203-4008-A4F4-59730641E9EA}"/>
              </a:ext>
            </a:extLst>
          </p:cNvPr>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462280" y="3803332"/>
            <a:ext cx="6009640" cy="449484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l" descr="                              Dell - Internal Use - Confidential&#10;"/>
          <p:cNvSpPr txBox="1"/>
          <p:nvPr/>
        </p:nvSpPr>
        <p:spPr>
          <a:xfrm>
            <a:off x="780683" y="8989695"/>
            <a:ext cx="912519" cy="83793"/>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Copyright 2018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isc2.org/isc2_blog/2021/03/fbi-cybercrime-shot-up-in-2020-amidst-pandemic.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This deck is specifically designed for field enablement and conversations with customers at a 101 level</a:t>
            </a:r>
            <a:endParaRPr lang="en-US" b="1" dirty="0"/>
          </a:p>
          <a:p>
            <a:endParaRPr lang="en-US" b="1" dirty="0"/>
          </a:p>
          <a:p>
            <a:r>
              <a:rPr lang="en-US" b="1" dirty="0"/>
              <a:t>Speaker Notes:</a:t>
            </a:r>
          </a:p>
          <a:p>
            <a:endParaRPr lang="en-US" dirty="0"/>
          </a:p>
          <a:p>
            <a:r>
              <a:rPr lang="en-US"/>
              <a:t>Protecting</a:t>
            </a:r>
          </a:p>
          <a:p>
            <a:endParaRPr lang="en-US" baseline="0" dirty="0"/>
          </a:p>
          <a:p>
            <a:r>
              <a:rPr lang="en-US" b="1" dirty="0"/>
              <a:t>NEXT</a:t>
            </a:r>
            <a:r>
              <a:rPr lang="en-US" b="1" baseline="0" dirty="0"/>
              <a:t> SLIDE</a:t>
            </a:r>
            <a:endParaRPr lang="en-US" b="1" dirty="0"/>
          </a:p>
          <a:p>
            <a:endParaRPr lang="en-US" dirty="0"/>
          </a:p>
          <a:p>
            <a:endParaRPr lang="en-US" dirty="0"/>
          </a:p>
        </p:txBody>
      </p:sp>
    </p:spTree>
    <p:extLst>
      <p:ext uri="{BB962C8B-B14F-4D97-AF65-F5344CB8AC3E}">
        <p14:creationId xmlns:p14="http://schemas.microsoft.com/office/powerpoint/2010/main" val="2762590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00960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r>
              <a:rPr lang="en-US" sz="1100" kern="1200" dirty="0">
                <a:solidFill>
                  <a:schemeClr val="bg2"/>
                </a:solidFill>
                <a:effectLst/>
                <a:latin typeface="Arial" panose="020B0604020202020204" pitchFamily="34" charset="0"/>
                <a:ea typeface="+mn-ea"/>
                <a:cs typeface="+mn-cs"/>
              </a:rPr>
              <a:t>So, </a:t>
            </a:r>
          </a:p>
          <a:p>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85853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p>
          <a:p>
            <a:endParaRPr lang="en-US" sz="1100" b="1" dirty="0">
              <a:solidFill>
                <a:schemeClr val="tx2"/>
              </a:solidFill>
            </a:endParaRPr>
          </a:p>
          <a:p>
            <a:endParaRPr lang="en-US" sz="1100" b="0" dirty="0">
              <a:solidFill>
                <a:schemeClr val="tx2"/>
              </a:solidFill>
            </a:endParaRPr>
          </a:p>
          <a:p>
            <a:r>
              <a:rPr lang="en-US" sz="1100" b="0" dirty="0">
                <a:solidFill>
                  <a:schemeClr val="tx2"/>
                </a:solidFill>
              </a:rPr>
              <a:t>Reduce insider risk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533126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7247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r>
              <a:rPr lang="en-US" sz="1100" kern="1200" dirty="0">
                <a:solidFill>
                  <a:schemeClr val="bg2"/>
                </a:solidFill>
                <a:effectLst/>
                <a:latin typeface="Arial" panose="020B0604020202020204" pitchFamily="34" charset="0"/>
                <a:ea typeface="+mn-ea"/>
                <a:cs typeface="+mn-cs"/>
              </a:rPr>
              <a:t>So, while Intrinsic Security provides a foundation for our overall security and cyber-related across Dell Technologies, our PowerProtect Cyber Recovery solutions and services provide the highest levels of protection, integrity and confidentiality for your most valuable data and critical business systems, in the wake of the most sophisticated cyber threats – at this level we’re not focusing on </a:t>
            </a:r>
            <a:r>
              <a:rPr lang="en-US" sz="1100" i="1" kern="1200" dirty="0">
                <a:solidFill>
                  <a:schemeClr val="bg2"/>
                </a:solidFill>
                <a:effectLst/>
                <a:latin typeface="Arial" panose="020B0604020202020204" pitchFamily="34" charset="0"/>
                <a:ea typeface="+mn-ea"/>
                <a:cs typeface="+mn-cs"/>
              </a:rPr>
              <a:t>preventing </a:t>
            </a:r>
            <a:r>
              <a:rPr lang="en-US" sz="1100" kern="1200" dirty="0">
                <a:solidFill>
                  <a:schemeClr val="bg2"/>
                </a:solidFill>
                <a:effectLst/>
                <a:latin typeface="Arial" panose="020B0604020202020204" pitchFamily="34" charset="0"/>
                <a:ea typeface="+mn-ea"/>
                <a:cs typeface="+mn-cs"/>
              </a:rPr>
              <a:t>ransomware or cyber attacks, but </a:t>
            </a:r>
            <a:r>
              <a:rPr lang="en-US" sz="1100" i="1" kern="1200" dirty="0">
                <a:solidFill>
                  <a:schemeClr val="bg2"/>
                </a:solidFill>
                <a:effectLst/>
                <a:latin typeface="Arial" panose="020B0604020202020204" pitchFamily="34" charset="0"/>
                <a:ea typeface="+mn-ea"/>
                <a:cs typeface="+mn-cs"/>
              </a:rPr>
              <a:t>protecting </a:t>
            </a:r>
            <a:r>
              <a:rPr lang="en-US" sz="1100" kern="1200" dirty="0">
                <a:solidFill>
                  <a:schemeClr val="bg2"/>
                </a:solidFill>
                <a:effectLst/>
                <a:latin typeface="Arial" panose="020B0604020202020204" pitchFamily="34" charset="0"/>
                <a:ea typeface="+mn-ea"/>
                <a:cs typeface="+mn-cs"/>
              </a:rPr>
              <a:t>critical data or apps and enabling you to </a:t>
            </a:r>
            <a:r>
              <a:rPr lang="en-US" sz="1100" i="1" kern="1200" dirty="0">
                <a:solidFill>
                  <a:schemeClr val="bg2"/>
                </a:solidFill>
                <a:effectLst/>
                <a:latin typeface="Arial" panose="020B0604020202020204" pitchFamily="34" charset="0"/>
                <a:ea typeface="+mn-ea"/>
                <a:cs typeface="+mn-cs"/>
              </a:rPr>
              <a:t>recover </a:t>
            </a:r>
            <a:r>
              <a:rPr lang="en-US" sz="1100" kern="1200" dirty="0">
                <a:solidFill>
                  <a:schemeClr val="bg2"/>
                </a:solidFill>
                <a:effectLst/>
                <a:latin typeface="Arial" panose="020B0604020202020204" pitchFamily="34" charset="0"/>
                <a:ea typeface="+mn-ea"/>
                <a:cs typeface="+mn-cs"/>
              </a:rPr>
              <a:t>those assets with integrity so you can resume normal business operations with confidence.</a:t>
            </a:r>
            <a:endParaRPr lang="en-US" sz="1100" b="1" dirty="0">
              <a:solidFill>
                <a:schemeClr val="tx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PowerProtect Cyber Recovery protects data and provides recovery across on-premises and multiple cloud environments including Dell Technologies Cloud and other leading service providers such as AWS, Microsoft Azure and Google Cloud Platform.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Our Multi-Cloud Data Services for Dell EMC PowerProtect Cyber Recovery offers the full capabilities of our on-premises Cyber Recovery vault in a secure cloud-adjacent Faction-powered data center. This provides the additional benefit of physical isolation for the Cyber Recovery vault with the simplicity and economics of the cloud.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bg2"/>
                </a:solidFill>
                <a:effectLst/>
                <a:latin typeface="Arial" panose="020B0604020202020204" pitchFamily="34" charset="0"/>
                <a:ea typeface="+mn-ea"/>
                <a:cs typeface="+mn-cs"/>
              </a:rPr>
              <a:t>And while we’ve been very successful helping over 750 organizations across the globe and every industry protect their business with PowerProtect Cyber Recovery, we realize there are many times more data-driven organizations who may not have the resources or IT staff to manage a physical vault, or they may simply want a cloud-based solution – we’re excited to offer PowerProtect Cyber Recovery for AWS.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 rapid deployments with flexible recovery options, PowerProtect Cyber Recovery for AWS provides an isolated data center environment disconnected from corporate or backup networks and managed separately through restricted access clearance. It is similar to the on-premises solution; however, it provides physical isolation within the AWS cloud for the vault's location.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bg1"/>
                </a:solidFill>
              </a:rPr>
              <a:t>We will continue to expand the ways we can deliver PowerProtect Cyber Recovery in more flexible options and services this year, so stay tuned.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bg1"/>
                </a:solidFill>
              </a:rPr>
              <a:t>Meanwhile, let’s take a closer look at how PowerProtect Cyber Recovery protects your critical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57179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Chart updated: April 2021</a:t>
            </a:r>
          </a:p>
          <a:p>
            <a:endParaRPr lang="en-US" sz="1600" dirty="0"/>
          </a:p>
          <a:p>
            <a:r>
              <a:rPr lang="en-US" sz="1600" dirty="0"/>
              <a:t>Green Check: Fully supports </a:t>
            </a:r>
          </a:p>
          <a:p>
            <a:r>
              <a:rPr lang="en-US" sz="1600" dirty="0"/>
              <a:t>Yellow Yield: Somewhat supports</a:t>
            </a:r>
          </a:p>
          <a:p>
            <a:r>
              <a:rPr lang="en-US" sz="1600" dirty="0"/>
              <a:t>Red X: Does not support </a:t>
            </a:r>
          </a:p>
          <a:p>
            <a:endParaRPr lang="en-US" sz="1600" dirty="0"/>
          </a:p>
          <a:p>
            <a:r>
              <a:rPr lang="en-US" sz="2400" b="1" dirty="0"/>
              <a:t>Speaker Notes:</a:t>
            </a:r>
          </a:p>
          <a:p>
            <a:endParaRPr lang="en-US" sz="4400" b="1" dirty="0"/>
          </a:p>
          <a:p>
            <a:r>
              <a:rPr lang="en-US" sz="2400" b="1" u="sng" kern="1200" dirty="0">
                <a:solidFill>
                  <a:schemeClr val="bg2"/>
                </a:solidFill>
                <a:effectLst/>
                <a:latin typeface="Arial" panose="020B0604020202020204" pitchFamily="34" charset="0"/>
                <a:ea typeface="+mn-ea"/>
                <a:cs typeface="+mn-cs"/>
              </a:rPr>
              <a:t>Good</a:t>
            </a:r>
            <a:endParaRPr lang="en-US" sz="2400" kern="1200" dirty="0">
              <a:solidFill>
                <a:schemeClr val="bg2"/>
              </a:solidFill>
              <a:effectLst/>
              <a:latin typeface="Arial" panose="020B0604020202020204" pitchFamily="34" charset="0"/>
              <a:ea typeface="+mn-ea"/>
              <a:cs typeface="+mn-cs"/>
            </a:endParaRPr>
          </a:p>
          <a:p>
            <a:r>
              <a:rPr lang="en-US" sz="2400" b="1" kern="1200" dirty="0">
                <a:solidFill>
                  <a:schemeClr val="bg2"/>
                </a:solidFill>
                <a:effectLst/>
                <a:latin typeface="Arial" panose="020B0604020202020204" pitchFamily="34" charset="0"/>
                <a:ea typeface="+mn-ea"/>
                <a:cs typeface="+mn-cs"/>
              </a:rPr>
              <a:t>Integrated SEC Compliance Lock</a:t>
            </a:r>
            <a:endParaRPr lang="en-US" sz="2400" kern="1200" dirty="0">
              <a:solidFill>
                <a:schemeClr val="bg2"/>
              </a:solidFill>
              <a:effectLst/>
              <a:latin typeface="Arial" panose="020B0604020202020204" pitchFamily="34" charset="0"/>
              <a:ea typeface="+mn-ea"/>
              <a:cs typeface="+mn-cs"/>
            </a:endParaRPr>
          </a:p>
          <a:p>
            <a:endParaRPr lang="en-US" sz="24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The Data Domain Compliance Retention Lock capability has been attested by Cohasset to comply with the 17a-4(f)(ii) standard.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One vendor has a similar attestation. Some advertise various forms of “lock” but do not have a third-party attestation to the standard, while others can enable retention lock but rely upon a third party’s storage hardware to leverage the compliance.</a:t>
            </a:r>
          </a:p>
          <a:p>
            <a:r>
              <a:rPr lang="en-US" sz="2400" kern="1200" dirty="0">
                <a:solidFill>
                  <a:schemeClr val="bg2"/>
                </a:solidFill>
                <a:effectLst/>
                <a:latin typeface="Arial" panose="020B0604020202020204" pitchFamily="34" charset="0"/>
                <a:ea typeface="+mn-ea"/>
                <a:cs typeface="+mn-cs"/>
              </a:rPr>
              <a:t> </a:t>
            </a:r>
          </a:p>
          <a:p>
            <a:r>
              <a:rPr lang="en-US" sz="2400" kern="1200" dirty="0">
                <a:solidFill>
                  <a:schemeClr val="bg2"/>
                </a:solidFill>
                <a:effectLst/>
                <a:latin typeface="Arial" panose="020B0604020202020204" pitchFamily="34" charset="0"/>
                <a:ea typeface="+mn-ea"/>
                <a:cs typeface="+mn-cs"/>
              </a:rPr>
              <a:t> </a:t>
            </a:r>
          </a:p>
          <a:p>
            <a:r>
              <a:rPr lang="en-US" sz="2400" b="1" u="sng" kern="1200" dirty="0">
                <a:solidFill>
                  <a:schemeClr val="bg2"/>
                </a:solidFill>
                <a:effectLst/>
                <a:latin typeface="Arial" panose="020B0604020202020204" pitchFamily="34" charset="0"/>
                <a:ea typeface="+mn-ea"/>
                <a:cs typeface="+mn-cs"/>
              </a:rPr>
              <a:t>Better</a:t>
            </a:r>
            <a:r>
              <a:rPr lang="en-US" sz="2400" kern="1200" dirty="0">
                <a:solidFill>
                  <a:schemeClr val="bg2"/>
                </a:solidFill>
                <a:effectLst/>
                <a:latin typeface="Arial" panose="020B0604020202020204" pitchFamily="34" charset="0"/>
                <a:ea typeface="+mn-ea"/>
                <a:cs typeface="+mn-cs"/>
              </a:rPr>
              <a:t>:</a:t>
            </a:r>
          </a:p>
          <a:p>
            <a:r>
              <a:rPr lang="en-US" sz="2400" b="1" kern="1200" dirty="0">
                <a:solidFill>
                  <a:schemeClr val="bg2"/>
                </a:solidFill>
                <a:effectLst/>
                <a:latin typeface="Arial" panose="020B0604020202020204" pitchFamily="34" charset="0"/>
                <a:ea typeface="+mn-ea"/>
                <a:cs typeface="+mn-cs"/>
              </a:rPr>
              <a:t>Protection from Insiders</a:t>
            </a:r>
            <a:endParaRPr lang="en-US" sz="2400" kern="1200" dirty="0">
              <a:solidFill>
                <a:schemeClr val="bg2"/>
              </a:solidFill>
              <a:effectLst/>
              <a:latin typeface="Arial" panose="020B0604020202020204" pitchFamily="34" charset="0"/>
              <a:ea typeface="+mn-ea"/>
              <a:cs typeface="+mn-cs"/>
            </a:endParaRPr>
          </a:p>
          <a:p>
            <a:endParaRPr lang="en-US" sz="2400" b="1"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CR has many layers to protect against insiders. The vault itself is physically and logically isolated – it cannot even be accessed unless the person is physically in the vault. Retention lock cannot be turned off without a separate security officer password. The vault cannot be opened or controlled from the production side.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All have data sets that reside in production and can be accessed by an administrator with appropriate credentials. If the data sets are “hidden”, they are still accessible to administrators. Retention lock can often be turned off or overridden by administrators. Some competitors have suggestions for additional protections that can be enabled for protection against insiders. Since they are not integrated and/or are subject to customized implementation decisions, they carry a warning.  </a:t>
            </a:r>
          </a:p>
          <a:p>
            <a:endParaRPr lang="en-US" sz="2400" b="1" kern="1200" dirty="0">
              <a:solidFill>
                <a:schemeClr val="bg2"/>
              </a:solidFill>
              <a:effectLst/>
              <a:latin typeface="Arial" panose="020B0604020202020204" pitchFamily="34" charset="0"/>
              <a:ea typeface="+mn-ea"/>
              <a:cs typeface="+mn-cs"/>
            </a:endParaRPr>
          </a:p>
          <a:p>
            <a:endParaRPr lang="en-US" sz="2400" b="1" kern="1200" dirty="0">
              <a:solidFill>
                <a:schemeClr val="bg2"/>
              </a:solidFill>
              <a:effectLst/>
              <a:latin typeface="Arial" panose="020B0604020202020204" pitchFamily="34" charset="0"/>
              <a:ea typeface="+mn-ea"/>
              <a:cs typeface="+mn-cs"/>
            </a:endParaRPr>
          </a:p>
          <a:p>
            <a:r>
              <a:rPr lang="en-US" sz="2400" b="1" kern="1200" dirty="0">
                <a:solidFill>
                  <a:schemeClr val="bg2"/>
                </a:solidFill>
                <a:effectLst/>
                <a:latin typeface="Arial" panose="020B0604020202020204" pitchFamily="34" charset="0"/>
                <a:ea typeface="+mn-ea"/>
                <a:cs typeface="+mn-cs"/>
              </a:rPr>
              <a:t>Multi backup SW-vendor support</a:t>
            </a:r>
          </a:p>
          <a:p>
            <a:endParaRPr lang="en-US" sz="24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CR can protect and enable the recovery of any vendor that can write to the Data Domain appliance.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Most require their full solution set to enable the capabilities. At least one can serve as a backup target for others but the solution requires CIFS/NFS access, which results in a warning. </a:t>
            </a:r>
          </a:p>
          <a:p>
            <a:br>
              <a:rPr lang="en-US" sz="2400" kern="1200" dirty="0">
                <a:solidFill>
                  <a:schemeClr val="bg2"/>
                </a:solidFill>
                <a:effectLst/>
                <a:latin typeface="Arial" panose="020B0604020202020204" pitchFamily="34" charset="0"/>
                <a:ea typeface="+mn-ea"/>
                <a:cs typeface="+mn-cs"/>
              </a:rPr>
            </a:br>
            <a:r>
              <a:rPr lang="en-US" sz="2400" kern="1200" dirty="0">
                <a:solidFill>
                  <a:schemeClr val="bg2"/>
                </a:solidFill>
                <a:effectLst/>
                <a:latin typeface="Arial" panose="020B0604020202020204" pitchFamily="34" charset="0"/>
                <a:ea typeface="+mn-ea"/>
                <a:cs typeface="+mn-cs"/>
              </a:rPr>
              <a:t>      </a:t>
            </a:r>
          </a:p>
          <a:p>
            <a:r>
              <a:rPr lang="en-US" sz="2400" b="1" u="sng" kern="1200" dirty="0">
                <a:solidFill>
                  <a:schemeClr val="bg2"/>
                </a:solidFill>
                <a:effectLst/>
                <a:latin typeface="Arial" panose="020B0604020202020204" pitchFamily="34" charset="0"/>
                <a:ea typeface="+mn-ea"/>
                <a:cs typeface="+mn-cs"/>
              </a:rPr>
              <a:t>Best</a:t>
            </a:r>
            <a:r>
              <a:rPr lang="en-US" sz="2400" kern="1200" dirty="0">
                <a:solidFill>
                  <a:schemeClr val="bg2"/>
                </a:solidFill>
                <a:effectLst/>
                <a:latin typeface="Arial" panose="020B0604020202020204" pitchFamily="34" charset="0"/>
                <a:ea typeface="+mn-ea"/>
                <a:cs typeface="+mn-cs"/>
              </a:rPr>
              <a:t>:</a:t>
            </a:r>
          </a:p>
          <a:p>
            <a:r>
              <a:rPr lang="en-US" sz="2400" b="1" kern="1200" dirty="0">
                <a:solidFill>
                  <a:schemeClr val="bg2"/>
                </a:solidFill>
                <a:effectLst/>
                <a:latin typeface="Arial" panose="020B0604020202020204" pitchFamily="34" charset="0"/>
                <a:ea typeface="+mn-ea"/>
                <a:cs typeface="+mn-cs"/>
              </a:rPr>
              <a:t>Automated vaulted air gap</a:t>
            </a:r>
          </a:p>
          <a:p>
            <a:endParaRPr lang="en-US" sz="2400" b="1"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Only CR has an automated, orchestrated logical air gap to protect data.</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Some claim an “air gap” because the data is separate from the production network – for example, in the cloud. However, it remains fully accessible to bad actors and is not an actual air gap.</a:t>
            </a:r>
          </a:p>
          <a:p>
            <a:r>
              <a:rPr lang="en-US" sz="1600" kern="1200" dirty="0">
                <a:solidFill>
                  <a:schemeClr val="bg2"/>
                </a:solidFill>
                <a:effectLst/>
                <a:latin typeface="Arial" panose="020B0604020202020204" pitchFamily="34" charset="0"/>
                <a:ea typeface="+mn-ea"/>
                <a:cs typeface="+mn-cs"/>
              </a:rPr>
              <a:t>Others claim an air gap either by writing to tape, suggesting that someone can manually unplug connections or encouraging a custom script to manipulate a switch. None of these are secure or provide reasonable protection and recovery mechanisms. </a:t>
            </a:r>
            <a:endParaRPr lang="en-US" sz="2400" kern="1200" dirty="0">
              <a:solidFill>
                <a:schemeClr val="bg2"/>
              </a:solidFill>
              <a:effectLst/>
              <a:latin typeface="Arial" panose="020B0604020202020204" pitchFamily="34" charset="0"/>
              <a:ea typeface="+mn-ea"/>
              <a:cs typeface="+mn-cs"/>
            </a:endParaRPr>
          </a:p>
          <a:p>
            <a:br>
              <a:rPr lang="en-US" sz="2400" kern="1200" dirty="0">
                <a:solidFill>
                  <a:schemeClr val="bg2"/>
                </a:solidFill>
                <a:effectLst/>
                <a:latin typeface="Arial" panose="020B0604020202020204" pitchFamily="34" charset="0"/>
                <a:ea typeface="+mn-ea"/>
                <a:cs typeface="+mn-cs"/>
              </a:rPr>
            </a:br>
            <a:endParaRPr lang="en-US" sz="2400" kern="1200" dirty="0">
              <a:solidFill>
                <a:schemeClr val="bg2"/>
              </a:solidFill>
              <a:effectLst/>
              <a:latin typeface="Arial" panose="020B0604020202020204" pitchFamily="34" charset="0"/>
              <a:ea typeface="+mn-ea"/>
              <a:cs typeface="+mn-cs"/>
            </a:endParaRPr>
          </a:p>
          <a:p>
            <a:r>
              <a:rPr lang="en-US" sz="2400" b="1" kern="1200" dirty="0">
                <a:solidFill>
                  <a:schemeClr val="bg2"/>
                </a:solidFill>
                <a:effectLst/>
                <a:latin typeface="Arial" panose="020B0604020202020204" pitchFamily="34" charset="0"/>
                <a:ea typeface="+mn-ea"/>
                <a:cs typeface="+mn-cs"/>
              </a:rPr>
              <a:t>Sheltered Harbor</a:t>
            </a:r>
          </a:p>
          <a:p>
            <a:endParaRPr lang="en-US" sz="2400" b="1"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Dell is the first and only technology Solution Provider in the Sheltered Harbor Alliance Partner Program.</a:t>
            </a:r>
            <a:br>
              <a:rPr lang="en-US" sz="1600" kern="1200" dirty="0">
                <a:solidFill>
                  <a:schemeClr val="bg2"/>
                </a:solidFill>
                <a:effectLst/>
                <a:latin typeface="Arial" panose="020B0604020202020204" pitchFamily="34" charset="0"/>
                <a:ea typeface="+mn-ea"/>
                <a:cs typeface="+mn-cs"/>
              </a:rPr>
            </a:br>
            <a:r>
              <a:rPr lang="en-US" sz="1600" kern="1200" dirty="0">
                <a:solidFill>
                  <a:schemeClr val="bg2"/>
                </a:solidFill>
                <a:effectLst/>
                <a:latin typeface="Arial" panose="020B0604020202020204" pitchFamily="34" charset="0"/>
                <a:ea typeface="+mn-ea"/>
                <a:cs typeface="+mn-cs"/>
              </a:rPr>
              <a:t>Dell Technologies expects to have endorsement of its PowerProtect Cyber Recovery for Sheltered Harbor solution in mid-2020.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Several others are claiming imminent membership or endorsement. As of March 27, 2020, these claims have not ben verified by Sheltered Harbor.</a:t>
            </a:r>
          </a:p>
          <a:p>
            <a:endParaRPr lang="en-US" sz="2400" kern="1200" dirty="0">
              <a:solidFill>
                <a:schemeClr val="bg2"/>
              </a:solidFill>
              <a:effectLst/>
              <a:latin typeface="Arial" panose="020B0604020202020204" pitchFamily="34" charset="0"/>
              <a:ea typeface="+mn-ea"/>
              <a:cs typeface="+mn-cs"/>
            </a:endParaRPr>
          </a:p>
          <a:p>
            <a:r>
              <a:rPr lang="en-US" sz="2400" b="1" kern="1200" dirty="0">
                <a:solidFill>
                  <a:schemeClr val="bg2"/>
                </a:solidFill>
                <a:effectLst/>
                <a:latin typeface="Arial" panose="020B0604020202020204" pitchFamily="34" charset="0"/>
                <a:ea typeface="+mn-ea"/>
                <a:cs typeface="+mn-cs"/>
              </a:rPr>
              <a:t>  </a:t>
            </a:r>
          </a:p>
          <a:p>
            <a:r>
              <a:rPr lang="en-US" sz="2400" b="1" kern="1200" dirty="0">
                <a:solidFill>
                  <a:schemeClr val="bg2"/>
                </a:solidFill>
                <a:effectLst/>
                <a:latin typeface="Arial" panose="020B0604020202020204" pitchFamily="34" charset="0"/>
                <a:ea typeface="+mn-ea"/>
                <a:cs typeface="+mn-cs"/>
              </a:rPr>
              <a:t>Full-content indexing w/AI &amp; ML</a:t>
            </a:r>
          </a:p>
          <a:p>
            <a:endParaRPr lang="en-US" sz="2400" b="1"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CyberSense operates securely in the vault, where it evaluates the full content of data stored there, taking over 100 observations per file, each day. This data is then evaluated, within the vault, by an ML/AI engine to generate a verdict on the validity of the data.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Some have no analytics. Others evaluate on a metadata only basis. Some will send suspicious data to a public cloud SaaS platform for further analysis. </a:t>
            </a:r>
          </a:p>
          <a:p>
            <a:endParaRPr lang="en-US" sz="2400" kern="1200" dirty="0">
              <a:solidFill>
                <a:schemeClr val="bg2"/>
              </a:solidFill>
              <a:effectLst/>
              <a:latin typeface="Arial" panose="020B0604020202020204" pitchFamily="34" charset="0"/>
              <a:ea typeface="+mn-ea"/>
              <a:cs typeface="+mn-cs"/>
            </a:endParaRPr>
          </a:p>
          <a:p>
            <a:r>
              <a:rPr lang="en-US" sz="2400" kern="1200" dirty="0">
                <a:solidFill>
                  <a:schemeClr val="bg2"/>
                </a:solidFill>
                <a:effectLst/>
                <a:latin typeface="Arial" panose="020B0604020202020204" pitchFamily="34" charset="0"/>
                <a:ea typeface="+mn-ea"/>
                <a:cs typeface="+mn-cs"/>
              </a:rPr>
              <a:t>        </a:t>
            </a:r>
            <a:r>
              <a:rPr lang="en-US" sz="2400" b="1" kern="1200" dirty="0">
                <a:solidFill>
                  <a:schemeClr val="bg2"/>
                </a:solidFill>
                <a:effectLst/>
                <a:latin typeface="Arial" panose="020B0604020202020204" pitchFamily="34" charset="0"/>
                <a:ea typeface="+mn-ea"/>
                <a:cs typeface="+mn-cs"/>
              </a:rPr>
              <a:t>  </a:t>
            </a:r>
          </a:p>
          <a:p>
            <a:r>
              <a:rPr lang="en-US" sz="2400" b="1" kern="1200" dirty="0">
                <a:solidFill>
                  <a:schemeClr val="bg2"/>
                </a:solidFill>
                <a:effectLst/>
                <a:latin typeface="Arial" panose="020B0604020202020204" pitchFamily="34" charset="0"/>
                <a:ea typeface="+mn-ea"/>
                <a:cs typeface="+mn-cs"/>
              </a:rPr>
              <a:t>Enhanced Recovery Tools</a:t>
            </a:r>
          </a:p>
          <a:p>
            <a:endParaRPr lang="en-US" sz="2400" b="1"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Dell EMC: CR will render a verdict on each data set to determine whether it is “OK” or “Suspicious”. Suspicious data further includes information about content that is at risk, so that the rest of the “OK” data can be used for recovery. This enables the fastest and surest possible recovery, in addition to potentially helping to track the source of the attack. </a:t>
            </a:r>
          </a:p>
          <a:p>
            <a:endParaRPr lang="en-US" sz="1600" kern="1200" dirty="0">
              <a:solidFill>
                <a:schemeClr val="bg2"/>
              </a:solidFill>
              <a:effectLst/>
              <a:latin typeface="Arial" panose="020B0604020202020204" pitchFamily="34" charset="0"/>
              <a:ea typeface="+mn-ea"/>
              <a:cs typeface="+mn-cs"/>
            </a:endParaRPr>
          </a:p>
          <a:p>
            <a:r>
              <a:rPr lang="en-US" sz="1600" kern="1200" dirty="0">
                <a:solidFill>
                  <a:schemeClr val="bg2"/>
                </a:solidFill>
                <a:effectLst/>
                <a:latin typeface="Arial" panose="020B0604020202020204" pitchFamily="34" charset="0"/>
                <a:ea typeface="+mn-ea"/>
                <a:cs typeface="+mn-cs"/>
              </a:rPr>
              <a:t>Competitive Solutions: No competitive solution provides specifics on portions of the data set that may have been impacted; and several rely upon information being sent to or extracted from a public cloud SaaS plane that is unlikely to be available from the production environment which is normally shut down post attack. </a:t>
            </a:r>
          </a:p>
          <a:p>
            <a:endParaRPr lang="en-US" sz="1600" dirty="0"/>
          </a:p>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E3010-32E3-4075-A529-482DDFB1C4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71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latin typeface="Arial" panose="020B0604020202020204" pitchFamily="34" charset="0"/>
                <a:cs typeface="Arial" panose="020B0604020202020204" pitchFamily="34" charset="0"/>
              </a:rPr>
              <a:t>Script:</a:t>
            </a:r>
            <a:endParaRPr lang="en-US" sz="1100" b="0" u="none" dirty="0">
              <a:latin typeface="Arial" panose="020B0604020202020204" pitchFamily="34" charset="0"/>
              <a:cs typeface="Arial" panose="020B0604020202020204" pitchFamily="34" charset="0"/>
            </a:endParaRPr>
          </a:p>
          <a:p>
            <a:endParaRPr lang="en-US" sz="1100" dirty="0"/>
          </a:p>
          <a:p>
            <a:r>
              <a:rPr lang="en-US" sz="1100" dirty="0"/>
              <a:t>This global shipping company’s subsidiary was impacted by a debilitating ransomware attack – causing hundreds of millions in losses, the company was de-listed from stock exchanges and public knowledge of the incident tarnished the brand of both the subsidiary and parent company. </a:t>
            </a:r>
          </a:p>
          <a:p>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To help them turn adversity into advantage, Dell worked with them to deliver a t</a:t>
            </a:r>
            <a:r>
              <a:rPr lang="en-US" sz="1100" dirty="0"/>
              <a:t>ailored end-to-end </a:t>
            </a:r>
            <a:r>
              <a:rPr lang="en-US" sz="1100" dirty="0" err="1"/>
              <a:t>PowerProtect</a:t>
            </a:r>
            <a:r>
              <a:rPr lang="en-US" sz="1100" dirty="0"/>
              <a:t> Cyber Recovery solution (hardware, software &amp; services (assess, advise, design, deploy) to meet specific data protection &amp; cyber security needs. In addition to helping the shipping company identify 30 applications to be protected in the cyber recovery vault we also helped them move those applications into the air-gapped recovery vault. </a:t>
            </a:r>
          </a:p>
          <a:p>
            <a:endParaRPr lang="en-US" sz="1100" b="0" dirty="0"/>
          </a:p>
          <a:p>
            <a:pPr marL="0" lvl="0" indent="0">
              <a:buFont typeface="Arial" panose="020B0604020202020204" pitchFamily="34" charset="0"/>
              <a:buNone/>
            </a:pPr>
            <a:r>
              <a:rPr lang="en-US" sz="1100" b="0" dirty="0"/>
              <a:t>Dell Technologies Services enabled the organization to increase their business resilience for the initial set of applications and mitigate the impact of a future attack on those. This critical data is isolated off-network, which keeps gold copies safe and ready for recovery. This repeatable solution is being rolled out globally in an effort to further protect their brand and be more resilient. </a:t>
            </a:r>
          </a:p>
          <a:p>
            <a:pPr marL="0" lvl="0" indent="0">
              <a:buFont typeface="Arial" panose="020B0604020202020204" pitchFamily="34" charset="0"/>
              <a:buNone/>
            </a:pPr>
            <a:endParaRPr lang="en-US" sz="1100" b="0" dirty="0"/>
          </a:p>
          <a:p>
            <a:endParaRPr lang="en-US" sz="1100" b="0" u="none" dirty="0">
              <a:latin typeface="Arial" panose="020B0604020202020204" pitchFamily="34" charset="0"/>
              <a:cs typeface="Arial" panose="020B0604020202020204" pitchFamily="34" charset="0"/>
            </a:endParaRPr>
          </a:p>
          <a:p>
            <a:r>
              <a:rPr lang="en-US" sz="1100" b="1" u="sng" dirty="0">
                <a:latin typeface="Arial" panose="020B0604020202020204" pitchFamily="34" charset="0"/>
                <a:cs typeface="Arial" panose="020B0604020202020204" pitchFamily="34" charset="0"/>
              </a:rPr>
              <a:t>CUSTOMER NAME NOT FOR PUBLIC DISCLOSURE </a:t>
            </a:r>
          </a:p>
          <a:p>
            <a:endParaRPr lang="en-US" sz="1100" b="1" u="sng"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007106-6D08-415F-9218-FF3EA2AD838D}" type="slidenum">
              <a:rPr lang="en-US" smtClean="0"/>
              <a:t>18</a:t>
            </a:fld>
            <a:endParaRPr lang="en-US"/>
          </a:p>
        </p:txBody>
      </p:sp>
    </p:spTree>
    <p:extLst>
      <p:ext uri="{BB962C8B-B14F-4D97-AF65-F5344CB8AC3E}">
        <p14:creationId xmlns:p14="http://schemas.microsoft.com/office/powerpoint/2010/main" val="145988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latin typeface="Arial" panose="020B0604020202020204" pitchFamily="34" charset="0"/>
                <a:cs typeface="Arial" panose="020B0604020202020204" pitchFamily="34" charset="0"/>
              </a:rPr>
              <a:t>Script: </a:t>
            </a:r>
          </a:p>
          <a:p>
            <a:endParaRPr lang="en-US" sz="1100" b="1" u="sng" dirty="0">
              <a:latin typeface="Arial" panose="020B0604020202020204" pitchFamily="34" charset="0"/>
              <a:cs typeface="Arial" panose="020B0604020202020204" pitchFamily="34" charset="0"/>
            </a:endParaRPr>
          </a:p>
          <a:p>
            <a:r>
              <a:rPr lang="en-US" sz="1100" dirty="0"/>
              <a:t>In order to maintain the highest levels of security, we generally recommend customers do not go public with their cyber recovery capabilities and even reduce the number of people inside the organization aware of all of the preparations in place. This will give them the highest chances possible of a successful recovery. </a:t>
            </a:r>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r>
              <a:rPr lang="en-US" sz="1100" b="0" u="none" dirty="0">
                <a:latin typeface="Arial" panose="020B0604020202020204" pitchFamily="34" charset="0"/>
                <a:cs typeface="Arial" panose="020B0604020202020204" pitchFamily="34" charset="0"/>
              </a:rPr>
              <a:t>This large global bank engaged with Dell Technologies Services to take steps necessary to increase their cyber resilience and comply with new United States Federal Reserve rules for international banks. They weren’t satisfied with the results of their own cyber recovery test and needed to move quickly – they have to display the new capability to the Federal Reserve by the end of this year. </a:t>
            </a:r>
          </a:p>
          <a:p>
            <a:endParaRPr lang="en-US" sz="1100" b="0" u="none" dirty="0">
              <a:latin typeface="Arial" panose="020B0604020202020204" pitchFamily="34" charset="0"/>
              <a:cs typeface="Arial" panose="020B0604020202020204" pitchFamily="34" charset="0"/>
            </a:endParaRPr>
          </a:p>
          <a:p>
            <a:r>
              <a:rPr lang="en-US" sz="1100" b="0" u="none" dirty="0">
                <a:latin typeface="Arial" panose="020B0604020202020204" pitchFamily="34" charset="0"/>
                <a:cs typeface="Arial" panose="020B0604020202020204" pitchFamily="34" charset="0"/>
              </a:rPr>
              <a:t>To enable the bank to achieve their regulatory compliance and leadership goals, Dell delivered a tailored end-to-end Cyber Recovery Solution to meet their requirements for recovery. Dell’s Advisory teams recommended a set of about 30% of their global backup applications and data to protect within the cyber recovery vault. This would enable them to quickly recover their most critical business functions in the event of an attack. They also are taking a phased approach to rolling out this technology in all of their global data centers, but will first prove success with a subset of applications for their regulators. One of the keys to the solution for this bank was that </a:t>
            </a:r>
            <a:r>
              <a:rPr lang="en-US" sz="1200" kern="1200" dirty="0">
                <a:solidFill>
                  <a:schemeClr val="tx1"/>
                </a:solidFill>
                <a:effectLst/>
                <a:latin typeface="+mn-lt"/>
                <a:ea typeface="+mn-ea"/>
                <a:cs typeface="+mn-cs"/>
              </a:rPr>
              <a:t>we architected a flexible services commercial model to enable them to have maximum flexibility with a program of work that would continue to be developed over an extended period of time.</a:t>
            </a:r>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r>
              <a:rPr lang="en-US" sz="1100" b="0" u="none" dirty="0">
                <a:latin typeface="Arial" panose="020B0604020202020204" pitchFamily="34" charset="0"/>
                <a:cs typeface="Arial" panose="020B0604020202020204" pitchFamily="34" charset="0"/>
              </a:rPr>
              <a:t>With the regulatory concern for recovery as well as a budgetary focus on data protection and cybersecurity within the organization, the bank also decided to complete a larger backup transformation effort focused on many aspects of their data protection and archiving needs. </a:t>
            </a:r>
          </a:p>
          <a:p>
            <a:endParaRPr lang="en-US" sz="11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latin typeface="Arial" panose="020B0604020202020204" pitchFamily="34" charset="0"/>
                <a:cs typeface="Arial" panose="020B0604020202020204" pitchFamily="34" charset="0"/>
              </a:rPr>
              <a:t>CUSTOMER NAME NOT FOR PUBLIC DISCLOSURE</a:t>
            </a:r>
          </a:p>
          <a:p>
            <a:endParaRPr lang="en-US" sz="1100"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007106-6D08-415F-9218-FF3EA2AD838D}" type="slidenum">
              <a:rPr lang="en-US" smtClean="0"/>
              <a:t>19</a:t>
            </a:fld>
            <a:endParaRPr lang="en-US"/>
          </a:p>
        </p:txBody>
      </p:sp>
    </p:spTree>
    <p:extLst>
      <p:ext uri="{BB962C8B-B14F-4D97-AF65-F5344CB8AC3E}">
        <p14:creationId xmlns:p14="http://schemas.microsoft.com/office/powerpoint/2010/main" val="351351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latin typeface="Arial" panose="020B0604020202020204" pitchFamily="34" charset="0"/>
                <a:cs typeface="Arial" panose="020B0604020202020204" pitchFamily="34" charset="0"/>
              </a:rPr>
              <a:t>Script: </a:t>
            </a:r>
          </a:p>
          <a:p>
            <a:endParaRPr lang="en-US" sz="1100" b="1" u="sng"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latin typeface="Arial" panose="020B0604020202020204" pitchFamily="34" charset="0"/>
                <a:cs typeface="Arial" panose="020B0604020202020204" pitchFamily="34" charset="0"/>
              </a:rPr>
              <a:t>CUSTOMER NAME NOT FOR PUBLIC DISCLOSURE</a:t>
            </a:r>
          </a:p>
          <a:p>
            <a:endParaRPr lang="en-US" sz="1100"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a:p>
            <a:endParaRPr lang="en-US" sz="11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007106-6D08-415F-9218-FF3EA2AD83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35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latin typeface="Arial" panose="020B0604020202020204" pitchFamily="34" charset="0"/>
                <a:cs typeface="Arial" panose="020B0604020202020204" pitchFamily="34" charset="0"/>
              </a:rPr>
              <a:t>Script:</a:t>
            </a:r>
            <a:endParaRPr lang="en-US" sz="1100" b="0" u="none" dirty="0">
              <a:latin typeface="Arial" panose="020B0604020202020204" pitchFamily="34" charset="0"/>
              <a:cs typeface="Arial" panose="020B0604020202020204" pitchFamily="34" charset="0"/>
            </a:endParaRPr>
          </a:p>
          <a:p>
            <a:endParaRPr lang="en-US" sz="1100" dirty="0"/>
          </a:p>
          <a:p>
            <a:endParaRPr lang="en-US" sz="11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007106-6D08-415F-9218-FF3EA2AD838D}" type="slidenum">
              <a:rPr lang="en-US" smtClean="0"/>
              <a:t>21</a:t>
            </a:fld>
            <a:endParaRPr lang="en-US"/>
          </a:p>
        </p:txBody>
      </p:sp>
    </p:spTree>
    <p:extLst>
      <p:ext uri="{BB962C8B-B14F-4D97-AF65-F5344CB8AC3E}">
        <p14:creationId xmlns:p14="http://schemas.microsoft.com/office/powerpoint/2010/main" val="146124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b="1" dirty="0"/>
          </a:p>
          <a:p>
            <a:r>
              <a:rPr lang="en-US" b="0" dirty="0"/>
              <a:t>Staggering recent ransom demands </a:t>
            </a:r>
            <a:r>
              <a:rPr lang="en-US" b="1" dirty="0"/>
              <a:t>[CLICK] </a:t>
            </a:r>
          </a:p>
          <a:p>
            <a:endParaRPr lang="en-US" b="1" dirty="0"/>
          </a:p>
          <a:p>
            <a:r>
              <a:rPr lang="en-US" b="0" dirty="0"/>
              <a:t>Led t o</a:t>
            </a:r>
          </a:p>
          <a:p>
            <a:endParaRPr lang="en-US" b="1" baseline="0" dirty="0">
              <a:latin typeface="Arial"/>
              <a:cs typeface="Arial"/>
            </a:endParaRPr>
          </a:p>
          <a:p>
            <a:r>
              <a:rPr lang="en-US" dirty="0"/>
              <a:t>69% not confident in ability to recover after a destructive cyber attack: www.delltechnologies.com/gdpi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82% of employers report a shortage of cybersecurity skills: https://www.csis.org/analysis/cybersecurity-workforce-gap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hlinkClick r:id="rId3"/>
              </a:rPr>
              <a:t>69% increase in attacks FBI:</a:t>
            </a:r>
            <a:r>
              <a:rPr lang="en-US" sz="1050" dirty="0"/>
              <a:t> https://blog.isc2.org/isc2_blog/2021/03/fbi-cybercrime-shot-up-in-2020-amidst-pandemic.html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34% insider: https://www.verizon.com/business/resources/reports/dbir/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https://www.nbcnews.com/tech/security/colonial-hack-dhs-issues-first-cybersecurity-regulation-pipelines-rcna1050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https://thecounter.org/jbs-ransomware-malware-cyberattacks-us-food-system-mondelez/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https://www.bloomberg.com/news/articles/2021-05-20/cna-financial-paid-40-million-in-ransom-after-march-cyberattack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171450" indent="-171450">
              <a:buFont typeface="Arial" panose="020B0604020202020204" pitchFamily="34" charset="0"/>
              <a:buChar char="•"/>
            </a:pPr>
            <a:endParaRPr lang="en-US" sz="1200" dirty="0"/>
          </a:p>
          <a:p>
            <a:endParaRPr lang="en-US" dirty="0"/>
          </a:p>
        </p:txBody>
      </p:sp>
    </p:spTree>
    <p:extLst>
      <p:ext uri="{BB962C8B-B14F-4D97-AF65-F5344CB8AC3E}">
        <p14:creationId xmlns:p14="http://schemas.microsoft.com/office/powerpoint/2010/main" val="242963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Dell Technologies has a robust Resiliency practice and couple of decades of helping customers meet the most complex Resiliency challenges. We have worked with customers at time of great disasters such as Sandy, 9/11, fires in California and customers that have been affected by large cyber-attacks.</a:t>
            </a:r>
          </a:p>
          <a:p>
            <a:endParaRPr lang="en-US"/>
          </a:p>
          <a:p>
            <a:r>
              <a:rPr lang="en-US"/>
              <a:t>We have a robust set of services aligned around Disaster Recovery, Cyber Recovery and Data Protection.</a:t>
            </a:r>
          </a:p>
        </p:txBody>
      </p:sp>
      <p:sp>
        <p:nvSpPr>
          <p:cNvPr id="4" name="Slide Number Placeholder 3"/>
          <p:cNvSpPr>
            <a:spLocks noGrp="1"/>
          </p:cNvSpPr>
          <p:nvPr>
            <p:ph type="sldNum" sz="quarter" idx="5"/>
          </p:nvPr>
        </p:nvSpPr>
        <p:spPr/>
        <p:txBody>
          <a:bodyPr/>
          <a:lstStyle/>
          <a:p>
            <a:fld id="{F7D80298-FC44-4263-BA3A-1520CECAA8AF}" type="slidenum">
              <a:rPr lang="en-US" smtClean="0"/>
              <a:t>22</a:t>
            </a:fld>
            <a:endParaRPr lang="en-US"/>
          </a:p>
        </p:txBody>
      </p:sp>
    </p:spTree>
    <p:extLst>
      <p:ext uri="{BB962C8B-B14F-4D97-AF65-F5344CB8AC3E}">
        <p14:creationId xmlns:p14="http://schemas.microsoft.com/office/powerpoint/2010/main" val="299121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latin typeface="Arial"/>
                <a:cs typeface="Arial"/>
              </a:rPr>
              <a:t>Speaker Notes:</a:t>
            </a:r>
          </a:p>
          <a:p>
            <a:endParaRPr lang="en-US" dirty="0"/>
          </a:p>
          <a:p>
            <a:r>
              <a:rPr lang="en-US" dirty="0"/>
              <a:t>Being confident in your organization’s ability to recover from a disruptive cyber event is a key enabler in building cyber resilience. It’s absolutely critical that organizations are proactively implementing technologies, which are supported by tested and documented recovery </a:t>
            </a:r>
            <a:r>
              <a:rPr lang="en-US" b="1" dirty="0"/>
              <a:t>programs</a:t>
            </a:r>
            <a:r>
              <a:rPr lang="en-US" dirty="0"/>
              <a:t>, to form a last line of defense for the business. These are a few keys to enabling business process level recovery after a cyber attack: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Organizations need to utilize technology purpose-built for recovering from a cyber attack. The latest cyber recovery technologies create an effective vault by providing isolation and additional hardening features, such as air-gapping and immutable storage, alongside automation of key functionality to better protect data and enable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Continuously analyzing data for indicators of compromise with AI/ML based security analytics tools increases the likelihood that compromised data is quickly and accurately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Developing a recovery processes is critical in operationalizing cyber recovery technologies and being ready for a recovery effort. This process must be tied tightly to recovering the most critical data first and should be documented in a runbook to ensure repeatability.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deliver business recovery at speed and scale, it’s imperative to mature the cyber recovery program of the organization, tightly aligning recovery procedures with the criticality of specific business processes or application to normal business operations. This enables the core functions of the business to get back up and running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Full cross-functional enablement of the recovery capability further integrates with organization-wide incident response plans and ensures complete </a:t>
            </a:r>
            <a:r>
              <a:rPr lang="en-US" dirty="0"/>
              <a:t>adoption and readiness to execute a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how can you build your capabilities in these critical areas?</a:t>
            </a:r>
          </a:p>
          <a:p>
            <a:endParaRPr lang="en-US" dirty="0"/>
          </a:p>
          <a:p>
            <a:pPr>
              <a:defRPr/>
            </a:pPr>
            <a:endParaRPr lang="en-US"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A521CD6-6488-4D06-9F77-FA1E73665EA2}" type="slidenum">
              <a:rPr lang="en-US" smtClean="0"/>
              <a:t>24</a:t>
            </a:fld>
            <a:endParaRPr lang="en-US"/>
          </a:p>
        </p:txBody>
      </p:sp>
    </p:spTree>
    <p:extLst>
      <p:ext uri="{BB962C8B-B14F-4D97-AF65-F5344CB8AC3E}">
        <p14:creationId xmlns:p14="http://schemas.microsoft.com/office/powerpoint/2010/main" val="417315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Speaker Notes:</a:t>
            </a:r>
          </a:p>
          <a:p>
            <a:endParaRPr lang="en-US" sz="1200" dirty="0">
              <a:latin typeface="Arial Nova Light" panose="020B0304020202020204" pitchFamily="34" charset="0"/>
            </a:endParaRPr>
          </a:p>
          <a:p>
            <a:r>
              <a:rPr lang="en-US" sz="1200" dirty="0">
                <a:latin typeface="Arial Nova Light" panose="020B0304020202020204" pitchFamily="34" charset="0"/>
              </a:rPr>
              <a:t>Dell Technologies Services will work with you to strategize, implement, adopt and scale a cyber recovery program to support the needs of your business. Whether aligning protection and recovery with business needs, deploying cyber recovery technologies, responding to a cyber incident, or ensuring your teams are trained on the latest skills our experts are here for you every step of the way. </a:t>
            </a:r>
          </a:p>
          <a:p>
            <a:endParaRPr lang="en-US" sz="1200" dirty="0">
              <a:latin typeface="Arial Nova Light" panose="020B0304020202020204" pitchFamily="34" charset="0"/>
            </a:endParaRPr>
          </a:p>
          <a:p>
            <a:r>
              <a:rPr lang="en-US" sz="1200" dirty="0">
                <a:latin typeface="Arial Nova Light" panose="020B0304020202020204" pitchFamily="34" charset="0"/>
              </a:rPr>
              <a:t>Nearly 70% of those surveyed in Dell’s latest Global Data Protection Index are not confident in their ability to recover from a destructive cyber attack. To change that, a holistic approach must be taken inclusive of the best of breed technology, processes tailored to your specific needs and a team who continually test and measure the capabilities. </a:t>
            </a:r>
          </a:p>
          <a:p>
            <a:endParaRPr lang="en-US" sz="1200" dirty="0">
              <a:latin typeface="Arial Nova Light" panose="020B0304020202020204" pitchFamily="34" charset="0"/>
            </a:endParaRPr>
          </a:p>
          <a:p>
            <a:pPr>
              <a:defRPr/>
            </a:pPr>
            <a:endParaRPr lang="en-US" sz="1200"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strike="noStrike" kern="1200" spc="-1" dirty="0">
                <a:solidFill>
                  <a:schemeClr val="bg2"/>
                </a:solidFill>
                <a:latin typeface="Arial" panose="020B0604020202020204" pitchFamily="34" charset="0"/>
                <a:ea typeface="+mn-ea"/>
                <a:cs typeface="+mn-cs"/>
              </a:rPr>
              <a:t>NEXT SLIDE</a:t>
            </a:r>
            <a:endParaRPr lang="en-US" sz="1200" b="0" strike="noStrike" kern="1200" spc="-1" dirty="0">
              <a:solidFill>
                <a:schemeClr val="bg2"/>
              </a:solidFill>
              <a:latin typeface="Arial" panose="020B0604020202020204" pitchFamily="34" charset="0"/>
              <a:ea typeface="+mn-ea"/>
              <a:cs typeface="+mn-cs"/>
            </a:endParaRPr>
          </a:p>
          <a:p>
            <a:endParaRPr lang="en-US" sz="1200" dirty="0">
              <a:latin typeface="Arial Nova Light" panose="020B0304020202020204" pitchFamily="34" charset="0"/>
            </a:endParaRPr>
          </a:p>
          <a:p>
            <a:endParaRPr lang="en-US" sz="1200" dirty="0">
              <a:latin typeface="Arial Nova Light" panose="020B03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521CD6-6488-4D06-9F77-FA1E73665EA2}" type="slidenum">
              <a:rPr lang="en-US" smtClean="0"/>
              <a:t>25</a:t>
            </a:fld>
            <a:endParaRPr lang="en-US"/>
          </a:p>
        </p:txBody>
      </p:sp>
    </p:spTree>
    <p:extLst>
      <p:ext uri="{BB962C8B-B14F-4D97-AF65-F5344CB8AC3E}">
        <p14:creationId xmlns:p14="http://schemas.microsoft.com/office/powerpoint/2010/main" val="299914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074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latin typeface="Arial"/>
                <a:cs typeface="Arial"/>
              </a:rPr>
              <a:t>Speaker Notes:</a:t>
            </a:r>
          </a:p>
          <a:p>
            <a:endParaRPr lang="en-US" dirty="0"/>
          </a:p>
          <a:p>
            <a:r>
              <a:rPr lang="en-US" dirty="0"/>
              <a:t>Being confident in your organization’s ability to recover from a disruptive cyber event is a key enabler in building cyber resilience. It’s absolutely critical that organizations are proactively implementing technologies, which are supported by tested and documented recovery </a:t>
            </a:r>
            <a:r>
              <a:rPr lang="en-US" b="1" dirty="0"/>
              <a:t>programs</a:t>
            </a:r>
            <a:r>
              <a:rPr lang="en-US" dirty="0"/>
              <a:t>, to form a last line of defense for the business. These are a few keys to enabling business process level recovery after a cyber attack: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Organizations need to utilize technology purpose-built for recovering from a cyber attack. The latest cyber recovery technologies create an effective vault by providing isolation and additional hardening features, such as air-gapping and immutable storage, alongside automation of key functionality to better protect data and enable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Continuously analyzing data for indicators of compromise with AI/ML based security analytics tools increases the likelihood that compromised data is quickly and accurately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Developing a recovery processes is critical in operationalizing cyber recovery technologies and being ready for a recovery effort. This process must be tied tightly to recovering the most critical data first and should be documented in a runbook to ensure repeatability.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deliver business recovery at speed and scale, it’s imperative to mature the cyber recovery program of the organization, tightly aligning recovery procedures with the criticality of specific business processes or application to normal business operations. This enables the core functions of the business to get back up and running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Full cross-functional enablement of the recovery capability further integrates with organization-wide incident response plans and ensures complete </a:t>
            </a:r>
            <a:r>
              <a:rPr lang="en-US" dirty="0"/>
              <a:t>adoption and readiness to execute a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how can you build your capabilities in these critical areas?</a:t>
            </a:r>
          </a:p>
          <a:p>
            <a:endParaRPr lang="en-US" dirty="0"/>
          </a:p>
          <a:p>
            <a:pPr>
              <a:defRPr/>
            </a:pPr>
            <a:endParaRPr lang="en-US"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6A521CD6-6488-4D06-9F77-FA1E73665EA2}" type="slidenum">
              <a:rPr lang="en-US" smtClean="0"/>
              <a:t>5</a:t>
            </a:fld>
            <a:endParaRPr lang="en-US"/>
          </a:p>
        </p:txBody>
      </p:sp>
    </p:spTree>
    <p:extLst>
      <p:ext uri="{BB962C8B-B14F-4D97-AF65-F5344CB8AC3E}">
        <p14:creationId xmlns:p14="http://schemas.microsoft.com/office/powerpoint/2010/main" val="355489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order to build a mature recovery programs we help customers first understand their existing cyber recovery program maturity. We find most customers are between 0 and 1 and a cyber attack would have a devastating impact on the organizations ability to operate with extended recovery times on data they can recover. </a:t>
            </a:r>
          </a:p>
          <a:p>
            <a:pPr algn="l"/>
            <a:endParaRPr lang="en-US" dirty="0"/>
          </a:p>
          <a:p>
            <a:pPr algn="l"/>
            <a:r>
              <a:rPr lang="en-US" dirty="0"/>
              <a:t>By implementing purpose-built cyber recovery technologies, organizations can move to about a level three, and when those technologies are operationalized with a process focused on recovering the most critical business processes first, they can achieve higher levels of program maturity. This would mean during a recovery effort there’s a less significant impact to business operations. </a:t>
            </a:r>
          </a:p>
        </p:txBody>
      </p:sp>
      <p:sp>
        <p:nvSpPr>
          <p:cNvPr id="4" name="Slide Number Placeholder 3"/>
          <p:cNvSpPr>
            <a:spLocks noGrp="1"/>
          </p:cNvSpPr>
          <p:nvPr>
            <p:ph type="sldNum" sz="quarter" idx="5"/>
          </p:nvPr>
        </p:nvSpPr>
        <p:spPr/>
        <p:txBody>
          <a:bodyPr/>
          <a:lstStyle/>
          <a:p>
            <a:fld id="{2895F46D-5E5C-4AA8-B98B-1D7610BA1FAE}" type="slidenum">
              <a:rPr lang="en-US" smtClean="0"/>
              <a:t>6</a:t>
            </a:fld>
            <a:endParaRPr lang="en-US"/>
          </a:p>
        </p:txBody>
      </p:sp>
    </p:spTree>
    <p:extLst>
      <p:ext uri="{BB962C8B-B14F-4D97-AF65-F5344CB8AC3E}">
        <p14:creationId xmlns:p14="http://schemas.microsoft.com/office/powerpoint/2010/main" val="388210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0" dirty="0">
                <a:solidFill>
                  <a:schemeClr val="bg2"/>
                </a:solidFill>
                <a:cs typeface="Segoe UI Semibold" panose="020B0702040204020203" pitchFamily="34" charset="0"/>
              </a:rPr>
              <a:t>The unfortunate reality is that it’s a matter of when, not if, your customer will be impacted by a cyber attack. As their businesses are becoming more digitally driven, it’s critical to their long-term success that they develop a cyber recovery capability which protects data and enables them to recover their business after a destructive cyber attack such as ransomware.  </a:t>
            </a:r>
          </a:p>
          <a:p>
            <a:endParaRPr lang="en-US" dirty="0"/>
          </a:p>
          <a:p>
            <a:endParaRPr lang="en-US" dirty="0"/>
          </a:p>
          <a:p>
            <a:r>
              <a:rPr lang="en-US" dirty="0"/>
              <a:t>Parallel and iterative nature of workstreams tie agile and incremental activities to the bigger picture and help customer achieve short, intermediate and long term outcomes which increase cyber resilience. </a:t>
            </a:r>
          </a:p>
          <a:p>
            <a:endParaRPr lang="en-US" dirty="0"/>
          </a:p>
          <a:p>
            <a:r>
              <a:rPr lang="en-US" dirty="0"/>
              <a:t>Focusing in three key areas will help the organization ensure they have the technology, people and process ready to recover, and through that capability will transform the expectations of key  business stakeholders, increasing confidence in their organizations ability to recover. </a:t>
            </a:r>
          </a:p>
        </p:txBody>
      </p:sp>
      <p:sp>
        <p:nvSpPr>
          <p:cNvPr id="4" name="Slide Number Placeholder 3"/>
          <p:cNvSpPr>
            <a:spLocks noGrp="1"/>
          </p:cNvSpPr>
          <p:nvPr>
            <p:ph type="sldNum" sz="quarter" idx="5"/>
          </p:nvPr>
        </p:nvSpPr>
        <p:spPr/>
        <p:txBody>
          <a:bodyPr/>
          <a:lstStyle/>
          <a:p>
            <a:fld id="{43C92D59-566A-4321-8D5D-18FD930FC531}" type="slidenum">
              <a:rPr lang="en-US" smtClean="0"/>
              <a:t>7</a:t>
            </a:fld>
            <a:endParaRPr lang="en-US"/>
          </a:p>
        </p:txBody>
      </p:sp>
    </p:spTree>
    <p:extLst>
      <p:ext uri="{BB962C8B-B14F-4D97-AF65-F5344CB8AC3E}">
        <p14:creationId xmlns:p14="http://schemas.microsoft.com/office/powerpoint/2010/main" val="7504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490C0-C649-4E3B-9318-A9AAE3FDC4AA}" type="slidenum">
              <a:rPr lang="en-US" smtClean="0"/>
              <a:t>8</a:t>
            </a:fld>
            <a:endParaRPr lang="en-US"/>
          </a:p>
        </p:txBody>
      </p:sp>
    </p:spTree>
    <p:extLst>
      <p:ext uri="{BB962C8B-B14F-4D97-AF65-F5344CB8AC3E}">
        <p14:creationId xmlns:p14="http://schemas.microsoft.com/office/powerpoint/2010/main" val="255380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56747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30225"/>
            <a:ext cx="6042025" cy="3398838"/>
          </a:xfrm>
        </p:spPr>
      </p:sp>
      <p:sp>
        <p:nvSpPr>
          <p:cNvPr id="3" name="Notes Placeholder 2"/>
          <p:cNvSpPr>
            <a:spLocks noGrp="1"/>
          </p:cNvSpPr>
          <p:nvPr>
            <p:ph type="body" idx="1"/>
          </p:nvPr>
        </p:nvSpPr>
        <p:spPr/>
        <p:txBody>
          <a:bodyPr/>
          <a:lstStyle/>
          <a:p>
            <a:r>
              <a:rPr lang="en-US" sz="1100" b="1" dirty="0">
                <a:solidFill>
                  <a:schemeClr val="tx2"/>
                </a:solidFill>
              </a:rPr>
              <a:t>Speaker Notes: </a:t>
            </a:r>
            <a:endParaRPr lang="en-US" sz="1100" b="0" dirty="0">
              <a:solidFill>
                <a:schemeClr val="tx2"/>
              </a:solidFill>
            </a:endParaRPr>
          </a:p>
          <a:p>
            <a:endParaRPr lang="en-US" sz="1100" b="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strike="noStrike" kern="1200" spc="-1" dirty="0">
                <a:solidFill>
                  <a:schemeClr val="bg2"/>
                </a:solidFill>
                <a:latin typeface="Arial" panose="020B0604020202020204" pitchFamily="34" charset="0"/>
                <a:ea typeface="+mn-ea"/>
                <a:cs typeface="+mn-cs"/>
              </a:rPr>
              <a:t>NEXT SLIDE</a:t>
            </a:r>
            <a:endParaRPr lang="en-US" sz="1100" b="0" strike="noStrike" kern="1200" spc="-1" dirty="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bg2"/>
              </a:solidFill>
            </a:endParaRPr>
          </a:p>
          <a:p>
            <a:endParaRPr lang="en-US" dirty="0"/>
          </a:p>
        </p:txBody>
      </p:sp>
      <p:sp>
        <p:nvSpPr>
          <p:cNvPr id="4" name="Slide Number Placeholder 3"/>
          <p:cNvSpPr>
            <a:spLocks noGrp="1"/>
          </p:cNvSpPr>
          <p:nvPr>
            <p:ph type="sldNum" sz="quarter" idx="10"/>
          </p:nvPr>
        </p:nvSpPr>
        <p:spPr>
          <a:xfrm>
            <a:off x="489836" y="9000705"/>
            <a:ext cx="424670" cy="12327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C8DF440-AC1E-4EB3-BCAA-2AAB8924A793}" type="slidenum">
              <a:rPr kumimoji="0" lang="en-US" sz="800" b="0" i="0" u="none" strike="noStrike" kern="1200" cap="none" spc="0" normalizeH="0" baseline="0" noProof="0">
                <a:ln>
                  <a:noFill/>
                </a:ln>
                <a:solidFill>
                  <a:srgbClr val="444444"/>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80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52640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174155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4745" y="1"/>
            <a:ext cx="9148745" cy="5143498"/>
          </a:xfrm>
          <a:prstGeom prst="rect">
            <a:avLst/>
          </a:prstGeom>
          <a:gradFill>
            <a:gsLst>
              <a:gs pos="0">
                <a:schemeClr val="accent6"/>
              </a:gs>
              <a:gs pos="26000">
                <a:schemeClr val="bg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Roboto" panose="02000000000000000000" pitchFamily="2" charset="0"/>
              <a:ea typeface="Roboto" panose="02000000000000000000" pitchFamily="2" charset="0"/>
              <a:cs typeface="Roboto" panose="02000000000000000000" pitchFamily="2" charset="0"/>
            </a:endParaRPr>
          </a:p>
        </p:txBody>
      </p:sp>
      <p:sp>
        <p:nvSpPr>
          <p:cNvPr id="7" name="Rectangle 6"/>
          <p:cNvSpPr/>
          <p:nvPr userDrawn="1"/>
        </p:nvSpPr>
        <p:spPr>
          <a:xfrm>
            <a:off x="4479613" y="3299168"/>
            <a:ext cx="4664389" cy="1844333"/>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0984B91C-FCFE-4CCE-960F-44653FBF70CF}"/>
              </a:ext>
            </a:extLst>
          </p:cNvPr>
          <p:cNvSpPr/>
          <p:nvPr userDrawn="1"/>
        </p:nvSpPr>
        <p:spPr>
          <a:xfrm>
            <a:off x="-4745" y="1"/>
            <a:ext cx="4479609" cy="89535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8354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2991624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659A5-A187-5249-A835-914EDC1ADC85}"/>
              </a:ext>
            </a:extLst>
          </p:cNvPr>
          <p:cNvSpPr/>
          <p:nvPr userDrawn="1"/>
        </p:nvSpPr>
        <p:spPr>
          <a:xfrm>
            <a:off x="0" y="0"/>
            <a:ext cx="9144000" cy="5143500"/>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9898793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AFA0D4-7430-F849-9956-EF6E28DE8D74}"/>
              </a:ext>
            </a:extLst>
          </p:cNvPr>
          <p:cNvSpPr/>
          <p:nvPr userDrawn="1"/>
        </p:nvSpPr>
        <p:spPr>
          <a:xfrm>
            <a:off x="0" y="0"/>
            <a:ext cx="9144000" cy="5143500"/>
          </a:xfrm>
          <a:prstGeom prst="rect">
            <a:avLst/>
          </a:prstGeom>
          <a:blipFill dpi="0" rotWithShape="1">
            <a:blip r:embed="rId2">
              <a:alphaModFix amt="25000"/>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9174090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628650" y="-342900"/>
            <a:ext cx="7886700" cy="296862"/>
          </a:xfrm>
          <a:prstGeom prst="rect">
            <a:avLst/>
          </a:prstGeom>
        </p:spPr>
        <p:txBody>
          <a:bodyPr/>
          <a:lstStyle>
            <a:lvl1pPr algn="ctr">
              <a:defRPr sz="1800"/>
            </a:lvl1pPr>
          </a:lstStyle>
          <a:p>
            <a:r>
              <a:rPr lang="en-US"/>
              <a:t>Click to edit Master title style</a:t>
            </a:r>
          </a:p>
        </p:txBody>
      </p:sp>
    </p:spTree>
    <p:extLst>
      <p:ext uri="{BB962C8B-B14F-4D97-AF65-F5344CB8AC3E}">
        <p14:creationId xmlns:p14="http://schemas.microsoft.com/office/powerpoint/2010/main" val="1404258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59219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2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Pentagon 112">
            <a:extLst>
              <a:ext uri="{FF2B5EF4-FFF2-40B4-BE49-F238E27FC236}">
                <a16:creationId xmlns:a16="http://schemas.microsoft.com/office/drawing/2014/main" id="{3506E880-256C-474E-B3D4-ED820401DBF8}"/>
              </a:ext>
            </a:extLst>
          </p:cNvPr>
          <p:cNvSpPr/>
          <p:nvPr userDrawn="1">
            <p:custDataLst>
              <p:tags r:id="rId1"/>
            </p:custDataLst>
          </p:nvPr>
        </p:nvSpPr>
        <p:spPr>
          <a:xfrm>
            <a:off x="4095" y="0"/>
            <a:ext cx="9135810" cy="5143500"/>
          </a:xfrm>
          <a:prstGeom prst="rect">
            <a:avLst/>
          </a:prstGeom>
          <a:gradFill flip="none" rotWithShape="1">
            <a:gsLst>
              <a:gs pos="43000">
                <a:srgbClr val="0A2072">
                  <a:alpha val="30000"/>
                </a:srgbClr>
              </a:gs>
              <a:gs pos="12000">
                <a:srgbClr val="082F82">
                  <a:alpha val="10000"/>
                </a:srgbClr>
              </a:gs>
              <a:gs pos="90000">
                <a:srgbClr val="0B1062">
                  <a:alpha val="70000"/>
                </a:srgbClr>
              </a:gs>
            </a:gsLst>
            <a:lin ang="5400000" scaled="1"/>
            <a:tileRect/>
          </a:gradFill>
        </p:spPr>
        <p:txBody>
          <a:bodyPr wrap="square" lIns="0" tIns="0" rIns="0" bIns="0" rtlCol="0">
            <a:noAutofit/>
          </a:bodyPr>
          <a:lstStyle/>
          <a:p>
            <a:pPr marL="0" marR="0" lvl="0" indent="0" algn="ctr" defTabSz="914310"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ECBE5E44-CE23-4BF5-A2DD-C837DB818B6F}"/>
              </a:ext>
            </a:extLst>
          </p:cNvPr>
          <p:cNvGrpSpPr/>
          <p:nvPr userDrawn="1"/>
        </p:nvGrpSpPr>
        <p:grpSpPr>
          <a:xfrm>
            <a:off x="-6366" y="0"/>
            <a:ext cx="9150366" cy="5140320"/>
            <a:chOff x="228600" y="-464204"/>
            <a:chExt cx="9150366" cy="5140320"/>
          </a:xfrm>
        </p:grpSpPr>
        <p:sp>
          <p:nvSpPr>
            <p:cNvPr id="5" name="Pentagon 112">
              <a:extLst>
                <a:ext uri="{FF2B5EF4-FFF2-40B4-BE49-F238E27FC236}">
                  <a16:creationId xmlns:a16="http://schemas.microsoft.com/office/drawing/2014/main" id="{4B2CBC5F-5E59-4124-B18D-953C10B5DC2D}"/>
                </a:ext>
              </a:extLst>
            </p:cNvPr>
            <p:cNvSpPr/>
            <p:nvPr userDrawn="1">
              <p:custDataLst>
                <p:tags r:id="rId2"/>
              </p:custDataLst>
            </p:nvPr>
          </p:nvSpPr>
          <p:spPr>
            <a:xfrm>
              <a:off x="228600" y="-464204"/>
              <a:ext cx="9150366" cy="3383894"/>
            </a:xfrm>
            <a:prstGeom prst="rect">
              <a:avLst/>
            </a:prstGeom>
            <a:gradFill flip="none" rotWithShape="1">
              <a:gsLst>
                <a:gs pos="32000">
                  <a:srgbClr val="09247B">
                    <a:alpha val="30000"/>
                  </a:srgbClr>
                </a:gs>
                <a:gs pos="8000">
                  <a:srgbClr val="09247B">
                    <a:alpha val="0"/>
                  </a:srgbClr>
                </a:gs>
                <a:gs pos="63000">
                  <a:srgbClr val="09247B">
                    <a:alpha val="50000"/>
                  </a:srgbClr>
                </a:gs>
                <a:gs pos="100000">
                  <a:srgbClr val="09247B"/>
                </a:gs>
              </a:gsLst>
              <a:lin ang="5400000" scaled="1"/>
              <a:tileRect/>
            </a:gradFill>
          </p:spPr>
          <p:txBody>
            <a:bodyPr wrap="square" lIns="0" tIns="0" rIns="0" bIns="0" rtlCol="0">
              <a:noAutofit/>
            </a:bodyPr>
            <a:lstStyle/>
            <a:p>
              <a:pPr marL="0" marR="0" lvl="0" indent="0" algn="ctr" defTabSz="914310"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703DFA3F-234D-4D81-9C0E-DE7235E94B23}"/>
                </a:ext>
              </a:extLst>
            </p:cNvPr>
            <p:cNvPicPr>
              <a:picLocks noChangeAspect="1"/>
            </p:cNvPicPr>
            <p:nvPr userDrawn="1"/>
          </p:nvPicPr>
          <p:blipFill rotWithShape="1">
            <a:blip r:embed="rId4"/>
            <a:srcRect t="40988"/>
            <a:stretch/>
          </p:blipFill>
          <p:spPr>
            <a:xfrm>
              <a:off x="229306" y="2908211"/>
              <a:ext cx="9142587" cy="1767905"/>
            </a:xfrm>
            <a:prstGeom prst="rect">
              <a:avLst/>
            </a:prstGeom>
          </p:spPr>
        </p:pic>
      </p:grpSp>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sp>
        <p:nvSpPr>
          <p:cNvPr id="10" name="MSIPCMContentMarking" descr="{&quot;HashCode&quot;:-1913046509,&quot;Placement&quot;:&quot;Footer&quot;}">
            <a:extLst>
              <a:ext uri="{FF2B5EF4-FFF2-40B4-BE49-F238E27FC236}">
                <a16:creationId xmlns:a16="http://schemas.microsoft.com/office/drawing/2014/main" id="{72677DA4-B84A-408B-BA18-269698E7F246}"/>
              </a:ext>
            </a:extLst>
          </p:cNvPr>
          <p:cNvSpPr txBox="1"/>
          <p:nvPr userDrawn="1"/>
        </p:nvSpPr>
        <p:spPr>
          <a:xfrm>
            <a:off x="76200" y="4995635"/>
            <a:ext cx="1028784" cy="76944"/>
          </a:xfrm>
          <a:prstGeom prst="rect">
            <a:avLst/>
          </a:prstGeom>
          <a:noFill/>
        </p:spPr>
        <p:txBody>
          <a:bodyPr vert="horz" wrap="square" lIns="0" tIns="0" rIns="0" bIns="0" rtlCol="0" anchor="ctr" anchorCtr="1">
            <a:spAutoFit/>
          </a:bodyPr>
          <a:lstStyle/>
          <a:p>
            <a:pPr algn="l">
              <a:spcBef>
                <a:spcPts val="0"/>
              </a:spcBef>
              <a:spcAft>
                <a:spcPts val="0"/>
              </a:spcAft>
            </a:pPr>
            <a:r>
              <a:rPr lang="en-US" sz="500">
                <a:solidFill>
                  <a:schemeClr val="tx2"/>
                </a:solidFill>
                <a:latin typeface="Calibri" panose="020F0502020204030204" pitchFamily="34" charset="0"/>
              </a:rPr>
              <a:t>Internal Use - Confidential</a:t>
            </a:r>
          </a:p>
        </p:txBody>
      </p:sp>
    </p:spTree>
    <p:extLst>
      <p:ext uri="{BB962C8B-B14F-4D97-AF65-F5344CB8AC3E}">
        <p14:creationId xmlns:p14="http://schemas.microsoft.com/office/powerpoint/2010/main" val="6497894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1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Pentagon 112">
            <a:extLst>
              <a:ext uri="{FF2B5EF4-FFF2-40B4-BE49-F238E27FC236}">
                <a16:creationId xmlns:a16="http://schemas.microsoft.com/office/drawing/2014/main" id="{3506E880-256C-474E-B3D4-ED820401DBF8}"/>
              </a:ext>
            </a:extLst>
          </p:cNvPr>
          <p:cNvSpPr/>
          <p:nvPr userDrawn="1">
            <p:custDataLst>
              <p:tags r:id="rId1"/>
            </p:custDataLst>
          </p:nvPr>
        </p:nvSpPr>
        <p:spPr>
          <a:xfrm>
            <a:off x="4095" y="0"/>
            <a:ext cx="9135810" cy="5143500"/>
          </a:xfrm>
          <a:prstGeom prst="rect">
            <a:avLst/>
          </a:prstGeom>
          <a:gradFill flip="none" rotWithShape="1">
            <a:gsLst>
              <a:gs pos="43000">
                <a:srgbClr val="0A2072">
                  <a:alpha val="30000"/>
                </a:srgbClr>
              </a:gs>
              <a:gs pos="12000">
                <a:srgbClr val="082F82">
                  <a:alpha val="10000"/>
                </a:srgbClr>
              </a:gs>
              <a:gs pos="9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
        <p:nvSpPr>
          <p:cNvPr id="53" name="fl" descr="                              Dell - Internal Use - Confidential&#10;">
            <a:extLst>
              <a:ext uri="{FF2B5EF4-FFF2-40B4-BE49-F238E27FC236}">
                <a16:creationId xmlns:a16="http://schemas.microsoft.com/office/drawing/2014/main" id="{1D12A35A-9F0E-4AFE-B848-5A3FF9EEB3BD}"/>
              </a:ext>
            </a:extLst>
          </p:cNvPr>
          <p:cNvSpPr txBox="1"/>
          <p:nvPr userDrawn="1"/>
        </p:nvSpPr>
        <p:spPr>
          <a:xfrm>
            <a:off x="4269833" y="5010150"/>
            <a:ext cx="604333" cy="5540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400" b="0" i="0" u="none" baseline="0">
                <a:solidFill>
                  <a:schemeClr val="tx2"/>
                </a:solidFill>
                <a:latin typeface="Arial" panose="020B0604020202020204" pitchFamily="34" charset="0"/>
              </a:rPr>
              <a:t>© Copyright 2020 Dell Inc.</a:t>
            </a:r>
          </a:p>
        </p:txBody>
      </p:sp>
    </p:spTree>
    <p:extLst>
      <p:ext uri="{BB962C8B-B14F-4D97-AF65-F5344CB8AC3E}">
        <p14:creationId xmlns:p14="http://schemas.microsoft.com/office/powerpoint/2010/main" val="15056418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 blue blur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678F8D-F3DA-480E-9996-907BD40DD45A}"/>
              </a:ext>
            </a:extLst>
          </p:cNvPr>
          <p:cNvSpPr/>
          <p:nvPr userDrawn="1"/>
        </p:nvSpPr>
        <p:spPr>
          <a:xfrm>
            <a:off x="0" y="-8972"/>
            <a:ext cx="9144000" cy="1061352"/>
          </a:xfrm>
          <a:prstGeom prst="rect">
            <a:avLst/>
          </a:prstGeom>
          <a:gradFill flip="none" rotWithShape="1">
            <a:gsLst>
              <a:gs pos="0">
                <a:schemeClr val="accent1">
                  <a:lumMod val="89000"/>
                </a:schemeClr>
              </a:gs>
              <a:gs pos="49000">
                <a:schemeClr val="accent1">
                  <a:lumMod val="70000"/>
                </a:scheme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IE"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81BAD306-DA2F-4B27-BC1F-40C1C0DF2379}"/>
              </a:ext>
            </a:extLst>
          </p:cNvPr>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2D3CC5B4-414D-4F68-A753-3E0F2B97DDB2}"/>
              </a:ext>
            </a:extLst>
          </p:cNvPr>
          <p:cNvSpPr>
            <a:spLocks noGrp="1"/>
          </p:cNvSpPr>
          <p:nvPr>
            <p:ph idx="1"/>
          </p:nvPr>
        </p:nvSpPr>
        <p:spPr>
          <a:xfrm>
            <a:off x="285750" y="1200150"/>
            <a:ext cx="8572500" cy="3314700"/>
          </a:xfrm>
          <a:prstGeom prst="rect">
            <a:avLst/>
          </a:prstGeom>
        </p:spPr>
        <p:txBody>
          <a:bodyPr lIns="0" tIns="0" rIns="0" bIns="0"/>
          <a:lstStyle>
            <a:lvl1pPr marL="171446" indent="-171446">
              <a:lnSpc>
                <a:spcPct val="100000"/>
              </a:lnSpc>
              <a:spcBef>
                <a:spcPts val="1200"/>
              </a:spcBef>
              <a:buClr>
                <a:schemeClr val="tx2"/>
              </a:buClr>
              <a:buFont typeface="Arial" panose="020B0604020202020204" pitchFamily="34" charset="0"/>
              <a:buChar char="•"/>
              <a:defRPr sz="1800">
                <a:solidFill>
                  <a:schemeClr val="tx2"/>
                </a:solidFill>
                <a:latin typeface="Arial" panose="020B0604020202020204" pitchFamily="34" charset="0"/>
              </a:defRPr>
            </a:lvl1pPr>
            <a:lvl2pPr marL="514337" indent="-171446">
              <a:lnSpc>
                <a:spcPct val="100000"/>
              </a:lnSpc>
              <a:spcBef>
                <a:spcPts val="300"/>
              </a:spcBef>
              <a:buClr>
                <a:schemeClr val="tx2"/>
              </a:buClr>
              <a:buFont typeface="Arial" panose="020B0604020202020204" pitchFamily="34" charset="0"/>
              <a:buChar char="•"/>
              <a:defRPr sz="1400">
                <a:solidFill>
                  <a:schemeClr val="tx2"/>
                </a:solidFill>
                <a:latin typeface="Arial" panose="020B0604020202020204" pitchFamily="34" charset="0"/>
              </a:defRPr>
            </a:lvl2pPr>
            <a:lvl3pPr marL="800080" indent="-114297">
              <a:lnSpc>
                <a:spcPct val="100000"/>
              </a:lnSpc>
              <a:spcBef>
                <a:spcPts val="300"/>
              </a:spcBef>
              <a:buClr>
                <a:schemeClr val="tx2"/>
              </a:buClr>
              <a:buFont typeface="Arial" panose="020B0604020202020204" pitchFamily="34" charset="0"/>
              <a:buChar char="•"/>
              <a:defRPr sz="1100">
                <a:solidFill>
                  <a:schemeClr val="tx2"/>
                </a:solidFill>
                <a:latin typeface="Arial" panose="020B0604020202020204" pitchFamily="34" charset="0"/>
              </a:defRPr>
            </a:lvl3pPr>
            <a:lvl4pPr marL="1200120" indent="-171446">
              <a:lnSpc>
                <a:spcPct val="100000"/>
              </a:lnSpc>
              <a:spcBef>
                <a:spcPts val="300"/>
              </a:spcBef>
              <a:buClr>
                <a:schemeClr val="bg1">
                  <a:lumMod val="60000"/>
                  <a:lumOff val="40000"/>
                </a:schemeClr>
              </a:buClr>
              <a:buFont typeface="Arial" panose="020B0604020202020204" pitchFamily="34" charset="0"/>
              <a:buChar char="•"/>
              <a:defRPr sz="900"/>
            </a:lvl4pPr>
            <a:lvl5pPr marL="1543012" indent="-171446">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766BB048-73E8-46DD-9984-DF06137E36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491032" y="4809110"/>
            <a:ext cx="1381125" cy="179239"/>
          </a:xfrm>
          <a:prstGeom prst="rect">
            <a:avLst/>
          </a:prstGeom>
        </p:spPr>
      </p:pic>
    </p:spTree>
    <p:extLst>
      <p:ext uri="{BB962C8B-B14F-4D97-AF65-F5344CB8AC3E}">
        <p14:creationId xmlns:p14="http://schemas.microsoft.com/office/powerpoint/2010/main" val="2690490507"/>
      </p:ext>
    </p:extLst>
  </p:cSld>
  <p:clrMapOvr>
    <a:masterClrMapping/>
  </p:clrMapOvr>
  <p:transition spd="slow">
    <p:wipe dir="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a:t>
            </a:r>
          </a:p>
        </p:txBody>
      </p:sp>
      <p:sp>
        <p:nvSpPr>
          <p:cNvPr id="6" name="TextBox 19"/>
          <p:cNvSpPr txBox="1"/>
          <p:nvPr/>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chemeClr val="tx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err="1">
              <a:solidFill>
                <a:schemeClr val="tx2"/>
              </a:solidFill>
              <a:latin typeface="Arial" panose="020B0604020202020204" pitchFamily="34" charset="0"/>
              <a:ea typeface="+mn-ea"/>
              <a:cs typeface="+mn-cs"/>
            </a:endParaRPr>
          </a:p>
        </p:txBody>
      </p:sp>
      <p:sp>
        <p:nvSpPr>
          <p:cNvPr id="9" name="TextBox 16"/>
          <p:cNvSpPr txBox="1"/>
          <p:nvPr/>
        </p:nvSpPr>
        <p:spPr>
          <a:xfrm>
            <a:off x="3957049" y="5023059"/>
            <a:ext cx="11381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a:solidFill>
                  <a:schemeClr val="tx2"/>
                </a:solidFill>
                <a:latin typeface="Arial" panose="020B0604020202020204" pitchFamily="34" charset="0"/>
                <a:ea typeface="+mn-ea"/>
                <a:cs typeface="+mn-cs"/>
              </a:rPr>
              <a:t>of Y</a:t>
            </a:r>
          </a:p>
        </p:txBody>
      </p:sp>
    </p:spTree>
    <p:extLst>
      <p:ext uri="{BB962C8B-B14F-4D97-AF65-F5344CB8AC3E}">
        <p14:creationId xmlns:p14="http://schemas.microsoft.com/office/powerpoint/2010/main" val="579441716"/>
      </p:ext>
    </p:extLst>
  </p:cSld>
  <p:clrMap bg1="lt1" tx1="dk1" bg2="lt2" tx2="dk2" accent1="accent1" accent2="accent2" accent3="accent3" accent4="accent4" accent5="accent5" accent6="accent6" hlink="hlink" folHlink="folHlink"/>
  <p:sldLayoutIdLst>
    <p:sldLayoutId id="2147483822" r:id="rId1"/>
    <p:sldLayoutId id="2147483831" r:id="rId2"/>
    <p:sldLayoutId id="2147483848" r:id="rId3"/>
    <p:sldLayoutId id="2147483847" r:id="rId4"/>
    <p:sldLayoutId id="2147483832" r:id="rId5"/>
    <p:sldLayoutId id="2147483836" r:id="rId6"/>
    <p:sldLayoutId id="2147483845" r:id="rId7"/>
    <p:sldLayoutId id="2147483884" r:id="rId8"/>
    <p:sldLayoutId id="2147483886" r:id="rId9"/>
    <p:sldLayoutId id="2147483887"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2880" userDrawn="1">
          <p15:clr>
            <a:srgbClr val="F26B43"/>
          </p15:clr>
        </p15:guide>
        <p15:guide id="6" orient="horz" pos="1620" userDrawn="1">
          <p15:clr>
            <a:srgbClr val="F26B43"/>
          </p15:clr>
        </p15:guide>
        <p15:guide id="7" pos="180" userDrawn="1">
          <p15:clr>
            <a:srgbClr val="F26B43"/>
          </p15:clr>
        </p15:guide>
        <p15:guide id="8" pos="55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hyperlink" Target="mailto:Incident.recovery@dell.com"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7.png"/><Relationship Id="rId1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image" Target="../media/image13.jpeg"/><Relationship Id="rId4" Type="http://schemas.microsoft.com/office/2007/relationships/hdphoto" Target="../media/hdphoto1.wdp"/><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3.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698990"/>
            <a:ext cx="8572500" cy="664797"/>
          </a:xfrm>
          <a:prstGeom prst="rect">
            <a:avLst/>
          </a:prstGeom>
        </p:spPr>
        <p:txBody>
          <a:bodyPr/>
          <a:lstStyle/>
          <a:p>
            <a:r>
              <a:rPr lang="en-US" sz="4800" dirty="0"/>
              <a:t>Cyber Recovery Services</a:t>
            </a:r>
          </a:p>
        </p:txBody>
      </p:sp>
      <p:sp>
        <p:nvSpPr>
          <p:cNvPr id="3" name="Subtitle 2"/>
          <p:cNvSpPr>
            <a:spLocks noGrp="1"/>
          </p:cNvSpPr>
          <p:nvPr>
            <p:ph type="subTitle" idx="4294967295"/>
          </p:nvPr>
        </p:nvSpPr>
        <p:spPr>
          <a:xfrm>
            <a:off x="195312" y="2779713"/>
            <a:ext cx="8572500" cy="1241425"/>
          </a:xfrm>
          <a:prstGeom prst="rect">
            <a:avLst/>
          </a:prstGeom>
        </p:spPr>
        <p:txBody>
          <a:bodyPr/>
          <a:lstStyle/>
          <a:p>
            <a:pPr marL="0" indent="0">
              <a:buNone/>
            </a:pPr>
            <a:r>
              <a:rPr lang="en-US" sz="2800" dirty="0">
                <a:solidFill>
                  <a:schemeClr val="tx2"/>
                </a:solidFill>
              </a:rPr>
              <a:t>Build cyber resilience with a </a:t>
            </a:r>
            <a:br>
              <a:rPr lang="en-US" sz="2800" dirty="0">
                <a:solidFill>
                  <a:schemeClr val="tx2"/>
                </a:solidFill>
              </a:rPr>
            </a:br>
            <a:r>
              <a:rPr lang="en-US" sz="2800" dirty="0">
                <a:solidFill>
                  <a:schemeClr val="tx2"/>
                </a:solidFill>
              </a:rPr>
              <a:t>mature cyber recovery capability</a:t>
            </a:r>
          </a:p>
          <a:p>
            <a:pPr marL="0" indent="0">
              <a:buNone/>
            </a:pPr>
            <a:endParaRPr lang="en-US" sz="2800" dirty="0">
              <a:solidFill>
                <a:schemeClr val="tx2"/>
              </a:solidFill>
            </a:endParaRPr>
          </a:p>
          <a:p>
            <a:pPr marL="0" indent="0">
              <a:buNone/>
            </a:pPr>
            <a:r>
              <a:rPr lang="en-US" sz="2800" dirty="0">
                <a:solidFill>
                  <a:schemeClr val="tx2"/>
                </a:solidFill>
              </a:rPr>
              <a:t>Dell Technologies Services</a:t>
            </a:r>
          </a:p>
        </p:txBody>
      </p:sp>
    </p:spTree>
    <p:extLst>
      <p:ext uri="{BB962C8B-B14F-4D97-AF65-F5344CB8AC3E}">
        <p14:creationId xmlns:p14="http://schemas.microsoft.com/office/powerpoint/2010/main" val="3993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IMPLEMENTATION</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DEPLOYMENT</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dirty="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Deployment &amp; Implementation Services</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 </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5" name="TextBox 74">
            <a:extLst>
              <a:ext uri="{FF2B5EF4-FFF2-40B4-BE49-F238E27FC236}">
                <a16:creationId xmlns:a16="http://schemas.microsoft.com/office/drawing/2014/main" id="{5D235158-15CD-4308-9DF4-EFAEE1CFD8C4}"/>
              </a:ext>
            </a:extLst>
          </p:cNvPr>
          <p:cNvSpPr txBox="1"/>
          <p:nvPr/>
        </p:nvSpPr>
        <p:spPr>
          <a:xfrm>
            <a:off x="415305" y="2348464"/>
            <a:ext cx="3786459" cy="1308050"/>
          </a:xfrm>
          <a:prstGeom prst="rect">
            <a:avLst/>
          </a:prstGeom>
          <a:noFill/>
        </p:spPr>
        <p:txBody>
          <a:bodyPr wrap="square" lIns="0" tIns="0" rIns="0" bIns="0" rtlCol="0">
            <a:spAutoFit/>
          </a:bodyPr>
          <a:lstStyle/>
          <a:p>
            <a:pPr marL="57149" defTabSz="609555">
              <a:spcBef>
                <a:spcPts val="600"/>
              </a:spcBef>
              <a:buClr>
                <a:schemeClr val="accent3"/>
              </a:buClr>
            </a:pPr>
            <a:r>
              <a:rPr lang="en-US" sz="1400" b="1" dirty="0" err="1">
                <a:solidFill>
                  <a:schemeClr val="tx2"/>
                </a:solidFill>
              </a:rPr>
              <a:t>ProDeploy</a:t>
            </a:r>
            <a:r>
              <a:rPr lang="en-US" sz="1400" b="1" dirty="0">
                <a:solidFill>
                  <a:schemeClr val="tx2"/>
                </a:solidFill>
              </a:rPr>
              <a:t> </a:t>
            </a:r>
            <a:r>
              <a:rPr lang="en-US" sz="1400" b="1" dirty="0" err="1">
                <a:solidFill>
                  <a:schemeClr val="tx2"/>
                </a:solidFill>
              </a:rPr>
              <a:t>PowerProtect</a:t>
            </a:r>
            <a:r>
              <a:rPr lang="en-US" sz="1400" b="1" dirty="0">
                <a:solidFill>
                  <a:schemeClr val="tx2"/>
                </a:solidFill>
              </a:rPr>
              <a:t> Cyber Recovery</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Deployment of vault hardware and software </a:t>
            </a:r>
          </a:p>
          <a:p>
            <a:pPr marL="57149" defTabSz="609555">
              <a:spcBef>
                <a:spcPts val="600"/>
              </a:spcBef>
              <a:buClr>
                <a:schemeClr val="accent3"/>
              </a:buClr>
            </a:pPr>
            <a:r>
              <a:rPr lang="en-US" sz="1400" b="1" dirty="0" err="1">
                <a:solidFill>
                  <a:schemeClr val="tx2"/>
                </a:solidFill>
              </a:rPr>
              <a:t>ProDeploy</a:t>
            </a:r>
            <a:r>
              <a:rPr lang="en-US" sz="1400" b="1" dirty="0">
                <a:solidFill>
                  <a:schemeClr val="tx2"/>
                </a:solidFill>
              </a:rPr>
              <a:t> for </a:t>
            </a:r>
            <a:r>
              <a:rPr lang="en-US" sz="1400" b="1" dirty="0" err="1">
                <a:solidFill>
                  <a:schemeClr val="tx2"/>
                </a:solidFill>
              </a:rPr>
              <a:t>CyberSense</a:t>
            </a:r>
            <a:r>
              <a:rPr lang="en-US" sz="1400" b="1" dirty="0">
                <a:solidFill>
                  <a:schemeClr val="tx2"/>
                </a:solidFill>
              </a:rPr>
              <a:t> </a:t>
            </a:r>
          </a:p>
          <a:p>
            <a:pPr marL="171450" indent="-115888" defTabSz="609555">
              <a:spcBef>
                <a:spcPts val="600"/>
              </a:spcBef>
              <a:buClr>
                <a:schemeClr val="accent3"/>
              </a:buClr>
              <a:buFont typeface="Arial" panose="020B0604020202020204" pitchFamily="34" charset="0"/>
              <a:buChar char="•"/>
            </a:pPr>
            <a:r>
              <a:rPr lang="en-US" sz="1400" dirty="0">
                <a:solidFill>
                  <a:schemeClr val="tx2"/>
                </a:solidFill>
              </a:rPr>
              <a:t>Enable AI/ML based analytics in the vault, analyzing data for indicators of compromise</a:t>
            </a:r>
          </a:p>
        </p:txBody>
      </p:sp>
      <p:sp>
        <p:nvSpPr>
          <p:cNvPr id="76" name="TextBox 75">
            <a:extLst>
              <a:ext uri="{FF2B5EF4-FFF2-40B4-BE49-F238E27FC236}">
                <a16:creationId xmlns:a16="http://schemas.microsoft.com/office/drawing/2014/main" id="{82038C84-A1D0-4FA9-855B-04F8483085B4}"/>
              </a:ext>
            </a:extLst>
          </p:cNvPr>
          <p:cNvSpPr txBox="1"/>
          <p:nvPr/>
        </p:nvSpPr>
        <p:spPr>
          <a:xfrm>
            <a:off x="4789337" y="2355473"/>
            <a:ext cx="3867914" cy="1231106"/>
          </a:xfrm>
          <a:prstGeom prst="rect">
            <a:avLst/>
          </a:prstGeom>
          <a:noFill/>
        </p:spPr>
        <p:txBody>
          <a:bodyPr wrap="square" lIns="0" tIns="0" rIns="0" bIns="0" rtlCol="0">
            <a:spAutoFit/>
          </a:bodyPr>
          <a:lstStyle/>
          <a:p>
            <a:pPr marL="173034" indent="-115885" defTabSz="685783">
              <a:spcBef>
                <a:spcPts val="600"/>
              </a:spcBef>
              <a:buClr>
                <a:schemeClr val="accent3"/>
              </a:buClr>
              <a:buFont typeface="Arial" panose="020B0604020202020204" pitchFamily="34" charset="0"/>
              <a:buChar char="•"/>
            </a:pPr>
            <a:r>
              <a:rPr lang="en-US" sz="1400" dirty="0">
                <a:solidFill>
                  <a:schemeClr val="tx2"/>
                </a:solidFill>
              </a:rPr>
              <a:t>Implement vault based on business needs</a:t>
            </a:r>
          </a:p>
          <a:p>
            <a:pPr marL="173034" indent="-115885" defTabSz="685783">
              <a:spcBef>
                <a:spcPts val="600"/>
              </a:spcBef>
              <a:buClr>
                <a:schemeClr val="accent3"/>
              </a:buClr>
              <a:buFont typeface="Arial" panose="020B0604020202020204" pitchFamily="34" charset="0"/>
              <a:buChar char="•"/>
            </a:pPr>
            <a:r>
              <a:rPr lang="en-US" sz="1400" dirty="0">
                <a:solidFill>
                  <a:schemeClr val="tx2"/>
                </a:solidFill>
              </a:rPr>
              <a:t>Enable recovery for critical data and applications</a:t>
            </a:r>
          </a:p>
          <a:p>
            <a:pPr marL="173034" indent="-115885" defTabSz="685783">
              <a:spcBef>
                <a:spcPts val="600"/>
              </a:spcBef>
              <a:buClr>
                <a:schemeClr val="accent3"/>
              </a:buClr>
              <a:buFont typeface="Arial" panose="020B0604020202020204" pitchFamily="34" charset="0"/>
              <a:buChar char="•"/>
            </a:pPr>
            <a:r>
              <a:rPr lang="en-US" sz="1400" dirty="0">
                <a:solidFill>
                  <a:schemeClr val="tx2"/>
                </a:solidFill>
              </a:rPr>
              <a:t>Options available to extend solution to meet business needs and IT requirements</a:t>
            </a:r>
          </a:p>
        </p:txBody>
      </p:sp>
      <p:grpSp>
        <p:nvGrpSpPr>
          <p:cNvPr id="34" name="Group 21">
            <a:extLst>
              <a:ext uri="{FF2B5EF4-FFF2-40B4-BE49-F238E27FC236}">
                <a16:creationId xmlns:a16="http://schemas.microsoft.com/office/drawing/2014/main" id="{DEC5AB90-9E2B-4AA7-9916-FEC2585D2116}"/>
              </a:ext>
            </a:extLst>
          </p:cNvPr>
          <p:cNvGrpSpPr>
            <a:grpSpLocks noChangeAspect="1"/>
          </p:cNvGrpSpPr>
          <p:nvPr/>
        </p:nvGrpSpPr>
        <p:grpSpPr bwMode="auto">
          <a:xfrm>
            <a:off x="2122299" y="1592216"/>
            <a:ext cx="554524" cy="552614"/>
            <a:chOff x="2381" y="1841"/>
            <a:chExt cx="290" cy="289"/>
          </a:xfrm>
          <a:solidFill>
            <a:schemeClr val="tx2"/>
          </a:solidFill>
        </p:grpSpPr>
        <p:sp>
          <p:nvSpPr>
            <p:cNvPr id="35" name="Freeform 22">
              <a:extLst>
                <a:ext uri="{FF2B5EF4-FFF2-40B4-BE49-F238E27FC236}">
                  <a16:creationId xmlns:a16="http://schemas.microsoft.com/office/drawing/2014/main" id="{2198D7E3-E02E-4E12-8A33-01B1C74801E9}"/>
                </a:ext>
              </a:extLst>
            </p:cNvPr>
            <p:cNvSpPr>
              <a:spLocks/>
            </p:cNvSpPr>
            <p:nvPr/>
          </p:nvSpPr>
          <p:spPr bwMode="auto">
            <a:xfrm>
              <a:off x="2525" y="1842"/>
              <a:ext cx="144" cy="144"/>
            </a:xfrm>
            <a:custGeom>
              <a:avLst/>
              <a:gdLst>
                <a:gd name="T0" fmla="*/ 7 w 144"/>
                <a:gd name="T1" fmla="*/ 144 h 144"/>
                <a:gd name="T2" fmla="*/ 0 w 144"/>
                <a:gd name="T3" fmla="*/ 138 h 144"/>
                <a:gd name="T4" fmla="*/ 138 w 144"/>
                <a:gd name="T5" fmla="*/ 0 h 144"/>
                <a:gd name="T6" fmla="*/ 144 w 144"/>
                <a:gd name="T7" fmla="*/ 7 h 144"/>
                <a:gd name="T8" fmla="*/ 7 w 144"/>
                <a:gd name="T9" fmla="*/ 144 h 144"/>
              </a:gdLst>
              <a:ahLst/>
              <a:cxnLst>
                <a:cxn ang="0">
                  <a:pos x="T0" y="T1"/>
                </a:cxn>
                <a:cxn ang="0">
                  <a:pos x="T2" y="T3"/>
                </a:cxn>
                <a:cxn ang="0">
                  <a:pos x="T4" y="T5"/>
                </a:cxn>
                <a:cxn ang="0">
                  <a:pos x="T6" y="T7"/>
                </a:cxn>
                <a:cxn ang="0">
                  <a:pos x="T8" y="T9"/>
                </a:cxn>
              </a:cxnLst>
              <a:rect l="0" t="0" r="r" b="b"/>
              <a:pathLst>
                <a:path w="144" h="144">
                  <a:moveTo>
                    <a:pt x="7" y="144"/>
                  </a:moveTo>
                  <a:lnTo>
                    <a:pt x="0" y="138"/>
                  </a:lnTo>
                  <a:lnTo>
                    <a:pt x="138" y="0"/>
                  </a:lnTo>
                  <a:lnTo>
                    <a:pt x="144" y="7"/>
                  </a:lnTo>
                  <a:lnTo>
                    <a:pt x="7" y="144"/>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BDBFDFC4-0D83-4148-9C68-060EA74175AD}"/>
                </a:ext>
              </a:extLst>
            </p:cNvPr>
            <p:cNvSpPr>
              <a:spLocks/>
            </p:cNvSpPr>
            <p:nvPr/>
          </p:nvSpPr>
          <p:spPr bwMode="auto">
            <a:xfrm>
              <a:off x="2601" y="1841"/>
              <a:ext cx="70" cy="70"/>
            </a:xfrm>
            <a:custGeom>
              <a:avLst/>
              <a:gdLst>
                <a:gd name="T0" fmla="*/ 70 w 70"/>
                <a:gd name="T1" fmla="*/ 70 h 70"/>
                <a:gd name="T2" fmla="*/ 61 w 70"/>
                <a:gd name="T3" fmla="*/ 70 h 70"/>
                <a:gd name="T4" fmla="*/ 61 w 70"/>
                <a:gd name="T5" fmla="*/ 9 h 70"/>
                <a:gd name="T6" fmla="*/ 0 w 70"/>
                <a:gd name="T7" fmla="*/ 9 h 70"/>
                <a:gd name="T8" fmla="*/ 0 w 70"/>
                <a:gd name="T9" fmla="*/ 0 h 70"/>
                <a:gd name="T10" fmla="*/ 70 w 70"/>
                <a:gd name="T11" fmla="*/ 0 h 70"/>
                <a:gd name="T12" fmla="*/ 70 w 7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70" y="70"/>
                  </a:moveTo>
                  <a:lnTo>
                    <a:pt x="61" y="70"/>
                  </a:lnTo>
                  <a:lnTo>
                    <a:pt x="61" y="9"/>
                  </a:lnTo>
                  <a:lnTo>
                    <a:pt x="0" y="9"/>
                  </a:lnTo>
                  <a:lnTo>
                    <a:pt x="0" y="0"/>
                  </a:lnTo>
                  <a:lnTo>
                    <a:pt x="70" y="0"/>
                  </a:lnTo>
                  <a:lnTo>
                    <a:pt x="70" y="70"/>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4">
              <a:extLst>
                <a:ext uri="{FF2B5EF4-FFF2-40B4-BE49-F238E27FC236}">
                  <a16:creationId xmlns:a16="http://schemas.microsoft.com/office/drawing/2014/main" id="{9AC00810-4EAC-419F-838B-E49BB6D6211E}"/>
                </a:ext>
              </a:extLst>
            </p:cNvPr>
            <p:cNvSpPr>
              <a:spLocks/>
            </p:cNvSpPr>
            <p:nvPr/>
          </p:nvSpPr>
          <p:spPr bwMode="auto">
            <a:xfrm>
              <a:off x="2381" y="1841"/>
              <a:ext cx="290" cy="289"/>
            </a:xfrm>
            <a:custGeom>
              <a:avLst/>
              <a:gdLst>
                <a:gd name="T0" fmla="*/ 290 w 290"/>
                <a:gd name="T1" fmla="*/ 289 h 289"/>
                <a:gd name="T2" fmla="*/ 0 w 290"/>
                <a:gd name="T3" fmla="*/ 289 h 289"/>
                <a:gd name="T4" fmla="*/ 0 w 290"/>
                <a:gd name="T5" fmla="*/ 0 h 289"/>
                <a:gd name="T6" fmla="*/ 195 w 290"/>
                <a:gd name="T7" fmla="*/ 0 h 289"/>
                <a:gd name="T8" fmla="*/ 195 w 290"/>
                <a:gd name="T9" fmla="*/ 9 h 289"/>
                <a:gd name="T10" fmla="*/ 9 w 290"/>
                <a:gd name="T11" fmla="*/ 9 h 289"/>
                <a:gd name="T12" fmla="*/ 9 w 290"/>
                <a:gd name="T13" fmla="*/ 280 h 289"/>
                <a:gd name="T14" fmla="*/ 281 w 290"/>
                <a:gd name="T15" fmla="*/ 280 h 289"/>
                <a:gd name="T16" fmla="*/ 281 w 290"/>
                <a:gd name="T17" fmla="*/ 95 h 289"/>
                <a:gd name="T18" fmla="*/ 290 w 290"/>
                <a:gd name="T19" fmla="*/ 95 h 289"/>
                <a:gd name="T20" fmla="*/ 290 w 290"/>
                <a:gd name="T21"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89">
                  <a:moveTo>
                    <a:pt x="290" y="289"/>
                  </a:moveTo>
                  <a:lnTo>
                    <a:pt x="0" y="289"/>
                  </a:lnTo>
                  <a:lnTo>
                    <a:pt x="0" y="0"/>
                  </a:lnTo>
                  <a:lnTo>
                    <a:pt x="195" y="0"/>
                  </a:lnTo>
                  <a:lnTo>
                    <a:pt x="195" y="9"/>
                  </a:lnTo>
                  <a:lnTo>
                    <a:pt x="9" y="9"/>
                  </a:lnTo>
                  <a:lnTo>
                    <a:pt x="9" y="280"/>
                  </a:lnTo>
                  <a:lnTo>
                    <a:pt x="281" y="280"/>
                  </a:lnTo>
                  <a:lnTo>
                    <a:pt x="281" y="95"/>
                  </a:lnTo>
                  <a:lnTo>
                    <a:pt x="290" y="95"/>
                  </a:lnTo>
                  <a:lnTo>
                    <a:pt x="290" y="289"/>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a:extLst>
              <a:ext uri="{FF2B5EF4-FFF2-40B4-BE49-F238E27FC236}">
                <a16:creationId xmlns:a16="http://schemas.microsoft.com/office/drawing/2014/main" id="{2B607EF3-B608-4558-94E7-B5E074495E07}"/>
              </a:ext>
            </a:extLst>
          </p:cNvPr>
          <p:cNvGrpSpPr>
            <a:grpSpLocks noChangeAspect="1"/>
          </p:cNvGrpSpPr>
          <p:nvPr/>
        </p:nvGrpSpPr>
        <p:grpSpPr bwMode="auto">
          <a:xfrm>
            <a:off x="6428752" y="1593710"/>
            <a:ext cx="553940" cy="553940"/>
            <a:chOff x="2736" y="1163"/>
            <a:chExt cx="289" cy="289"/>
          </a:xfrm>
          <a:solidFill>
            <a:schemeClr val="tx2"/>
          </a:solidFill>
        </p:grpSpPr>
        <p:sp>
          <p:nvSpPr>
            <p:cNvPr id="39" name="Freeform 39">
              <a:extLst>
                <a:ext uri="{FF2B5EF4-FFF2-40B4-BE49-F238E27FC236}">
                  <a16:creationId xmlns:a16="http://schemas.microsoft.com/office/drawing/2014/main" id="{F63B66C9-530C-44A7-8999-17D523C75B54}"/>
                </a:ext>
              </a:extLst>
            </p:cNvPr>
            <p:cNvSpPr>
              <a:spLocks noEditPoints="1"/>
            </p:cNvSpPr>
            <p:nvPr/>
          </p:nvSpPr>
          <p:spPr bwMode="auto">
            <a:xfrm>
              <a:off x="2835" y="1262"/>
              <a:ext cx="91" cy="91"/>
            </a:xfrm>
            <a:custGeom>
              <a:avLst/>
              <a:gdLst>
                <a:gd name="T0" fmla="*/ 91 w 91"/>
                <a:gd name="T1" fmla="*/ 0 h 91"/>
                <a:gd name="T2" fmla="*/ 0 w 91"/>
                <a:gd name="T3" fmla="*/ 0 h 91"/>
                <a:gd name="T4" fmla="*/ 0 w 91"/>
                <a:gd name="T5" fmla="*/ 91 h 91"/>
                <a:gd name="T6" fmla="*/ 91 w 91"/>
                <a:gd name="T7" fmla="*/ 91 h 91"/>
                <a:gd name="T8" fmla="*/ 91 w 91"/>
                <a:gd name="T9" fmla="*/ 0 h 91"/>
                <a:gd name="T10" fmla="*/ 82 w 91"/>
                <a:gd name="T11" fmla="*/ 82 h 91"/>
                <a:gd name="T12" fmla="*/ 9 w 91"/>
                <a:gd name="T13" fmla="*/ 82 h 91"/>
                <a:gd name="T14" fmla="*/ 9 w 91"/>
                <a:gd name="T15" fmla="*/ 9 h 91"/>
                <a:gd name="T16" fmla="*/ 82 w 91"/>
                <a:gd name="T17" fmla="*/ 9 h 91"/>
                <a:gd name="T18" fmla="*/ 82 w 91"/>
                <a:gd name="T19"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91" y="0"/>
                  </a:moveTo>
                  <a:lnTo>
                    <a:pt x="0" y="0"/>
                  </a:lnTo>
                  <a:lnTo>
                    <a:pt x="0" y="91"/>
                  </a:lnTo>
                  <a:lnTo>
                    <a:pt x="91" y="91"/>
                  </a:lnTo>
                  <a:lnTo>
                    <a:pt x="91" y="0"/>
                  </a:lnTo>
                  <a:close/>
                  <a:moveTo>
                    <a:pt x="82" y="82"/>
                  </a:moveTo>
                  <a:lnTo>
                    <a:pt x="9" y="82"/>
                  </a:lnTo>
                  <a:lnTo>
                    <a:pt x="9" y="9"/>
                  </a:lnTo>
                  <a:lnTo>
                    <a:pt x="82" y="9"/>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807E7FA8-3320-4459-93CB-D35A7E2DF963}"/>
                </a:ext>
              </a:extLst>
            </p:cNvPr>
            <p:cNvSpPr>
              <a:spLocks/>
            </p:cNvSpPr>
            <p:nvPr/>
          </p:nvSpPr>
          <p:spPr bwMode="auto">
            <a:xfrm>
              <a:off x="2763" y="1192"/>
              <a:ext cx="68" cy="66"/>
            </a:xfrm>
            <a:custGeom>
              <a:avLst/>
              <a:gdLst>
                <a:gd name="T0" fmla="*/ 9 w 68"/>
                <a:gd name="T1" fmla="*/ 15 h 66"/>
                <a:gd name="T2" fmla="*/ 62 w 68"/>
                <a:gd name="T3" fmla="*/ 66 h 66"/>
                <a:gd name="T4" fmla="*/ 68 w 68"/>
                <a:gd name="T5" fmla="*/ 60 h 66"/>
                <a:gd name="T6" fmla="*/ 16 w 68"/>
                <a:gd name="T7" fmla="*/ 9 h 66"/>
                <a:gd name="T8" fmla="*/ 44 w 68"/>
                <a:gd name="T9" fmla="*/ 9 h 66"/>
                <a:gd name="T10" fmla="*/ 44 w 68"/>
                <a:gd name="T11" fmla="*/ 0 h 66"/>
                <a:gd name="T12" fmla="*/ 0 w 68"/>
                <a:gd name="T13" fmla="*/ 0 h 66"/>
                <a:gd name="T14" fmla="*/ 0 w 68"/>
                <a:gd name="T15" fmla="*/ 44 h 66"/>
                <a:gd name="T16" fmla="*/ 9 w 68"/>
                <a:gd name="T17" fmla="*/ 44 h 66"/>
                <a:gd name="T18" fmla="*/ 9 w 68"/>
                <a:gd name="T19"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9" y="15"/>
                  </a:moveTo>
                  <a:lnTo>
                    <a:pt x="62" y="66"/>
                  </a:lnTo>
                  <a:lnTo>
                    <a:pt x="68" y="60"/>
                  </a:lnTo>
                  <a:lnTo>
                    <a:pt x="16" y="9"/>
                  </a:lnTo>
                  <a:lnTo>
                    <a:pt x="44" y="9"/>
                  </a:lnTo>
                  <a:lnTo>
                    <a:pt x="44" y="0"/>
                  </a:lnTo>
                  <a:lnTo>
                    <a:pt x="0" y="0"/>
                  </a:lnTo>
                  <a:lnTo>
                    <a:pt x="0" y="44"/>
                  </a:lnTo>
                  <a:lnTo>
                    <a:pt x="9" y="44"/>
                  </a:ln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706446F9-A08E-47FA-91AE-462873B38959}"/>
                </a:ext>
              </a:extLst>
            </p:cNvPr>
            <p:cNvSpPr>
              <a:spLocks/>
            </p:cNvSpPr>
            <p:nvPr/>
          </p:nvSpPr>
          <p:spPr bwMode="auto">
            <a:xfrm>
              <a:off x="2763" y="1357"/>
              <a:ext cx="68" cy="66"/>
            </a:xfrm>
            <a:custGeom>
              <a:avLst/>
              <a:gdLst>
                <a:gd name="T0" fmla="*/ 44 w 68"/>
                <a:gd name="T1" fmla="*/ 57 h 66"/>
                <a:gd name="T2" fmla="*/ 16 w 68"/>
                <a:gd name="T3" fmla="*/ 57 h 66"/>
                <a:gd name="T4" fmla="*/ 68 w 68"/>
                <a:gd name="T5" fmla="*/ 6 h 66"/>
                <a:gd name="T6" fmla="*/ 62 w 68"/>
                <a:gd name="T7" fmla="*/ 0 h 66"/>
                <a:gd name="T8" fmla="*/ 9 w 68"/>
                <a:gd name="T9" fmla="*/ 51 h 66"/>
                <a:gd name="T10" fmla="*/ 9 w 68"/>
                <a:gd name="T11" fmla="*/ 22 h 66"/>
                <a:gd name="T12" fmla="*/ 0 w 68"/>
                <a:gd name="T13" fmla="*/ 22 h 66"/>
                <a:gd name="T14" fmla="*/ 0 w 68"/>
                <a:gd name="T15" fmla="*/ 66 h 66"/>
                <a:gd name="T16" fmla="*/ 44 w 68"/>
                <a:gd name="T17" fmla="*/ 66 h 66"/>
                <a:gd name="T18" fmla="*/ 44 w 68"/>
                <a:gd name="T19"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44" y="57"/>
                  </a:moveTo>
                  <a:lnTo>
                    <a:pt x="16" y="57"/>
                  </a:lnTo>
                  <a:lnTo>
                    <a:pt x="68" y="6"/>
                  </a:lnTo>
                  <a:lnTo>
                    <a:pt x="62" y="0"/>
                  </a:lnTo>
                  <a:lnTo>
                    <a:pt x="9" y="51"/>
                  </a:lnTo>
                  <a:lnTo>
                    <a:pt x="9" y="22"/>
                  </a:lnTo>
                  <a:lnTo>
                    <a:pt x="0" y="22"/>
                  </a:lnTo>
                  <a:lnTo>
                    <a:pt x="0" y="66"/>
                  </a:lnTo>
                  <a:lnTo>
                    <a:pt x="44" y="66"/>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CF9BEB43-331C-42CF-B470-36B04DCB6F1F}"/>
                </a:ext>
              </a:extLst>
            </p:cNvPr>
            <p:cNvSpPr>
              <a:spLocks/>
            </p:cNvSpPr>
            <p:nvPr/>
          </p:nvSpPr>
          <p:spPr bwMode="auto">
            <a:xfrm>
              <a:off x="2930" y="1192"/>
              <a:ext cx="68" cy="66"/>
            </a:xfrm>
            <a:custGeom>
              <a:avLst/>
              <a:gdLst>
                <a:gd name="T0" fmla="*/ 6 w 68"/>
                <a:gd name="T1" fmla="*/ 66 h 66"/>
                <a:gd name="T2" fmla="*/ 59 w 68"/>
                <a:gd name="T3" fmla="*/ 15 h 66"/>
                <a:gd name="T4" fmla="*/ 59 w 68"/>
                <a:gd name="T5" fmla="*/ 44 h 66"/>
                <a:gd name="T6" fmla="*/ 68 w 68"/>
                <a:gd name="T7" fmla="*/ 44 h 66"/>
                <a:gd name="T8" fmla="*/ 68 w 68"/>
                <a:gd name="T9" fmla="*/ 0 h 66"/>
                <a:gd name="T10" fmla="*/ 24 w 68"/>
                <a:gd name="T11" fmla="*/ 0 h 66"/>
                <a:gd name="T12" fmla="*/ 24 w 68"/>
                <a:gd name="T13" fmla="*/ 9 h 66"/>
                <a:gd name="T14" fmla="*/ 52 w 68"/>
                <a:gd name="T15" fmla="*/ 9 h 66"/>
                <a:gd name="T16" fmla="*/ 0 w 68"/>
                <a:gd name="T17" fmla="*/ 60 h 66"/>
                <a:gd name="T18" fmla="*/ 6 w 68"/>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6" y="66"/>
                  </a:moveTo>
                  <a:lnTo>
                    <a:pt x="59" y="15"/>
                  </a:lnTo>
                  <a:lnTo>
                    <a:pt x="59" y="44"/>
                  </a:lnTo>
                  <a:lnTo>
                    <a:pt x="68" y="44"/>
                  </a:lnTo>
                  <a:lnTo>
                    <a:pt x="68" y="0"/>
                  </a:lnTo>
                  <a:lnTo>
                    <a:pt x="24" y="0"/>
                  </a:lnTo>
                  <a:lnTo>
                    <a:pt x="24" y="9"/>
                  </a:lnTo>
                  <a:lnTo>
                    <a:pt x="52" y="9"/>
                  </a:lnTo>
                  <a:lnTo>
                    <a:pt x="0" y="60"/>
                  </a:lnTo>
                  <a:lnTo>
                    <a:pt x="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EE3D3D7B-E23C-49AA-BCE4-60E0C017B30B}"/>
                </a:ext>
              </a:extLst>
            </p:cNvPr>
            <p:cNvSpPr>
              <a:spLocks/>
            </p:cNvSpPr>
            <p:nvPr/>
          </p:nvSpPr>
          <p:spPr bwMode="auto">
            <a:xfrm>
              <a:off x="2930" y="1357"/>
              <a:ext cx="68" cy="66"/>
            </a:xfrm>
            <a:custGeom>
              <a:avLst/>
              <a:gdLst>
                <a:gd name="T0" fmla="*/ 24 w 68"/>
                <a:gd name="T1" fmla="*/ 57 h 66"/>
                <a:gd name="T2" fmla="*/ 24 w 68"/>
                <a:gd name="T3" fmla="*/ 66 h 66"/>
                <a:gd name="T4" fmla="*/ 68 w 68"/>
                <a:gd name="T5" fmla="*/ 66 h 66"/>
                <a:gd name="T6" fmla="*/ 68 w 68"/>
                <a:gd name="T7" fmla="*/ 22 h 66"/>
                <a:gd name="T8" fmla="*/ 59 w 68"/>
                <a:gd name="T9" fmla="*/ 22 h 66"/>
                <a:gd name="T10" fmla="*/ 59 w 68"/>
                <a:gd name="T11" fmla="*/ 51 h 66"/>
                <a:gd name="T12" fmla="*/ 6 w 68"/>
                <a:gd name="T13" fmla="*/ 0 h 66"/>
                <a:gd name="T14" fmla="*/ 0 w 68"/>
                <a:gd name="T15" fmla="*/ 6 h 66"/>
                <a:gd name="T16" fmla="*/ 52 w 68"/>
                <a:gd name="T17" fmla="*/ 57 h 66"/>
                <a:gd name="T18" fmla="*/ 24 w 68"/>
                <a:gd name="T19"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24" y="57"/>
                  </a:moveTo>
                  <a:lnTo>
                    <a:pt x="24" y="66"/>
                  </a:lnTo>
                  <a:lnTo>
                    <a:pt x="68" y="66"/>
                  </a:lnTo>
                  <a:lnTo>
                    <a:pt x="68" y="22"/>
                  </a:lnTo>
                  <a:lnTo>
                    <a:pt x="59" y="22"/>
                  </a:lnTo>
                  <a:lnTo>
                    <a:pt x="59" y="51"/>
                  </a:lnTo>
                  <a:lnTo>
                    <a:pt x="6" y="0"/>
                  </a:lnTo>
                  <a:lnTo>
                    <a:pt x="0" y="6"/>
                  </a:lnTo>
                  <a:lnTo>
                    <a:pt x="52" y="57"/>
                  </a:lnTo>
                  <a:lnTo>
                    <a:pt x="2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E5FC6685-FC69-40DA-80F9-4066D77198F0}"/>
                </a:ext>
              </a:extLst>
            </p:cNvPr>
            <p:cNvSpPr>
              <a:spLocks noEditPoints="1"/>
            </p:cNvSpPr>
            <p:nvPr/>
          </p:nvSpPr>
          <p:spPr bwMode="auto">
            <a:xfrm>
              <a:off x="2736" y="1163"/>
              <a:ext cx="289" cy="289"/>
            </a:xfrm>
            <a:custGeom>
              <a:avLst/>
              <a:gdLst>
                <a:gd name="T0" fmla="*/ 0 w 289"/>
                <a:gd name="T1" fmla="*/ 0 h 289"/>
                <a:gd name="T2" fmla="*/ 0 w 289"/>
                <a:gd name="T3" fmla="*/ 289 h 289"/>
                <a:gd name="T4" fmla="*/ 289 w 289"/>
                <a:gd name="T5" fmla="*/ 289 h 289"/>
                <a:gd name="T6" fmla="*/ 289 w 289"/>
                <a:gd name="T7" fmla="*/ 0 h 289"/>
                <a:gd name="T8" fmla="*/ 0 w 289"/>
                <a:gd name="T9" fmla="*/ 0 h 289"/>
                <a:gd name="T10" fmla="*/ 280 w 289"/>
                <a:gd name="T11" fmla="*/ 280 h 289"/>
                <a:gd name="T12" fmla="*/ 9 w 289"/>
                <a:gd name="T13" fmla="*/ 280 h 289"/>
                <a:gd name="T14" fmla="*/ 9 w 289"/>
                <a:gd name="T15" fmla="*/ 9 h 289"/>
                <a:gd name="T16" fmla="*/ 280 w 289"/>
                <a:gd name="T17" fmla="*/ 9 h 289"/>
                <a:gd name="T18" fmla="*/ 280 w 289"/>
                <a:gd name="T19" fmla="*/ 28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9">
                  <a:moveTo>
                    <a:pt x="0" y="0"/>
                  </a:moveTo>
                  <a:lnTo>
                    <a:pt x="0" y="289"/>
                  </a:lnTo>
                  <a:lnTo>
                    <a:pt x="289" y="289"/>
                  </a:lnTo>
                  <a:lnTo>
                    <a:pt x="289" y="0"/>
                  </a:lnTo>
                  <a:lnTo>
                    <a:pt x="0" y="0"/>
                  </a:lnTo>
                  <a:close/>
                  <a:moveTo>
                    <a:pt x="280" y="280"/>
                  </a:moveTo>
                  <a:lnTo>
                    <a:pt x="9" y="280"/>
                  </a:lnTo>
                  <a:lnTo>
                    <a:pt x="9" y="9"/>
                  </a:lnTo>
                  <a:lnTo>
                    <a:pt x="280" y="9"/>
                  </a:lnTo>
                  <a:lnTo>
                    <a:pt x="280"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ectangle: Rounded Corners 58">
            <a:extLst>
              <a:ext uri="{FF2B5EF4-FFF2-40B4-BE49-F238E27FC236}">
                <a16:creationId xmlns:a16="http://schemas.microsoft.com/office/drawing/2014/main" id="{61686CFA-CB64-465B-A89D-978FC3186F20}"/>
              </a:ext>
            </a:extLst>
          </p:cNvPr>
          <p:cNvSpPr/>
          <p:nvPr/>
        </p:nvSpPr>
        <p:spPr>
          <a:xfrm>
            <a:off x="-878"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Deploy and Implement Cyber Recovery Solution core infrastructure </a:t>
            </a:r>
          </a:p>
        </p:txBody>
      </p:sp>
    </p:spTree>
    <p:extLst>
      <p:ext uri="{BB962C8B-B14F-4D97-AF65-F5344CB8AC3E}">
        <p14:creationId xmlns:p14="http://schemas.microsoft.com/office/powerpoint/2010/main" val="198527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366230" y="883778"/>
            <a:ext cx="8432745" cy="2745236"/>
            <a:chOff x="489901" y="1062190"/>
            <a:chExt cx="2568589" cy="2858078"/>
          </a:xfrm>
        </p:grpSpPr>
        <p:sp>
          <p:nvSpPr>
            <p:cNvPr id="212" name="Pentagon 112">
              <a:extLst>
                <a:ext uri="{FF2B5EF4-FFF2-40B4-BE49-F238E27FC236}">
                  <a16:creationId xmlns:a16="http://schemas.microsoft.com/office/drawing/2014/main" id="{D56B824B-B116-B548-B322-CE328E48C99B}"/>
                </a:ext>
              </a:extLst>
            </p:cNvPr>
            <p:cNvSpPr/>
            <p:nvPr>
              <p:custDataLst>
                <p:tags r:id="rId1"/>
              </p:custDataLst>
            </p:nvPr>
          </p:nvSpPr>
          <p:spPr>
            <a:xfrm flipV="1">
              <a:off x="513257" y="1062190"/>
              <a:ext cx="2517619"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7" y="1062191"/>
              <a:ext cx="2521346" cy="535659"/>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SUPPORT THE NEEDS OF SPECIFIC USE CASES</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882" y="351300"/>
              <a:ext cx="47598" cy="251796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3031665" y="1062190"/>
              <a:ext cx="26825"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489901" y="1062190"/>
              <a:ext cx="25828"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53" name="Group 52">
            <a:extLst>
              <a:ext uri="{FF2B5EF4-FFF2-40B4-BE49-F238E27FC236}">
                <a16:creationId xmlns:a16="http://schemas.microsoft.com/office/drawing/2014/main" id="{403538D9-C046-40E5-BB21-D5162BACE97D}"/>
              </a:ext>
            </a:extLst>
          </p:cNvPr>
          <p:cNvGrpSpPr/>
          <p:nvPr/>
        </p:nvGrpSpPr>
        <p:grpSpPr>
          <a:xfrm>
            <a:off x="3687584" y="2838228"/>
            <a:ext cx="1790038" cy="835346"/>
            <a:chOff x="3687584" y="2838228"/>
            <a:chExt cx="1790038" cy="835346"/>
          </a:xfrm>
        </p:grpSpPr>
        <p:sp>
          <p:nvSpPr>
            <p:cNvPr id="5" name="Rectangle 4">
              <a:extLst>
                <a:ext uri="{FF2B5EF4-FFF2-40B4-BE49-F238E27FC236}">
                  <a16:creationId xmlns:a16="http://schemas.microsoft.com/office/drawing/2014/main" id="{A9B747BF-A443-4394-A769-33BF56D738D5}"/>
                </a:ext>
              </a:extLst>
            </p:cNvPr>
            <p:cNvSpPr/>
            <p:nvPr/>
          </p:nvSpPr>
          <p:spPr>
            <a:xfrm>
              <a:off x="3687584" y="3242687"/>
              <a:ext cx="1790038"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Support multi-site needs </a:t>
              </a:r>
              <a:br>
                <a:rPr lang="en-US" sz="1050" dirty="0">
                  <a:solidFill>
                    <a:schemeClr val="tx2"/>
                  </a:solidFill>
                </a:rPr>
              </a:br>
              <a:r>
                <a:rPr lang="en-US" sz="1050" dirty="0">
                  <a:solidFill>
                    <a:schemeClr val="tx2"/>
                  </a:solidFill>
                </a:rPr>
                <a:t>for global businesses</a:t>
              </a:r>
            </a:p>
          </p:txBody>
        </p:sp>
        <p:grpSp>
          <p:nvGrpSpPr>
            <p:cNvPr id="10" name="Group 9">
              <a:extLst>
                <a:ext uri="{FF2B5EF4-FFF2-40B4-BE49-F238E27FC236}">
                  <a16:creationId xmlns:a16="http://schemas.microsoft.com/office/drawing/2014/main" id="{D213106E-F23D-4A90-92F6-28D759A25366}"/>
                </a:ext>
              </a:extLst>
            </p:cNvPr>
            <p:cNvGrpSpPr/>
            <p:nvPr/>
          </p:nvGrpSpPr>
          <p:grpSpPr>
            <a:xfrm>
              <a:off x="4267854" y="2838228"/>
              <a:ext cx="629516" cy="395787"/>
              <a:chOff x="5209548" y="2634098"/>
              <a:chExt cx="673402" cy="423380"/>
            </a:xfrm>
          </p:grpSpPr>
          <p:sp>
            <p:nvSpPr>
              <p:cNvPr id="36" name="Freeform 18">
                <a:extLst>
                  <a:ext uri="{FF2B5EF4-FFF2-40B4-BE49-F238E27FC236}">
                    <a16:creationId xmlns:a16="http://schemas.microsoft.com/office/drawing/2014/main" id="{D7AC5D23-48F6-4CA9-A856-51B61F829D52}"/>
                  </a:ext>
                </a:extLst>
              </p:cNvPr>
              <p:cNvSpPr>
                <a:spLocks noEditPoints="1"/>
              </p:cNvSpPr>
              <p:nvPr/>
            </p:nvSpPr>
            <p:spPr bwMode="auto">
              <a:xfrm>
                <a:off x="5600171" y="2634098"/>
                <a:ext cx="282779" cy="423380"/>
              </a:xfrm>
              <a:custGeom>
                <a:avLst/>
                <a:gdLst>
                  <a:gd name="T0" fmla="*/ 41 w 358"/>
                  <a:gd name="T1" fmla="*/ 0 h 536"/>
                  <a:gd name="T2" fmla="*/ 0 w 358"/>
                  <a:gd name="T3" fmla="*/ 536 h 536"/>
                  <a:gd name="T4" fmla="*/ 318 w 358"/>
                  <a:gd name="T5" fmla="*/ 507 h 536"/>
                  <a:gd name="T6" fmla="*/ 64 w 358"/>
                  <a:gd name="T7" fmla="*/ 386 h 536"/>
                  <a:gd name="T8" fmla="*/ 98 w 358"/>
                  <a:gd name="T9" fmla="*/ 363 h 536"/>
                  <a:gd name="T10" fmla="*/ 98 w 358"/>
                  <a:gd name="T11" fmla="*/ 334 h 536"/>
                  <a:gd name="T12" fmla="*/ 64 w 358"/>
                  <a:gd name="T13" fmla="*/ 317 h 536"/>
                  <a:gd name="T14" fmla="*/ 98 w 358"/>
                  <a:gd name="T15" fmla="*/ 317 h 536"/>
                  <a:gd name="T16" fmla="*/ 64 w 358"/>
                  <a:gd name="T17" fmla="*/ 231 h 536"/>
                  <a:gd name="T18" fmla="*/ 98 w 358"/>
                  <a:gd name="T19" fmla="*/ 214 h 536"/>
                  <a:gd name="T20" fmla="*/ 98 w 358"/>
                  <a:gd name="T21" fmla="*/ 179 h 536"/>
                  <a:gd name="T22" fmla="*/ 64 w 358"/>
                  <a:gd name="T23" fmla="*/ 162 h 536"/>
                  <a:gd name="T24" fmla="*/ 98 w 358"/>
                  <a:gd name="T25" fmla="*/ 162 h 536"/>
                  <a:gd name="T26" fmla="*/ 64 w 358"/>
                  <a:gd name="T27" fmla="*/ 75 h 536"/>
                  <a:gd name="T28" fmla="*/ 98 w 358"/>
                  <a:gd name="T29" fmla="*/ 58 h 536"/>
                  <a:gd name="T30" fmla="*/ 98 w 358"/>
                  <a:gd name="T31" fmla="*/ 23 h 536"/>
                  <a:gd name="T32" fmla="*/ 121 w 358"/>
                  <a:gd name="T33" fmla="*/ 415 h 536"/>
                  <a:gd name="T34" fmla="*/ 156 w 358"/>
                  <a:gd name="T35" fmla="*/ 415 h 536"/>
                  <a:gd name="T36" fmla="*/ 121 w 358"/>
                  <a:gd name="T37" fmla="*/ 334 h 536"/>
                  <a:gd name="T38" fmla="*/ 156 w 358"/>
                  <a:gd name="T39" fmla="*/ 317 h 536"/>
                  <a:gd name="T40" fmla="*/ 156 w 358"/>
                  <a:gd name="T41" fmla="*/ 283 h 536"/>
                  <a:gd name="T42" fmla="*/ 121 w 358"/>
                  <a:gd name="T43" fmla="*/ 265 h 536"/>
                  <a:gd name="T44" fmla="*/ 156 w 358"/>
                  <a:gd name="T45" fmla="*/ 265 h 536"/>
                  <a:gd name="T46" fmla="*/ 121 w 358"/>
                  <a:gd name="T47" fmla="*/ 179 h 536"/>
                  <a:gd name="T48" fmla="*/ 156 w 358"/>
                  <a:gd name="T49" fmla="*/ 162 h 536"/>
                  <a:gd name="T50" fmla="*/ 156 w 358"/>
                  <a:gd name="T51" fmla="*/ 127 h 536"/>
                  <a:gd name="T52" fmla="*/ 121 w 358"/>
                  <a:gd name="T53" fmla="*/ 110 h 536"/>
                  <a:gd name="T54" fmla="*/ 156 w 358"/>
                  <a:gd name="T55" fmla="*/ 110 h 536"/>
                  <a:gd name="T56" fmla="*/ 121 w 358"/>
                  <a:gd name="T57" fmla="*/ 23 h 536"/>
                  <a:gd name="T58" fmla="*/ 196 w 358"/>
                  <a:gd name="T59" fmla="*/ 507 h 536"/>
                  <a:gd name="T60" fmla="*/ 196 w 358"/>
                  <a:gd name="T61" fmla="*/ 438 h 536"/>
                  <a:gd name="T62" fmla="*/ 202 w 358"/>
                  <a:gd name="T63" fmla="*/ 415 h 536"/>
                  <a:gd name="T64" fmla="*/ 237 w 358"/>
                  <a:gd name="T65" fmla="*/ 415 h 536"/>
                  <a:gd name="T66" fmla="*/ 202 w 358"/>
                  <a:gd name="T67" fmla="*/ 334 h 536"/>
                  <a:gd name="T68" fmla="*/ 237 w 358"/>
                  <a:gd name="T69" fmla="*/ 317 h 536"/>
                  <a:gd name="T70" fmla="*/ 237 w 358"/>
                  <a:gd name="T71" fmla="*/ 283 h 536"/>
                  <a:gd name="T72" fmla="*/ 202 w 358"/>
                  <a:gd name="T73" fmla="*/ 265 h 536"/>
                  <a:gd name="T74" fmla="*/ 237 w 358"/>
                  <a:gd name="T75" fmla="*/ 265 h 536"/>
                  <a:gd name="T76" fmla="*/ 202 w 358"/>
                  <a:gd name="T77" fmla="*/ 179 h 536"/>
                  <a:gd name="T78" fmla="*/ 237 w 358"/>
                  <a:gd name="T79" fmla="*/ 162 h 536"/>
                  <a:gd name="T80" fmla="*/ 237 w 358"/>
                  <a:gd name="T81" fmla="*/ 127 h 536"/>
                  <a:gd name="T82" fmla="*/ 202 w 358"/>
                  <a:gd name="T83" fmla="*/ 110 h 536"/>
                  <a:gd name="T84" fmla="*/ 237 w 358"/>
                  <a:gd name="T85" fmla="*/ 110 h 536"/>
                  <a:gd name="T86" fmla="*/ 202 w 358"/>
                  <a:gd name="T87" fmla="*/ 23 h 536"/>
                  <a:gd name="T88" fmla="*/ 295 w 358"/>
                  <a:gd name="T89" fmla="*/ 415 h 536"/>
                  <a:gd name="T90" fmla="*/ 295 w 358"/>
                  <a:gd name="T91" fmla="*/ 386 h 536"/>
                  <a:gd name="T92" fmla="*/ 260 w 358"/>
                  <a:gd name="T93" fmla="*/ 363 h 536"/>
                  <a:gd name="T94" fmla="*/ 295 w 358"/>
                  <a:gd name="T95" fmla="*/ 363 h 536"/>
                  <a:gd name="T96" fmla="*/ 260 w 358"/>
                  <a:gd name="T97" fmla="*/ 283 h 536"/>
                  <a:gd name="T98" fmla="*/ 295 w 358"/>
                  <a:gd name="T99" fmla="*/ 265 h 536"/>
                  <a:gd name="T100" fmla="*/ 295 w 358"/>
                  <a:gd name="T101" fmla="*/ 231 h 536"/>
                  <a:gd name="T102" fmla="*/ 260 w 358"/>
                  <a:gd name="T103" fmla="*/ 214 h 536"/>
                  <a:gd name="T104" fmla="*/ 295 w 358"/>
                  <a:gd name="T105" fmla="*/ 214 h 536"/>
                  <a:gd name="T106" fmla="*/ 260 w 358"/>
                  <a:gd name="T107" fmla="*/ 127 h 536"/>
                  <a:gd name="T108" fmla="*/ 295 w 358"/>
                  <a:gd name="T109" fmla="*/ 110 h 536"/>
                  <a:gd name="T110" fmla="*/ 295 w 358"/>
                  <a:gd name="T111" fmla="*/ 75 h 536"/>
                  <a:gd name="T112" fmla="*/ 260 w 358"/>
                  <a:gd name="T113" fmla="*/ 58 h 536"/>
                  <a:gd name="T114" fmla="*/ 295 w 358"/>
                  <a:gd name="T115" fmla="*/ 5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536">
                    <a:moveTo>
                      <a:pt x="318" y="507"/>
                    </a:moveTo>
                    <a:lnTo>
                      <a:pt x="318" y="0"/>
                    </a:lnTo>
                    <a:lnTo>
                      <a:pt x="41" y="0"/>
                    </a:lnTo>
                    <a:lnTo>
                      <a:pt x="41" y="507"/>
                    </a:lnTo>
                    <a:lnTo>
                      <a:pt x="0" y="507"/>
                    </a:lnTo>
                    <a:lnTo>
                      <a:pt x="0" y="536"/>
                    </a:lnTo>
                    <a:lnTo>
                      <a:pt x="358" y="536"/>
                    </a:lnTo>
                    <a:lnTo>
                      <a:pt x="358" y="507"/>
                    </a:lnTo>
                    <a:lnTo>
                      <a:pt x="318" y="507"/>
                    </a:lnTo>
                    <a:close/>
                    <a:moveTo>
                      <a:pt x="98" y="415"/>
                    </a:moveTo>
                    <a:lnTo>
                      <a:pt x="64" y="415"/>
                    </a:lnTo>
                    <a:lnTo>
                      <a:pt x="64" y="386"/>
                    </a:lnTo>
                    <a:lnTo>
                      <a:pt x="98" y="386"/>
                    </a:lnTo>
                    <a:lnTo>
                      <a:pt x="98" y="415"/>
                    </a:lnTo>
                    <a:close/>
                    <a:moveTo>
                      <a:pt x="98" y="363"/>
                    </a:moveTo>
                    <a:lnTo>
                      <a:pt x="64" y="363"/>
                    </a:lnTo>
                    <a:lnTo>
                      <a:pt x="64" y="334"/>
                    </a:lnTo>
                    <a:lnTo>
                      <a:pt x="98" y="334"/>
                    </a:lnTo>
                    <a:lnTo>
                      <a:pt x="98" y="363"/>
                    </a:lnTo>
                    <a:close/>
                    <a:moveTo>
                      <a:pt x="98" y="317"/>
                    </a:moveTo>
                    <a:lnTo>
                      <a:pt x="64" y="317"/>
                    </a:lnTo>
                    <a:lnTo>
                      <a:pt x="64" y="283"/>
                    </a:lnTo>
                    <a:lnTo>
                      <a:pt x="98" y="283"/>
                    </a:lnTo>
                    <a:lnTo>
                      <a:pt x="98" y="317"/>
                    </a:lnTo>
                    <a:close/>
                    <a:moveTo>
                      <a:pt x="98" y="265"/>
                    </a:moveTo>
                    <a:lnTo>
                      <a:pt x="64" y="265"/>
                    </a:lnTo>
                    <a:lnTo>
                      <a:pt x="64" y="231"/>
                    </a:lnTo>
                    <a:lnTo>
                      <a:pt x="98" y="231"/>
                    </a:lnTo>
                    <a:lnTo>
                      <a:pt x="98" y="265"/>
                    </a:lnTo>
                    <a:close/>
                    <a:moveTo>
                      <a:pt x="98" y="214"/>
                    </a:moveTo>
                    <a:lnTo>
                      <a:pt x="64" y="214"/>
                    </a:lnTo>
                    <a:lnTo>
                      <a:pt x="64" y="179"/>
                    </a:lnTo>
                    <a:lnTo>
                      <a:pt x="98" y="179"/>
                    </a:lnTo>
                    <a:lnTo>
                      <a:pt x="98" y="214"/>
                    </a:lnTo>
                    <a:close/>
                    <a:moveTo>
                      <a:pt x="98" y="162"/>
                    </a:moveTo>
                    <a:lnTo>
                      <a:pt x="64" y="162"/>
                    </a:lnTo>
                    <a:lnTo>
                      <a:pt x="64" y="127"/>
                    </a:lnTo>
                    <a:lnTo>
                      <a:pt x="98" y="127"/>
                    </a:lnTo>
                    <a:lnTo>
                      <a:pt x="98" y="162"/>
                    </a:lnTo>
                    <a:close/>
                    <a:moveTo>
                      <a:pt x="98" y="110"/>
                    </a:moveTo>
                    <a:lnTo>
                      <a:pt x="64" y="110"/>
                    </a:lnTo>
                    <a:lnTo>
                      <a:pt x="64" y="75"/>
                    </a:lnTo>
                    <a:lnTo>
                      <a:pt x="98" y="75"/>
                    </a:lnTo>
                    <a:lnTo>
                      <a:pt x="98" y="110"/>
                    </a:lnTo>
                    <a:close/>
                    <a:moveTo>
                      <a:pt x="98" y="58"/>
                    </a:moveTo>
                    <a:lnTo>
                      <a:pt x="64" y="58"/>
                    </a:lnTo>
                    <a:lnTo>
                      <a:pt x="64" y="23"/>
                    </a:lnTo>
                    <a:lnTo>
                      <a:pt x="98" y="23"/>
                    </a:lnTo>
                    <a:lnTo>
                      <a:pt x="98" y="58"/>
                    </a:lnTo>
                    <a:close/>
                    <a:moveTo>
                      <a:pt x="156" y="415"/>
                    </a:moveTo>
                    <a:lnTo>
                      <a:pt x="121" y="415"/>
                    </a:lnTo>
                    <a:lnTo>
                      <a:pt x="121" y="386"/>
                    </a:lnTo>
                    <a:lnTo>
                      <a:pt x="156" y="386"/>
                    </a:lnTo>
                    <a:lnTo>
                      <a:pt x="156" y="415"/>
                    </a:lnTo>
                    <a:close/>
                    <a:moveTo>
                      <a:pt x="156" y="363"/>
                    </a:moveTo>
                    <a:lnTo>
                      <a:pt x="121" y="363"/>
                    </a:lnTo>
                    <a:lnTo>
                      <a:pt x="121" y="334"/>
                    </a:lnTo>
                    <a:lnTo>
                      <a:pt x="156" y="334"/>
                    </a:lnTo>
                    <a:lnTo>
                      <a:pt x="156" y="363"/>
                    </a:lnTo>
                    <a:close/>
                    <a:moveTo>
                      <a:pt x="156" y="317"/>
                    </a:moveTo>
                    <a:lnTo>
                      <a:pt x="121" y="317"/>
                    </a:lnTo>
                    <a:lnTo>
                      <a:pt x="121" y="283"/>
                    </a:lnTo>
                    <a:lnTo>
                      <a:pt x="156" y="283"/>
                    </a:lnTo>
                    <a:lnTo>
                      <a:pt x="156" y="317"/>
                    </a:lnTo>
                    <a:close/>
                    <a:moveTo>
                      <a:pt x="156" y="265"/>
                    </a:moveTo>
                    <a:lnTo>
                      <a:pt x="121" y="265"/>
                    </a:lnTo>
                    <a:lnTo>
                      <a:pt x="121" y="231"/>
                    </a:lnTo>
                    <a:lnTo>
                      <a:pt x="156" y="231"/>
                    </a:lnTo>
                    <a:lnTo>
                      <a:pt x="156" y="265"/>
                    </a:lnTo>
                    <a:close/>
                    <a:moveTo>
                      <a:pt x="156" y="214"/>
                    </a:moveTo>
                    <a:lnTo>
                      <a:pt x="121" y="214"/>
                    </a:lnTo>
                    <a:lnTo>
                      <a:pt x="121" y="179"/>
                    </a:lnTo>
                    <a:lnTo>
                      <a:pt x="156" y="179"/>
                    </a:lnTo>
                    <a:lnTo>
                      <a:pt x="156" y="214"/>
                    </a:lnTo>
                    <a:close/>
                    <a:moveTo>
                      <a:pt x="156" y="162"/>
                    </a:moveTo>
                    <a:lnTo>
                      <a:pt x="121" y="162"/>
                    </a:lnTo>
                    <a:lnTo>
                      <a:pt x="121" y="127"/>
                    </a:lnTo>
                    <a:lnTo>
                      <a:pt x="156" y="127"/>
                    </a:lnTo>
                    <a:lnTo>
                      <a:pt x="156" y="162"/>
                    </a:lnTo>
                    <a:close/>
                    <a:moveTo>
                      <a:pt x="156" y="110"/>
                    </a:moveTo>
                    <a:lnTo>
                      <a:pt x="121" y="110"/>
                    </a:lnTo>
                    <a:lnTo>
                      <a:pt x="121" y="75"/>
                    </a:lnTo>
                    <a:lnTo>
                      <a:pt x="156" y="75"/>
                    </a:lnTo>
                    <a:lnTo>
                      <a:pt x="156" y="110"/>
                    </a:lnTo>
                    <a:close/>
                    <a:moveTo>
                      <a:pt x="156" y="58"/>
                    </a:moveTo>
                    <a:lnTo>
                      <a:pt x="121" y="58"/>
                    </a:lnTo>
                    <a:lnTo>
                      <a:pt x="121" y="23"/>
                    </a:lnTo>
                    <a:lnTo>
                      <a:pt x="156" y="23"/>
                    </a:lnTo>
                    <a:lnTo>
                      <a:pt x="156" y="58"/>
                    </a:lnTo>
                    <a:close/>
                    <a:moveTo>
                      <a:pt x="196" y="507"/>
                    </a:moveTo>
                    <a:lnTo>
                      <a:pt x="162" y="507"/>
                    </a:lnTo>
                    <a:lnTo>
                      <a:pt x="162" y="438"/>
                    </a:lnTo>
                    <a:lnTo>
                      <a:pt x="196" y="438"/>
                    </a:lnTo>
                    <a:lnTo>
                      <a:pt x="196" y="507"/>
                    </a:lnTo>
                    <a:close/>
                    <a:moveTo>
                      <a:pt x="237" y="415"/>
                    </a:moveTo>
                    <a:lnTo>
                      <a:pt x="202" y="415"/>
                    </a:lnTo>
                    <a:lnTo>
                      <a:pt x="202" y="386"/>
                    </a:lnTo>
                    <a:lnTo>
                      <a:pt x="237" y="386"/>
                    </a:lnTo>
                    <a:lnTo>
                      <a:pt x="237" y="415"/>
                    </a:lnTo>
                    <a:close/>
                    <a:moveTo>
                      <a:pt x="237" y="363"/>
                    </a:moveTo>
                    <a:lnTo>
                      <a:pt x="202" y="363"/>
                    </a:lnTo>
                    <a:lnTo>
                      <a:pt x="202" y="334"/>
                    </a:lnTo>
                    <a:lnTo>
                      <a:pt x="237" y="334"/>
                    </a:lnTo>
                    <a:lnTo>
                      <a:pt x="237" y="363"/>
                    </a:lnTo>
                    <a:close/>
                    <a:moveTo>
                      <a:pt x="237" y="317"/>
                    </a:moveTo>
                    <a:lnTo>
                      <a:pt x="202" y="317"/>
                    </a:lnTo>
                    <a:lnTo>
                      <a:pt x="202" y="283"/>
                    </a:lnTo>
                    <a:lnTo>
                      <a:pt x="237" y="283"/>
                    </a:lnTo>
                    <a:lnTo>
                      <a:pt x="237" y="317"/>
                    </a:lnTo>
                    <a:close/>
                    <a:moveTo>
                      <a:pt x="237" y="265"/>
                    </a:moveTo>
                    <a:lnTo>
                      <a:pt x="202" y="265"/>
                    </a:lnTo>
                    <a:lnTo>
                      <a:pt x="202" y="231"/>
                    </a:lnTo>
                    <a:lnTo>
                      <a:pt x="237" y="231"/>
                    </a:lnTo>
                    <a:lnTo>
                      <a:pt x="237" y="265"/>
                    </a:lnTo>
                    <a:close/>
                    <a:moveTo>
                      <a:pt x="237" y="214"/>
                    </a:moveTo>
                    <a:lnTo>
                      <a:pt x="202" y="214"/>
                    </a:lnTo>
                    <a:lnTo>
                      <a:pt x="202" y="179"/>
                    </a:lnTo>
                    <a:lnTo>
                      <a:pt x="237" y="179"/>
                    </a:lnTo>
                    <a:lnTo>
                      <a:pt x="237" y="214"/>
                    </a:lnTo>
                    <a:close/>
                    <a:moveTo>
                      <a:pt x="237" y="162"/>
                    </a:moveTo>
                    <a:lnTo>
                      <a:pt x="202" y="162"/>
                    </a:lnTo>
                    <a:lnTo>
                      <a:pt x="202" y="127"/>
                    </a:lnTo>
                    <a:lnTo>
                      <a:pt x="237" y="127"/>
                    </a:lnTo>
                    <a:lnTo>
                      <a:pt x="237" y="162"/>
                    </a:lnTo>
                    <a:close/>
                    <a:moveTo>
                      <a:pt x="237" y="110"/>
                    </a:moveTo>
                    <a:lnTo>
                      <a:pt x="202" y="110"/>
                    </a:lnTo>
                    <a:lnTo>
                      <a:pt x="202" y="75"/>
                    </a:lnTo>
                    <a:lnTo>
                      <a:pt x="237" y="75"/>
                    </a:lnTo>
                    <a:lnTo>
                      <a:pt x="237" y="110"/>
                    </a:lnTo>
                    <a:close/>
                    <a:moveTo>
                      <a:pt x="237" y="58"/>
                    </a:moveTo>
                    <a:lnTo>
                      <a:pt x="202" y="58"/>
                    </a:lnTo>
                    <a:lnTo>
                      <a:pt x="202" y="23"/>
                    </a:lnTo>
                    <a:lnTo>
                      <a:pt x="237" y="23"/>
                    </a:lnTo>
                    <a:lnTo>
                      <a:pt x="237" y="58"/>
                    </a:lnTo>
                    <a:close/>
                    <a:moveTo>
                      <a:pt x="295" y="415"/>
                    </a:moveTo>
                    <a:lnTo>
                      <a:pt x="260" y="415"/>
                    </a:lnTo>
                    <a:lnTo>
                      <a:pt x="260" y="386"/>
                    </a:lnTo>
                    <a:lnTo>
                      <a:pt x="295" y="386"/>
                    </a:lnTo>
                    <a:lnTo>
                      <a:pt x="295" y="415"/>
                    </a:lnTo>
                    <a:close/>
                    <a:moveTo>
                      <a:pt x="295" y="363"/>
                    </a:moveTo>
                    <a:lnTo>
                      <a:pt x="260" y="363"/>
                    </a:lnTo>
                    <a:lnTo>
                      <a:pt x="260" y="334"/>
                    </a:lnTo>
                    <a:lnTo>
                      <a:pt x="295" y="334"/>
                    </a:lnTo>
                    <a:lnTo>
                      <a:pt x="295" y="363"/>
                    </a:lnTo>
                    <a:close/>
                    <a:moveTo>
                      <a:pt x="295" y="317"/>
                    </a:moveTo>
                    <a:lnTo>
                      <a:pt x="260" y="317"/>
                    </a:lnTo>
                    <a:lnTo>
                      <a:pt x="260" y="283"/>
                    </a:lnTo>
                    <a:lnTo>
                      <a:pt x="295" y="283"/>
                    </a:lnTo>
                    <a:lnTo>
                      <a:pt x="295" y="317"/>
                    </a:lnTo>
                    <a:close/>
                    <a:moveTo>
                      <a:pt x="295" y="265"/>
                    </a:moveTo>
                    <a:lnTo>
                      <a:pt x="260" y="265"/>
                    </a:lnTo>
                    <a:lnTo>
                      <a:pt x="260" y="231"/>
                    </a:lnTo>
                    <a:lnTo>
                      <a:pt x="295" y="231"/>
                    </a:lnTo>
                    <a:lnTo>
                      <a:pt x="295" y="265"/>
                    </a:lnTo>
                    <a:close/>
                    <a:moveTo>
                      <a:pt x="295" y="214"/>
                    </a:moveTo>
                    <a:lnTo>
                      <a:pt x="260" y="214"/>
                    </a:lnTo>
                    <a:lnTo>
                      <a:pt x="260" y="179"/>
                    </a:lnTo>
                    <a:lnTo>
                      <a:pt x="295" y="179"/>
                    </a:lnTo>
                    <a:lnTo>
                      <a:pt x="295" y="214"/>
                    </a:lnTo>
                    <a:close/>
                    <a:moveTo>
                      <a:pt x="295" y="162"/>
                    </a:moveTo>
                    <a:lnTo>
                      <a:pt x="260" y="162"/>
                    </a:lnTo>
                    <a:lnTo>
                      <a:pt x="260" y="127"/>
                    </a:lnTo>
                    <a:lnTo>
                      <a:pt x="295" y="127"/>
                    </a:lnTo>
                    <a:lnTo>
                      <a:pt x="295" y="162"/>
                    </a:lnTo>
                    <a:close/>
                    <a:moveTo>
                      <a:pt x="295" y="110"/>
                    </a:moveTo>
                    <a:lnTo>
                      <a:pt x="260" y="110"/>
                    </a:lnTo>
                    <a:lnTo>
                      <a:pt x="260" y="75"/>
                    </a:lnTo>
                    <a:lnTo>
                      <a:pt x="295" y="75"/>
                    </a:lnTo>
                    <a:lnTo>
                      <a:pt x="295" y="110"/>
                    </a:lnTo>
                    <a:close/>
                    <a:moveTo>
                      <a:pt x="295" y="58"/>
                    </a:moveTo>
                    <a:lnTo>
                      <a:pt x="260" y="58"/>
                    </a:lnTo>
                    <a:lnTo>
                      <a:pt x="260" y="23"/>
                    </a:lnTo>
                    <a:lnTo>
                      <a:pt x="295" y="23"/>
                    </a:lnTo>
                    <a:lnTo>
                      <a:pt x="295" y="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37" name="Freeform 18">
                <a:extLst>
                  <a:ext uri="{FF2B5EF4-FFF2-40B4-BE49-F238E27FC236}">
                    <a16:creationId xmlns:a16="http://schemas.microsoft.com/office/drawing/2014/main" id="{10DC67CC-B5B6-42A6-AABF-D54591DC404A}"/>
                  </a:ext>
                </a:extLst>
              </p:cNvPr>
              <p:cNvSpPr>
                <a:spLocks noEditPoints="1"/>
              </p:cNvSpPr>
              <p:nvPr/>
            </p:nvSpPr>
            <p:spPr bwMode="auto">
              <a:xfrm>
                <a:off x="5209548" y="2634098"/>
                <a:ext cx="282779" cy="423380"/>
              </a:xfrm>
              <a:custGeom>
                <a:avLst/>
                <a:gdLst>
                  <a:gd name="T0" fmla="*/ 41 w 358"/>
                  <a:gd name="T1" fmla="*/ 0 h 536"/>
                  <a:gd name="T2" fmla="*/ 0 w 358"/>
                  <a:gd name="T3" fmla="*/ 536 h 536"/>
                  <a:gd name="T4" fmla="*/ 318 w 358"/>
                  <a:gd name="T5" fmla="*/ 507 h 536"/>
                  <a:gd name="T6" fmla="*/ 64 w 358"/>
                  <a:gd name="T7" fmla="*/ 386 h 536"/>
                  <a:gd name="T8" fmla="*/ 98 w 358"/>
                  <a:gd name="T9" fmla="*/ 363 h 536"/>
                  <a:gd name="T10" fmla="*/ 98 w 358"/>
                  <a:gd name="T11" fmla="*/ 334 h 536"/>
                  <a:gd name="T12" fmla="*/ 64 w 358"/>
                  <a:gd name="T13" fmla="*/ 317 h 536"/>
                  <a:gd name="T14" fmla="*/ 98 w 358"/>
                  <a:gd name="T15" fmla="*/ 317 h 536"/>
                  <a:gd name="T16" fmla="*/ 64 w 358"/>
                  <a:gd name="T17" fmla="*/ 231 h 536"/>
                  <a:gd name="T18" fmla="*/ 98 w 358"/>
                  <a:gd name="T19" fmla="*/ 214 h 536"/>
                  <a:gd name="T20" fmla="*/ 98 w 358"/>
                  <a:gd name="T21" fmla="*/ 179 h 536"/>
                  <a:gd name="T22" fmla="*/ 64 w 358"/>
                  <a:gd name="T23" fmla="*/ 162 h 536"/>
                  <a:gd name="T24" fmla="*/ 98 w 358"/>
                  <a:gd name="T25" fmla="*/ 162 h 536"/>
                  <a:gd name="T26" fmla="*/ 64 w 358"/>
                  <a:gd name="T27" fmla="*/ 75 h 536"/>
                  <a:gd name="T28" fmla="*/ 98 w 358"/>
                  <a:gd name="T29" fmla="*/ 58 h 536"/>
                  <a:gd name="T30" fmla="*/ 98 w 358"/>
                  <a:gd name="T31" fmla="*/ 23 h 536"/>
                  <a:gd name="T32" fmla="*/ 121 w 358"/>
                  <a:gd name="T33" fmla="*/ 415 h 536"/>
                  <a:gd name="T34" fmla="*/ 156 w 358"/>
                  <a:gd name="T35" fmla="*/ 415 h 536"/>
                  <a:gd name="T36" fmla="*/ 121 w 358"/>
                  <a:gd name="T37" fmla="*/ 334 h 536"/>
                  <a:gd name="T38" fmla="*/ 156 w 358"/>
                  <a:gd name="T39" fmla="*/ 317 h 536"/>
                  <a:gd name="T40" fmla="*/ 156 w 358"/>
                  <a:gd name="T41" fmla="*/ 283 h 536"/>
                  <a:gd name="T42" fmla="*/ 121 w 358"/>
                  <a:gd name="T43" fmla="*/ 265 h 536"/>
                  <a:gd name="T44" fmla="*/ 156 w 358"/>
                  <a:gd name="T45" fmla="*/ 265 h 536"/>
                  <a:gd name="T46" fmla="*/ 121 w 358"/>
                  <a:gd name="T47" fmla="*/ 179 h 536"/>
                  <a:gd name="T48" fmla="*/ 156 w 358"/>
                  <a:gd name="T49" fmla="*/ 162 h 536"/>
                  <a:gd name="T50" fmla="*/ 156 w 358"/>
                  <a:gd name="T51" fmla="*/ 127 h 536"/>
                  <a:gd name="T52" fmla="*/ 121 w 358"/>
                  <a:gd name="T53" fmla="*/ 110 h 536"/>
                  <a:gd name="T54" fmla="*/ 156 w 358"/>
                  <a:gd name="T55" fmla="*/ 110 h 536"/>
                  <a:gd name="T56" fmla="*/ 121 w 358"/>
                  <a:gd name="T57" fmla="*/ 23 h 536"/>
                  <a:gd name="T58" fmla="*/ 196 w 358"/>
                  <a:gd name="T59" fmla="*/ 507 h 536"/>
                  <a:gd name="T60" fmla="*/ 196 w 358"/>
                  <a:gd name="T61" fmla="*/ 438 h 536"/>
                  <a:gd name="T62" fmla="*/ 202 w 358"/>
                  <a:gd name="T63" fmla="*/ 415 h 536"/>
                  <a:gd name="T64" fmla="*/ 237 w 358"/>
                  <a:gd name="T65" fmla="*/ 415 h 536"/>
                  <a:gd name="T66" fmla="*/ 202 w 358"/>
                  <a:gd name="T67" fmla="*/ 334 h 536"/>
                  <a:gd name="T68" fmla="*/ 237 w 358"/>
                  <a:gd name="T69" fmla="*/ 317 h 536"/>
                  <a:gd name="T70" fmla="*/ 237 w 358"/>
                  <a:gd name="T71" fmla="*/ 283 h 536"/>
                  <a:gd name="T72" fmla="*/ 202 w 358"/>
                  <a:gd name="T73" fmla="*/ 265 h 536"/>
                  <a:gd name="T74" fmla="*/ 237 w 358"/>
                  <a:gd name="T75" fmla="*/ 265 h 536"/>
                  <a:gd name="T76" fmla="*/ 202 w 358"/>
                  <a:gd name="T77" fmla="*/ 179 h 536"/>
                  <a:gd name="T78" fmla="*/ 237 w 358"/>
                  <a:gd name="T79" fmla="*/ 162 h 536"/>
                  <a:gd name="T80" fmla="*/ 237 w 358"/>
                  <a:gd name="T81" fmla="*/ 127 h 536"/>
                  <a:gd name="T82" fmla="*/ 202 w 358"/>
                  <a:gd name="T83" fmla="*/ 110 h 536"/>
                  <a:gd name="T84" fmla="*/ 237 w 358"/>
                  <a:gd name="T85" fmla="*/ 110 h 536"/>
                  <a:gd name="T86" fmla="*/ 202 w 358"/>
                  <a:gd name="T87" fmla="*/ 23 h 536"/>
                  <a:gd name="T88" fmla="*/ 295 w 358"/>
                  <a:gd name="T89" fmla="*/ 415 h 536"/>
                  <a:gd name="T90" fmla="*/ 295 w 358"/>
                  <a:gd name="T91" fmla="*/ 386 h 536"/>
                  <a:gd name="T92" fmla="*/ 260 w 358"/>
                  <a:gd name="T93" fmla="*/ 363 h 536"/>
                  <a:gd name="T94" fmla="*/ 295 w 358"/>
                  <a:gd name="T95" fmla="*/ 363 h 536"/>
                  <a:gd name="T96" fmla="*/ 260 w 358"/>
                  <a:gd name="T97" fmla="*/ 283 h 536"/>
                  <a:gd name="T98" fmla="*/ 295 w 358"/>
                  <a:gd name="T99" fmla="*/ 265 h 536"/>
                  <a:gd name="T100" fmla="*/ 295 w 358"/>
                  <a:gd name="T101" fmla="*/ 231 h 536"/>
                  <a:gd name="T102" fmla="*/ 260 w 358"/>
                  <a:gd name="T103" fmla="*/ 214 h 536"/>
                  <a:gd name="T104" fmla="*/ 295 w 358"/>
                  <a:gd name="T105" fmla="*/ 214 h 536"/>
                  <a:gd name="T106" fmla="*/ 260 w 358"/>
                  <a:gd name="T107" fmla="*/ 127 h 536"/>
                  <a:gd name="T108" fmla="*/ 295 w 358"/>
                  <a:gd name="T109" fmla="*/ 110 h 536"/>
                  <a:gd name="T110" fmla="*/ 295 w 358"/>
                  <a:gd name="T111" fmla="*/ 75 h 536"/>
                  <a:gd name="T112" fmla="*/ 260 w 358"/>
                  <a:gd name="T113" fmla="*/ 58 h 536"/>
                  <a:gd name="T114" fmla="*/ 295 w 358"/>
                  <a:gd name="T115" fmla="*/ 5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536">
                    <a:moveTo>
                      <a:pt x="318" y="507"/>
                    </a:moveTo>
                    <a:lnTo>
                      <a:pt x="318" y="0"/>
                    </a:lnTo>
                    <a:lnTo>
                      <a:pt x="41" y="0"/>
                    </a:lnTo>
                    <a:lnTo>
                      <a:pt x="41" y="507"/>
                    </a:lnTo>
                    <a:lnTo>
                      <a:pt x="0" y="507"/>
                    </a:lnTo>
                    <a:lnTo>
                      <a:pt x="0" y="536"/>
                    </a:lnTo>
                    <a:lnTo>
                      <a:pt x="358" y="536"/>
                    </a:lnTo>
                    <a:lnTo>
                      <a:pt x="358" y="507"/>
                    </a:lnTo>
                    <a:lnTo>
                      <a:pt x="318" y="507"/>
                    </a:lnTo>
                    <a:close/>
                    <a:moveTo>
                      <a:pt x="98" y="415"/>
                    </a:moveTo>
                    <a:lnTo>
                      <a:pt x="64" y="415"/>
                    </a:lnTo>
                    <a:lnTo>
                      <a:pt x="64" y="386"/>
                    </a:lnTo>
                    <a:lnTo>
                      <a:pt x="98" y="386"/>
                    </a:lnTo>
                    <a:lnTo>
                      <a:pt x="98" y="415"/>
                    </a:lnTo>
                    <a:close/>
                    <a:moveTo>
                      <a:pt x="98" y="363"/>
                    </a:moveTo>
                    <a:lnTo>
                      <a:pt x="64" y="363"/>
                    </a:lnTo>
                    <a:lnTo>
                      <a:pt x="64" y="334"/>
                    </a:lnTo>
                    <a:lnTo>
                      <a:pt x="98" y="334"/>
                    </a:lnTo>
                    <a:lnTo>
                      <a:pt x="98" y="363"/>
                    </a:lnTo>
                    <a:close/>
                    <a:moveTo>
                      <a:pt x="98" y="317"/>
                    </a:moveTo>
                    <a:lnTo>
                      <a:pt x="64" y="317"/>
                    </a:lnTo>
                    <a:lnTo>
                      <a:pt x="64" y="283"/>
                    </a:lnTo>
                    <a:lnTo>
                      <a:pt x="98" y="283"/>
                    </a:lnTo>
                    <a:lnTo>
                      <a:pt x="98" y="317"/>
                    </a:lnTo>
                    <a:close/>
                    <a:moveTo>
                      <a:pt x="98" y="265"/>
                    </a:moveTo>
                    <a:lnTo>
                      <a:pt x="64" y="265"/>
                    </a:lnTo>
                    <a:lnTo>
                      <a:pt x="64" y="231"/>
                    </a:lnTo>
                    <a:lnTo>
                      <a:pt x="98" y="231"/>
                    </a:lnTo>
                    <a:lnTo>
                      <a:pt x="98" y="265"/>
                    </a:lnTo>
                    <a:close/>
                    <a:moveTo>
                      <a:pt x="98" y="214"/>
                    </a:moveTo>
                    <a:lnTo>
                      <a:pt x="64" y="214"/>
                    </a:lnTo>
                    <a:lnTo>
                      <a:pt x="64" y="179"/>
                    </a:lnTo>
                    <a:lnTo>
                      <a:pt x="98" y="179"/>
                    </a:lnTo>
                    <a:lnTo>
                      <a:pt x="98" y="214"/>
                    </a:lnTo>
                    <a:close/>
                    <a:moveTo>
                      <a:pt x="98" y="162"/>
                    </a:moveTo>
                    <a:lnTo>
                      <a:pt x="64" y="162"/>
                    </a:lnTo>
                    <a:lnTo>
                      <a:pt x="64" y="127"/>
                    </a:lnTo>
                    <a:lnTo>
                      <a:pt x="98" y="127"/>
                    </a:lnTo>
                    <a:lnTo>
                      <a:pt x="98" y="162"/>
                    </a:lnTo>
                    <a:close/>
                    <a:moveTo>
                      <a:pt x="98" y="110"/>
                    </a:moveTo>
                    <a:lnTo>
                      <a:pt x="64" y="110"/>
                    </a:lnTo>
                    <a:lnTo>
                      <a:pt x="64" y="75"/>
                    </a:lnTo>
                    <a:lnTo>
                      <a:pt x="98" y="75"/>
                    </a:lnTo>
                    <a:lnTo>
                      <a:pt x="98" y="110"/>
                    </a:lnTo>
                    <a:close/>
                    <a:moveTo>
                      <a:pt x="98" y="58"/>
                    </a:moveTo>
                    <a:lnTo>
                      <a:pt x="64" y="58"/>
                    </a:lnTo>
                    <a:lnTo>
                      <a:pt x="64" y="23"/>
                    </a:lnTo>
                    <a:lnTo>
                      <a:pt x="98" y="23"/>
                    </a:lnTo>
                    <a:lnTo>
                      <a:pt x="98" y="58"/>
                    </a:lnTo>
                    <a:close/>
                    <a:moveTo>
                      <a:pt x="156" y="415"/>
                    </a:moveTo>
                    <a:lnTo>
                      <a:pt x="121" y="415"/>
                    </a:lnTo>
                    <a:lnTo>
                      <a:pt x="121" y="386"/>
                    </a:lnTo>
                    <a:lnTo>
                      <a:pt x="156" y="386"/>
                    </a:lnTo>
                    <a:lnTo>
                      <a:pt x="156" y="415"/>
                    </a:lnTo>
                    <a:close/>
                    <a:moveTo>
                      <a:pt x="156" y="363"/>
                    </a:moveTo>
                    <a:lnTo>
                      <a:pt x="121" y="363"/>
                    </a:lnTo>
                    <a:lnTo>
                      <a:pt x="121" y="334"/>
                    </a:lnTo>
                    <a:lnTo>
                      <a:pt x="156" y="334"/>
                    </a:lnTo>
                    <a:lnTo>
                      <a:pt x="156" y="363"/>
                    </a:lnTo>
                    <a:close/>
                    <a:moveTo>
                      <a:pt x="156" y="317"/>
                    </a:moveTo>
                    <a:lnTo>
                      <a:pt x="121" y="317"/>
                    </a:lnTo>
                    <a:lnTo>
                      <a:pt x="121" y="283"/>
                    </a:lnTo>
                    <a:lnTo>
                      <a:pt x="156" y="283"/>
                    </a:lnTo>
                    <a:lnTo>
                      <a:pt x="156" y="317"/>
                    </a:lnTo>
                    <a:close/>
                    <a:moveTo>
                      <a:pt x="156" y="265"/>
                    </a:moveTo>
                    <a:lnTo>
                      <a:pt x="121" y="265"/>
                    </a:lnTo>
                    <a:lnTo>
                      <a:pt x="121" y="231"/>
                    </a:lnTo>
                    <a:lnTo>
                      <a:pt x="156" y="231"/>
                    </a:lnTo>
                    <a:lnTo>
                      <a:pt x="156" y="265"/>
                    </a:lnTo>
                    <a:close/>
                    <a:moveTo>
                      <a:pt x="156" y="214"/>
                    </a:moveTo>
                    <a:lnTo>
                      <a:pt x="121" y="214"/>
                    </a:lnTo>
                    <a:lnTo>
                      <a:pt x="121" y="179"/>
                    </a:lnTo>
                    <a:lnTo>
                      <a:pt x="156" y="179"/>
                    </a:lnTo>
                    <a:lnTo>
                      <a:pt x="156" y="214"/>
                    </a:lnTo>
                    <a:close/>
                    <a:moveTo>
                      <a:pt x="156" y="162"/>
                    </a:moveTo>
                    <a:lnTo>
                      <a:pt x="121" y="162"/>
                    </a:lnTo>
                    <a:lnTo>
                      <a:pt x="121" y="127"/>
                    </a:lnTo>
                    <a:lnTo>
                      <a:pt x="156" y="127"/>
                    </a:lnTo>
                    <a:lnTo>
                      <a:pt x="156" y="162"/>
                    </a:lnTo>
                    <a:close/>
                    <a:moveTo>
                      <a:pt x="156" y="110"/>
                    </a:moveTo>
                    <a:lnTo>
                      <a:pt x="121" y="110"/>
                    </a:lnTo>
                    <a:lnTo>
                      <a:pt x="121" y="75"/>
                    </a:lnTo>
                    <a:lnTo>
                      <a:pt x="156" y="75"/>
                    </a:lnTo>
                    <a:lnTo>
                      <a:pt x="156" y="110"/>
                    </a:lnTo>
                    <a:close/>
                    <a:moveTo>
                      <a:pt x="156" y="58"/>
                    </a:moveTo>
                    <a:lnTo>
                      <a:pt x="121" y="58"/>
                    </a:lnTo>
                    <a:lnTo>
                      <a:pt x="121" y="23"/>
                    </a:lnTo>
                    <a:lnTo>
                      <a:pt x="156" y="23"/>
                    </a:lnTo>
                    <a:lnTo>
                      <a:pt x="156" y="58"/>
                    </a:lnTo>
                    <a:close/>
                    <a:moveTo>
                      <a:pt x="196" y="507"/>
                    </a:moveTo>
                    <a:lnTo>
                      <a:pt x="162" y="507"/>
                    </a:lnTo>
                    <a:lnTo>
                      <a:pt x="162" y="438"/>
                    </a:lnTo>
                    <a:lnTo>
                      <a:pt x="196" y="438"/>
                    </a:lnTo>
                    <a:lnTo>
                      <a:pt x="196" y="507"/>
                    </a:lnTo>
                    <a:close/>
                    <a:moveTo>
                      <a:pt x="237" y="415"/>
                    </a:moveTo>
                    <a:lnTo>
                      <a:pt x="202" y="415"/>
                    </a:lnTo>
                    <a:lnTo>
                      <a:pt x="202" y="386"/>
                    </a:lnTo>
                    <a:lnTo>
                      <a:pt x="237" y="386"/>
                    </a:lnTo>
                    <a:lnTo>
                      <a:pt x="237" y="415"/>
                    </a:lnTo>
                    <a:close/>
                    <a:moveTo>
                      <a:pt x="237" y="363"/>
                    </a:moveTo>
                    <a:lnTo>
                      <a:pt x="202" y="363"/>
                    </a:lnTo>
                    <a:lnTo>
                      <a:pt x="202" y="334"/>
                    </a:lnTo>
                    <a:lnTo>
                      <a:pt x="237" y="334"/>
                    </a:lnTo>
                    <a:lnTo>
                      <a:pt x="237" y="363"/>
                    </a:lnTo>
                    <a:close/>
                    <a:moveTo>
                      <a:pt x="237" y="317"/>
                    </a:moveTo>
                    <a:lnTo>
                      <a:pt x="202" y="317"/>
                    </a:lnTo>
                    <a:lnTo>
                      <a:pt x="202" y="283"/>
                    </a:lnTo>
                    <a:lnTo>
                      <a:pt x="237" y="283"/>
                    </a:lnTo>
                    <a:lnTo>
                      <a:pt x="237" y="317"/>
                    </a:lnTo>
                    <a:close/>
                    <a:moveTo>
                      <a:pt x="237" y="265"/>
                    </a:moveTo>
                    <a:lnTo>
                      <a:pt x="202" y="265"/>
                    </a:lnTo>
                    <a:lnTo>
                      <a:pt x="202" y="231"/>
                    </a:lnTo>
                    <a:lnTo>
                      <a:pt x="237" y="231"/>
                    </a:lnTo>
                    <a:lnTo>
                      <a:pt x="237" y="265"/>
                    </a:lnTo>
                    <a:close/>
                    <a:moveTo>
                      <a:pt x="237" y="214"/>
                    </a:moveTo>
                    <a:lnTo>
                      <a:pt x="202" y="214"/>
                    </a:lnTo>
                    <a:lnTo>
                      <a:pt x="202" y="179"/>
                    </a:lnTo>
                    <a:lnTo>
                      <a:pt x="237" y="179"/>
                    </a:lnTo>
                    <a:lnTo>
                      <a:pt x="237" y="214"/>
                    </a:lnTo>
                    <a:close/>
                    <a:moveTo>
                      <a:pt x="237" y="162"/>
                    </a:moveTo>
                    <a:lnTo>
                      <a:pt x="202" y="162"/>
                    </a:lnTo>
                    <a:lnTo>
                      <a:pt x="202" y="127"/>
                    </a:lnTo>
                    <a:lnTo>
                      <a:pt x="237" y="127"/>
                    </a:lnTo>
                    <a:lnTo>
                      <a:pt x="237" y="162"/>
                    </a:lnTo>
                    <a:close/>
                    <a:moveTo>
                      <a:pt x="237" y="110"/>
                    </a:moveTo>
                    <a:lnTo>
                      <a:pt x="202" y="110"/>
                    </a:lnTo>
                    <a:lnTo>
                      <a:pt x="202" y="75"/>
                    </a:lnTo>
                    <a:lnTo>
                      <a:pt x="237" y="75"/>
                    </a:lnTo>
                    <a:lnTo>
                      <a:pt x="237" y="110"/>
                    </a:lnTo>
                    <a:close/>
                    <a:moveTo>
                      <a:pt x="237" y="58"/>
                    </a:moveTo>
                    <a:lnTo>
                      <a:pt x="202" y="58"/>
                    </a:lnTo>
                    <a:lnTo>
                      <a:pt x="202" y="23"/>
                    </a:lnTo>
                    <a:lnTo>
                      <a:pt x="237" y="23"/>
                    </a:lnTo>
                    <a:lnTo>
                      <a:pt x="237" y="58"/>
                    </a:lnTo>
                    <a:close/>
                    <a:moveTo>
                      <a:pt x="295" y="415"/>
                    </a:moveTo>
                    <a:lnTo>
                      <a:pt x="260" y="415"/>
                    </a:lnTo>
                    <a:lnTo>
                      <a:pt x="260" y="386"/>
                    </a:lnTo>
                    <a:lnTo>
                      <a:pt x="295" y="386"/>
                    </a:lnTo>
                    <a:lnTo>
                      <a:pt x="295" y="415"/>
                    </a:lnTo>
                    <a:close/>
                    <a:moveTo>
                      <a:pt x="295" y="363"/>
                    </a:moveTo>
                    <a:lnTo>
                      <a:pt x="260" y="363"/>
                    </a:lnTo>
                    <a:lnTo>
                      <a:pt x="260" y="334"/>
                    </a:lnTo>
                    <a:lnTo>
                      <a:pt x="295" y="334"/>
                    </a:lnTo>
                    <a:lnTo>
                      <a:pt x="295" y="363"/>
                    </a:lnTo>
                    <a:close/>
                    <a:moveTo>
                      <a:pt x="295" y="317"/>
                    </a:moveTo>
                    <a:lnTo>
                      <a:pt x="260" y="317"/>
                    </a:lnTo>
                    <a:lnTo>
                      <a:pt x="260" y="283"/>
                    </a:lnTo>
                    <a:lnTo>
                      <a:pt x="295" y="283"/>
                    </a:lnTo>
                    <a:lnTo>
                      <a:pt x="295" y="317"/>
                    </a:lnTo>
                    <a:close/>
                    <a:moveTo>
                      <a:pt x="295" y="265"/>
                    </a:moveTo>
                    <a:lnTo>
                      <a:pt x="260" y="265"/>
                    </a:lnTo>
                    <a:lnTo>
                      <a:pt x="260" y="231"/>
                    </a:lnTo>
                    <a:lnTo>
                      <a:pt x="295" y="231"/>
                    </a:lnTo>
                    <a:lnTo>
                      <a:pt x="295" y="265"/>
                    </a:lnTo>
                    <a:close/>
                    <a:moveTo>
                      <a:pt x="295" y="214"/>
                    </a:moveTo>
                    <a:lnTo>
                      <a:pt x="260" y="214"/>
                    </a:lnTo>
                    <a:lnTo>
                      <a:pt x="260" y="179"/>
                    </a:lnTo>
                    <a:lnTo>
                      <a:pt x="295" y="179"/>
                    </a:lnTo>
                    <a:lnTo>
                      <a:pt x="295" y="214"/>
                    </a:lnTo>
                    <a:close/>
                    <a:moveTo>
                      <a:pt x="295" y="162"/>
                    </a:moveTo>
                    <a:lnTo>
                      <a:pt x="260" y="162"/>
                    </a:lnTo>
                    <a:lnTo>
                      <a:pt x="260" y="127"/>
                    </a:lnTo>
                    <a:lnTo>
                      <a:pt x="295" y="127"/>
                    </a:lnTo>
                    <a:lnTo>
                      <a:pt x="295" y="162"/>
                    </a:lnTo>
                    <a:close/>
                    <a:moveTo>
                      <a:pt x="295" y="110"/>
                    </a:moveTo>
                    <a:lnTo>
                      <a:pt x="260" y="110"/>
                    </a:lnTo>
                    <a:lnTo>
                      <a:pt x="260" y="75"/>
                    </a:lnTo>
                    <a:lnTo>
                      <a:pt x="295" y="75"/>
                    </a:lnTo>
                    <a:lnTo>
                      <a:pt x="295" y="110"/>
                    </a:lnTo>
                    <a:close/>
                    <a:moveTo>
                      <a:pt x="295" y="58"/>
                    </a:moveTo>
                    <a:lnTo>
                      <a:pt x="260" y="58"/>
                    </a:lnTo>
                    <a:lnTo>
                      <a:pt x="260" y="23"/>
                    </a:lnTo>
                    <a:lnTo>
                      <a:pt x="295" y="23"/>
                    </a:lnTo>
                    <a:lnTo>
                      <a:pt x="295" y="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grpSp>
        <p:nvGrpSpPr>
          <p:cNvPr id="21" name="Group 20">
            <a:extLst>
              <a:ext uri="{FF2B5EF4-FFF2-40B4-BE49-F238E27FC236}">
                <a16:creationId xmlns:a16="http://schemas.microsoft.com/office/drawing/2014/main" id="{70064717-09C0-40EA-9285-F0F44E1E71A5}"/>
              </a:ext>
            </a:extLst>
          </p:cNvPr>
          <p:cNvGrpSpPr/>
          <p:nvPr/>
        </p:nvGrpSpPr>
        <p:grpSpPr>
          <a:xfrm>
            <a:off x="3853934" y="1587256"/>
            <a:ext cx="1457339" cy="872248"/>
            <a:chOff x="3853934" y="1587256"/>
            <a:chExt cx="1457339" cy="872248"/>
          </a:xfrm>
        </p:grpSpPr>
        <p:sp>
          <p:nvSpPr>
            <p:cNvPr id="6" name="Rectangle 5">
              <a:extLst>
                <a:ext uri="{FF2B5EF4-FFF2-40B4-BE49-F238E27FC236}">
                  <a16:creationId xmlns:a16="http://schemas.microsoft.com/office/drawing/2014/main" id="{3E5F57DB-EFE3-4236-8387-0DA60BE2641C}"/>
                </a:ext>
              </a:extLst>
            </p:cNvPr>
            <p:cNvSpPr/>
            <p:nvPr/>
          </p:nvSpPr>
          <p:spPr>
            <a:xfrm>
              <a:off x="3853934" y="2028617"/>
              <a:ext cx="1457339"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Recovery of file share based workloads </a:t>
              </a:r>
            </a:p>
          </p:txBody>
        </p:sp>
        <p:grpSp>
          <p:nvGrpSpPr>
            <p:cNvPr id="18" name="Group 17">
              <a:extLst>
                <a:ext uri="{FF2B5EF4-FFF2-40B4-BE49-F238E27FC236}">
                  <a16:creationId xmlns:a16="http://schemas.microsoft.com/office/drawing/2014/main" id="{606757D9-5CE8-4F59-A657-20250139C88D}"/>
                </a:ext>
              </a:extLst>
            </p:cNvPr>
            <p:cNvGrpSpPr/>
            <p:nvPr/>
          </p:nvGrpSpPr>
          <p:grpSpPr>
            <a:xfrm>
              <a:off x="4386969" y="1587256"/>
              <a:ext cx="391269" cy="397388"/>
              <a:chOff x="5473679" y="1557690"/>
              <a:chExt cx="406638" cy="412998"/>
            </a:xfrm>
          </p:grpSpPr>
          <p:grpSp>
            <p:nvGrpSpPr>
              <p:cNvPr id="90" name="Group 89">
                <a:extLst>
                  <a:ext uri="{FF2B5EF4-FFF2-40B4-BE49-F238E27FC236}">
                    <a16:creationId xmlns:a16="http://schemas.microsoft.com/office/drawing/2014/main" id="{A636DD4E-0B7E-4D86-991C-37DC5C5AEF49}"/>
                  </a:ext>
                </a:extLst>
              </p:cNvPr>
              <p:cNvGrpSpPr/>
              <p:nvPr/>
            </p:nvGrpSpPr>
            <p:grpSpPr>
              <a:xfrm>
                <a:off x="5473679" y="1557690"/>
                <a:ext cx="268536" cy="406972"/>
                <a:chOff x="2743344" y="2301758"/>
                <a:chExt cx="523354" cy="733459"/>
              </a:xfrm>
              <a:solidFill>
                <a:schemeClr val="tx2"/>
              </a:solidFill>
            </p:grpSpPr>
            <p:sp>
              <p:nvSpPr>
                <p:cNvPr id="94" name="Freeform: Shape 93">
                  <a:extLst>
                    <a:ext uri="{FF2B5EF4-FFF2-40B4-BE49-F238E27FC236}">
                      <a16:creationId xmlns:a16="http://schemas.microsoft.com/office/drawing/2014/main" id="{3611455B-7241-4010-9092-A9B06E391794}"/>
                    </a:ext>
                  </a:extLst>
                </p:cNvPr>
                <p:cNvSpPr/>
                <p:nvPr/>
              </p:nvSpPr>
              <p:spPr>
                <a:xfrm rot="961577">
                  <a:off x="2833333" y="2301758"/>
                  <a:ext cx="433365" cy="406980"/>
                </a:xfrm>
                <a:custGeom>
                  <a:avLst/>
                  <a:gdLst>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170707 w 440910"/>
                    <a:gd name="connsiteY16" fmla="*/ 41097 h 406981"/>
                    <a:gd name="connsiteX17" fmla="*/ 6567 w 440910"/>
                    <a:gd name="connsiteY17" fmla="*/ 357322 h 406981"/>
                    <a:gd name="connsiteX18" fmla="*/ 4093 w 440910"/>
                    <a:gd name="connsiteY18" fmla="*/ 405805 h 406981"/>
                    <a:gd name="connsiteX19" fmla="*/ 0 w 440910"/>
                    <a:gd name="connsiteY19" fmla="*/ 406981 h 406981"/>
                    <a:gd name="connsiteX20" fmla="*/ 3106 w 440910"/>
                    <a:gd name="connsiteY20" fmla="*/ 348305 h 406981"/>
                    <a:gd name="connsiteX21" fmla="*/ 181378 w 440910"/>
                    <a:gd name="connsiteY21"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6567 w 440910"/>
                    <a:gd name="connsiteY16" fmla="*/ 357322 h 406981"/>
                    <a:gd name="connsiteX17" fmla="*/ 4093 w 440910"/>
                    <a:gd name="connsiteY17" fmla="*/ 405805 h 406981"/>
                    <a:gd name="connsiteX18" fmla="*/ 0 w 440910"/>
                    <a:gd name="connsiteY18" fmla="*/ 406981 h 406981"/>
                    <a:gd name="connsiteX19" fmla="*/ 3106 w 440910"/>
                    <a:gd name="connsiteY19" fmla="*/ 348305 h 406981"/>
                    <a:gd name="connsiteX20" fmla="*/ 181378 w 440910"/>
                    <a:gd name="connsiteY20"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74464 w 440910"/>
                    <a:gd name="connsiteY14" fmla="*/ 40442 h 406981"/>
                    <a:gd name="connsiteX15" fmla="*/ 6567 w 440910"/>
                    <a:gd name="connsiteY15" fmla="*/ 357322 h 406981"/>
                    <a:gd name="connsiteX16" fmla="*/ 4093 w 440910"/>
                    <a:gd name="connsiteY16" fmla="*/ 405805 h 406981"/>
                    <a:gd name="connsiteX17" fmla="*/ 0 w 440910"/>
                    <a:gd name="connsiteY17" fmla="*/ 406981 h 406981"/>
                    <a:gd name="connsiteX18" fmla="*/ 3106 w 440910"/>
                    <a:gd name="connsiteY18" fmla="*/ 348305 h 406981"/>
                    <a:gd name="connsiteX19" fmla="*/ 181378 w 440910"/>
                    <a:gd name="connsiteY19"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6567 w 440910"/>
                    <a:gd name="connsiteY14" fmla="*/ 357322 h 406981"/>
                    <a:gd name="connsiteX15" fmla="*/ 4093 w 440910"/>
                    <a:gd name="connsiteY15" fmla="*/ 405805 h 406981"/>
                    <a:gd name="connsiteX16" fmla="*/ 0 w 440910"/>
                    <a:gd name="connsiteY16" fmla="*/ 406981 h 406981"/>
                    <a:gd name="connsiteX17" fmla="*/ 3106 w 440910"/>
                    <a:gd name="connsiteY17" fmla="*/ 348305 h 406981"/>
                    <a:gd name="connsiteX18" fmla="*/ 181378 w 440910"/>
                    <a:gd name="connsiteY18"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6567 w 440910"/>
                    <a:gd name="connsiteY13" fmla="*/ 357322 h 406981"/>
                    <a:gd name="connsiteX14" fmla="*/ 4093 w 440910"/>
                    <a:gd name="connsiteY14" fmla="*/ 405805 h 406981"/>
                    <a:gd name="connsiteX15" fmla="*/ 0 w 440910"/>
                    <a:gd name="connsiteY15" fmla="*/ 406981 h 406981"/>
                    <a:gd name="connsiteX16" fmla="*/ 3106 w 440910"/>
                    <a:gd name="connsiteY16" fmla="*/ 348305 h 406981"/>
                    <a:gd name="connsiteX17" fmla="*/ 181378 w 440910"/>
                    <a:gd name="connsiteY17"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3106 w 440910"/>
                    <a:gd name="connsiteY15" fmla="*/ 348305 h 406981"/>
                    <a:gd name="connsiteX16" fmla="*/ 181378 w 440910"/>
                    <a:gd name="connsiteY16"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6203 w 440910"/>
                    <a:gd name="connsiteY15" fmla="*/ 317686 h 406981"/>
                    <a:gd name="connsiteX16" fmla="*/ 181378 w 440910"/>
                    <a:gd name="connsiteY16" fmla="*/ 8863 h 406981"/>
                    <a:gd name="connsiteX0" fmla="*/ 253197 w 512729"/>
                    <a:gd name="connsiteY0" fmla="*/ 8863 h 483337"/>
                    <a:gd name="connsiteX1" fmla="*/ 299369 w 512729"/>
                    <a:gd name="connsiteY1" fmla="*/ 0 h 483337"/>
                    <a:gd name="connsiteX2" fmla="*/ 510461 w 512729"/>
                    <a:gd name="connsiteY2" fmla="*/ 266423 h 483337"/>
                    <a:gd name="connsiteX3" fmla="*/ 512729 w 512729"/>
                    <a:gd name="connsiteY3" fmla="*/ 280333 h 483337"/>
                    <a:gd name="connsiteX4" fmla="*/ 507555 w 512729"/>
                    <a:gd name="connsiteY4" fmla="*/ 281819 h 483337"/>
                    <a:gd name="connsiteX5" fmla="*/ 507108 w 512729"/>
                    <a:gd name="connsiteY5" fmla="*/ 278972 h 483337"/>
                    <a:gd name="connsiteX6" fmla="*/ 318684 w 512729"/>
                    <a:gd name="connsiteY6" fmla="*/ 32262 h 483337"/>
                    <a:gd name="connsiteX7" fmla="*/ 292364 w 512729"/>
                    <a:gd name="connsiteY7" fmla="*/ 37504 h 483337"/>
                    <a:gd name="connsiteX8" fmla="*/ 262671 w 512729"/>
                    <a:gd name="connsiteY8" fmla="*/ 52009 h 483337"/>
                    <a:gd name="connsiteX9" fmla="*/ 122060 w 512729"/>
                    <a:gd name="connsiteY9" fmla="*/ 355056 h 483337"/>
                    <a:gd name="connsiteX10" fmla="*/ 119887 w 512729"/>
                    <a:gd name="connsiteY10" fmla="*/ 395117 h 483337"/>
                    <a:gd name="connsiteX11" fmla="*/ 76173 w 512729"/>
                    <a:gd name="connsiteY11" fmla="*/ 406923 h 483337"/>
                    <a:gd name="connsiteX12" fmla="*/ 0 w 512729"/>
                    <a:gd name="connsiteY12" fmla="*/ 483337 h 483337"/>
                    <a:gd name="connsiteX13" fmla="*/ 75912 w 512729"/>
                    <a:gd name="connsiteY13" fmla="*/ 405805 h 483337"/>
                    <a:gd name="connsiteX14" fmla="*/ 71819 w 512729"/>
                    <a:gd name="connsiteY14" fmla="*/ 406981 h 483337"/>
                    <a:gd name="connsiteX15" fmla="*/ 78022 w 512729"/>
                    <a:gd name="connsiteY15" fmla="*/ 317686 h 483337"/>
                    <a:gd name="connsiteX16" fmla="*/ 253197 w 512729"/>
                    <a:gd name="connsiteY16" fmla="*/ 8863 h 483337"/>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4093 w 440910"/>
                    <a:gd name="connsiteY12" fmla="*/ 405805 h 406981"/>
                    <a:gd name="connsiteX13" fmla="*/ 0 w 440910"/>
                    <a:gd name="connsiteY13" fmla="*/ 406981 h 406981"/>
                    <a:gd name="connsiteX14" fmla="*/ 6203 w 440910"/>
                    <a:gd name="connsiteY14" fmla="*/ 317686 h 406981"/>
                    <a:gd name="connsiteX15" fmla="*/ 181378 w 440910"/>
                    <a:gd name="connsiteY15" fmla="*/ 8863 h 40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10" h="406981">
                      <a:moveTo>
                        <a:pt x="181378" y="8863"/>
                      </a:moveTo>
                      <a:cubicBezTo>
                        <a:pt x="196292" y="3051"/>
                        <a:pt x="211734" y="0"/>
                        <a:pt x="227550" y="0"/>
                      </a:cubicBezTo>
                      <a:cubicBezTo>
                        <a:pt x="322445" y="0"/>
                        <a:pt x="403864" y="109857"/>
                        <a:pt x="438642" y="266423"/>
                      </a:cubicBezTo>
                      <a:lnTo>
                        <a:pt x="440910" y="280333"/>
                      </a:lnTo>
                      <a:lnTo>
                        <a:pt x="435736" y="281819"/>
                      </a:lnTo>
                      <a:lnTo>
                        <a:pt x="435289" y="278972"/>
                      </a:lnTo>
                      <a:cubicBezTo>
                        <a:pt x="404245" y="133991"/>
                        <a:pt x="331569" y="32262"/>
                        <a:pt x="246865" y="32262"/>
                      </a:cubicBezTo>
                      <a:lnTo>
                        <a:pt x="220545" y="37504"/>
                      </a:lnTo>
                      <a:lnTo>
                        <a:pt x="190852" y="52009"/>
                      </a:lnTo>
                      <a:cubicBezTo>
                        <a:pt x="119726" y="100382"/>
                        <a:pt x="65708" y="214675"/>
                        <a:pt x="50241" y="355056"/>
                      </a:cubicBezTo>
                      <a:lnTo>
                        <a:pt x="48068" y="395117"/>
                      </a:lnTo>
                      <a:lnTo>
                        <a:pt x="4354" y="406923"/>
                      </a:lnTo>
                      <a:lnTo>
                        <a:pt x="4093" y="405805"/>
                      </a:lnTo>
                      <a:lnTo>
                        <a:pt x="0" y="406981"/>
                      </a:lnTo>
                      <a:lnTo>
                        <a:pt x="6203" y="317686"/>
                      </a:lnTo>
                      <a:cubicBezTo>
                        <a:pt x="24514" y="147305"/>
                        <a:pt x="91896" y="43727"/>
                        <a:pt x="181378" y="8863"/>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solidFill>
                  </a:endParaRPr>
                </a:p>
              </p:txBody>
            </p:sp>
            <p:sp>
              <p:nvSpPr>
                <p:cNvPr id="95" name="Freeform: Shape 94">
                  <a:extLst>
                    <a:ext uri="{FF2B5EF4-FFF2-40B4-BE49-F238E27FC236}">
                      <a16:creationId xmlns:a16="http://schemas.microsoft.com/office/drawing/2014/main" id="{578450AE-565A-4194-965D-18153F785B4A}"/>
                    </a:ext>
                  </a:extLst>
                </p:cNvPr>
                <p:cNvSpPr/>
                <p:nvPr/>
              </p:nvSpPr>
              <p:spPr>
                <a:xfrm rot="11771144">
                  <a:off x="2743344" y="2628236"/>
                  <a:ext cx="440910" cy="406981"/>
                </a:xfrm>
                <a:custGeom>
                  <a:avLst/>
                  <a:gdLst>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170707 w 440910"/>
                    <a:gd name="connsiteY16" fmla="*/ 41097 h 406981"/>
                    <a:gd name="connsiteX17" fmla="*/ 6567 w 440910"/>
                    <a:gd name="connsiteY17" fmla="*/ 357322 h 406981"/>
                    <a:gd name="connsiteX18" fmla="*/ 4093 w 440910"/>
                    <a:gd name="connsiteY18" fmla="*/ 405805 h 406981"/>
                    <a:gd name="connsiteX19" fmla="*/ 0 w 440910"/>
                    <a:gd name="connsiteY19" fmla="*/ 406981 h 406981"/>
                    <a:gd name="connsiteX20" fmla="*/ 3106 w 440910"/>
                    <a:gd name="connsiteY20" fmla="*/ 348305 h 406981"/>
                    <a:gd name="connsiteX21" fmla="*/ 181378 w 440910"/>
                    <a:gd name="connsiteY21"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6567 w 440910"/>
                    <a:gd name="connsiteY16" fmla="*/ 357322 h 406981"/>
                    <a:gd name="connsiteX17" fmla="*/ 4093 w 440910"/>
                    <a:gd name="connsiteY17" fmla="*/ 405805 h 406981"/>
                    <a:gd name="connsiteX18" fmla="*/ 0 w 440910"/>
                    <a:gd name="connsiteY18" fmla="*/ 406981 h 406981"/>
                    <a:gd name="connsiteX19" fmla="*/ 3106 w 440910"/>
                    <a:gd name="connsiteY19" fmla="*/ 348305 h 406981"/>
                    <a:gd name="connsiteX20" fmla="*/ 181378 w 440910"/>
                    <a:gd name="connsiteY20"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74464 w 440910"/>
                    <a:gd name="connsiteY14" fmla="*/ 40442 h 406981"/>
                    <a:gd name="connsiteX15" fmla="*/ 6567 w 440910"/>
                    <a:gd name="connsiteY15" fmla="*/ 357322 h 406981"/>
                    <a:gd name="connsiteX16" fmla="*/ 4093 w 440910"/>
                    <a:gd name="connsiteY16" fmla="*/ 405805 h 406981"/>
                    <a:gd name="connsiteX17" fmla="*/ 0 w 440910"/>
                    <a:gd name="connsiteY17" fmla="*/ 406981 h 406981"/>
                    <a:gd name="connsiteX18" fmla="*/ 3106 w 440910"/>
                    <a:gd name="connsiteY18" fmla="*/ 348305 h 406981"/>
                    <a:gd name="connsiteX19" fmla="*/ 181378 w 440910"/>
                    <a:gd name="connsiteY19"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6567 w 440910"/>
                    <a:gd name="connsiteY14" fmla="*/ 357322 h 406981"/>
                    <a:gd name="connsiteX15" fmla="*/ 4093 w 440910"/>
                    <a:gd name="connsiteY15" fmla="*/ 405805 h 406981"/>
                    <a:gd name="connsiteX16" fmla="*/ 0 w 440910"/>
                    <a:gd name="connsiteY16" fmla="*/ 406981 h 406981"/>
                    <a:gd name="connsiteX17" fmla="*/ 3106 w 440910"/>
                    <a:gd name="connsiteY17" fmla="*/ 348305 h 406981"/>
                    <a:gd name="connsiteX18" fmla="*/ 181378 w 440910"/>
                    <a:gd name="connsiteY18"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6567 w 440910"/>
                    <a:gd name="connsiteY13" fmla="*/ 357322 h 406981"/>
                    <a:gd name="connsiteX14" fmla="*/ 4093 w 440910"/>
                    <a:gd name="connsiteY14" fmla="*/ 405805 h 406981"/>
                    <a:gd name="connsiteX15" fmla="*/ 0 w 440910"/>
                    <a:gd name="connsiteY15" fmla="*/ 406981 h 406981"/>
                    <a:gd name="connsiteX16" fmla="*/ 3106 w 440910"/>
                    <a:gd name="connsiteY16" fmla="*/ 348305 h 406981"/>
                    <a:gd name="connsiteX17" fmla="*/ 181378 w 440910"/>
                    <a:gd name="connsiteY17"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3106 w 440910"/>
                    <a:gd name="connsiteY15" fmla="*/ 348305 h 406981"/>
                    <a:gd name="connsiteX16" fmla="*/ 181378 w 440910"/>
                    <a:gd name="connsiteY16"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6203 w 440910"/>
                    <a:gd name="connsiteY15" fmla="*/ 317686 h 406981"/>
                    <a:gd name="connsiteX16" fmla="*/ 181378 w 440910"/>
                    <a:gd name="connsiteY16" fmla="*/ 8863 h 406981"/>
                    <a:gd name="connsiteX0" fmla="*/ 253197 w 512729"/>
                    <a:gd name="connsiteY0" fmla="*/ 8863 h 483337"/>
                    <a:gd name="connsiteX1" fmla="*/ 299369 w 512729"/>
                    <a:gd name="connsiteY1" fmla="*/ 0 h 483337"/>
                    <a:gd name="connsiteX2" fmla="*/ 510461 w 512729"/>
                    <a:gd name="connsiteY2" fmla="*/ 266423 h 483337"/>
                    <a:gd name="connsiteX3" fmla="*/ 512729 w 512729"/>
                    <a:gd name="connsiteY3" fmla="*/ 280333 h 483337"/>
                    <a:gd name="connsiteX4" fmla="*/ 507555 w 512729"/>
                    <a:gd name="connsiteY4" fmla="*/ 281819 h 483337"/>
                    <a:gd name="connsiteX5" fmla="*/ 507108 w 512729"/>
                    <a:gd name="connsiteY5" fmla="*/ 278972 h 483337"/>
                    <a:gd name="connsiteX6" fmla="*/ 318684 w 512729"/>
                    <a:gd name="connsiteY6" fmla="*/ 32262 h 483337"/>
                    <a:gd name="connsiteX7" fmla="*/ 292364 w 512729"/>
                    <a:gd name="connsiteY7" fmla="*/ 37504 h 483337"/>
                    <a:gd name="connsiteX8" fmla="*/ 262671 w 512729"/>
                    <a:gd name="connsiteY8" fmla="*/ 52009 h 483337"/>
                    <a:gd name="connsiteX9" fmla="*/ 122060 w 512729"/>
                    <a:gd name="connsiteY9" fmla="*/ 355056 h 483337"/>
                    <a:gd name="connsiteX10" fmla="*/ 119887 w 512729"/>
                    <a:gd name="connsiteY10" fmla="*/ 395117 h 483337"/>
                    <a:gd name="connsiteX11" fmla="*/ 76173 w 512729"/>
                    <a:gd name="connsiteY11" fmla="*/ 406923 h 483337"/>
                    <a:gd name="connsiteX12" fmla="*/ 0 w 512729"/>
                    <a:gd name="connsiteY12" fmla="*/ 483337 h 483337"/>
                    <a:gd name="connsiteX13" fmla="*/ 75912 w 512729"/>
                    <a:gd name="connsiteY13" fmla="*/ 405805 h 483337"/>
                    <a:gd name="connsiteX14" fmla="*/ 71819 w 512729"/>
                    <a:gd name="connsiteY14" fmla="*/ 406981 h 483337"/>
                    <a:gd name="connsiteX15" fmla="*/ 78022 w 512729"/>
                    <a:gd name="connsiteY15" fmla="*/ 317686 h 483337"/>
                    <a:gd name="connsiteX16" fmla="*/ 253197 w 512729"/>
                    <a:gd name="connsiteY16" fmla="*/ 8863 h 483337"/>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4093 w 440910"/>
                    <a:gd name="connsiteY12" fmla="*/ 405805 h 406981"/>
                    <a:gd name="connsiteX13" fmla="*/ 0 w 440910"/>
                    <a:gd name="connsiteY13" fmla="*/ 406981 h 406981"/>
                    <a:gd name="connsiteX14" fmla="*/ 6203 w 440910"/>
                    <a:gd name="connsiteY14" fmla="*/ 317686 h 406981"/>
                    <a:gd name="connsiteX15" fmla="*/ 181378 w 440910"/>
                    <a:gd name="connsiteY15" fmla="*/ 8863 h 40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10" h="406981">
                      <a:moveTo>
                        <a:pt x="181378" y="8863"/>
                      </a:moveTo>
                      <a:cubicBezTo>
                        <a:pt x="196292" y="3051"/>
                        <a:pt x="211734" y="0"/>
                        <a:pt x="227550" y="0"/>
                      </a:cubicBezTo>
                      <a:cubicBezTo>
                        <a:pt x="322445" y="0"/>
                        <a:pt x="403864" y="109857"/>
                        <a:pt x="438642" y="266423"/>
                      </a:cubicBezTo>
                      <a:lnTo>
                        <a:pt x="440910" y="280333"/>
                      </a:lnTo>
                      <a:lnTo>
                        <a:pt x="435736" y="281819"/>
                      </a:lnTo>
                      <a:lnTo>
                        <a:pt x="435289" y="278972"/>
                      </a:lnTo>
                      <a:cubicBezTo>
                        <a:pt x="404245" y="133991"/>
                        <a:pt x="331569" y="32262"/>
                        <a:pt x="246865" y="32262"/>
                      </a:cubicBezTo>
                      <a:lnTo>
                        <a:pt x="220545" y="37504"/>
                      </a:lnTo>
                      <a:lnTo>
                        <a:pt x="190852" y="52009"/>
                      </a:lnTo>
                      <a:cubicBezTo>
                        <a:pt x="119726" y="100382"/>
                        <a:pt x="65708" y="214675"/>
                        <a:pt x="50241" y="355056"/>
                      </a:cubicBezTo>
                      <a:lnTo>
                        <a:pt x="48068" y="395117"/>
                      </a:lnTo>
                      <a:lnTo>
                        <a:pt x="4354" y="406923"/>
                      </a:lnTo>
                      <a:lnTo>
                        <a:pt x="4093" y="405805"/>
                      </a:lnTo>
                      <a:lnTo>
                        <a:pt x="0" y="406981"/>
                      </a:lnTo>
                      <a:lnTo>
                        <a:pt x="6203" y="317686"/>
                      </a:lnTo>
                      <a:cubicBezTo>
                        <a:pt x="24514" y="147305"/>
                        <a:pt x="91896" y="43727"/>
                        <a:pt x="181378" y="8863"/>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solidFill>
                  </a:endParaRPr>
                </a:p>
              </p:txBody>
            </p:sp>
          </p:grpSp>
          <p:grpSp>
            <p:nvGrpSpPr>
              <p:cNvPr id="91" name="Group 90">
                <a:extLst>
                  <a:ext uri="{FF2B5EF4-FFF2-40B4-BE49-F238E27FC236}">
                    <a16:creationId xmlns:a16="http://schemas.microsoft.com/office/drawing/2014/main" id="{F087973D-0D4A-4852-A986-0535DFB6FFA1}"/>
                  </a:ext>
                </a:extLst>
              </p:cNvPr>
              <p:cNvGrpSpPr/>
              <p:nvPr/>
            </p:nvGrpSpPr>
            <p:grpSpPr>
              <a:xfrm>
                <a:off x="5611781" y="1563710"/>
                <a:ext cx="268536" cy="406978"/>
                <a:chOff x="2743344" y="2301748"/>
                <a:chExt cx="523354" cy="733469"/>
              </a:xfrm>
              <a:solidFill>
                <a:schemeClr val="tx2"/>
              </a:solidFill>
            </p:grpSpPr>
            <p:sp>
              <p:nvSpPr>
                <p:cNvPr id="92" name="Freeform: Shape 91">
                  <a:extLst>
                    <a:ext uri="{FF2B5EF4-FFF2-40B4-BE49-F238E27FC236}">
                      <a16:creationId xmlns:a16="http://schemas.microsoft.com/office/drawing/2014/main" id="{AAE67C8D-3F31-4BCF-A65A-A90293758D12}"/>
                    </a:ext>
                  </a:extLst>
                </p:cNvPr>
                <p:cNvSpPr/>
                <p:nvPr/>
              </p:nvSpPr>
              <p:spPr>
                <a:xfrm rot="961577">
                  <a:off x="2833333" y="2301748"/>
                  <a:ext cx="433365" cy="406982"/>
                </a:xfrm>
                <a:custGeom>
                  <a:avLst/>
                  <a:gdLst>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170707 w 440910"/>
                    <a:gd name="connsiteY16" fmla="*/ 41097 h 406981"/>
                    <a:gd name="connsiteX17" fmla="*/ 6567 w 440910"/>
                    <a:gd name="connsiteY17" fmla="*/ 357322 h 406981"/>
                    <a:gd name="connsiteX18" fmla="*/ 4093 w 440910"/>
                    <a:gd name="connsiteY18" fmla="*/ 405805 h 406981"/>
                    <a:gd name="connsiteX19" fmla="*/ 0 w 440910"/>
                    <a:gd name="connsiteY19" fmla="*/ 406981 h 406981"/>
                    <a:gd name="connsiteX20" fmla="*/ 3106 w 440910"/>
                    <a:gd name="connsiteY20" fmla="*/ 348305 h 406981"/>
                    <a:gd name="connsiteX21" fmla="*/ 181378 w 440910"/>
                    <a:gd name="connsiteY21"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6567 w 440910"/>
                    <a:gd name="connsiteY16" fmla="*/ 357322 h 406981"/>
                    <a:gd name="connsiteX17" fmla="*/ 4093 w 440910"/>
                    <a:gd name="connsiteY17" fmla="*/ 405805 h 406981"/>
                    <a:gd name="connsiteX18" fmla="*/ 0 w 440910"/>
                    <a:gd name="connsiteY18" fmla="*/ 406981 h 406981"/>
                    <a:gd name="connsiteX19" fmla="*/ 3106 w 440910"/>
                    <a:gd name="connsiteY19" fmla="*/ 348305 h 406981"/>
                    <a:gd name="connsiteX20" fmla="*/ 181378 w 440910"/>
                    <a:gd name="connsiteY20"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74464 w 440910"/>
                    <a:gd name="connsiteY14" fmla="*/ 40442 h 406981"/>
                    <a:gd name="connsiteX15" fmla="*/ 6567 w 440910"/>
                    <a:gd name="connsiteY15" fmla="*/ 357322 h 406981"/>
                    <a:gd name="connsiteX16" fmla="*/ 4093 w 440910"/>
                    <a:gd name="connsiteY16" fmla="*/ 405805 h 406981"/>
                    <a:gd name="connsiteX17" fmla="*/ 0 w 440910"/>
                    <a:gd name="connsiteY17" fmla="*/ 406981 h 406981"/>
                    <a:gd name="connsiteX18" fmla="*/ 3106 w 440910"/>
                    <a:gd name="connsiteY18" fmla="*/ 348305 h 406981"/>
                    <a:gd name="connsiteX19" fmla="*/ 181378 w 440910"/>
                    <a:gd name="connsiteY19"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6567 w 440910"/>
                    <a:gd name="connsiteY14" fmla="*/ 357322 h 406981"/>
                    <a:gd name="connsiteX15" fmla="*/ 4093 w 440910"/>
                    <a:gd name="connsiteY15" fmla="*/ 405805 h 406981"/>
                    <a:gd name="connsiteX16" fmla="*/ 0 w 440910"/>
                    <a:gd name="connsiteY16" fmla="*/ 406981 h 406981"/>
                    <a:gd name="connsiteX17" fmla="*/ 3106 w 440910"/>
                    <a:gd name="connsiteY17" fmla="*/ 348305 h 406981"/>
                    <a:gd name="connsiteX18" fmla="*/ 181378 w 440910"/>
                    <a:gd name="connsiteY18"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6567 w 440910"/>
                    <a:gd name="connsiteY13" fmla="*/ 357322 h 406981"/>
                    <a:gd name="connsiteX14" fmla="*/ 4093 w 440910"/>
                    <a:gd name="connsiteY14" fmla="*/ 405805 h 406981"/>
                    <a:gd name="connsiteX15" fmla="*/ 0 w 440910"/>
                    <a:gd name="connsiteY15" fmla="*/ 406981 h 406981"/>
                    <a:gd name="connsiteX16" fmla="*/ 3106 w 440910"/>
                    <a:gd name="connsiteY16" fmla="*/ 348305 h 406981"/>
                    <a:gd name="connsiteX17" fmla="*/ 181378 w 440910"/>
                    <a:gd name="connsiteY17"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3106 w 440910"/>
                    <a:gd name="connsiteY15" fmla="*/ 348305 h 406981"/>
                    <a:gd name="connsiteX16" fmla="*/ 181378 w 440910"/>
                    <a:gd name="connsiteY16"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6203 w 440910"/>
                    <a:gd name="connsiteY15" fmla="*/ 317686 h 406981"/>
                    <a:gd name="connsiteX16" fmla="*/ 181378 w 440910"/>
                    <a:gd name="connsiteY16" fmla="*/ 8863 h 406981"/>
                    <a:gd name="connsiteX0" fmla="*/ 253197 w 512729"/>
                    <a:gd name="connsiteY0" fmla="*/ 8863 h 483337"/>
                    <a:gd name="connsiteX1" fmla="*/ 299369 w 512729"/>
                    <a:gd name="connsiteY1" fmla="*/ 0 h 483337"/>
                    <a:gd name="connsiteX2" fmla="*/ 510461 w 512729"/>
                    <a:gd name="connsiteY2" fmla="*/ 266423 h 483337"/>
                    <a:gd name="connsiteX3" fmla="*/ 512729 w 512729"/>
                    <a:gd name="connsiteY3" fmla="*/ 280333 h 483337"/>
                    <a:gd name="connsiteX4" fmla="*/ 507555 w 512729"/>
                    <a:gd name="connsiteY4" fmla="*/ 281819 h 483337"/>
                    <a:gd name="connsiteX5" fmla="*/ 507108 w 512729"/>
                    <a:gd name="connsiteY5" fmla="*/ 278972 h 483337"/>
                    <a:gd name="connsiteX6" fmla="*/ 318684 w 512729"/>
                    <a:gd name="connsiteY6" fmla="*/ 32262 h 483337"/>
                    <a:gd name="connsiteX7" fmla="*/ 292364 w 512729"/>
                    <a:gd name="connsiteY7" fmla="*/ 37504 h 483337"/>
                    <a:gd name="connsiteX8" fmla="*/ 262671 w 512729"/>
                    <a:gd name="connsiteY8" fmla="*/ 52009 h 483337"/>
                    <a:gd name="connsiteX9" fmla="*/ 122060 w 512729"/>
                    <a:gd name="connsiteY9" fmla="*/ 355056 h 483337"/>
                    <a:gd name="connsiteX10" fmla="*/ 119887 w 512729"/>
                    <a:gd name="connsiteY10" fmla="*/ 395117 h 483337"/>
                    <a:gd name="connsiteX11" fmla="*/ 76173 w 512729"/>
                    <a:gd name="connsiteY11" fmla="*/ 406923 h 483337"/>
                    <a:gd name="connsiteX12" fmla="*/ 0 w 512729"/>
                    <a:gd name="connsiteY12" fmla="*/ 483337 h 483337"/>
                    <a:gd name="connsiteX13" fmla="*/ 75912 w 512729"/>
                    <a:gd name="connsiteY13" fmla="*/ 405805 h 483337"/>
                    <a:gd name="connsiteX14" fmla="*/ 71819 w 512729"/>
                    <a:gd name="connsiteY14" fmla="*/ 406981 h 483337"/>
                    <a:gd name="connsiteX15" fmla="*/ 78022 w 512729"/>
                    <a:gd name="connsiteY15" fmla="*/ 317686 h 483337"/>
                    <a:gd name="connsiteX16" fmla="*/ 253197 w 512729"/>
                    <a:gd name="connsiteY16" fmla="*/ 8863 h 483337"/>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4093 w 440910"/>
                    <a:gd name="connsiteY12" fmla="*/ 405805 h 406981"/>
                    <a:gd name="connsiteX13" fmla="*/ 0 w 440910"/>
                    <a:gd name="connsiteY13" fmla="*/ 406981 h 406981"/>
                    <a:gd name="connsiteX14" fmla="*/ 6203 w 440910"/>
                    <a:gd name="connsiteY14" fmla="*/ 317686 h 406981"/>
                    <a:gd name="connsiteX15" fmla="*/ 181378 w 440910"/>
                    <a:gd name="connsiteY15" fmla="*/ 8863 h 40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10" h="406981">
                      <a:moveTo>
                        <a:pt x="181378" y="8863"/>
                      </a:moveTo>
                      <a:cubicBezTo>
                        <a:pt x="196292" y="3051"/>
                        <a:pt x="211734" y="0"/>
                        <a:pt x="227550" y="0"/>
                      </a:cubicBezTo>
                      <a:cubicBezTo>
                        <a:pt x="322445" y="0"/>
                        <a:pt x="403864" y="109857"/>
                        <a:pt x="438642" y="266423"/>
                      </a:cubicBezTo>
                      <a:lnTo>
                        <a:pt x="440910" y="280333"/>
                      </a:lnTo>
                      <a:lnTo>
                        <a:pt x="435736" y="281819"/>
                      </a:lnTo>
                      <a:lnTo>
                        <a:pt x="435289" y="278972"/>
                      </a:lnTo>
                      <a:cubicBezTo>
                        <a:pt x="404245" y="133991"/>
                        <a:pt x="331569" y="32262"/>
                        <a:pt x="246865" y="32262"/>
                      </a:cubicBezTo>
                      <a:lnTo>
                        <a:pt x="220545" y="37504"/>
                      </a:lnTo>
                      <a:lnTo>
                        <a:pt x="190852" y="52009"/>
                      </a:lnTo>
                      <a:cubicBezTo>
                        <a:pt x="119726" y="100382"/>
                        <a:pt x="65708" y="214675"/>
                        <a:pt x="50241" y="355056"/>
                      </a:cubicBezTo>
                      <a:lnTo>
                        <a:pt x="48068" y="395117"/>
                      </a:lnTo>
                      <a:lnTo>
                        <a:pt x="4354" y="406923"/>
                      </a:lnTo>
                      <a:lnTo>
                        <a:pt x="4093" y="405805"/>
                      </a:lnTo>
                      <a:lnTo>
                        <a:pt x="0" y="406981"/>
                      </a:lnTo>
                      <a:lnTo>
                        <a:pt x="6203" y="317686"/>
                      </a:lnTo>
                      <a:cubicBezTo>
                        <a:pt x="24514" y="147305"/>
                        <a:pt x="91896" y="43727"/>
                        <a:pt x="181378" y="8863"/>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solidFill>
                  </a:endParaRPr>
                </a:p>
              </p:txBody>
            </p:sp>
            <p:sp>
              <p:nvSpPr>
                <p:cNvPr id="93" name="Freeform: Shape 92">
                  <a:extLst>
                    <a:ext uri="{FF2B5EF4-FFF2-40B4-BE49-F238E27FC236}">
                      <a16:creationId xmlns:a16="http://schemas.microsoft.com/office/drawing/2014/main" id="{DDB7AA6E-D833-4FA1-AD81-18B72DD4C534}"/>
                    </a:ext>
                  </a:extLst>
                </p:cNvPr>
                <p:cNvSpPr/>
                <p:nvPr/>
              </p:nvSpPr>
              <p:spPr>
                <a:xfrm rot="11771144">
                  <a:off x="2743344" y="2628236"/>
                  <a:ext cx="440910" cy="406981"/>
                </a:xfrm>
                <a:custGeom>
                  <a:avLst/>
                  <a:gdLst>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170707 w 440910"/>
                    <a:gd name="connsiteY16" fmla="*/ 41097 h 406981"/>
                    <a:gd name="connsiteX17" fmla="*/ 6567 w 440910"/>
                    <a:gd name="connsiteY17" fmla="*/ 357322 h 406981"/>
                    <a:gd name="connsiteX18" fmla="*/ 4093 w 440910"/>
                    <a:gd name="connsiteY18" fmla="*/ 405805 h 406981"/>
                    <a:gd name="connsiteX19" fmla="*/ 0 w 440910"/>
                    <a:gd name="connsiteY19" fmla="*/ 406981 h 406981"/>
                    <a:gd name="connsiteX20" fmla="*/ 3106 w 440910"/>
                    <a:gd name="connsiteY20" fmla="*/ 348305 h 406981"/>
                    <a:gd name="connsiteX21" fmla="*/ 181378 w 440910"/>
                    <a:gd name="connsiteY21"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47639 w 440910"/>
                    <a:gd name="connsiteY14" fmla="*/ 54576 h 406981"/>
                    <a:gd name="connsiteX15" fmla="*/ 174464 w 440910"/>
                    <a:gd name="connsiteY15" fmla="*/ 40442 h 406981"/>
                    <a:gd name="connsiteX16" fmla="*/ 6567 w 440910"/>
                    <a:gd name="connsiteY16" fmla="*/ 357322 h 406981"/>
                    <a:gd name="connsiteX17" fmla="*/ 4093 w 440910"/>
                    <a:gd name="connsiteY17" fmla="*/ 405805 h 406981"/>
                    <a:gd name="connsiteX18" fmla="*/ 0 w 440910"/>
                    <a:gd name="connsiteY18" fmla="*/ 406981 h 406981"/>
                    <a:gd name="connsiteX19" fmla="*/ 3106 w 440910"/>
                    <a:gd name="connsiteY19" fmla="*/ 348305 h 406981"/>
                    <a:gd name="connsiteX20" fmla="*/ 181378 w 440910"/>
                    <a:gd name="connsiteY20"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174464 w 440910"/>
                    <a:gd name="connsiteY14" fmla="*/ 40442 h 406981"/>
                    <a:gd name="connsiteX15" fmla="*/ 6567 w 440910"/>
                    <a:gd name="connsiteY15" fmla="*/ 357322 h 406981"/>
                    <a:gd name="connsiteX16" fmla="*/ 4093 w 440910"/>
                    <a:gd name="connsiteY16" fmla="*/ 405805 h 406981"/>
                    <a:gd name="connsiteX17" fmla="*/ 0 w 440910"/>
                    <a:gd name="connsiteY17" fmla="*/ 406981 h 406981"/>
                    <a:gd name="connsiteX18" fmla="*/ 3106 w 440910"/>
                    <a:gd name="connsiteY18" fmla="*/ 348305 h 406981"/>
                    <a:gd name="connsiteX19" fmla="*/ 181378 w 440910"/>
                    <a:gd name="connsiteY19"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218974 w 440910"/>
                    <a:gd name="connsiteY8" fmla="*/ 37191 h 406981"/>
                    <a:gd name="connsiteX9" fmla="*/ 190852 w 440910"/>
                    <a:gd name="connsiteY9" fmla="*/ 52009 h 406981"/>
                    <a:gd name="connsiteX10" fmla="*/ 50241 w 440910"/>
                    <a:gd name="connsiteY10" fmla="*/ 355056 h 406981"/>
                    <a:gd name="connsiteX11" fmla="*/ 48068 w 440910"/>
                    <a:gd name="connsiteY11" fmla="*/ 395117 h 406981"/>
                    <a:gd name="connsiteX12" fmla="*/ 4354 w 440910"/>
                    <a:gd name="connsiteY12" fmla="*/ 406923 h 406981"/>
                    <a:gd name="connsiteX13" fmla="*/ 7029 w 440910"/>
                    <a:gd name="connsiteY13" fmla="*/ 357623 h 406981"/>
                    <a:gd name="connsiteX14" fmla="*/ 6567 w 440910"/>
                    <a:gd name="connsiteY14" fmla="*/ 357322 h 406981"/>
                    <a:gd name="connsiteX15" fmla="*/ 4093 w 440910"/>
                    <a:gd name="connsiteY15" fmla="*/ 405805 h 406981"/>
                    <a:gd name="connsiteX16" fmla="*/ 0 w 440910"/>
                    <a:gd name="connsiteY16" fmla="*/ 406981 h 406981"/>
                    <a:gd name="connsiteX17" fmla="*/ 3106 w 440910"/>
                    <a:gd name="connsiteY17" fmla="*/ 348305 h 406981"/>
                    <a:gd name="connsiteX18" fmla="*/ 181378 w 440910"/>
                    <a:gd name="connsiteY18"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6567 w 440910"/>
                    <a:gd name="connsiteY13" fmla="*/ 357322 h 406981"/>
                    <a:gd name="connsiteX14" fmla="*/ 4093 w 440910"/>
                    <a:gd name="connsiteY14" fmla="*/ 405805 h 406981"/>
                    <a:gd name="connsiteX15" fmla="*/ 0 w 440910"/>
                    <a:gd name="connsiteY15" fmla="*/ 406981 h 406981"/>
                    <a:gd name="connsiteX16" fmla="*/ 3106 w 440910"/>
                    <a:gd name="connsiteY16" fmla="*/ 348305 h 406981"/>
                    <a:gd name="connsiteX17" fmla="*/ 181378 w 440910"/>
                    <a:gd name="connsiteY17"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3106 w 440910"/>
                    <a:gd name="connsiteY15" fmla="*/ 348305 h 406981"/>
                    <a:gd name="connsiteX16" fmla="*/ 181378 w 440910"/>
                    <a:gd name="connsiteY16" fmla="*/ 8863 h 406981"/>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7029 w 440910"/>
                    <a:gd name="connsiteY12" fmla="*/ 357623 h 406981"/>
                    <a:gd name="connsiteX13" fmla="*/ 4093 w 440910"/>
                    <a:gd name="connsiteY13" fmla="*/ 405805 h 406981"/>
                    <a:gd name="connsiteX14" fmla="*/ 0 w 440910"/>
                    <a:gd name="connsiteY14" fmla="*/ 406981 h 406981"/>
                    <a:gd name="connsiteX15" fmla="*/ 6203 w 440910"/>
                    <a:gd name="connsiteY15" fmla="*/ 317686 h 406981"/>
                    <a:gd name="connsiteX16" fmla="*/ 181378 w 440910"/>
                    <a:gd name="connsiteY16" fmla="*/ 8863 h 406981"/>
                    <a:gd name="connsiteX0" fmla="*/ 253197 w 512729"/>
                    <a:gd name="connsiteY0" fmla="*/ 8863 h 483337"/>
                    <a:gd name="connsiteX1" fmla="*/ 299369 w 512729"/>
                    <a:gd name="connsiteY1" fmla="*/ 0 h 483337"/>
                    <a:gd name="connsiteX2" fmla="*/ 510461 w 512729"/>
                    <a:gd name="connsiteY2" fmla="*/ 266423 h 483337"/>
                    <a:gd name="connsiteX3" fmla="*/ 512729 w 512729"/>
                    <a:gd name="connsiteY3" fmla="*/ 280333 h 483337"/>
                    <a:gd name="connsiteX4" fmla="*/ 507555 w 512729"/>
                    <a:gd name="connsiteY4" fmla="*/ 281819 h 483337"/>
                    <a:gd name="connsiteX5" fmla="*/ 507108 w 512729"/>
                    <a:gd name="connsiteY5" fmla="*/ 278972 h 483337"/>
                    <a:gd name="connsiteX6" fmla="*/ 318684 w 512729"/>
                    <a:gd name="connsiteY6" fmla="*/ 32262 h 483337"/>
                    <a:gd name="connsiteX7" fmla="*/ 292364 w 512729"/>
                    <a:gd name="connsiteY7" fmla="*/ 37504 h 483337"/>
                    <a:gd name="connsiteX8" fmla="*/ 262671 w 512729"/>
                    <a:gd name="connsiteY8" fmla="*/ 52009 h 483337"/>
                    <a:gd name="connsiteX9" fmla="*/ 122060 w 512729"/>
                    <a:gd name="connsiteY9" fmla="*/ 355056 h 483337"/>
                    <a:gd name="connsiteX10" fmla="*/ 119887 w 512729"/>
                    <a:gd name="connsiteY10" fmla="*/ 395117 h 483337"/>
                    <a:gd name="connsiteX11" fmla="*/ 76173 w 512729"/>
                    <a:gd name="connsiteY11" fmla="*/ 406923 h 483337"/>
                    <a:gd name="connsiteX12" fmla="*/ 0 w 512729"/>
                    <a:gd name="connsiteY12" fmla="*/ 483337 h 483337"/>
                    <a:gd name="connsiteX13" fmla="*/ 75912 w 512729"/>
                    <a:gd name="connsiteY13" fmla="*/ 405805 h 483337"/>
                    <a:gd name="connsiteX14" fmla="*/ 71819 w 512729"/>
                    <a:gd name="connsiteY14" fmla="*/ 406981 h 483337"/>
                    <a:gd name="connsiteX15" fmla="*/ 78022 w 512729"/>
                    <a:gd name="connsiteY15" fmla="*/ 317686 h 483337"/>
                    <a:gd name="connsiteX16" fmla="*/ 253197 w 512729"/>
                    <a:gd name="connsiteY16" fmla="*/ 8863 h 483337"/>
                    <a:gd name="connsiteX0" fmla="*/ 181378 w 440910"/>
                    <a:gd name="connsiteY0" fmla="*/ 8863 h 406981"/>
                    <a:gd name="connsiteX1" fmla="*/ 227550 w 440910"/>
                    <a:gd name="connsiteY1" fmla="*/ 0 h 406981"/>
                    <a:gd name="connsiteX2" fmla="*/ 438642 w 440910"/>
                    <a:gd name="connsiteY2" fmla="*/ 266423 h 406981"/>
                    <a:gd name="connsiteX3" fmla="*/ 440910 w 440910"/>
                    <a:gd name="connsiteY3" fmla="*/ 280333 h 406981"/>
                    <a:gd name="connsiteX4" fmla="*/ 435736 w 440910"/>
                    <a:gd name="connsiteY4" fmla="*/ 281819 h 406981"/>
                    <a:gd name="connsiteX5" fmla="*/ 435289 w 440910"/>
                    <a:gd name="connsiteY5" fmla="*/ 278972 h 406981"/>
                    <a:gd name="connsiteX6" fmla="*/ 246865 w 440910"/>
                    <a:gd name="connsiteY6" fmla="*/ 32262 h 406981"/>
                    <a:gd name="connsiteX7" fmla="*/ 220545 w 440910"/>
                    <a:gd name="connsiteY7" fmla="*/ 37504 h 406981"/>
                    <a:gd name="connsiteX8" fmla="*/ 190852 w 440910"/>
                    <a:gd name="connsiteY8" fmla="*/ 52009 h 406981"/>
                    <a:gd name="connsiteX9" fmla="*/ 50241 w 440910"/>
                    <a:gd name="connsiteY9" fmla="*/ 355056 h 406981"/>
                    <a:gd name="connsiteX10" fmla="*/ 48068 w 440910"/>
                    <a:gd name="connsiteY10" fmla="*/ 395117 h 406981"/>
                    <a:gd name="connsiteX11" fmla="*/ 4354 w 440910"/>
                    <a:gd name="connsiteY11" fmla="*/ 406923 h 406981"/>
                    <a:gd name="connsiteX12" fmla="*/ 4093 w 440910"/>
                    <a:gd name="connsiteY12" fmla="*/ 405805 h 406981"/>
                    <a:gd name="connsiteX13" fmla="*/ 0 w 440910"/>
                    <a:gd name="connsiteY13" fmla="*/ 406981 h 406981"/>
                    <a:gd name="connsiteX14" fmla="*/ 6203 w 440910"/>
                    <a:gd name="connsiteY14" fmla="*/ 317686 h 406981"/>
                    <a:gd name="connsiteX15" fmla="*/ 181378 w 440910"/>
                    <a:gd name="connsiteY15" fmla="*/ 8863 h 40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910" h="406981">
                      <a:moveTo>
                        <a:pt x="181378" y="8863"/>
                      </a:moveTo>
                      <a:cubicBezTo>
                        <a:pt x="196292" y="3051"/>
                        <a:pt x="211734" y="0"/>
                        <a:pt x="227550" y="0"/>
                      </a:cubicBezTo>
                      <a:cubicBezTo>
                        <a:pt x="322445" y="0"/>
                        <a:pt x="403864" y="109857"/>
                        <a:pt x="438642" y="266423"/>
                      </a:cubicBezTo>
                      <a:lnTo>
                        <a:pt x="440910" y="280333"/>
                      </a:lnTo>
                      <a:lnTo>
                        <a:pt x="435736" y="281819"/>
                      </a:lnTo>
                      <a:lnTo>
                        <a:pt x="435289" y="278972"/>
                      </a:lnTo>
                      <a:cubicBezTo>
                        <a:pt x="404245" y="133991"/>
                        <a:pt x="331569" y="32262"/>
                        <a:pt x="246865" y="32262"/>
                      </a:cubicBezTo>
                      <a:lnTo>
                        <a:pt x="220545" y="37504"/>
                      </a:lnTo>
                      <a:lnTo>
                        <a:pt x="190852" y="52009"/>
                      </a:lnTo>
                      <a:cubicBezTo>
                        <a:pt x="119726" y="100382"/>
                        <a:pt x="65708" y="214675"/>
                        <a:pt x="50241" y="355056"/>
                      </a:cubicBezTo>
                      <a:lnTo>
                        <a:pt x="48068" y="395117"/>
                      </a:lnTo>
                      <a:lnTo>
                        <a:pt x="4354" y="406923"/>
                      </a:lnTo>
                      <a:lnTo>
                        <a:pt x="4093" y="405805"/>
                      </a:lnTo>
                      <a:lnTo>
                        <a:pt x="0" y="406981"/>
                      </a:lnTo>
                      <a:lnTo>
                        <a:pt x="6203" y="317686"/>
                      </a:lnTo>
                      <a:cubicBezTo>
                        <a:pt x="24514" y="147305"/>
                        <a:pt x="91896" y="43727"/>
                        <a:pt x="181378" y="8863"/>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solidFill>
                  </a:endParaRPr>
                </a:p>
              </p:txBody>
            </p:sp>
          </p:grpSp>
        </p:gr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Extended Implementation Options</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878"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Scale the solution to support additional business and IT requirements</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013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 name="Rectangle 2">
            <a:extLst>
              <a:ext uri="{FF2B5EF4-FFF2-40B4-BE49-F238E27FC236}">
                <a16:creationId xmlns:a16="http://schemas.microsoft.com/office/drawing/2014/main" id="{71A25E05-493C-4C0E-8D0E-CB2744F140A9}"/>
              </a:ext>
            </a:extLst>
          </p:cNvPr>
          <p:cNvSpPr/>
          <p:nvPr/>
        </p:nvSpPr>
        <p:spPr>
          <a:xfrm>
            <a:off x="7145965" y="3242687"/>
            <a:ext cx="1602581"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Integrate with ITSM/ ITIL processes</a:t>
            </a:r>
          </a:p>
        </p:txBody>
      </p:sp>
      <p:grpSp>
        <p:nvGrpSpPr>
          <p:cNvPr id="66" name="Group 65">
            <a:extLst>
              <a:ext uri="{FF2B5EF4-FFF2-40B4-BE49-F238E27FC236}">
                <a16:creationId xmlns:a16="http://schemas.microsoft.com/office/drawing/2014/main" id="{C7BC03CE-68A4-4059-BCFB-0CA552514E36}"/>
              </a:ext>
            </a:extLst>
          </p:cNvPr>
          <p:cNvGrpSpPr/>
          <p:nvPr/>
        </p:nvGrpSpPr>
        <p:grpSpPr>
          <a:xfrm>
            <a:off x="7740863" y="2829688"/>
            <a:ext cx="412785" cy="404394"/>
            <a:chOff x="3379279" y="2829688"/>
            <a:chExt cx="412785" cy="404394"/>
          </a:xfrm>
        </p:grpSpPr>
        <p:sp>
          <p:nvSpPr>
            <p:cNvPr id="48" name="Freeform 38">
              <a:extLst>
                <a:ext uri="{FF2B5EF4-FFF2-40B4-BE49-F238E27FC236}">
                  <a16:creationId xmlns:a16="http://schemas.microsoft.com/office/drawing/2014/main" id="{4D757245-03CA-4836-9F6A-57A9059DBC42}"/>
                </a:ext>
              </a:extLst>
            </p:cNvPr>
            <p:cNvSpPr>
              <a:spLocks/>
            </p:cNvSpPr>
            <p:nvPr/>
          </p:nvSpPr>
          <p:spPr bwMode="auto">
            <a:xfrm>
              <a:off x="3696418" y="3148504"/>
              <a:ext cx="95646" cy="85578"/>
            </a:xfrm>
            <a:custGeom>
              <a:avLst/>
              <a:gdLst>
                <a:gd name="T0" fmla="*/ 40 w 41"/>
                <a:gd name="T1" fmla="*/ 16 h 37"/>
                <a:gd name="T2" fmla="*/ 24 w 41"/>
                <a:gd name="T3" fmla="*/ 2 h 37"/>
                <a:gd name="T4" fmla="*/ 19 w 41"/>
                <a:gd name="T5" fmla="*/ 2 h 37"/>
                <a:gd name="T6" fmla="*/ 19 w 41"/>
                <a:gd name="T7" fmla="*/ 7 h 37"/>
                <a:gd name="T8" fmla="*/ 27 w 41"/>
                <a:gd name="T9" fmla="*/ 15 h 37"/>
                <a:gd name="T10" fmla="*/ 4 w 41"/>
                <a:gd name="T11" fmla="*/ 15 h 37"/>
                <a:gd name="T12" fmla="*/ 0 w 41"/>
                <a:gd name="T13" fmla="*/ 19 h 37"/>
                <a:gd name="T14" fmla="*/ 4 w 41"/>
                <a:gd name="T15" fmla="*/ 23 h 37"/>
                <a:gd name="T16" fmla="*/ 27 w 41"/>
                <a:gd name="T17" fmla="*/ 23 h 37"/>
                <a:gd name="T18" fmla="*/ 19 w 41"/>
                <a:gd name="T19" fmla="*/ 30 h 37"/>
                <a:gd name="T20" fmla="*/ 19 w 41"/>
                <a:gd name="T21" fmla="*/ 36 h 37"/>
                <a:gd name="T22" fmla="*/ 22 w 41"/>
                <a:gd name="T23" fmla="*/ 37 h 37"/>
                <a:gd name="T24" fmla="*/ 24 w 41"/>
                <a:gd name="T25" fmla="*/ 36 h 37"/>
                <a:gd name="T26" fmla="*/ 40 w 41"/>
                <a:gd name="T27" fmla="*/ 22 h 37"/>
                <a:gd name="T28" fmla="*/ 41 w 41"/>
                <a:gd name="T29" fmla="*/ 19 h 37"/>
                <a:gd name="T30" fmla="*/ 40 w 41"/>
                <a:gd name="T31"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7">
                  <a:moveTo>
                    <a:pt x="40" y="16"/>
                  </a:moveTo>
                  <a:cubicBezTo>
                    <a:pt x="24" y="2"/>
                    <a:pt x="24" y="2"/>
                    <a:pt x="24" y="2"/>
                  </a:cubicBezTo>
                  <a:cubicBezTo>
                    <a:pt x="23" y="0"/>
                    <a:pt x="20" y="0"/>
                    <a:pt x="19" y="2"/>
                  </a:cubicBezTo>
                  <a:cubicBezTo>
                    <a:pt x="17" y="3"/>
                    <a:pt x="17" y="6"/>
                    <a:pt x="19" y="7"/>
                  </a:cubicBezTo>
                  <a:cubicBezTo>
                    <a:pt x="27" y="15"/>
                    <a:pt x="27" y="15"/>
                    <a:pt x="27" y="15"/>
                  </a:cubicBezTo>
                  <a:cubicBezTo>
                    <a:pt x="4" y="15"/>
                    <a:pt x="4" y="15"/>
                    <a:pt x="4" y="15"/>
                  </a:cubicBezTo>
                  <a:cubicBezTo>
                    <a:pt x="1" y="15"/>
                    <a:pt x="0" y="17"/>
                    <a:pt x="0" y="19"/>
                  </a:cubicBezTo>
                  <a:cubicBezTo>
                    <a:pt x="0" y="21"/>
                    <a:pt x="1" y="23"/>
                    <a:pt x="4" y="23"/>
                  </a:cubicBezTo>
                  <a:cubicBezTo>
                    <a:pt x="27" y="23"/>
                    <a:pt x="27" y="23"/>
                    <a:pt x="27" y="23"/>
                  </a:cubicBezTo>
                  <a:cubicBezTo>
                    <a:pt x="19" y="30"/>
                    <a:pt x="19" y="30"/>
                    <a:pt x="19" y="30"/>
                  </a:cubicBezTo>
                  <a:cubicBezTo>
                    <a:pt x="17" y="32"/>
                    <a:pt x="17" y="34"/>
                    <a:pt x="19" y="36"/>
                  </a:cubicBezTo>
                  <a:cubicBezTo>
                    <a:pt x="19" y="37"/>
                    <a:pt x="21" y="37"/>
                    <a:pt x="22" y="37"/>
                  </a:cubicBezTo>
                  <a:cubicBezTo>
                    <a:pt x="23" y="37"/>
                    <a:pt x="24" y="37"/>
                    <a:pt x="24" y="36"/>
                  </a:cubicBezTo>
                  <a:cubicBezTo>
                    <a:pt x="40" y="22"/>
                    <a:pt x="40" y="22"/>
                    <a:pt x="40" y="22"/>
                  </a:cubicBezTo>
                  <a:cubicBezTo>
                    <a:pt x="41" y="21"/>
                    <a:pt x="41" y="20"/>
                    <a:pt x="41" y="19"/>
                  </a:cubicBezTo>
                  <a:cubicBezTo>
                    <a:pt x="41" y="18"/>
                    <a:pt x="41" y="17"/>
                    <a:pt x="40" y="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49" name="Freeform 39">
              <a:extLst>
                <a:ext uri="{FF2B5EF4-FFF2-40B4-BE49-F238E27FC236}">
                  <a16:creationId xmlns:a16="http://schemas.microsoft.com/office/drawing/2014/main" id="{34CB0960-A171-4641-A49C-D3BF7F25BFAE}"/>
                </a:ext>
              </a:extLst>
            </p:cNvPr>
            <p:cNvSpPr>
              <a:spLocks noEditPoints="1"/>
            </p:cNvSpPr>
            <p:nvPr/>
          </p:nvSpPr>
          <p:spPr bwMode="auto">
            <a:xfrm>
              <a:off x="3441364" y="2886739"/>
              <a:ext cx="258410" cy="256732"/>
            </a:xfrm>
            <a:custGeom>
              <a:avLst/>
              <a:gdLst>
                <a:gd name="T0" fmla="*/ 1 w 112"/>
                <a:gd name="T1" fmla="*/ 48 h 112"/>
                <a:gd name="T2" fmla="*/ 5 w 112"/>
                <a:gd name="T3" fmla="*/ 68 h 112"/>
                <a:gd name="T4" fmla="*/ 12 w 112"/>
                <a:gd name="T5" fmla="*/ 84 h 112"/>
                <a:gd name="T6" fmla="*/ 22 w 112"/>
                <a:gd name="T7" fmla="*/ 101 h 112"/>
                <a:gd name="T8" fmla="*/ 39 w 112"/>
                <a:gd name="T9" fmla="*/ 98 h 112"/>
                <a:gd name="T10" fmla="*/ 48 w 112"/>
                <a:gd name="T11" fmla="*/ 111 h 112"/>
                <a:gd name="T12" fmla="*/ 64 w 112"/>
                <a:gd name="T13" fmla="*/ 111 h 112"/>
                <a:gd name="T14" fmla="*/ 73 w 112"/>
                <a:gd name="T15" fmla="*/ 98 h 112"/>
                <a:gd name="T16" fmla="*/ 89 w 112"/>
                <a:gd name="T17" fmla="*/ 101 h 112"/>
                <a:gd name="T18" fmla="*/ 100 w 112"/>
                <a:gd name="T19" fmla="*/ 84 h 112"/>
                <a:gd name="T20" fmla="*/ 107 w 112"/>
                <a:gd name="T21" fmla="*/ 68 h 112"/>
                <a:gd name="T22" fmla="*/ 111 w 112"/>
                <a:gd name="T23" fmla="*/ 48 h 112"/>
                <a:gd name="T24" fmla="*/ 97 w 112"/>
                <a:gd name="T25" fmla="*/ 39 h 112"/>
                <a:gd name="T26" fmla="*/ 101 w 112"/>
                <a:gd name="T27" fmla="*/ 23 h 112"/>
                <a:gd name="T28" fmla="*/ 84 w 112"/>
                <a:gd name="T29" fmla="*/ 12 h 112"/>
                <a:gd name="T30" fmla="*/ 67 w 112"/>
                <a:gd name="T31" fmla="*/ 5 h 112"/>
                <a:gd name="T32" fmla="*/ 48 w 112"/>
                <a:gd name="T33" fmla="*/ 1 h 112"/>
                <a:gd name="T34" fmla="*/ 39 w 112"/>
                <a:gd name="T35" fmla="*/ 15 h 112"/>
                <a:gd name="T36" fmla="*/ 22 w 112"/>
                <a:gd name="T37" fmla="*/ 11 h 112"/>
                <a:gd name="T38" fmla="*/ 12 w 112"/>
                <a:gd name="T39" fmla="*/ 28 h 112"/>
                <a:gd name="T40" fmla="*/ 5 w 112"/>
                <a:gd name="T41" fmla="*/ 45 h 112"/>
                <a:gd name="T42" fmla="*/ 20 w 112"/>
                <a:gd name="T43" fmla="*/ 25 h 112"/>
                <a:gd name="T44" fmla="*/ 42 w 112"/>
                <a:gd name="T45" fmla="*/ 22 h 112"/>
                <a:gd name="T46" fmla="*/ 59 w 112"/>
                <a:gd name="T47" fmla="*/ 8 h 112"/>
                <a:gd name="T48" fmla="*/ 87 w 112"/>
                <a:gd name="T49" fmla="*/ 20 h 112"/>
                <a:gd name="T50" fmla="*/ 90 w 112"/>
                <a:gd name="T51" fmla="*/ 42 h 112"/>
                <a:gd name="T52" fmla="*/ 104 w 112"/>
                <a:gd name="T53" fmla="*/ 60 h 112"/>
                <a:gd name="T54" fmla="*/ 92 w 112"/>
                <a:gd name="T55" fmla="*/ 87 h 112"/>
                <a:gd name="T56" fmla="*/ 70 w 112"/>
                <a:gd name="T57" fmla="*/ 90 h 112"/>
                <a:gd name="T58" fmla="*/ 52 w 112"/>
                <a:gd name="T59" fmla="*/ 104 h 112"/>
                <a:gd name="T60" fmla="*/ 25 w 112"/>
                <a:gd name="T61" fmla="*/ 92 h 112"/>
                <a:gd name="T62" fmla="*/ 22 w 112"/>
                <a:gd name="T63" fmla="*/ 70 h 112"/>
                <a:gd name="T64" fmla="*/ 8 w 112"/>
                <a:gd name="T6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12">
                  <a:moveTo>
                    <a:pt x="5" y="45"/>
                  </a:moveTo>
                  <a:cubicBezTo>
                    <a:pt x="3" y="45"/>
                    <a:pt x="1" y="46"/>
                    <a:pt x="1" y="48"/>
                  </a:cubicBezTo>
                  <a:cubicBezTo>
                    <a:pt x="0" y="54"/>
                    <a:pt x="0" y="59"/>
                    <a:pt x="1" y="64"/>
                  </a:cubicBezTo>
                  <a:cubicBezTo>
                    <a:pt x="1" y="66"/>
                    <a:pt x="3" y="68"/>
                    <a:pt x="5" y="68"/>
                  </a:cubicBezTo>
                  <a:cubicBezTo>
                    <a:pt x="9" y="67"/>
                    <a:pt x="13" y="70"/>
                    <a:pt x="14" y="73"/>
                  </a:cubicBezTo>
                  <a:cubicBezTo>
                    <a:pt x="16" y="77"/>
                    <a:pt x="15" y="82"/>
                    <a:pt x="12" y="84"/>
                  </a:cubicBezTo>
                  <a:cubicBezTo>
                    <a:pt x="10" y="86"/>
                    <a:pt x="10" y="88"/>
                    <a:pt x="11" y="90"/>
                  </a:cubicBezTo>
                  <a:cubicBezTo>
                    <a:pt x="14" y="94"/>
                    <a:pt x="18" y="98"/>
                    <a:pt x="22" y="101"/>
                  </a:cubicBezTo>
                  <a:cubicBezTo>
                    <a:pt x="24" y="102"/>
                    <a:pt x="27" y="102"/>
                    <a:pt x="28" y="100"/>
                  </a:cubicBezTo>
                  <a:cubicBezTo>
                    <a:pt x="31" y="97"/>
                    <a:pt x="35" y="96"/>
                    <a:pt x="39" y="98"/>
                  </a:cubicBezTo>
                  <a:cubicBezTo>
                    <a:pt x="43" y="99"/>
                    <a:pt x="45" y="103"/>
                    <a:pt x="45" y="107"/>
                  </a:cubicBezTo>
                  <a:cubicBezTo>
                    <a:pt x="44" y="109"/>
                    <a:pt x="46" y="111"/>
                    <a:pt x="48" y="111"/>
                  </a:cubicBezTo>
                  <a:cubicBezTo>
                    <a:pt x="51" y="112"/>
                    <a:pt x="53" y="112"/>
                    <a:pt x="56" y="112"/>
                  </a:cubicBezTo>
                  <a:cubicBezTo>
                    <a:pt x="59" y="112"/>
                    <a:pt x="61" y="112"/>
                    <a:pt x="64" y="111"/>
                  </a:cubicBezTo>
                  <a:cubicBezTo>
                    <a:pt x="66" y="111"/>
                    <a:pt x="68" y="109"/>
                    <a:pt x="67" y="107"/>
                  </a:cubicBezTo>
                  <a:cubicBezTo>
                    <a:pt x="67" y="103"/>
                    <a:pt x="69" y="99"/>
                    <a:pt x="73" y="98"/>
                  </a:cubicBezTo>
                  <a:cubicBezTo>
                    <a:pt x="77" y="96"/>
                    <a:pt x="81" y="97"/>
                    <a:pt x="84" y="100"/>
                  </a:cubicBezTo>
                  <a:cubicBezTo>
                    <a:pt x="85" y="102"/>
                    <a:pt x="88" y="102"/>
                    <a:pt x="89" y="101"/>
                  </a:cubicBezTo>
                  <a:cubicBezTo>
                    <a:pt x="94" y="98"/>
                    <a:pt x="98" y="94"/>
                    <a:pt x="101" y="90"/>
                  </a:cubicBezTo>
                  <a:cubicBezTo>
                    <a:pt x="102" y="88"/>
                    <a:pt x="102" y="85"/>
                    <a:pt x="100" y="84"/>
                  </a:cubicBezTo>
                  <a:cubicBezTo>
                    <a:pt x="97" y="81"/>
                    <a:pt x="96" y="77"/>
                    <a:pt x="97" y="73"/>
                  </a:cubicBezTo>
                  <a:cubicBezTo>
                    <a:pt x="99" y="69"/>
                    <a:pt x="103" y="67"/>
                    <a:pt x="107" y="68"/>
                  </a:cubicBezTo>
                  <a:cubicBezTo>
                    <a:pt x="109" y="68"/>
                    <a:pt x="111" y="66"/>
                    <a:pt x="111" y="64"/>
                  </a:cubicBezTo>
                  <a:cubicBezTo>
                    <a:pt x="112" y="59"/>
                    <a:pt x="112" y="53"/>
                    <a:pt x="111" y="48"/>
                  </a:cubicBezTo>
                  <a:cubicBezTo>
                    <a:pt x="111" y="46"/>
                    <a:pt x="109" y="44"/>
                    <a:pt x="107" y="45"/>
                  </a:cubicBezTo>
                  <a:cubicBezTo>
                    <a:pt x="103" y="45"/>
                    <a:pt x="99" y="43"/>
                    <a:pt x="97" y="39"/>
                  </a:cubicBezTo>
                  <a:cubicBezTo>
                    <a:pt x="96" y="35"/>
                    <a:pt x="97" y="31"/>
                    <a:pt x="100" y="28"/>
                  </a:cubicBezTo>
                  <a:cubicBezTo>
                    <a:pt x="102" y="27"/>
                    <a:pt x="102" y="24"/>
                    <a:pt x="101" y="23"/>
                  </a:cubicBezTo>
                  <a:cubicBezTo>
                    <a:pt x="98" y="18"/>
                    <a:pt x="94" y="15"/>
                    <a:pt x="89" y="11"/>
                  </a:cubicBezTo>
                  <a:cubicBezTo>
                    <a:pt x="88" y="10"/>
                    <a:pt x="85" y="10"/>
                    <a:pt x="84" y="12"/>
                  </a:cubicBezTo>
                  <a:cubicBezTo>
                    <a:pt x="81" y="15"/>
                    <a:pt x="77" y="16"/>
                    <a:pt x="73" y="15"/>
                  </a:cubicBezTo>
                  <a:cubicBezTo>
                    <a:pt x="69" y="13"/>
                    <a:pt x="67" y="9"/>
                    <a:pt x="67" y="5"/>
                  </a:cubicBezTo>
                  <a:cubicBezTo>
                    <a:pt x="68" y="3"/>
                    <a:pt x="66" y="1"/>
                    <a:pt x="64" y="1"/>
                  </a:cubicBezTo>
                  <a:cubicBezTo>
                    <a:pt x="59" y="0"/>
                    <a:pt x="53" y="0"/>
                    <a:pt x="48" y="1"/>
                  </a:cubicBezTo>
                  <a:cubicBezTo>
                    <a:pt x="46" y="1"/>
                    <a:pt x="44" y="3"/>
                    <a:pt x="44" y="5"/>
                  </a:cubicBezTo>
                  <a:cubicBezTo>
                    <a:pt x="45" y="9"/>
                    <a:pt x="43" y="13"/>
                    <a:pt x="39" y="15"/>
                  </a:cubicBezTo>
                  <a:cubicBezTo>
                    <a:pt x="35" y="16"/>
                    <a:pt x="30" y="15"/>
                    <a:pt x="28" y="12"/>
                  </a:cubicBezTo>
                  <a:cubicBezTo>
                    <a:pt x="27" y="10"/>
                    <a:pt x="24" y="10"/>
                    <a:pt x="22" y="11"/>
                  </a:cubicBezTo>
                  <a:cubicBezTo>
                    <a:pt x="18" y="15"/>
                    <a:pt x="14" y="18"/>
                    <a:pt x="11" y="23"/>
                  </a:cubicBezTo>
                  <a:cubicBezTo>
                    <a:pt x="10" y="24"/>
                    <a:pt x="10" y="27"/>
                    <a:pt x="12" y="28"/>
                  </a:cubicBezTo>
                  <a:cubicBezTo>
                    <a:pt x="15" y="31"/>
                    <a:pt x="16" y="35"/>
                    <a:pt x="14" y="39"/>
                  </a:cubicBezTo>
                  <a:cubicBezTo>
                    <a:pt x="13" y="43"/>
                    <a:pt x="9" y="45"/>
                    <a:pt x="5" y="45"/>
                  </a:cubicBezTo>
                  <a:close/>
                  <a:moveTo>
                    <a:pt x="22" y="42"/>
                  </a:moveTo>
                  <a:cubicBezTo>
                    <a:pt x="24" y="36"/>
                    <a:pt x="23" y="30"/>
                    <a:pt x="20" y="25"/>
                  </a:cubicBezTo>
                  <a:cubicBezTo>
                    <a:pt x="21" y="23"/>
                    <a:pt x="23" y="21"/>
                    <a:pt x="25" y="20"/>
                  </a:cubicBezTo>
                  <a:cubicBezTo>
                    <a:pt x="29" y="23"/>
                    <a:pt x="36" y="24"/>
                    <a:pt x="42" y="22"/>
                  </a:cubicBezTo>
                  <a:cubicBezTo>
                    <a:pt x="48" y="20"/>
                    <a:pt x="52" y="14"/>
                    <a:pt x="52" y="8"/>
                  </a:cubicBezTo>
                  <a:cubicBezTo>
                    <a:pt x="55" y="8"/>
                    <a:pt x="57" y="8"/>
                    <a:pt x="59" y="8"/>
                  </a:cubicBezTo>
                  <a:cubicBezTo>
                    <a:pt x="60" y="14"/>
                    <a:pt x="64" y="20"/>
                    <a:pt x="70" y="22"/>
                  </a:cubicBezTo>
                  <a:cubicBezTo>
                    <a:pt x="76" y="24"/>
                    <a:pt x="82" y="23"/>
                    <a:pt x="87" y="20"/>
                  </a:cubicBezTo>
                  <a:cubicBezTo>
                    <a:pt x="89" y="21"/>
                    <a:pt x="91" y="23"/>
                    <a:pt x="92" y="25"/>
                  </a:cubicBezTo>
                  <a:cubicBezTo>
                    <a:pt x="89" y="30"/>
                    <a:pt x="88" y="36"/>
                    <a:pt x="90" y="42"/>
                  </a:cubicBezTo>
                  <a:cubicBezTo>
                    <a:pt x="92" y="48"/>
                    <a:pt x="98" y="52"/>
                    <a:pt x="104" y="53"/>
                  </a:cubicBezTo>
                  <a:cubicBezTo>
                    <a:pt x="104" y="55"/>
                    <a:pt x="104" y="57"/>
                    <a:pt x="104" y="60"/>
                  </a:cubicBezTo>
                  <a:cubicBezTo>
                    <a:pt x="98" y="60"/>
                    <a:pt x="92" y="64"/>
                    <a:pt x="90" y="70"/>
                  </a:cubicBezTo>
                  <a:cubicBezTo>
                    <a:pt x="88" y="76"/>
                    <a:pt x="89" y="83"/>
                    <a:pt x="92" y="87"/>
                  </a:cubicBezTo>
                  <a:cubicBezTo>
                    <a:pt x="91" y="89"/>
                    <a:pt x="89" y="91"/>
                    <a:pt x="87" y="92"/>
                  </a:cubicBezTo>
                  <a:cubicBezTo>
                    <a:pt x="83" y="89"/>
                    <a:pt x="76" y="88"/>
                    <a:pt x="70" y="90"/>
                  </a:cubicBezTo>
                  <a:cubicBezTo>
                    <a:pt x="64" y="93"/>
                    <a:pt x="60" y="98"/>
                    <a:pt x="60" y="104"/>
                  </a:cubicBezTo>
                  <a:cubicBezTo>
                    <a:pt x="57" y="104"/>
                    <a:pt x="55" y="104"/>
                    <a:pt x="52" y="104"/>
                  </a:cubicBezTo>
                  <a:cubicBezTo>
                    <a:pt x="52" y="98"/>
                    <a:pt x="48" y="93"/>
                    <a:pt x="42" y="90"/>
                  </a:cubicBezTo>
                  <a:cubicBezTo>
                    <a:pt x="36" y="88"/>
                    <a:pt x="29" y="89"/>
                    <a:pt x="25" y="92"/>
                  </a:cubicBezTo>
                  <a:cubicBezTo>
                    <a:pt x="23" y="91"/>
                    <a:pt x="21" y="89"/>
                    <a:pt x="20" y="87"/>
                  </a:cubicBezTo>
                  <a:cubicBezTo>
                    <a:pt x="23" y="83"/>
                    <a:pt x="24" y="76"/>
                    <a:pt x="22" y="70"/>
                  </a:cubicBezTo>
                  <a:cubicBezTo>
                    <a:pt x="19" y="65"/>
                    <a:pt x="14" y="61"/>
                    <a:pt x="8" y="60"/>
                  </a:cubicBezTo>
                  <a:cubicBezTo>
                    <a:pt x="8" y="57"/>
                    <a:pt x="8" y="55"/>
                    <a:pt x="8" y="53"/>
                  </a:cubicBezTo>
                  <a:cubicBezTo>
                    <a:pt x="14" y="52"/>
                    <a:pt x="19" y="48"/>
                    <a:pt x="22" y="4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0" name="Freeform 40">
              <a:extLst>
                <a:ext uri="{FF2B5EF4-FFF2-40B4-BE49-F238E27FC236}">
                  <a16:creationId xmlns:a16="http://schemas.microsoft.com/office/drawing/2014/main" id="{EDFAB403-2264-4BF2-A2E9-A31EFB49523B}"/>
                </a:ext>
              </a:extLst>
            </p:cNvPr>
            <p:cNvSpPr>
              <a:spLocks noEditPoints="1"/>
            </p:cNvSpPr>
            <p:nvPr/>
          </p:nvSpPr>
          <p:spPr bwMode="auto">
            <a:xfrm>
              <a:off x="3516874" y="2962248"/>
              <a:ext cx="105714" cy="105713"/>
            </a:xfrm>
            <a:custGeom>
              <a:avLst/>
              <a:gdLst>
                <a:gd name="T0" fmla="*/ 23 w 46"/>
                <a:gd name="T1" fmla="*/ 46 h 46"/>
                <a:gd name="T2" fmla="*/ 23 w 46"/>
                <a:gd name="T3" fmla="*/ 46 h 46"/>
                <a:gd name="T4" fmla="*/ 46 w 46"/>
                <a:gd name="T5" fmla="*/ 23 h 46"/>
                <a:gd name="T6" fmla="*/ 23 w 46"/>
                <a:gd name="T7" fmla="*/ 0 h 46"/>
                <a:gd name="T8" fmla="*/ 0 w 46"/>
                <a:gd name="T9" fmla="*/ 23 h 46"/>
                <a:gd name="T10" fmla="*/ 23 w 46"/>
                <a:gd name="T11" fmla="*/ 46 h 46"/>
                <a:gd name="T12" fmla="*/ 23 w 46"/>
                <a:gd name="T13" fmla="*/ 8 h 46"/>
                <a:gd name="T14" fmla="*/ 38 w 46"/>
                <a:gd name="T15" fmla="*/ 23 h 46"/>
                <a:gd name="T16" fmla="*/ 23 w 46"/>
                <a:gd name="T17" fmla="*/ 38 h 46"/>
                <a:gd name="T18" fmla="*/ 23 w 46"/>
                <a:gd name="T19" fmla="*/ 42 h 46"/>
                <a:gd name="T20" fmla="*/ 23 w 46"/>
                <a:gd name="T21" fmla="*/ 38 h 46"/>
                <a:gd name="T22" fmla="*/ 8 w 46"/>
                <a:gd name="T23" fmla="*/ 23 h 46"/>
                <a:gd name="T24" fmla="*/ 23 w 46"/>
                <a:gd name="T25"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23" y="46"/>
                  </a:moveTo>
                  <a:cubicBezTo>
                    <a:pt x="23" y="46"/>
                    <a:pt x="23" y="46"/>
                    <a:pt x="23" y="46"/>
                  </a:cubicBezTo>
                  <a:cubicBezTo>
                    <a:pt x="36" y="46"/>
                    <a:pt x="46" y="36"/>
                    <a:pt x="46" y="23"/>
                  </a:cubicBezTo>
                  <a:cubicBezTo>
                    <a:pt x="46" y="10"/>
                    <a:pt x="36" y="0"/>
                    <a:pt x="23" y="0"/>
                  </a:cubicBezTo>
                  <a:cubicBezTo>
                    <a:pt x="10" y="0"/>
                    <a:pt x="0" y="11"/>
                    <a:pt x="0" y="23"/>
                  </a:cubicBezTo>
                  <a:cubicBezTo>
                    <a:pt x="0" y="36"/>
                    <a:pt x="10" y="46"/>
                    <a:pt x="23" y="46"/>
                  </a:cubicBezTo>
                  <a:close/>
                  <a:moveTo>
                    <a:pt x="23" y="8"/>
                  </a:moveTo>
                  <a:cubicBezTo>
                    <a:pt x="31" y="8"/>
                    <a:pt x="38" y="15"/>
                    <a:pt x="38" y="23"/>
                  </a:cubicBezTo>
                  <a:cubicBezTo>
                    <a:pt x="38" y="31"/>
                    <a:pt x="31" y="38"/>
                    <a:pt x="23" y="38"/>
                  </a:cubicBezTo>
                  <a:cubicBezTo>
                    <a:pt x="23" y="42"/>
                    <a:pt x="23" y="42"/>
                    <a:pt x="23" y="42"/>
                  </a:cubicBezTo>
                  <a:cubicBezTo>
                    <a:pt x="23" y="38"/>
                    <a:pt x="23" y="38"/>
                    <a:pt x="23" y="38"/>
                  </a:cubicBezTo>
                  <a:cubicBezTo>
                    <a:pt x="15" y="38"/>
                    <a:pt x="8" y="31"/>
                    <a:pt x="8" y="23"/>
                  </a:cubicBezTo>
                  <a:cubicBezTo>
                    <a:pt x="8" y="15"/>
                    <a:pt x="15" y="8"/>
                    <a:pt x="23" y="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1" name="Freeform 41">
              <a:extLst>
                <a:ext uri="{FF2B5EF4-FFF2-40B4-BE49-F238E27FC236}">
                  <a16:creationId xmlns:a16="http://schemas.microsoft.com/office/drawing/2014/main" id="{FD733178-55E6-4128-B767-890290CC0B25}"/>
                </a:ext>
              </a:extLst>
            </p:cNvPr>
            <p:cNvSpPr>
              <a:spLocks/>
            </p:cNvSpPr>
            <p:nvPr/>
          </p:nvSpPr>
          <p:spPr bwMode="auto">
            <a:xfrm>
              <a:off x="3379279" y="2829688"/>
              <a:ext cx="377548" cy="372512"/>
            </a:xfrm>
            <a:custGeom>
              <a:avLst/>
              <a:gdLst>
                <a:gd name="T0" fmla="*/ 164 w 164"/>
                <a:gd name="T1" fmla="*/ 81 h 162"/>
                <a:gd name="T2" fmla="*/ 83 w 164"/>
                <a:gd name="T3" fmla="*/ 0 h 162"/>
                <a:gd name="T4" fmla="*/ 2 w 164"/>
                <a:gd name="T5" fmla="*/ 81 h 162"/>
                <a:gd name="T6" fmla="*/ 26 w 164"/>
                <a:gd name="T7" fmla="*/ 139 h 162"/>
                <a:gd name="T8" fmla="*/ 32 w 164"/>
                <a:gd name="T9" fmla="*/ 139 h 162"/>
                <a:gd name="T10" fmla="*/ 32 w 164"/>
                <a:gd name="T11" fmla="*/ 133 h 162"/>
                <a:gd name="T12" fmla="*/ 10 w 164"/>
                <a:gd name="T13" fmla="*/ 81 h 162"/>
                <a:gd name="T14" fmla="*/ 83 w 164"/>
                <a:gd name="T15" fmla="*/ 8 h 162"/>
                <a:gd name="T16" fmla="*/ 156 w 164"/>
                <a:gd name="T17" fmla="*/ 81 h 162"/>
                <a:gd name="T18" fmla="*/ 83 w 164"/>
                <a:gd name="T19" fmla="*/ 154 h 162"/>
                <a:gd name="T20" fmla="*/ 4 w 164"/>
                <a:gd name="T21" fmla="*/ 154 h 162"/>
                <a:gd name="T22" fmla="*/ 0 w 164"/>
                <a:gd name="T23" fmla="*/ 158 h 162"/>
                <a:gd name="T24" fmla="*/ 4 w 164"/>
                <a:gd name="T25" fmla="*/ 162 h 162"/>
                <a:gd name="T26" fmla="*/ 86 w 164"/>
                <a:gd name="T27" fmla="*/ 162 h 162"/>
                <a:gd name="T28" fmla="*/ 87 w 164"/>
                <a:gd name="T29" fmla="*/ 162 h 162"/>
                <a:gd name="T30" fmla="*/ 164 w 164"/>
                <a:gd name="T3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62">
                  <a:moveTo>
                    <a:pt x="164" y="81"/>
                  </a:moveTo>
                  <a:cubicBezTo>
                    <a:pt x="164" y="37"/>
                    <a:pt x="127" y="0"/>
                    <a:pt x="83" y="0"/>
                  </a:cubicBezTo>
                  <a:cubicBezTo>
                    <a:pt x="38" y="0"/>
                    <a:pt x="2" y="37"/>
                    <a:pt x="2" y="81"/>
                  </a:cubicBezTo>
                  <a:cubicBezTo>
                    <a:pt x="2" y="103"/>
                    <a:pt x="11" y="123"/>
                    <a:pt x="26" y="139"/>
                  </a:cubicBezTo>
                  <a:cubicBezTo>
                    <a:pt x="28" y="140"/>
                    <a:pt x="31" y="140"/>
                    <a:pt x="32" y="139"/>
                  </a:cubicBezTo>
                  <a:cubicBezTo>
                    <a:pt x="34" y="137"/>
                    <a:pt x="34" y="135"/>
                    <a:pt x="32" y="133"/>
                  </a:cubicBezTo>
                  <a:cubicBezTo>
                    <a:pt x="18" y="119"/>
                    <a:pt x="10" y="101"/>
                    <a:pt x="10" y="81"/>
                  </a:cubicBezTo>
                  <a:cubicBezTo>
                    <a:pt x="10" y="41"/>
                    <a:pt x="43" y="8"/>
                    <a:pt x="83" y="8"/>
                  </a:cubicBezTo>
                  <a:cubicBezTo>
                    <a:pt x="123" y="8"/>
                    <a:pt x="156" y="41"/>
                    <a:pt x="156" y="81"/>
                  </a:cubicBezTo>
                  <a:cubicBezTo>
                    <a:pt x="156" y="121"/>
                    <a:pt x="123" y="154"/>
                    <a:pt x="83" y="154"/>
                  </a:cubicBezTo>
                  <a:cubicBezTo>
                    <a:pt x="4" y="154"/>
                    <a:pt x="4" y="154"/>
                    <a:pt x="4" y="154"/>
                  </a:cubicBezTo>
                  <a:cubicBezTo>
                    <a:pt x="1" y="154"/>
                    <a:pt x="0" y="156"/>
                    <a:pt x="0" y="158"/>
                  </a:cubicBezTo>
                  <a:cubicBezTo>
                    <a:pt x="0" y="160"/>
                    <a:pt x="1" y="162"/>
                    <a:pt x="4" y="162"/>
                  </a:cubicBezTo>
                  <a:cubicBezTo>
                    <a:pt x="86" y="162"/>
                    <a:pt x="86" y="162"/>
                    <a:pt x="86" y="162"/>
                  </a:cubicBezTo>
                  <a:cubicBezTo>
                    <a:pt x="86" y="162"/>
                    <a:pt x="87" y="162"/>
                    <a:pt x="87" y="162"/>
                  </a:cubicBezTo>
                  <a:cubicBezTo>
                    <a:pt x="130" y="159"/>
                    <a:pt x="164" y="124"/>
                    <a:pt x="164" y="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33" name="Group 32">
            <a:extLst>
              <a:ext uri="{FF2B5EF4-FFF2-40B4-BE49-F238E27FC236}">
                <a16:creationId xmlns:a16="http://schemas.microsoft.com/office/drawing/2014/main" id="{4FB8A926-8641-4178-B14F-D06E82CE5619}"/>
              </a:ext>
            </a:extLst>
          </p:cNvPr>
          <p:cNvGrpSpPr/>
          <p:nvPr/>
        </p:nvGrpSpPr>
        <p:grpSpPr>
          <a:xfrm>
            <a:off x="451451" y="1668673"/>
            <a:ext cx="1660861" cy="790831"/>
            <a:chOff x="451451" y="1668673"/>
            <a:chExt cx="1660861" cy="790831"/>
          </a:xfrm>
        </p:grpSpPr>
        <p:sp>
          <p:nvSpPr>
            <p:cNvPr id="2" name="Rectangle 1">
              <a:extLst>
                <a:ext uri="{FF2B5EF4-FFF2-40B4-BE49-F238E27FC236}">
                  <a16:creationId xmlns:a16="http://schemas.microsoft.com/office/drawing/2014/main" id="{FC8B7DB9-94A5-44AC-A099-3038372FD8A9}"/>
                </a:ext>
              </a:extLst>
            </p:cNvPr>
            <p:cNvSpPr/>
            <p:nvPr/>
          </p:nvSpPr>
          <p:spPr>
            <a:xfrm>
              <a:off x="451451" y="2028617"/>
              <a:ext cx="1660861"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Multiple </a:t>
              </a:r>
              <a:r>
                <a:rPr lang="en-US" sz="1050" dirty="0" err="1">
                  <a:solidFill>
                    <a:schemeClr val="tx2"/>
                  </a:solidFill>
                </a:rPr>
                <a:t>PowerProtectDD</a:t>
              </a:r>
              <a:r>
                <a:rPr lang="en-US" sz="1050" dirty="0">
                  <a:solidFill>
                    <a:schemeClr val="tx2"/>
                  </a:solidFill>
                </a:rPr>
                <a:t> in the vault</a:t>
              </a:r>
            </a:p>
          </p:txBody>
        </p:sp>
        <p:sp>
          <p:nvSpPr>
            <p:cNvPr id="64" name="Freeform 533">
              <a:extLst>
                <a:ext uri="{FF2B5EF4-FFF2-40B4-BE49-F238E27FC236}">
                  <a16:creationId xmlns:a16="http://schemas.microsoft.com/office/drawing/2014/main" id="{88FC97E7-6A59-4A47-9A91-8C84CDE44E2B}"/>
                </a:ext>
              </a:extLst>
            </p:cNvPr>
            <p:cNvSpPr>
              <a:spLocks noEditPoints="1"/>
            </p:cNvSpPr>
            <p:nvPr/>
          </p:nvSpPr>
          <p:spPr bwMode="auto">
            <a:xfrm>
              <a:off x="1086097" y="1668673"/>
              <a:ext cx="391569" cy="354343"/>
            </a:xfrm>
            <a:custGeom>
              <a:avLst/>
              <a:gdLst>
                <a:gd name="T0" fmla="*/ 273 w 381"/>
                <a:gd name="T1" fmla="*/ 322 h 344"/>
                <a:gd name="T2" fmla="*/ 182 w 381"/>
                <a:gd name="T3" fmla="*/ 44 h 344"/>
                <a:gd name="T4" fmla="*/ 283 w 381"/>
                <a:gd name="T5" fmla="*/ 34 h 344"/>
                <a:gd name="T6" fmla="*/ 256 w 381"/>
                <a:gd name="T7" fmla="*/ 89 h 344"/>
                <a:gd name="T8" fmla="*/ 182 w 381"/>
                <a:gd name="T9" fmla="*/ 79 h 344"/>
                <a:gd name="T10" fmla="*/ 256 w 381"/>
                <a:gd name="T11" fmla="*/ 89 h 344"/>
                <a:gd name="T12" fmla="*/ 182 w 381"/>
                <a:gd name="T13" fmla="*/ 134 h 344"/>
                <a:gd name="T14" fmla="*/ 256 w 381"/>
                <a:gd name="T15" fmla="*/ 123 h 344"/>
                <a:gd name="T16" fmla="*/ 256 w 381"/>
                <a:gd name="T17" fmla="*/ 178 h 344"/>
                <a:gd name="T18" fmla="*/ 182 w 381"/>
                <a:gd name="T19" fmla="*/ 168 h 344"/>
                <a:gd name="T20" fmla="*/ 256 w 381"/>
                <a:gd name="T21" fmla="*/ 178 h 344"/>
                <a:gd name="T22" fmla="*/ 371 w 381"/>
                <a:gd name="T23" fmla="*/ 294 h 344"/>
                <a:gd name="T24" fmla="*/ 300 w 381"/>
                <a:gd name="T25" fmla="*/ 73 h 344"/>
                <a:gd name="T26" fmla="*/ 381 w 381"/>
                <a:gd name="T27" fmla="*/ 62 h 344"/>
                <a:gd name="T28" fmla="*/ 358 w 381"/>
                <a:gd name="T29" fmla="*/ 106 h 344"/>
                <a:gd name="T30" fmla="*/ 299 w 381"/>
                <a:gd name="T31" fmla="*/ 96 h 344"/>
                <a:gd name="T32" fmla="*/ 358 w 381"/>
                <a:gd name="T33" fmla="*/ 106 h 344"/>
                <a:gd name="T34" fmla="*/ 299 w 381"/>
                <a:gd name="T35" fmla="*/ 142 h 344"/>
                <a:gd name="T36" fmla="*/ 358 w 381"/>
                <a:gd name="T37" fmla="*/ 131 h 344"/>
                <a:gd name="T38" fmla="*/ 358 w 381"/>
                <a:gd name="T39" fmla="*/ 177 h 344"/>
                <a:gd name="T40" fmla="*/ 299 w 381"/>
                <a:gd name="T41" fmla="*/ 167 h 344"/>
                <a:gd name="T42" fmla="*/ 358 w 381"/>
                <a:gd name="T43" fmla="*/ 177 h 344"/>
                <a:gd name="T44" fmla="*/ 155 w 381"/>
                <a:gd name="T45" fmla="*/ 344 h 344"/>
                <a:gd name="T46" fmla="*/ 0 w 381"/>
                <a:gd name="T47" fmla="*/ 11 h 344"/>
                <a:gd name="T48" fmla="*/ 165 w 381"/>
                <a:gd name="T49" fmla="*/ 0 h 344"/>
                <a:gd name="T50" fmla="*/ 132 w 381"/>
                <a:gd name="T51" fmla="*/ 64 h 344"/>
                <a:gd name="T52" fmla="*/ 20 w 381"/>
                <a:gd name="T53" fmla="*/ 54 h 344"/>
                <a:gd name="T54" fmla="*/ 132 w 381"/>
                <a:gd name="T55" fmla="*/ 64 h 344"/>
                <a:gd name="T56" fmla="*/ 20 w 381"/>
                <a:gd name="T57" fmla="*/ 118 h 344"/>
                <a:gd name="T58" fmla="*/ 132 w 381"/>
                <a:gd name="T59" fmla="*/ 107 h 344"/>
                <a:gd name="T60" fmla="*/ 132 w 381"/>
                <a:gd name="T61" fmla="*/ 171 h 344"/>
                <a:gd name="T62" fmla="*/ 20 w 381"/>
                <a:gd name="T63" fmla="*/ 161 h 344"/>
                <a:gd name="T64" fmla="*/ 132 w 381"/>
                <a:gd name="T65" fmla="*/ 171 h 344"/>
                <a:gd name="T66" fmla="*/ 49 w 381"/>
                <a:gd name="T67" fmla="*/ 297 h 344"/>
                <a:gd name="T68" fmla="*/ 102 w 381"/>
                <a:gd name="T69" fmla="*/ 297 h 344"/>
                <a:gd name="T70" fmla="*/ 76 w 381"/>
                <a:gd name="T71" fmla="*/ 324 h 344"/>
                <a:gd name="T72" fmla="*/ 60 w 381"/>
                <a:gd name="T73" fmla="*/ 297 h 344"/>
                <a:gd name="T74" fmla="*/ 92 w 381"/>
                <a:gd name="T75" fmla="*/ 297 h 344"/>
                <a:gd name="T76" fmla="*/ 76 w 381"/>
                <a:gd name="T77" fmla="*/ 281 h 344"/>
                <a:gd name="T78" fmla="*/ 197 w 381"/>
                <a:gd name="T79" fmla="*/ 271 h 344"/>
                <a:gd name="T80" fmla="*/ 240 w 381"/>
                <a:gd name="T81" fmla="*/ 271 h 344"/>
                <a:gd name="T82" fmla="*/ 219 w 381"/>
                <a:gd name="T83" fmla="*/ 293 h 344"/>
                <a:gd name="T84" fmla="*/ 207 w 381"/>
                <a:gd name="T85" fmla="*/ 271 h 344"/>
                <a:gd name="T86" fmla="*/ 230 w 381"/>
                <a:gd name="T87" fmla="*/ 271 h 344"/>
                <a:gd name="T88" fmla="*/ 219 w 381"/>
                <a:gd name="T89" fmla="*/ 260 h 344"/>
                <a:gd name="T90" fmla="*/ 311 w 381"/>
                <a:gd name="T91" fmla="*/ 250 h 344"/>
                <a:gd name="T92" fmla="*/ 346 w 381"/>
                <a:gd name="T93" fmla="*/ 250 h 344"/>
                <a:gd name="T94" fmla="*/ 329 w 381"/>
                <a:gd name="T95" fmla="*/ 267 h 344"/>
                <a:gd name="T96" fmla="*/ 322 w 381"/>
                <a:gd name="T97" fmla="*/ 250 h 344"/>
                <a:gd name="T98" fmla="*/ 335 w 381"/>
                <a:gd name="T99" fmla="*/ 250 h 344"/>
                <a:gd name="T100" fmla="*/ 329 w 381"/>
                <a:gd name="T101" fmla="*/ 2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344">
                  <a:moveTo>
                    <a:pt x="283" y="322"/>
                  </a:moveTo>
                  <a:cubicBezTo>
                    <a:pt x="273" y="322"/>
                    <a:pt x="273" y="322"/>
                    <a:pt x="273" y="322"/>
                  </a:cubicBezTo>
                  <a:cubicBezTo>
                    <a:pt x="273" y="44"/>
                    <a:pt x="273" y="44"/>
                    <a:pt x="273" y="44"/>
                  </a:cubicBezTo>
                  <a:cubicBezTo>
                    <a:pt x="182" y="44"/>
                    <a:pt x="182" y="44"/>
                    <a:pt x="182" y="44"/>
                  </a:cubicBezTo>
                  <a:cubicBezTo>
                    <a:pt x="182" y="34"/>
                    <a:pt x="182" y="34"/>
                    <a:pt x="182" y="34"/>
                  </a:cubicBezTo>
                  <a:cubicBezTo>
                    <a:pt x="283" y="34"/>
                    <a:pt x="283" y="34"/>
                    <a:pt x="283" y="34"/>
                  </a:cubicBezTo>
                  <a:cubicBezTo>
                    <a:pt x="283" y="322"/>
                    <a:pt x="283" y="322"/>
                    <a:pt x="283" y="322"/>
                  </a:cubicBezTo>
                  <a:close/>
                  <a:moveTo>
                    <a:pt x="256" y="89"/>
                  </a:moveTo>
                  <a:cubicBezTo>
                    <a:pt x="182" y="89"/>
                    <a:pt x="182" y="89"/>
                    <a:pt x="182" y="89"/>
                  </a:cubicBezTo>
                  <a:cubicBezTo>
                    <a:pt x="182" y="79"/>
                    <a:pt x="182" y="79"/>
                    <a:pt x="182" y="79"/>
                  </a:cubicBezTo>
                  <a:cubicBezTo>
                    <a:pt x="256" y="79"/>
                    <a:pt x="256" y="79"/>
                    <a:pt x="256" y="79"/>
                  </a:cubicBezTo>
                  <a:lnTo>
                    <a:pt x="256" y="89"/>
                  </a:lnTo>
                  <a:close/>
                  <a:moveTo>
                    <a:pt x="256" y="134"/>
                  </a:moveTo>
                  <a:cubicBezTo>
                    <a:pt x="182" y="134"/>
                    <a:pt x="182" y="134"/>
                    <a:pt x="182" y="134"/>
                  </a:cubicBezTo>
                  <a:cubicBezTo>
                    <a:pt x="182" y="123"/>
                    <a:pt x="182" y="123"/>
                    <a:pt x="182" y="123"/>
                  </a:cubicBezTo>
                  <a:cubicBezTo>
                    <a:pt x="256" y="123"/>
                    <a:pt x="256" y="123"/>
                    <a:pt x="256" y="123"/>
                  </a:cubicBezTo>
                  <a:lnTo>
                    <a:pt x="256" y="134"/>
                  </a:lnTo>
                  <a:close/>
                  <a:moveTo>
                    <a:pt x="256" y="178"/>
                  </a:moveTo>
                  <a:cubicBezTo>
                    <a:pt x="182" y="178"/>
                    <a:pt x="182" y="178"/>
                    <a:pt x="182" y="178"/>
                  </a:cubicBezTo>
                  <a:cubicBezTo>
                    <a:pt x="182" y="168"/>
                    <a:pt x="182" y="168"/>
                    <a:pt x="182" y="168"/>
                  </a:cubicBezTo>
                  <a:cubicBezTo>
                    <a:pt x="256" y="168"/>
                    <a:pt x="256" y="168"/>
                    <a:pt x="256" y="168"/>
                  </a:cubicBezTo>
                  <a:lnTo>
                    <a:pt x="256" y="178"/>
                  </a:lnTo>
                  <a:close/>
                  <a:moveTo>
                    <a:pt x="381" y="294"/>
                  </a:moveTo>
                  <a:cubicBezTo>
                    <a:pt x="371" y="294"/>
                    <a:pt x="371" y="294"/>
                    <a:pt x="371" y="294"/>
                  </a:cubicBezTo>
                  <a:cubicBezTo>
                    <a:pt x="371" y="73"/>
                    <a:pt x="371" y="73"/>
                    <a:pt x="371" y="73"/>
                  </a:cubicBezTo>
                  <a:cubicBezTo>
                    <a:pt x="300" y="73"/>
                    <a:pt x="300" y="73"/>
                    <a:pt x="300" y="73"/>
                  </a:cubicBezTo>
                  <a:cubicBezTo>
                    <a:pt x="300" y="62"/>
                    <a:pt x="300" y="62"/>
                    <a:pt x="300" y="62"/>
                  </a:cubicBezTo>
                  <a:cubicBezTo>
                    <a:pt x="381" y="62"/>
                    <a:pt x="381" y="62"/>
                    <a:pt x="381" y="62"/>
                  </a:cubicBezTo>
                  <a:lnTo>
                    <a:pt x="381" y="294"/>
                  </a:lnTo>
                  <a:close/>
                  <a:moveTo>
                    <a:pt x="358" y="106"/>
                  </a:moveTo>
                  <a:cubicBezTo>
                    <a:pt x="299" y="106"/>
                    <a:pt x="299" y="106"/>
                    <a:pt x="299" y="106"/>
                  </a:cubicBezTo>
                  <a:cubicBezTo>
                    <a:pt x="299" y="96"/>
                    <a:pt x="299" y="96"/>
                    <a:pt x="299" y="96"/>
                  </a:cubicBezTo>
                  <a:cubicBezTo>
                    <a:pt x="358" y="96"/>
                    <a:pt x="358" y="96"/>
                    <a:pt x="358" y="96"/>
                  </a:cubicBezTo>
                  <a:lnTo>
                    <a:pt x="358" y="106"/>
                  </a:lnTo>
                  <a:close/>
                  <a:moveTo>
                    <a:pt x="358" y="142"/>
                  </a:moveTo>
                  <a:cubicBezTo>
                    <a:pt x="299" y="142"/>
                    <a:pt x="299" y="142"/>
                    <a:pt x="299" y="142"/>
                  </a:cubicBezTo>
                  <a:cubicBezTo>
                    <a:pt x="299" y="131"/>
                    <a:pt x="299" y="131"/>
                    <a:pt x="299" y="131"/>
                  </a:cubicBezTo>
                  <a:cubicBezTo>
                    <a:pt x="358" y="131"/>
                    <a:pt x="358" y="131"/>
                    <a:pt x="358" y="131"/>
                  </a:cubicBezTo>
                  <a:lnTo>
                    <a:pt x="358" y="142"/>
                  </a:lnTo>
                  <a:close/>
                  <a:moveTo>
                    <a:pt x="358" y="177"/>
                  </a:moveTo>
                  <a:cubicBezTo>
                    <a:pt x="299" y="177"/>
                    <a:pt x="299" y="177"/>
                    <a:pt x="299" y="177"/>
                  </a:cubicBezTo>
                  <a:cubicBezTo>
                    <a:pt x="299" y="167"/>
                    <a:pt x="299" y="167"/>
                    <a:pt x="299" y="167"/>
                  </a:cubicBezTo>
                  <a:cubicBezTo>
                    <a:pt x="358" y="167"/>
                    <a:pt x="358" y="167"/>
                    <a:pt x="358" y="167"/>
                  </a:cubicBezTo>
                  <a:lnTo>
                    <a:pt x="358" y="177"/>
                  </a:lnTo>
                  <a:close/>
                  <a:moveTo>
                    <a:pt x="165" y="344"/>
                  </a:moveTo>
                  <a:cubicBezTo>
                    <a:pt x="155" y="344"/>
                    <a:pt x="155" y="344"/>
                    <a:pt x="155" y="344"/>
                  </a:cubicBezTo>
                  <a:cubicBezTo>
                    <a:pt x="155" y="11"/>
                    <a:pt x="155" y="11"/>
                    <a:pt x="155" y="11"/>
                  </a:cubicBezTo>
                  <a:cubicBezTo>
                    <a:pt x="0" y="11"/>
                    <a:pt x="0" y="11"/>
                    <a:pt x="0" y="11"/>
                  </a:cubicBezTo>
                  <a:cubicBezTo>
                    <a:pt x="0" y="0"/>
                    <a:pt x="0" y="0"/>
                    <a:pt x="0" y="0"/>
                  </a:cubicBezTo>
                  <a:cubicBezTo>
                    <a:pt x="165" y="0"/>
                    <a:pt x="165" y="0"/>
                    <a:pt x="165" y="0"/>
                  </a:cubicBezTo>
                  <a:lnTo>
                    <a:pt x="165" y="344"/>
                  </a:lnTo>
                  <a:close/>
                  <a:moveTo>
                    <a:pt x="132" y="64"/>
                  </a:moveTo>
                  <a:cubicBezTo>
                    <a:pt x="20" y="64"/>
                    <a:pt x="20" y="64"/>
                    <a:pt x="20" y="64"/>
                  </a:cubicBezTo>
                  <a:cubicBezTo>
                    <a:pt x="20" y="54"/>
                    <a:pt x="20" y="54"/>
                    <a:pt x="20" y="54"/>
                  </a:cubicBezTo>
                  <a:cubicBezTo>
                    <a:pt x="132" y="54"/>
                    <a:pt x="132" y="54"/>
                    <a:pt x="132" y="54"/>
                  </a:cubicBezTo>
                  <a:lnTo>
                    <a:pt x="132" y="64"/>
                  </a:lnTo>
                  <a:close/>
                  <a:moveTo>
                    <a:pt x="132" y="118"/>
                  </a:moveTo>
                  <a:cubicBezTo>
                    <a:pt x="20" y="118"/>
                    <a:pt x="20" y="118"/>
                    <a:pt x="20" y="118"/>
                  </a:cubicBezTo>
                  <a:cubicBezTo>
                    <a:pt x="20" y="107"/>
                    <a:pt x="20" y="107"/>
                    <a:pt x="20" y="107"/>
                  </a:cubicBezTo>
                  <a:cubicBezTo>
                    <a:pt x="132" y="107"/>
                    <a:pt x="132" y="107"/>
                    <a:pt x="132" y="107"/>
                  </a:cubicBezTo>
                  <a:lnTo>
                    <a:pt x="132" y="118"/>
                  </a:lnTo>
                  <a:close/>
                  <a:moveTo>
                    <a:pt x="132" y="171"/>
                  </a:moveTo>
                  <a:cubicBezTo>
                    <a:pt x="20" y="171"/>
                    <a:pt x="20" y="171"/>
                    <a:pt x="20" y="171"/>
                  </a:cubicBezTo>
                  <a:cubicBezTo>
                    <a:pt x="20" y="161"/>
                    <a:pt x="20" y="161"/>
                    <a:pt x="20" y="161"/>
                  </a:cubicBezTo>
                  <a:cubicBezTo>
                    <a:pt x="132" y="161"/>
                    <a:pt x="132" y="161"/>
                    <a:pt x="132" y="161"/>
                  </a:cubicBezTo>
                  <a:lnTo>
                    <a:pt x="132" y="171"/>
                  </a:lnTo>
                  <a:close/>
                  <a:moveTo>
                    <a:pt x="76" y="324"/>
                  </a:moveTo>
                  <a:cubicBezTo>
                    <a:pt x="61" y="324"/>
                    <a:pt x="49" y="312"/>
                    <a:pt x="49" y="297"/>
                  </a:cubicBezTo>
                  <a:cubicBezTo>
                    <a:pt x="49" y="283"/>
                    <a:pt x="61" y="271"/>
                    <a:pt x="76" y="271"/>
                  </a:cubicBezTo>
                  <a:cubicBezTo>
                    <a:pt x="90" y="271"/>
                    <a:pt x="102" y="283"/>
                    <a:pt x="102" y="297"/>
                  </a:cubicBezTo>
                  <a:cubicBezTo>
                    <a:pt x="102" y="297"/>
                    <a:pt x="102" y="297"/>
                    <a:pt x="102" y="297"/>
                  </a:cubicBezTo>
                  <a:cubicBezTo>
                    <a:pt x="102" y="312"/>
                    <a:pt x="91" y="324"/>
                    <a:pt x="76" y="324"/>
                  </a:cubicBezTo>
                  <a:close/>
                  <a:moveTo>
                    <a:pt x="76" y="281"/>
                  </a:moveTo>
                  <a:cubicBezTo>
                    <a:pt x="67" y="281"/>
                    <a:pt x="60" y="288"/>
                    <a:pt x="60" y="297"/>
                  </a:cubicBezTo>
                  <a:cubicBezTo>
                    <a:pt x="60" y="306"/>
                    <a:pt x="67" y="313"/>
                    <a:pt x="76" y="313"/>
                  </a:cubicBezTo>
                  <a:cubicBezTo>
                    <a:pt x="85" y="313"/>
                    <a:pt x="92" y="306"/>
                    <a:pt x="92" y="297"/>
                  </a:cubicBezTo>
                  <a:cubicBezTo>
                    <a:pt x="92" y="297"/>
                    <a:pt x="92" y="297"/>
                    <a:pt x="92" y="297"/>
                  </a:cubicBezTo>
                  <a:cubicBezTo>
                    <a:pt x="92" y="288"/>
                    <a:pt x="85" y="281"/>
                    <a:pt x="76" y="281"/>
                  </a:cubicBezTo>
                  <a:close/>
                  <a:moveTo>
                    <a:pt x="219" y="293"/>
                  </a:moveTo>
                  <a:cubicBezTo>
                    <a:pt x="207" y="293"/>
                    <a:pt x="197" y="283"/>
                    <a:pt x="197" y="271"/>
                  </a:cubicBezTo>
                  <a:cubicBezTo>
                    <a:pt x="197" y="259"/>
                    <a:pt x="207" y="250"/>
                    <a:pt x="219" y="250"/>
                  </a:cubicBezTo>
                  <a:cubicBezTo>
                    <a:pt x="231" y="250"/>
                    <a:pt x="240" y="259"/>
                    <a:pt x="240" y="271"/>
                  </a:cubicBezTo>
                  <a:cubicBezTo>
                    <a:pt x="240" y="271"/>
                    <a:pt x="240" y="271"/>
                    <a:pt x="240" y="271"/>
                  </a:cubicBezTo>
                  <a:cubicBezTo>
                    <a:pt x="240" y="283"/>
                    <a:pt x="231" y="293"/>
                    <a:pt x="219" y="293"/>
                  </a:cubicBezTo>
                  <a:close/>
                  <a:moveTo>
                    <a:pt x="219" y="260"/>
                  </a:moveTo>
                  <a:cubicBezTo>
                    <a:pt x="212" y="260"/>
                    <a:pt x="207" y="265"/>
                    <a:pt x="207" y="271"/>
                  </a:cubicBezTo>
                  <a:cubicBezTo>
                    <a:pt x="207" y="278"/>
                    <a:pt x="212" y="283"/>
                    <a:pt x="219" y="283"/>
                  </a:cubicBezTo>
                  <a:cubicBezTo>
                    <a:pt x="225" y="283"/>
                    <a:pt x="230" y="278"/>
                    <a:pt x="230" y="271"/>
                  </a:cubicBezTo>
                  <a:cubicBezTo>
                    <a:pt x="230" y="271"/>
                    <a:pt x="230" y="271"/>
                    <a:pt x="230" y="271"/>
                  </a:cubicBezTo>
                  <a:cubicBezTo>
                    <a:pt x="230" y="265"/>
                    <a:pt x="225" y="260"/>
                    <a:pt x="219" y="260"/>
                  </a:cubicBezTo>
                  <a:close/>
                  <a:moveTo>
                    <a:pt x="329" y="267"/>
                  </a:moveTo>
                  <a:cubicBezTo>
                    <a:pt x="319" y="267"/>
                    <a:pt x="311" y="259"/>
                    <a:pt x="311" y="250"/>
                  </a:cubicBezTo>
                  <a:cubicBezTo>
                    <a:pt x="311" y="241"/>
                    <a:pt x="319" y="233"/>
                    <a:pt x="328" y="233"/>
                  </a:cubicBezTo>
                  <a:cubicBezTo>
                    <a:pt x="338" y="233"/>
                    <a:pt x="346" y="240"/>
                    <a:pt x="346" y="250"/>
                  </a:cubicBezTo>
                  <a:cubicBezTo>
                    <a:pt x="346" y="250"/>
                    <a:pt x="346" y="250"/>
                    <a:pt x="346" y="250"/>
                  </a:cubicBezTo>
                  <a:cubicBezTo>
                    <a:pt x="346" y="259"/>
                    <a:pt x="338" y="267"/>
                    <a:pt x="329" y="267"/>
                  </a:cubicBezTo>
                  <a:close/>
                  <a:moveTo>
                    <a:pt x="329" y="243"/>
                  </a:moveTo>
                  <a:cubicBezTo>
                    <a:pt x="325" y="243"/>
                    <a:pt x="322" y="246"/>
                    <a:pt x="322" y="250"/>
                  </a:cubicBezTo>
                  <a:cubicBezTo>
                    <a:pt x="322" y="254"/>
                    <a:pt x="325" y="257"/>
                    <a:pt x="329" y="257"/>
                  </a:cubicBezTo>
                  <a:cubicBezTo>
                    <a:pt x="332" y="257"/>
                    <a:pt x="335" y="254"/>
                    <a:pt x="335" y="250"/>
                  </a:cubicBezTo>
                  <a:cubicBezTo>
                    <a:pt x="335" y="250"/>
                    <a:pt x="335" y="250"/>
                    <a:pt x="335" y="250"/>
                  </a:cubicBezTo>
                  <a:cubicBezTo>
                    <a:pt x="335" y="246"/>
                    <a:pt x="332" y="243"/>
                    <a:pt x="329" y="243"/>
                  </a:cubicBezTo>
                  <a:close/>
                </a:path>
              </a:pathLst>
            </a:custGeom>
            <a:solidFill>
              <a:schemeClr val="tx2"/>
            </a:solid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7" name="Group 46">
            <a:extLst>
              <a:ext uri="{FF2B5EF4-FFF2-40B4-BE49-F238E27FC236}">
                <a16:creationId xmlns:a16="http://schemas.microsoft.com/office/drawing/2014/main" id="{61F8CB93-D458-4D7A-B3C3-354817010D6B}"/>
              </a:ext>
            </a:extLst>
          </p:cNvPr>
          <p:cNvGrpSpPr/>
          <p:nvPr/>
        </p:nvGrpSpPr>
        <p:grpSpPr>
          <a:xfrm>
            <a:off x="7179995" y="1561943"/>
            <a:ext cx="1528324" cy="897239"/>
            <a:chOff x="7179995" y="1561943"/>
            <a:chExt cx="1528324" cy="897239"/>
          </a:xfrm>
        </p:grpSpPr>
        <p:sp>
          <p:nvSpPr>
            <p:cNvPr id="4" name="Rectangle 3">
              <a:extLst>
                <a:ext uri="{FF2B5EF4-FFF2-40B4-BE49-F238E27FC236}">
                  <a16:creationId xmlns:a16="http://schemas.microsoft.com/office/drawing/2014/main" id="{80EC1631-6CEE-4DFC-8778-4F9092C657FE}"/>
                </a:ext>
              </a:extLst>
            </p:cNvPr>
            <p:cNvSpPr/>
            <p:nvPr/>
          </p:nvSpPr>
          <p:spPr>
            <a:xfrm>
              <a:off x="7179995" y="2028295"/>
              <a:ext cx="1528324"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Integrate into Incident </a:t>
              </a:r>
              <a:br>
                <a:rPr lang="en-US" sz="1050" dirty="0">
                  <a:solidFill>
                    <a:schemeClr val="tx2"/>
                  </a:solidFill>
                </a:rPr>
              </a:br>
              <a:r>
                <a:rPr lang="en-US" sz="1050" dirty="0">
                  <a:solidFill>
                    <a:schemeClr val="tx2"/>
                  </a:solidFill>
                </a:rPr>
                <a:t>Response Plans</a:t>
              </a:r>
            </a:p>
          </p:txBody>
        </p:sp>
        <p:grpSp>
          <p:nvGrpSpPr>
            <p:cNvPr id="22" name="Group 21">
              <a:extLst>
                <a:ext uri="{FF2B5EF4-FFF2-40B4-BE49-F238E27FC236}">
                  <a16:creationId xmlns:a16="http://schemas.microsoft.com/office/drawing/2014/main" id="{8B09F7A5-E11B-4BDE-9C3D-E7A14C66C948}"/>
                </a:ext>
              </a:extLst>
            </p:cNvPr>
            <p:cNvGrpSpPr/>
            <p:nvPr/>
          </p:nvGrpSpPr>
          <p:grpSpPr>
            <a:xfrm>
              <a:off x="7755145" y="1561943"/>
              <a:ext cx="378025" cy="380315"/>
              <a:chOff x="17856518" y="20637"/>
              <a:chExt cx="785813" cy="790575"/>
            </a:xfrm>
            <a:solidFill>
              <a:schemeClr val="tx2"/>
            </a:solidFill>
          </p:grpSpPr>
          <p:sp>
            <p:nvSpPr>
              <p:cNvPr id="23" name="Freeform 399">
                <a:extLst>
                  <a:ext uri="{FF2B5EF4-FFF2-40B4-BE49-F238E27FC236}">
                    <a16:creationId xmlns:a16="http://schemas.microsoft.com/office/drawing/2014/main" id="{91E70F27-9C45-41E9-88FB-915BA696D1EE}"/>
                  </a:ext>
                </a:extLst>
              </p:cNvPr>
              <p:cNvSpPr>
                <a:spLocks/>
              </p:cNvSpPr>
              <p:nvPr/>
            </p:nvSpPr>
            <p:spPr bwMode="auto">
              <a:xfrm>
                <a:off x="17856518" y="541337"/>
                <a:ext cx="785813" cy="269875"/>
              </a:xfrm>
              <a:custGeom>
                <a:avLst/>
                <a:gdLst>
                  <a:gd name="T0" fmla="*/ 5 w 763"/>
                  <a:gd name="T1" fmla="*/ 106 h 262"/>
                  <a:gd name="T2" fmla="*/ 6 w 763"/>
                  <a:gd name="T3" fmla="*/ 105 h 262"/>
                  <a:gd name="T4" fmla="*/ 6 w 763"/>
                  <a:gd name="T5" fmla="*/ 105 h 262"/>
                  <a:gd name="T6" fmla="*/ 210 w 763"/>
                  <a:gd name="T7" fmla="*/ 22 h 262"/>
                  <a:gd name="T8" fmla="*/ 340 w 763"/>
                  <a:gd name="T9" fmla="*/ 26 h 262"/>
                  <a:gd name="T10" fmla="*/ 462 w 763"/>
                  <a:gd name="T11" fmla="*/ 84 h 262"/>
                  <a:gd name="T12" fmla="*/ 467 w 763"/>
                  <a:gd name="T13" fmla="*/ 93 h 262"/>
                  <a:gd name="T14" fmla="*/ 415 w 763"/>
                  <a:gd name="T15" fmla="*/ 141 h 262"/>
                  <a:gd name="T16" fmla="*/ 309 w 763"/>
                  <a:gd name="T17" fmla="*/ 127 h 262"/>
                  <a:gd name="T18" fmla="*/ 302 w 763"/>
                  <a:gd name="T19" fmla="*/ 117 h 262"/>
                  <a:gd name="T20" fmla="*/ 306 w 763"/>
                  <a:gd name="T21" fmla="*/ 112 h 262"/>
                  <a:gd name="T22" fmla="*/ 312 w 763"/>
                  <a:gd name="T23" fmla="*/ 111 h 262"/>
                  <a:gd name="T24" fmla="*/ 315 w 763"/>
                  <a:gd name="T25" fmla="*/ 111 h 262"/>
                  <a:gd name="T26" fmla="*/ 415 w 763"/>
                  <a:gd name="T27" fmla="*/ 124 h 262"/>
                  <a:gd name="T28" fmla="*/ 447 w 763"/>
                  <a:gd name="T29" fmla="*/ 102 h 262"/>
                  <a:gd name="T30" fmla="*/ 450 w 763"/>
                  <a:gd name="T31" fmla="*/ 96 h 262"/>
                  <a:gd name="T32" fmla="*/ 449 w 763"/>
                  <a:gd name="T33" fmla="*/ 96 h 262"/>
                  <a:gd name="T34" fmla="*/ 333 w 763"/>
                  <a:gd name="T35" fmla="*/ 40 h 262"/>
                  <a:gd name="T36" fmla="*/ 216 w 763"/>
                  <a:gd name="T37" fmla="*/ 36 h 262"/>
                  <a:gd name="T38" fmla="*/ 214 w 763"/>
                  <a:gd name="T39" fmla="*/ 37 h 262"/>
                  <a:gd name="T40" fmla="*/ 17 w 763"/>
                  <a:gd name="T41" fmla="*/ 117 h 262"/>
                  <a:gd name="T42" fmla="*/ 17 w 763"/>
                  <a:gd name="T43" fmla="*/ 122 h 262"/>
                  <a:gd name="T44" fmla="*/ 66 w 763"/>
                  <a:gd name="T45" fmla="*/ 234 h 262"/>
                  <a:gd name="T46" fmla="*/ 74 w 763"/>
                  <a:gd name="T47" fmla="*/ 241 h 262"/>
                  <a:gd name="T48" fmla="*/ 74 w 763"/>
                  <a:gd name="T49" fmla="*/ 241 h 262"/>
                  <a:gd name="T50" fmla="*/ 185 w 763"/>
                  <a:gd name="T51" fmla="*/ 173 h 262"/>
                  <a:gd name="T52" fmla="*/ 191 w 763"/>
                  <a:gd name="T53" fmla="*/ 172 h 262"/>
                  <a:gd name="T54" fmla="*/ 398 w 763"/>
                  <a:gd name="T55" fmla="*/ 238 h 262"/>
                  <a:gd name="T56" fmla="*/ 467 w 763"/>
                  <a:gd name="T57" fmla="*/ 232 h 262"/>
                  <a:gd name="T58" fmla="*/ 744 w 763"/>
                  <a:gd name="T59" fmla="*/ 92 h 262"/>
                  <a:gd name="T60" fmla="*/ 735 w 763"/>
                  <a:gd name="T61" fmla="*/ 80 h 262"/>
                  <a:gd name="T62" fmla="*/ 691 w 763"/>
                  <a:gd name="T63" fmla="*/ 71 h 262"/>
                  <a:gd name="T64" fmla="*/ 512 w 763"/>
                  <a:gd name="T65" fmla="*/ 123 h 262"/>
                  <a:gd name="T66" fmla="*/ 505 w 763"/>
                  <a:gd name="T67" fmla="*/ 122 h 262"/>
                  <a:gd name="T68" fmla="*/ 501 w 763"/>
                  <a:gd name="T69" fmla="*/ 118 h 262"/>
                  <a:gd name="T70" fmla="*/ 502 w 763"/>
                  <a:gd name="T71" fmla="*/ 111 h 262"/>
                  <a:gd name="T72" fmla="*/ 506 w 763"/>
                  <a:gd name="T73" fmla="*/ 107 h 262"/>
                  <a:gd name="T74" fmla="*/ 508 w 763"/>
                  <a:gd name="T75" fmla="*/ 106 h 262"/>
                  <a:gd name="T76" fmla="*/ 686 w 763"/>
                  <a:gd name="T77" fmla="*/ 54 h 262"/>
                  <a:gd name="T78" fmla="*/ 762 w 763"/>
                  <a:gd name="T79" fmla="*/ 92 h 262"/>
                  <a:gd name="T80" fmla="*/ 757 w 763"/>
                  <a:gd name="T81" fmla="*/ 101 h 262"/>
                  <a:gd name="T82" fmla="*/ 475 w 763"/>
                  <a:gd name="T83" fmla="*/ 247 h 262"/>
                  <a:gd name="T84" fmla="*/ 394 w 763"/>
                  <a:gd name="T85" fmla="*/ 253 h 262"/>
                  <a:gd name="T86" fmla="*/ 191 w 763"/>
                  <a:gd name="T87" fmla="*/ 188 h 262"/>
                  <a:gd name="T88" fmla="*/ 191 w 763"/>
                  <a:gd name="T89" fmla="*/ 188 h 262"/>
                  <a:gd name="T90" fmla="*/ 75 w 763"/>
                  <a:gd name="T91" fmla="*/ 257 h 262"/>
                  <a:gd name="T92" fmla="*/ 71 w 763"/>
                  <a:gd name="T93" fmla="*/ 258 h 262"/>
                  <a:gd name="T94" fmla="*/ 66 w 763"/>
                  <a:gd name="T95" fmla="*/ 256 h 262"/>
                  <a:gd name="T96" fmla="*/ 2 w 763"/>
                  <a:gd name="T97" fmla="*/ 112 h 262"/>
                  <a:gd name="T98" fmla="*/ 5 w 763"/>
                  <a:gd name="T99" fmla="*/ 10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3" h="262">
                    <a:moveTo>
                      <a:pt x="5" y="106"/>
                    </a:moveTo>
                    <a:cubicBezTo>
                      <a:pt x="6" y="105"/>
                      <a:pt x="6" y="105"/>
                      <a:pt x="6" y="105"/>
                    </a:cubicBezTo>
                    <a:cubicBezTo>
                      <a:pt x="6" y="105"/>
                      <a:pt x="6" y="105"/>
                      <a:pt x="6" y="105"/>
                    </a:cubicBezTo>
                    <a:cubicBezTo>
                      <a:pt x="210" y="22"/>
                      <a:pt x="210" y="22"/>
                      <a:pt x="210" y="22"/>
                    </a:cubicBezTo>
                    <a:cubicBezTo>
                      <a:pt x="217" y="20"/>
                      <a:pt x="286" y="0"/>
                      <a:pt x="340" y="26"/>
                    </a:cubicBezTo>
                    <a:cubicBezTo>
                      <a:pt x="462" y="84"/>
                      <a:pt x="462" y="84"/>
                      <a:pt x="462" y="84"/>
                    </a:cubicBezTo>
                    <a:cubicBezTo>
                      <a:pt x="465" y="86"/>
                      <a:pt x="467" y="89"/>
                      <a:pt x="467" y="93"/>
                    </a:cubicBezTo>
                    <a:cubicBezTo>
                      <a:pt x="466" y="95"/>
                      <a:pt x="463" y="141"/>
                      <a:pt x="415" y="141"/>
                    </a:cubicBezTo>
                    <a:cubicBezTo>
                      <a:pt x="373" y="141"/>
                      <a:pt x="312" y="128"/>
                      <a:pt x="309" y="127"/>
                    </a:cubicBezTo>
                    <a:cubicBezTo>
                      <a:pt x="304" y="126"/>
                      <a:pt x="301" y="122"/>
                      <a:pt x="302" y="117"/>
                    </a:cubicBezTo>
                    <a:cubicBezTo>
                      <a:pt x="303" y="115"/>
                      <a:pt x="304" y="113"/>
                      <a:pt x="306" y="112"/>
                    </a:cubicBezTo>
                    <a:cubicBezTo>
                      <a:pt x="308" y="111"/>
                      <a:pt x="310" y="110"/>
                      <a:pt x="312" y="111"/>
                    </a:cubicBezTo>
                    <a:cubicBezTo>
                      <a:pt x="315" y="111"/>
                      <a:pt x="315" y="111"/>
                      <a:pt x="315" y="111"/>
                    </a:cubicBezTo>
                    <a:cubicBezTo>
                      <a:pt x="369" y="122"/>
                      <a:pt x="399" y="124"/>
                      <a:pt x="415" y="124"/>
                    </a:cubicBezTo>
                    <a:cubicBezTo>
                      <a:pt x="437" y="123"/>
                      <a:pt x="445" y="109"/>
                      <a:pt x="447" y="102"/>
                    </a:cubicBezTo>
                    <a:cubicBezTo>
                      <a:pt x="450" y="96"/>
                      <a:pt x="450" y="96"/>
                      <a:pt x="450" y="96"/>
                    </a:cubicBezTo>
                    <a:cubicBezTo>
                      <a:pt x="449" y="96"/>
                      <a:pt x="449" y="96"/>
                      <a:pt x="449" y="96"/>
                    </a:cubicBezTo>
                    <a:cubicBezTo>
                      <a:pt x="333" y="40"/>
                      <a:pt x="333" y="40"/>
                      <a:pt x="333" y="40"/>
                    </a:cubicBezTo>
                    <a:cubicBezTo>
                      <a:pt x="292" y="20"/>
                      <a:pt x="242" y="29"/>
                      <a:pt x="216" y="36"/>
                    </a:cubicBezTo>
                    <a:cubicBezTo>
                      <a:pt x="214" y="37"/>
                      <a:pt x="214" y="37"/>
                      <a:pt x="214" y="37"/>
                    </a:cubicBezTo>
                    <a:cubicBezTo>
                      <a:pt x="17" y="117"/>
                      <a:pt x="17" y="117"/>
                      <a:pt x="17" y="117"/>
                    </a:cubicBezTo>
                    <a:cubicBezTo>
                      <a:pt x="17" y="122"/>
                      <a:pt x="17" y="122"/>
                      <a:pt x="17" y="122"/>
                    </a:cubicBezTo>
                    <a:cubicBezTo>
                      <a:pt x="20" y="175"/>
                      <a:pt x="49" y="215"/>
                      <a:pt x="66" y="234"/>
                    </a:cubicBezTo>
                    <a:cubicBezTo>
                      <a:pt x="74" y="241"/>
                      <a:pt x="74" y="241"/>
                      <a:pt x="74" y="241"/>
                    </a:cubicBezTo>
                    <a:cubicBezTo>
                      <a:pt x="74" y="241"/>
                      <a:pt x="74" y="241"/>
                      <a:pt x="74" y="241"/>
                    </a:cubicBezTo>
                    <a:cubicBezTo>
                      <a:pt x="185" y="173"/>
                      <a:pt x="185" y="173"/>
                      <a:pt x="185" y="173"/>
                    </a:cubicBezTo>
                    <a:cubicBezTo>
                      <a:pt x="187" y="172"/>
                      <a:pt x="190" y="171"/>
                      <a:pt x="191" y="172"/>
                    </a:cubicBezTo>
                    <a:cubicBezTo>
                      <a:pt x="398" y="238"/>
                      <a:pt x="398" y="238"/>
                      <a:pt x="398" y="238"/>
                    </a:cubicBezTo>
                    <a:cubicBezTo>
                      <a:pt x="421" y="245"/>
                      <a:pt x="446" y="243"/>
                      <a:pt x="467" y="232"/>
                    </a:cubicBezTo>
                    <a:cubicBezTo>
                      <a:pt x="744" y="92"/>
                      <a:pt x="744" y="92"/>
                      <a:pt x="744" y="92"/>
                    </a:cubicBezTo>
                    <a:cubicBezTo>
                      <a:pt x="735" y="80"/>
                      <a:pt x="735" y="80"/>
                      <a:pt x="735" y="80"/>
                    </a:cubicBezTo>
                    <a:cubicBezTo>
                      <a:pt x="724" y="69"/>
                      <a:pt x="710" y="66"/>
                      <a:pt x="691" y="71"/>
                    </a:cubicBezTo>
                    <a:cubicBezTo>
                      <a:pt x="651" y="81"/>
                      <a:pt x="526" y="118"/>
                      <a:pt x="512" y="123"/>
                    </a:cubicBezTo>
                    <a:cubicBezTo>
                      <a:pt x="509" y="124"/>
                      <a:pt x="507" y="123"/>
                      <a:pt x="505" y="122"/>
                    </a:cubicBezTo>
                    <a:cubicBezTo>
                      <a:pt x="503" y="121"/>
                      <a:pt x="501" y="120"/>
                      <a:pt x="501" y="118"/>
                    </a:cubicBezTo>
                    <a:cubicBezTo>
                      <a:pt x="500" y="115"/>
                      <a:pt x="500" y="113"/>
                      <a:pt x="502" y="111"/>
                    </a:cubicBezTo>
                    <a:cubicBezTo>
                      <a:pt x="503" y="109"/>
                      <a:pt x="504" y="107"/>
                      <a:pt x="506" y="107"/>
                    </a:cubicBezTo>
                    <a:cubicBezTo>
                      <a:pt x="508" y="106"/>
                      <a:pt x="508" y="106"/>
                      <a:pt x="508" y="106"/>
                    </a:cubicBezTo>
                    <a:cubicBezTo>
                      <a:pt x="521" y="102"/>
                      <a:pt x="642" y="65"/>
                      <a:pt x="686" y="54"/>
                    </a:cubicBezTo>
                    <a:cubicBezTo>
                      <a:pt x="738" y="40"/>
                      <a:pt x="758" y="83"/>
                      <a:pt x="762" y="92"/>
                    </a:cubicBezTo>
                    <a:cubicBezTo>
                      <a:pt x="763" y="95"/>
                      <a:pt x="761" y="100"/>
                      <a:pt x="757" y="101"/>
                    </a:cubicBezTo>
                    <a:cubicBezTo>
                      <a:pt x="475" y="247"/>
                      <a:pt x="475" y="247"/>
                      <a:pt x="475" y="247"/>
                    </a:cubicBezTo>
                    <a:cubicBezTo>
                      <a:pt x="450" y="260"/>
                      <a:pt x="420" y="262"/>
                      <a:pt x="394" y="253"/>
                    </a:cubicBezTo>
                    <a:cubicBezTo>
                      <a:pt x="191" y="188"/>
                      <a:pt x="191" y="188"/>
                      <a:pt x="191" y="188"/>
                    </a:cubicBezTo>
                    <a:cubicBezTo>
                      <a:pt x="191" y="188"/>
                      <a:pt x="191" y="188"/>
                      <a:pt x="191" y="188"/>
                    </a:cubicBezTo>
                    <a:cubicBezTo>
                      <a:pt x="75" y="257"/>
                      <a:pt x="75" y="257"/>
                      <a:pt x="75" y="257"/>
                    </a:cubicBezTo>
                    <a:cubicBezTo>
                      <a:pt x="74" y="258"/>
                      <a:pt x="72" y="258"/>
                      <a:pt x="71" y="258"/>
                    </a:cubicBezTo>
                    <a:cubicBezTo>
                      <a:pt x="69" y="258"/>
                      <a:pt x="67" y="257"/>
                      <a:pt x="66" y="256"/>
                    </a:cubicBezTo>
                    <a:cubicBezTo>
                      <a:pt x="50" y="241"/>
                      <a:pt x="0" y="186"/>
                      <a:pt x="2" y="112"/>
                    </a:cubicBezTo>
                    <a:cubicBezTo>
                      <a:pt x="2" y="110"/>
                      <a:pt x="3" y="107"/>
                      <a:pt x="5" y="10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4" name="Freeform 400">
                <a:extLst>
                  <a:ext uri="{FF2B5EF4-FFF2-40B4-BE49-F238E27FC236}">
                    <a16:creationId xmlns:a16="http://schemas.microsoft.com/office/drawing/2014/main" id="{4CFBA3EE-119B-4940-A9E2-9216DF47B6CD}"/>
                  </a:ext>
                </a:extLst>
              </p:cNvPr>
              <p:cNvSpPr>
                <a:spLocks/>
              </p:cNvSpPr>
              <p:nvPr/>
            </p:nvSpPr>
            <p:spPr bwMode="auto">
              <a:xfrm>
                <a:off x="17858106" y="20637"/>
                <a:ext cx="784225" cy="269875"/>
              </a:xfrm>
              <a:custGeom>
                <a:avLst/>
                <a:gdLst>
                  <a:gd name="T0" fmla="*/ 758 w 762"/>
                  <a:gd name="T1" fmla="*/ 156 h 262"/>
                  <a:gd name="T2" fmla="*/ 757 w 762"/>
                  <a:gd name="T3" fmla="*/ 157 h 262"/>
                  <a:gd name="T4" fmla="*/ 757 w 762"/>
                  <a:gd name="T5" fmla="*/ 157 h 262"/>
                  <a:gd name="T6" fmla="*/ 553 w 762"/>
                  <a:gd name="T7" fmla="*/ 240 h 262"/>
                  <a:gd name="T8" fmla="*/ 423 w 762"/>
                  <a:gd name="T9" fmla="*/ 236 h 262"/>
                  <a:gd name="T10" fmla="*/ 301 w 762"/>
                  <a:gd name="T11" fmla="*/ 178 h 262"/>
                  <a:gd name="T12" fmla="*/ 296 w 762"/>
                  <a:gd name="T13" fmla="*/ 169 h 262"/>
                  <a:gd name="T14" fmla="*/ 348 w 762"/>
                  <a:gd name="T15" fmla="*/ 121 h 262"/>
                  <a:gd name="T16" fmla="*/ 454 w 762"/>
                  <a:gd name="T17" fmla="*/ 135 h 262"/>
                  <a:gd name="T18" fmla="*/ 461 w 762"/>
                  <a:gd name="T19" fmla="*/ 145 h 262"/>
                  <a:gd name="T20" fmla="*/ 457 w 762"/>
                  <a:gd name="T21" fmla="*/ 150 h 262"/>
                  <a:gd name="T22" fmla="*/ 451 w 762"/>
                  <a:gd name="T23" fmla="*/ 151 h 262"/>
                  <a:gd name="T24" fmla="*/ 448 w 762"/>
                  <a:gd name="T25" fmla="*/ 151 h 262"/>
                  <a:gd name="T26" fmla="*/ 348 w 762"/>
                  <a:gd name="T27" fmla="*/ 138 h 262"/>
                  <a:gd name="T28" fmla="*/ 316 w 762"/>
                  <a:gd name="T29" fmla="*/ 159 h 262"/>
                  <a:gd name="T30" fmla="*/ 313 w 762"/>
                  <a:gd name="T31" fmla="*/ 166 h 262"/>
                  <a:gd name="T32" fmla="*/ 314 w 762"/>
                  <a:gd name="T33" fmla="*/ 166 h 262"/>
                  <a:gd name="T34" fmla="*/ 430 w 762"/>
                  <a:gd name="T35" fmla="*/ 222 h 262"/>
                  <a:gd name="T36" fmla="*/ 547 w 762"/>
                  <a:gd name="T37" fmla="*/ 225 h 262"/>
                  <a:gd name="T38" fmla="*/ 549 w 762"/>
                  <a:gd name="T39" fmla="*/ 225 h 262"/>
                  <a:gd name="T40" fmla="*/ 746 w 762"/>
                  <a:gd name="T41" fmla="*/ 145 h 262"/>
                  <a:gd name="T42" fmla="*/ 746 w 762"/>
                  <a:gd name="T43" fmla="*/ 140 h 262"/>
                  <a:gd name="T44" fmla="*/ 696 w 762"/>
                  <a:gd name="T45" fmla="*/ 28 h 262"/>
                  <a:gd name="T46" fmla="*/ 689 w 762"/>
                  <a:gd name="T47" fmla="*/ 21 h 262"/>
                  <a:gd name="T48" fmla="*/ 688 w 762"/>
                  <a:gd name="T49" fmla="*/ 21 h 262"/>
                  <a:gd name="T50" fmla="*/ 578 w 762"/>
                  <a:gd name="T51" fmla="*/ 89 h 262"/>
                  <a:gd name="T52" fmla="*/ 572 w 762"/>
                  <a:gd name="T53" fmla="*/ 90 h 262"/>
                  <a:gd name="T54" fmla="*/ 365 w 762"/>
                  <a:gd name="T55" fmla="*/ 24 h 262"/>
                  <a:gd name="T56" fmla="*/ 296 w 762"/>
                  <a:gd name="T57" fmla="*/ 30 h 262"/>
                  <a:gd name="T58" fmla="*/ 19 w 762"/>
                  <a:gd name="T59" fmla="*/ 170 h 262"/>
                  <a:gd name="T60" fmla="*/ 28 w 762"/>
                  <a:gd name="T61" fmla="*/ 182 h 262"/>
                  <a:gd name="T62" fmla="*/ 72 w 762"/>
                  <a:gd name="T63" fmla="*/ 191 h 262"/>
                  <a:gd name="T64" fmla="*/ 251 w 762"/>
                  <a:gd name="T65" fmla="*/ 139 h 262"/>
                  <a:gd name="T66" fmla="*/ 258 w 762"/>
                  <a:gd name="T67" fmla="*/ 139 h 262"/>
                  <a:gd name="T68" fmla="*/ 262 w 762"/>
                  <a:gd name="T69" fmla="*/ 144 h 262"/>
                  <a:gd name="T70" fmla="*/ 261 w 762"/>
                  <a:gd name="T71" fmla="*/ 151 h 262"/>
                  <a:gd name="T72" fmla="*/ 257 w 762"/>
                  <a:gd name="T73" fmla="*/ 155 h 262"/>
                  <a:gd name="T74" fmla="*/ 255 w 762"/>
                  <a:gd name="T75" fmla="*/ 156 h 262"/>
                  <a:gd name="T76" fmla="*/ 77 w 762"/>
                  <a:gd name="T77" fmla="*/ 208 h 262"/>
                  <a:gd name="T78" fmla="*/ 1 w 762"/>
                  <a:gd name="T79" fmla="*/ 170 h 262"/>
                  <a:gd name="T80" fmla="*/ 5 w 762"/>
                  <a:gd name="T81" fmla="*/ 161 h 262"/>
                  <a:gd name="T82" fmla="*/ 288 w 762"/>
                  <a:gd name="T83" fmla="*/ 15 h 262"/>
                  <a:gd name="T84" fmla="*/ 369 w 762"/>
                  <a:gd name="T85" fmla="*/ 8 h 262"/>
                  <a:gd name="T86" fmla="*/ 572 w 762"/>
                  <a:gd name="T87" fmla="*/ 74 h 262"/>
                  <a:gd name="T88" fmla="*/ 572 w 762"/>
                  <a:gd name="T89" fmla="*/ 74 h 262"/>
                  <a:gd name="T90" fmla="*/ 688 w 762"/>
                  <a:gd name="T91" fmla="*/ 5 h 262"/>
                  <a:gd name="T92" fmla="*/ 692 w 762"/>
                  <a:gd name="T93" fmla="*/ 4 h 262"/>
                  <a:gd name="T94" fmla="*/ 697 w 762"/>
                  <a:gd name="T95" fmla="*/ 6 h 262"/>
                  <a:gd name="T96" fmla="*/ 761 w 762"/>
                  <a:gd name="T97" fmla="*/ 150 h 262"/>
                  <a:gd name="T98" fmla="*/ 758 w 762"/>
                  <a:gd name="T99"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2" h="262">
                    <a:moveTo>
                      <a:pt x="758" y="156"/>
                    </a:moveTo>
                    <a:cubicBezTo>
                      <a:pt x="757" y="157"/>
                      <a:pt x="757" y="157"/>
                      <a:pt x="757" y="157"/>
                    </a:cubicBezTo>
                    <a:cubicBezTo>
                      <a:pt x="757" y="157"/>
                      <a:pt x="757" y="157"/>
                      <a:pt x="757" y="157"/>
                    </a:cubicBezTo>
                    <a:cubicBezTo>
                      <a:pt x="553" y="240"/>
                      <a:pt x="553" y="240"/>
                      <a:pt x="553" y="240"/>
                    </a:cubicBezTo>
                    <a:cubicBezTo>
                      <a:pt x="546" y="242"/>
                      <a:pt x="477" y="262"/>
                      <a:pt x="423" y="236"/>
                    </a:cubicBezTo>
                    <a:cubicBezTo>
                      <a:pt x="301" y="178"/>
                      <a:pt x="301" y="178"/>
                      <a:pt x="301" y="178"/>
                    </a:cubicBezTo>
                    <a:cubicBezTo>
                      <a:pt x="298" y="176"/>
                      <a:pt x="296" y="173"/>
                      <a:pt x="296" y="169"/>
                    </a:cubicBezTo>
                    <a:cubicBezTo>
                      <a:pt x="296" y="167"/>
                      <a:pt x="300" y="121"/>
                      <a:pt x="348" y="121"/>
                    </a:cubicBezTo>
                    <a:cubicBezTo>
                      <a:pt x="390" y="121"/>
                      <a:pt x="450" y="134"/>
                      <a:pt x="454" y="135"/>
                    </a:cubicBezTo>
                    <a:cubicBezTo>
                      <a:pt x="458" y="136"/>
                      <a:pt x="462" y="140"/>
                      <a:pt x="461" y="145"/>
                    </a:cubicBezTo>
                    <a:cubicBezTo>
                      <a:pt x="460" y="147"/>
                      <a:pt x="459" y="149"/>
                      <a:pt x="457" y="150"/>
                    </a:cubicBezTo>
                    <a:cubicBezTo>
                      <a:pt x="455" y="151"/>
                      <a:pt x="453" y="152"/>
                      <a:pt x="451" y="151"/>
                    </a:cubicBezTo>
                    <a:cubicBezTo>
                      <a:pt x="448" y="151"/>
                      <a:pt x="448" y="151"/>
                      <a:pt x="448" y="151"/>
                    </a:cubicBezTo>
                    <a:cubicBezTo>
                      <a:pt x="394" y="140"/>
                      <a:pt x="364" y="138"/>
                      <a:pt x="348" y="138"/>
                    </a:cubicBezTo>
                    <a:cubicBezTo>
                      <a:pt x="326" y="139"/>
                      <a:pt x="318" y="153"/>
                      <a:pt x="316" y="159"/>
                    </a:cubicBezTo>
                    <a:cubicBezTo>
                      <a:pt x="313" y="166"/>
                      <a:pt x="313" y="166"/>
                      <a:pt x="313" y="166"/>
                    </a:cubicBezTo>
                    <a:cubicBezTo>
                      <a:pt x="314" y="166"/>
                      <a:pt x="314" y="166"/>
                      <a:pt x="314" y="166"/>
                    </a:cubicBezTo>
                    <a:cubicBezTo>
                      <a:pt x="430" y="222"/>
                      <a:pt x="430" y="222"/>
                      <a:pt x="430" y="222"/>
                    </a:cubicBezTo>
                    <a:cubicBezTo>
                      <a:pt x="470" y="242"/>
                      <a:pt x="521" y="233"/>
                      <a:pt x="547" y="225"/>
                    </a:cubicBezTo>
                    <a:cubicBezTo>
                      <a:pt x="549" y="225"/>
                      <a:pt x="549" y="225"/>
                      <a:pt x="549" y="225"/>
                    </a:cubicBezTo>
                    <a:cubicBezTo>
                      <a:pt x="746" y="145"/>
                      <a:pt x="746" y="145"/>
                      <a:pt x="746" y="145"/>
                    </a:cubicBezTo>
                    <a:cubicBezTo>
                      <a:pt x="746" y="140"/>
                      <a:pt x="746" y="140"/>
                      <a:pt x="746" y="140"/>
                    </a:cubicBezTo>
                    <a:cubicBezTo>
                      <a:pt x="743" y="87"/>
                      <a:pt x="714" y="47"/>
                      <a:pt x="696" y="28"/>
                    </a:cubicBezTo>
                    <a:cubicBezTo>
                      <a:pt x="689" y="21"/>
                      <a:pt x="689" y="21"/>
                      <a:pt x="689" y="21"/>
                    </a:cubicBezTo>
                    <a:cubicBezTo>
                      <a:pt x="688" y="21"/>
                      <a:pt x="688" y="21"/>
                      <a:pt x="688" y="21"/>
                    </a:cubicBezTo>
                    <a:cubicBezTo>
                      <a:pt x="578" y="89"/>
                      <a:pt x="578" y="89"/>
                      <a:pt x="578" y="89"/>
                    </a:cubicBezTo>
                    <a:cubicBezTo>
                      <a:pt x="576" y="90"/>
                      <a:pt x="573" y="90"/>
                      <a:pt x="572" y="90"/>
                    </a:cubicBezTo>
                    <a:cubicBezTo>
                      <a:pt x="365" y="24"/>
                      <a:pt x="365" y="24"/>
                      <a:pt x="365" y="24"/>
                    </a:cubicBezTo>
                    <a:cubicBezTo>
                      <a:pt x="342" y="17"/>
                      <a:pt x="317" y="19"/>
                      <a:pt x="296" y="30"/>
                    </a:cubicBezTo>
                    <a:cubicBezTo>
                      <a:pt x="19" y="170"/>
                      <a:pt x="19" y="170"/>
                      <a:pt x="19" y="170"/>
                    </a:cubicBezTo>
                    <a:cubicBezTo>
                      <a:pt x="28" y="182"/>
                      <a:pt x="28" y="182"/>
                      <a:pt x="28" y="182"/>
                    </a:cubicBezTo>
                    <a:cubicBezTo>
                      <a:pt x="38" y="193"/>
                      <a:pt x="53" y="196"/>
                      <a:pt x="72" y="191"/>
                    </a:cubicBezTo>
                    <a:cubicBezTo>
                      <a:pt x="112" y="181"/>
                      <a:pt x="237" y="144"/>
                      <a:pt x="251" y="139"/>
                    </a:cubicBezTo>
                    <a:cubicBezTo>
                      <a:pt x="254" y="138"/>
                      <a:pt x="256" y="138"/>
                      <a:pt x="258" y="139"/>
                    </a:cubicBezTo>
                    <a:cubicBezTo>
                      <a:pt x="260" y="140"/>
                      <a:pt x="262" y="142"/>
                      <a:pt x="262" y="144"/>
                    </a:cubicBezTo>
                    <a:cubicBezTo>
                      <a:pt x="263" y="147"/>
                      <a:pt x="263" y="149"/>
                      <a:pt x="261" y="151"/>
                    </a:cubicBezTo>
                    <a:cubicBezTo>
                      <a:pt x="260" y="153"/>
                      <a:pt x="259" y="154"/>
                      <a:pt x="257" y="155"/>
                    </a:cubicBezTo>
                    <a:cubicBezTo>
                      <a:pt x="255" y="156"/>
                      <a:pt x="255" y="156"/>
                      <a:pt x="255" y="156"/>
                    </a:cubicBezTo>
                    <a:cubicBezTo>
                      <a:pt x="242" y="160"/>
                      <a:pt x="121" y="197"/>
                      <a:pt x="77" y="208"/>
                    </a:cubicBezTo>
                    <a:cubicBezTo>
                      <a:pt x="25" y="221"/>
                      <a:pt x="5" y="179"/>
                      <a:pt x="1" y="170"/>
                    </a:cubicBezTo>
                    <a:cubicBezTo>
                      <a:pt x="0" y="167"/>
                      <a:pt x="2" y="162"/>
                      <a:pt x="5" y="161"/>
                    </a:cubicBezTo>
                    <a:cubicBezTo>
                      <a:pt x="288" y="15"/>
                      <a:pt x="288" y="15"/>
                      <a:pt x="288" y="15"/>
                    </a:cubicBezTo>
                    <a:cubicBezTo>
                      <a:pt x="313" y="2"/>
                      <a:pt x="343" y="0"/>
                      <a:pt x="369" y="8"/>
                    </a:cubicBezTo>
                    <a:cubicBezTo>
                      <a:pt x="572" y="74"/>
                      <a:pt x="572" y="74"/>
                      <a:pt x="572" y="74"/>
                    </a:cubicBezTo>
                    <a:cubicBezTo>
                      <a:pt x="572" y="74"/>
                      <a:pt x="572" y="74"/>
                      <a:pt x="572" y="74"/>
                    </a:cubicBezTo>
                    <a:cubicBezTo>
                      <a:pt x="688" y="5"/>
                      <a:pt x="688" y="5"/>
                      <a:pt x="688" y="5"/>
                    </a:cubicBezTo>
                    <a:cubicBezTo>
                      <a:pt x="689" y="4"/>
                      <a:pt x="691" y="4"/>
                      <a:pt x="692" y="4"/>
                    </a:cubicBezTo>
                    <a:cubicBezTo>
                      <a:pt x="694" y="4"/>
                      <a:pt x="696" y="4"/>
                      <a:pt x="697" y="6"/>
                    </a:cubicBezTo>
                    <a:cubicBezTo>
                      <a:pt x="712" y="21"/>
                      <a:pt x="762" y="76"/>
                      <a:pt x="761" y="150"/>
                    </a:cubicBezTo>
                    <a:cubicBezTo>
                      <a:pt x="761" y="152"/>
                      <a:pt x="760" y="155"/>
                      <a:pt x="758" y="15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5" name="Freeform 401">
                <a:extLst>
                  <a:ext uri="{FF2B5EF4-FFF2-40B4-BE49-F238E27FC236}">
                    <a16:creationId xmlns:a16="http://schemas.microsoft.com/office/drawing/2014/main" id="{039AF036-3057-41AA-9F90-F5621BA47F59}"/>
                  </a:ext>
                </a:extLst>
              </p:cNvPr>
              <p:cNvSpPr>
                <a:spLocks/>
              </p:cNvSpPr>
              <p:nvPr/>
            </p:nvSpPr>
            <p:spPr bwMode="auto">
              <a:xfrm>
                <a:off x="18359756" y="292100"/>
                <a:ext cx="42863" cy="42863"/>
              </a:xfrm>
              <a:custGeom>
                <a:avLst/>
                <a:gdLst>
                  <a:gd name="T0" fmla="*/ 9 w 42"/>
                  <a:gd name="T1" fmla="*/ 41 h 41"/>
                  <a:gd name="T2" fmla="*/ 14 w 42"/>
                  <a:gd name="T3" fmla="*/ 39 h 41"/>
                  <a:gd name="T4" fmla="*/ 39 w 42"/>
                  <a:gd name="T5" fmla="*/ 13 h 41"/>
                  <a:gd name="T6" fmla="*/ 39 w 42"/>
                  <a:gd name="T7" fmla="*/ 2 h 41"/>
                  <a:gd name="T8" fmla="*/ 34 w 42"/>
                  <a:gd name="T9" fmla="*/ 0 h 41"/>
                  <a:gd name="T10" fmla="*/ 34 w 42"/>
                  <a:gd name="T11" fmla="*/ 0 h 41"/>
                  <a:gd name="T12" fmla="*/ 28 w 42"/>
                  <a:gd name="T13" fmla="*/ 2 h 41"/>
                  <a:gd name="T14" fmla="*/ 3 w 42"/>
                  <a:gd name="T15" fmla="*/ 27 h 41"/>
                  <a:gd name="T16" fmla="*/ 3 w 42"/>
                  <a:gd name="T17" fmla="*/ 39 h 41"/>
                  <a:gd name="T18" fmla="*/ 9 w 42"/>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9" y="41"/>
                    </a:moveTo>
                    <a:cubicBezTo>
                      <a:pt x="11" y="41"/>
                      <a:pt x="13" y="40"/>
                      <a:pt x="14" y="39"/>
                    </a:cubicBezTo>
                    <a:cubicBezTo>
                      <a:pt x="39" y="13"/>
                      <a:pt x="39" y="13"/>
                      <a:pt x="39" y="13"/>
                    </a:cubicBezTo>
                    <a:cubicBezTo>
                      <a:pt x="42" y="10"/>
                      <a:pt x="42" y="5"/>
                      <a:pt x="39" y="2"/>
                    </a:cubicBezTo>
                    <a:cubicBezTo>
                      <a:pt x="38" y="1"/>
                      <a:pt x="36" y="0"/>
                      <a:pt x="34" y="0"/>
                    </a:cubicBezTo>
                    <a:cubicBezTo>
                      <a:pt x="34" y="0"/>
                      <a:pt x="34" y="0"/>
                      <a:pt x="34" y="0"/>
                    </a:cubicBezTo>
                    <a:cubicBezTo>
                      <a:pt x="31" y="0"/>
                      <a:pt x="29" y="1"/>
                      <a:pt x="28" y="2"/>
                    </a:cubicBezTo>
                    <a:cubicBezTo>
                      <a:pt x="3" y="27"/>
                      <a:pt x="3" y="27"/>
                      <a:pt x="3" y="27"/>
                    </a:cubicBezTo>
                    <a:cubicBezTo>
                      <a:pt x="0" y="30"/>
                      <a:pt x="0" y="35"/>
                      <a:pt x="3" y="39"/>
                    </a:cubicBezTo>
                    <a:cubicBezTo>
                      <a:pt x="4" y="40"/>
                      <a:pt x="6" y="41"/>
                      <a:pt x="9" y="41"/>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6" name="Freeform 402">
                <a:extLst>
                  <a:ext uri="{FF2B5EF4-FFF2-40B4-BE49-F238E27FC236}">
                    <a16:creationId xmlns:a16="http://schemas.microsoft.com/office/drawing/2014/main" id="{53A95A6F-DDC9-4AB6-A619-D6934D57C75D}"/>
                  </a:ext>
                </a:extLst>
              </p:cNvPr>
              <p:cNvSpPr>
                <a:spLocks/>
              </p:cNvSpPr>
              <p:nvPr/>
            </p:nvSpPr>
            <p:spPr bwMode="auto">
              <a:xfrm>
                <a:off x="18389918" y="344487"/>
                <a:ext cx="53975" cy="31750"/>
              </a:xfrm>
              <a:custGeom>
                <a:avLst/>
                <a:gdLst>
                  <a:gd name="T0" fmla="*/ 2 w 53"/>
                  <a:gd name="T1" fmla="*/ 26 h 31"/>
                  <a:gd name="T2" fmla="*/ 2 w 53"/>
                  <a:gd name="T3" fmla="*/ 26 h 31"/>
                  <a:gd name="T4" fmla="*/ 9 w 53"/>
                  <a:gd name="T5" fmla="*/ 31 h 31"/>
                  <a:gd name="T6" fmla="*/ 12 w 53"/>
                  <a:gd name="T7" fmla="*/ 31 h 31"/>
                  <a:gd name="T8" fmla="*/ 48 w 53"/>
                  <a:gd name="T9" fmla="*/ 16 h 31"/>
                  <a:gd name="T10" fmla="*/ 52 w 53"/>
                  <a:gd name="T11" fmla="*/ 12 h 31"/>
                  <a:gd name="T12" fmla="*/ 52 w 53"/>
                  <a:gd name="T13" fmla="*/ 5 h 31"/>
                  <a:gd name="T14" fmla="*/ 48 w 53"/>
                  <a:gd name="T15" fmla="*/ 1 h 31"/>
                  <a:gd name="T16" fmla="*/ 41 w 53"/>
                  <a:gd name="T17" fmla="*/ 1 h 31"/>
                  <a:gd name="T18" fmla="*/ 6 w 53"/>
                  <a:gd name="T19" fmla="*/ 16 h 31"/>
                  <a:gd name="T20" fmla="*/ 2 w 53"/>
                  <a:gd name="T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1">
                    <a:moveTo>
                      <a:pt x="2" y="26"/>
                    </a:moveTo>
                    <a:cubicBezTo>
                      <a:pt x="2" y="26"/>
                      <a:pt x="2" y="26"/>
                      <a:pt x="2" y="26"/>
                    </a:cubicBezTo>
                    <a:cubicBezTo>
                      <a:pt x="3" y="29"/>
                      <a:pt x="6" y="31"/>
                      <a:pt x="9" y="31"/>
                    </a:cubicBezTo>
                    <a:cubicBezTo>
                      <a:pt x="10" y="31"/>
                      <a:pt x="11" y="31"/>
                      <a:pt x="12" y="31"/>
                    </a:cubicBezTo>
                    <a:cubicBezTo>
                      <a:pt x="48" y="16"/>
                      <a:pt x="48" y="16"/>
                      <a:pt x="48" y="16"/>
                    </a:cubicBezTo>
                    <a:cubicBezTo>
                      <a:pt x="50" y="15"/>
                      <a:pt x="51" y="14"/>
                      <a:pt x="52" y="12"/>
                    </a:cubicBezTo>
                    <a:cubicBezTo>
                      <a:pt x="53" y="10"/>
                      <a:pt x="53" y="7"/>
                      <a:pt x="52" y="5"/>
                    </a:cubicBezTo>
                    <a:cubicBezTo>
                      <a:pt x="51" y="3"/>
                      <a:pt x="50" y="2"/>
                      <a:pt x="48" y="1"/>
                    </a:cubicBezTo>
                    <a:cubicBezTo>
                      <a:pt x="46" y="0"/>
                      <a:pt x="43" y="0"/>
                      <a:pt x="41" y="1"/>
                    </a:cubicBezTo>
                    <a:cubicBezTo>
                      <a:pt x="6" y="16"/>
                      <a:pt x="6" y="16"/>
                      <a:pt x="6" y="16"/>
                    </a:cubicBezTo>
                    <a:cubicBezTo>
                      <a:pt x="2" y="18"/>
                      <a:pt x="0" y="22"/>
                      <a:pt x="2" y="2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7" name="Freeform 403">
                <a:extLst>
                  <a:ext uri="{FF2B5EF4-FFF2-40B4-BE49-F238E27FC236}">
                    <a16:creationId xmlns:a16="http://schemas.microsoft.com/office/drawing/2014/main" id="{53DD9439-19FB-4AF8-A874-CAF10FBF799E}"/>
                  </a:ext>
                </a:extLst>
              </p:cNvPr>
              <p:cNvSpPr>
                <a:spLocks/>
              </p:cNvSpPr>
              <p:nvPr/>
            </p:nvSpPr>
            <p:spPr bwMode="auto">
              <a:xfrm>
                <a:off x="18116868" y="342900"/>
                <a:ext cx="55563" cy="33338"/>
              </a:xfrm>
              <a:custGeom>
                <a:avLst/>
                <a:gdLst>
                  <a:gd name="T0" fmla="*/ 6 w 53"/>
                  <a:gd name="T1" fmla="*/ 17 h 32"/>
                  <a:gd name="T2" fmla="*/ 42 w 53"/>
                  <a:gd name="T3" fmla="*/ 32 h 32"/>
                  <a:gd name="T4" fmla="*/ 45 w 53"/>
                  <a:gd name="T5" fmla="*/ 32 h 32"/>
                  <a:gd name="T6" fmla="*/ 52 w 53"/>
                  <a:gd name="T7" fmla="*/ 27 h 32"/>
                  <a:gd name="T8" fmla="*/ 52 w 53"/>
                  <a:gd name="T9" fmla="*/ 21 h 32"/>
                  <a:gd name="T10" fmla="*/ 48 w 53"/>
                  <a:gd name="T11" fmla="*/ 17 h 32"/>
                  <a:gd name="T12" fmla="*/ 12 w 53"/>
                  <a:gd name="T13" fmla="*/ 2 h 32"/>
                  <a:gd name="T14" fmla="*/ 2 w 53"/>
                  <a:gd name="T15" fmla="*/ 6 h 32"/>
                  <a:gd name="T16" fmla="*/ 6 w 53"/>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6" y="17"/>
                    </a:moveTo>
                    <a:cubicBezTo>
                      <a:pt x="42" y="32"/>
                      <a:pt x="42" y="32"/>
                      <a:pt x="42" y="32"/>
                    </a:cubicBezTo>
                    <a:cubicBezTo>
                      <a:pt x="43" y="32"/>
                      <a:pt x="44" y="32"/>
                      <a:pt x="45" y="32"/>
                    </a:cubicBezTo>
                    <a:cubicBezTo>
                      <a:pt x="48" y="32"/>
                      <a:pt x="51" y="30"/>
                      <a:pt x="52" y="27"/>
                    </a:cubicBezTo>
                    <a:cubicBezTo>
                      <a:pt x="53" y="25"/>
                      <a:pt x="53" y="23"/>
                      <a:pt x="52" y="21"/>
                    </a:cubicBezTo>
                    <a:cubicBezTo>
                      <a:pt x="51" y="19"/>
                      <a:pt x="50" y="18"/>
                      <a:pt x="48" y="17"/>
                    </a:cubicBezTo>
                    <a:cubicBezTo>
                      <a:pt x="12" y="2"/>
                      <a:pt x="12" y="2"/>
                      <a:pt x="12" y="2"/>
                    </a:cubicBezTo>
                    <a:cubicBezTo>
                      <a:pt x="8" y="0"/>
                      <a:pt x="3" y="2"/>
                      <a:pt x="2" y="6"/>
                    </a:cubicBezTo>
                    <a:cubicBezTo>
                      <a:pt x="0" y="11"/>
                      <a:pt x="2" y="15"/>
                      <a:pt x="6" y="17"/>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8" name="Freeform 404">
                <a:extLst>
                  <a:ext uri="{FF2B5EF4-FFF2-40B4-BE49-F238E27FC236}">
                    <a16:creationId xmlns:a16="http://schemas.microsoft.com/office/drawing/2014/main" id="{D12D8792-20F8-4EF9-9E64-2CAB28606980}"/>
                  </a:ext>
                </a:extLst>
              </p:cNvPr>
              <p:cNvSpPr>
                <a:spLocks/>
              </p:cNvSpPr>
              <p:nvPr/>
            </p:nvSpPr>
            <p:spPr bwMode="auto">
              <a:xfrm>
                <a:off x="18158143" y="292100"/>
                <a:ext cx="44450" cy="42863"/>
              </a:xfrm>
              <a:custGeom>
                <a:avLst/>
                <a:gdLst>
                  <a:gd name="T0" fmla="*/ 29 w 43"/>
                  <a:gd name="T1" fmla="*/ 40 h 42"/>
                  <a:gd name="T2" fmla="*/ 34 w 43"/>
                  <a:gd name="T3" fmla="*/ 42 h 42"/>
                  <a:gd name="T4" fmla="*/ 40 w 43"/>
                  <a:gd name="T5" fmla="*/ 40 h 42"/>
                  <a:gd name="T6" fmla="*/ 40 w 43"/>
                  <a:gd name="T7" fmla="*/ 28 h 42"/>
                  <a:gd name="T8" fmla="*/ 15 w 43"/>
                  <a:gd name="T9" fmla="*/ 3 h 42"/>
                  <a:gd name="T10" fmla="*/ 3 w 43"/>
                  <a:gd name="T11" fmla="*/ 3 h 42"/>
                  <a:gd name="T12" fmla="*/ 3 w 43"/>
                  <a:gd name="T13" fmla="*/ 14 h 42"/>
                  <a:gd name="T14" fmla="*/ 29 w 43"/>
                  <a:gd name="T15" fmla="*/ 4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29" y="40"/>
                    </a:moveTo>
                    <a:cubicBezTo>
                      <a:pt x="30" y="41"/>
                      <a:pt x="32" y="42"/>
                      <a:pt x="34" y="42"/>
                    </a:cubicBezTo>
                    <a:cubicBezTo>
                      <a:pt x="36" y="42"/>
                      <a:pt x="38" y="41"/>
                      <a:pt x="40" y="40"/>
                    </a:cubicBezTo>
                    <a:cubicBezTo>
                      <a:pt x="43" y="36"/>
                      <a:pt x="43" y="31"/>
                      <a:pt x="40" y="28"/>
                    </a:cubicBezTo>
                    <a:cubicBezTo>
                      <a:pt x="15" y="3"/>
                      <a:pt x="15" y="3"/>
                      <a:pt x="15" y="3"/>
                    </a:cubicBezTo>
                    <a:cubicBezTo>
                      <a:pt x="12" y="0"/>
                      <a:pt x="6" y="0"/>
                      <a:pt x="3" y="3"/>
                    </a:cubicBezTo>
                    <a:cubicBezTo>
                      <a:pt x="0" y="6"/>
                      <a:pt x="0" y="11"/>
                      <a:pt x="3" y="14"/>
                    </a:cubicBezTo>
                    <a:lnTo>
                      <a:pt x="29" y="40"/>
                    </a:ln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29" name="Freeform 405">
                <a:extLst>
                  <a:ext uri="{FF2B5EF4-FFF2-40B4-BE49-F238E27FC236}">
                    <a16:creationId xmlns:a16="http://schemas.microsoft.com/office/drawing/2014/main" id="{7CEC8F2A-1D38-450A-8FC6-4E1E2B3176ED}"/>
                  </a:ext>
                </a:extLst>
              </p:cNvPr>
              <p:cNvSpPr>
                <a:spLocks noEditPoints="1"/>
              </p:cNvSpPr>
              <p:nvPr/>
            </p:nvSpPr>
            <p:spPr bwMode="auto">
              <a:xfrm>
                <a:off x="18135918" y="315912"/>
                <a:ext cx="288925" cy="220663"/>
              </a:xfrm>
              <a:custGeom>
                <a:avLst/>
                <a:gdLst>
                  <a:gd name="T0" fmla="*/ 273 w 281"/>
                  <a:gd name="T1" fmla="*/ 197 h 213"/>
                  <a:gd name="T2" fmla="*/ 257 w 281"/>
                  <a:gd name="T3" fmla="*/ 197 h 213"/>
                  <a:gd name="T4" fmla="*/ 257 w 281"/>
                  <a:gd name="T5" fmla="*/ 180 h 213"/>
                  <a:gd name="T6" fmla="*/ 239 w 281"/>
                  <a:gd name="T7" fmla="*/ 162 h 213"/>
                  <a:gd name="T8" fmla="*/ 239 w 281"/>
                  <a:gd name="T9" fmla="*/ 98 h 213"/>
                  <a:gd name="T10" fmla="*/ 141 w 281"/>
                  <a:gd name="T11" fmla="*/ 0 h 213"/>
                  <a:gd name="T12" fmla="*/ 43 w 281"/>
                  <a:gd name="T13" fmla="*/ 98 h 213"/>
                  <a:gd name="T14" fmla="*/ 43 w 281"/>
                  <a:gd name="T15" fmla="*/ 162 h 213"/>
                  <a:gd name="T16" fmla="*/ 25 w 281"/>
                  <a:gd name="T17" fmla="*/ 180 h 213"/>
                  <a:gd name="T18" fmla="*/ 25 w 281"/>
                  <a:gd name="T19" fmla="*/ 197 h 213"/>
                  <a:gd name="T20" fmla="*/ 8 w 281"/>
                  <a:gd name="T21" fmla="*/ 197 h 213"/>
                  <a:gd name="T22" fmla="*/ 0 w 281"/>
                  <a:gd name="T23" fmla="*/ 205 h 213"/>
                  <a:gd name="T24" fmla="*/ 8 w 281"/>
                  <a:gd name="T25" fmla="*/ 213 h 213"/>
                  <a:gd name="T26" fmla="*/ 273 w 281"/>
                  <a:gd name="T27" fmla="*/ 213 h 213"/>
                  <a:gd name="T28" fmla="*/ 281 w 281"/>
                  <a:gd name="T29" fmla="*/ 205 h 213"/>
                  <a:gd name="T30" fmla="*/ 273 w 281"/>
                  <a:gd name="T31" fmla="*/ 197 h 213"/>
                  <a:gd name="T32" fmla="*/ 59 w 281"/>
                  <a:gd name="T33" fmla="*/ 162 h 213"/>
                  <a:gd name="T34" fmla="*/ 59 w 281"/>
                  <a:gd name="T35" fmla="*/ 98 h 213"/>
                  <a:gd name="T36" fmla="*/ 141 w 281"/>
                  <a:gd name="T37" fmla="*/ 16 h 213"/>
                  <a:gd name="T38" fmla="*/ 223 w 281"/>
                  <a:gd name="T39" fmla="*/ 98 h 213"/>
                  <a:gd name="T40" fmla="*/ 223 w 281"/>
                  <a:gd name="T41" fmla="*/ 162 h 213"/>
                  <a:gd name="T42" fmla="*/ 59 w 281"/>
                  <a:gd name="T43" fmla="*/ 162 h 213"/>
                  <a:gd name="T44" fmla="*/ 43 w 281"/>
                  <a:gd name="T45" fmla="*/ 178 h 213"/>
                  <a:gd name="T46" fmla="*/ 238 w 281"/>
                  <a:gd name="T47" fmla="*/ 178 h 213"/>
                  <a:gd name="T48" fmla="*/ 240 w 281"/>
                  <a:gd name="T49" fmla="*/ 180 h 213"/>
                  <a:gd name="T50" fmla="*/ 240 w 281"/>
                  <a:gd name="T51" fmla="*/ 197 h 213"/>
                  <a:gd name="T52" fmla="*/ 41 w 281"/>
                  <a:gd name="T53" fmla="*/ 197 h 213"/>
                  <a:gd name="T54" fmla="*/ 41 w 281"/>
                  <a:gd name="T55" fmla="*/ 180 h 213"/>
                  <a:gd name="T56" fmla="*/ 43 w 281"/>
                  <a:gd name="T57" fmla="*/ 1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1" h="213">
                    <a:moveTo>
                      <a:pt x="273" y="197"/>
                    </a:moveTo>
                    <a:cubicBezTo>
                      <a:pt x="257" y="197"/>
                      <a:pt x="257" y="197"/>
                      <a:pt x="257" y="197"/>
                    </a:cubicBezTo>
                    <a:cubicBezTo>
                      <a:pt x="257" y="180"/>
                      <a:pt x="257" y="180"/>
                      <a:pt x="257" y="180"/>
                    </a:cubicBezTo>
                    <a:cubicBezTo>
                      <a:pt x="257" y="170"/>
                      <a:pt x="249" y="162"/>
                      <a:pt x="239" y="162"/>
                    </a:cubicBezTo>
                    <a:cubicBezTo>
                      <a:pt x="239" y="98"/>
                      <a:pt x="239" y="98"/>
                      <a:pt x="239" y="98"/>
                    </a:cubicBezTo>
                    <a:cubicBezTo>
                      <a:pt x="239" y="44"/>
                      <a:pt x="195" y="0"/>
                      <a:pt x="141" y="0"/>
                    </a:cubicBezTo>
                    <a:cubicBezTo>
                      <a:pt x="87" y="0"/>
                      <a:pt x="43" y="44"/>
                      <a:pt x="43" y="98"/>
                    </a:cubicBezTo>
                    <a:cubicBezTo>
                      <a:pt x="43" y="162"/>
                      <a:pt x="43" y="162"/>
                      <a:pt x="43" y="162"/>
                    </a:cubicBezTo>
                    <a:cubicBezTo>
                      <a:pt x="33" y="162"/>
                      <a:pt x="25" y="170"/>
                      <a:pt x="25" y="180"/>
                    </a:cubicBezTo>
                    <a:cubicBezTo>
                      <a:pt x="25" y="197"/>
                      <a:pt x="25" y="197"/>
                      <a:pt x="25" y="197"/>
                    </a:cubicBezTo>
                    <a:cubicBezTo>
                      <a:pt x="8" y="197"/>
                      <a:pt x="8" y="197"/>
                      <a:pt x="8" y="197"/>
                    </a:cubicBezTo>
                    <a:cubicBezTo>
                      <a:pt x="4" y="197"/>
                      <a:pt x="0" y="201"/>
                      <a:pt x="0" y="205"/>
                    </a:cubicBezTo>
                    <a:cubicBezTo>
                      <a:pt x="0" y="209"/>
                      <a:pt x="4" y="213"/>
                      <a:pt x="8" y="213"/>
                    </a:cubicBezTo>
                    <a:cubicBezTo>
                      <a:pt x="273" y="213"/>
                      <a:pt x="273" y="213"/>
                      <a:pt x="273" y="213"/>
                    </a:cubicBezTo>
                    <a:cubicBezTo>
                      <a:pt x="278" y="213"/>
                      <a:pt x="281" y="209"/>
                      <a:pt x="281" y="205"/>
                    </a:cubicBezTo>
                    <a:cubicBezTo>
                      <a:pt x="281" y="201"/>
                      <a:pt x="278" y="197"/>
                      <a:pt x="273" y="197"/>
                    </a:cubicBezTo>
                    <a:close/>
                    <a:moveTo>
                      <a:pt x="59" y="162"/>
                    </a:moveTo>
                    <a:cubicBezTo>
                      <a:pt x="59" y="98"/>
                      <a:pt x="59" y="98"/>
                      <a:pt x="59" y="98"/>
                    </a:cubicBezTo>
                    <a:cubicBezTo>
                      <a:pt x="59" y="53"/>
                      <a:pt x="96" y="16"/>
                      <a:pt x="141" y="16"/>
                    </a:cubicBezTo>
                    <a:cubicBezTo>
                      <a:pt x="186" y="16"/>
                      <a:pt x="223" y="53"/>
                      <a:pt x="223" y="98"/>
                    </a:cubicBezTo>
                    <a:cubicBezTo>
                      <a:pt x="223" y="162"/>
                      <a:pt x="223" y="162"/>
                      <a:pt x="223" y="162"/>
                    </a:cubicBezTo>
                    <a:lnTo>
                      <a:pt x="59" y="162"/>
                    </a:lnTo>
                    <a:close/>
                    <a:moveTo>
                      <a:pt x="43" y="178"/>
                    </a:moveTo>
                    <a:cubicBezTo>
                      <a:pt x="238" y="178"/>
                      <a:pt x="238" y="178"/>
                      <a:pt x="238" y="178"/>
                    </a:cubicBezTo>
                    <a:cubicBezTo>
                      <a:pt x="240" y="178"/>
                      <a:pt x="240" y="179"/>
                      <a:pt x="240" y="180"/>
                    </a:cubicBezTo>
                    <a:cubicBezTo>
                      <a:pt x="240" y="197"/>
                      <a:pt x="240" y="197"/>
                      <a:pt x="240" y="197"/>
                    </a:cubicBezTo>
                    <a:cubicBezTo>
                      <a:pt x="41" y="197"/>
                      <a:pt x="41" y="197"/>
                      <a:pt x="41" y="197"/>
                    </a:cubicBezTo>
                    <a:cubicBezTo>
                      <a:pt x="41" y="180"/>
                      <a:pt x="41" y="180"/>
                      <a:pt x="41" y="180"/>
                    </a:cubicBezTo>
                    <a:cubicBezTo>
                      <a:pt x="41" y="179"/>
                      <a:pt x="42" y="178"/>
                      <a:pt x="43" y="178"/>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30" name="Freeform 407">
                <a:extLst>
                  <a:ext uri="{FF2B5EF4-FFF2-40B4-BE49-F238E27FC236}">
                    <a16:creationId xmlns:a16="http://schemas.microsoft.com/office/drawing/2014/main" id="{6DC45623-4C57-42E3-BF9A-55A144FE5770}"/>
                  </a:ext>
                </a:extLst>
              </p:cNvPr>
              <p:cNvSpPr>
                <a:spLocks/>
              </p:cNvSpPr>
              <p:nvPr/>
            </p:nvSpPr>
            <p:spPr bwMode="auto">
              <a:xfrm>
                <a:off x="18396268" y="409575"/>
                <a:ext cx="53975" cy="15875"/>
              </a:xfrm>
              <a:custGeom>
                <a:avLst/>
                <a:gdLst>
                  <a:gd name="T0" fmla="*/ 44 w 52"/>
                  <a:gd name="T1" fmla="*/ 0 h 16"/>
                  <a:gd name="T2" fmla="*/ 9 w 52"/>
                  <a:gd name="T3" fmla="*/ 0 h 16"/>
                  <a:gd name="T4" fmla="*/ 0 w 52"/>
                  <a:gd name="T5" fmla="*/ 8 h 16"/>
                  <a:gd name="T6" fmla="*/ 9 w 52"/>
                  <a:gd name="T7" fmla="*/ 16 h 16"/>
                  <a:gd name="T8" fmla="*/ 44 w 52"/>
                  <a:gd name="T9" fmla="*/ 16 h 16"/>
                  <a:gd name="T10" fmla="*/ 52 w 52"/>
                  <a:gd name="T11" fmla="*/ 8 h 16"/>
                  <a:gd name="T12" fmla="*/ 44 w 5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2" h="16">
                    <a:moveTo>
                      <a:pt x="44" y="0"/>
                    </a:moveTo>
                    <a:cubicBezTo>
                      <a:pt x="9" y="0"/>
                      <a:pt x="9" y="0"/>
                      <a:pt x="9" y="0"/>
                    </a:cubicBezTo>
                    <a:cubicBezTo>
                      <a:pt x="4" y="0"/>
                      <a:pt x="0" y="4"/>
                      <a:pt x="0" y="8"/>
                    </a:cubicBezTo>
                    <a:cubicBezTo>
                      <a:pt x="0" y="13"/>
                      <a:pt x="4" y="16"/>
                      <a:pt x="9" y="16"/>
                    </a:cubicBezTo>
                    <a:cubicBezTo>
                      <a:pt x="44" y="16"/>
                      <a:pt x="44" y="16"/>
                      <a:pt x="44" y="16"/>
                    </a:cubicBezTo>
                    <a:cubicBezTo>
                      <a:pt x="48" y="16"/>
                      <a:pt x="52" y="13"/>
                      <a:pt x="52" y="8"/>
                    </a:cubicBezTo>
                    <a:cubicBezTo>
                      <a:pt x="52" y="4"/>
                      <a:pt x="48" y="0"/>
                      <a:pt x="44" y="0"/>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31" name="Freeform 408">
                <a:extLst>
                  <a:ext uri="{FF2B5EF4-FFF2-40B4-BE49-F238E27FC236}">
                    <a16:creationId xmlns:a16="http://schemas.microsoft.com/office/drawing/2014/main" id="{198CE723-5BDE-4847-B59E-E868ADF1C5E0}"/>
                  </a:ext>
                </a:extLst>
              </p:cNvPr>
              <p:cNvSpPr>
                <a:spLocks/>
              </p:cNvSpPr>
              <p:nvPr/>
            </p:nvSpPr>
            <p:spPr bwMode="auto">
              <a:xfrm>
                <a:off x="18205768" y="342900"/>
                <a:ext cx="84138" cy="82550"/>
              </a:xfrm>
              <a:custGeom>
                <a:avLst/>
                <a:gdLst>
                  <a:gd name="T0" fmla="*/ 74 w 82"/>
                  <a:gd name="T1" fmla="*/ 0 h 81"/>
                  <a:gd name="T2" fmla="*/ 0 w 82"/>
                  <a:gd name="T3" fmla="*/ 73 h 81"/>
                  <a:gd name="T4" fmla="*/ 8 w 82"/>
                  <a:gd name="T5" fmla="*/ 81 h 81"/>
                  <a:gd name="T6" fmla="*/ 16 w 82"/>
                  <a:gd name="T7" fmla="*/ 73 h 81"/>
                  <a:gd name="T8" fmla="*/ 74 w 82"/>
                  <a:gd name="T9" fmla="*/ 16 h 81"/>
                  <a:gd name="T10" fmla="*/ 82 w 82"/>
                  <a:gd name="T11" fmla="*/ 8 h 81"/>
                  <a:gd name="T12" fmla="*/ 74 w 82"/>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2" h="81">
                    <a:moveTo>
                      <a:pt x="74" y="0"/>
                    </a:moveTo>
                    <a:cubicBezTo>
                      <a:pt x="33" y="0"/>
                      <a:pt x="0" y="33"/>
                      <a:pt x="0" y="73"/>
                    </a:cubicBezTo>
                    <a:cubicBezTo>
                      <a:pt x="0" y="78"/>
                      <a:pt x="4" y="81"/>
                      <a:pt x="8" y="81"/>
                    </a:cubicBezTo>
                    <a:cubicBezTo>
                      <a:pt x="13" y="81"/>
                      <a:pt x="16" y="78"/>
                      <a:pt x="16" y="73"/>
                    </a:cubicBezTo>
                    <a:cubicBezTo>
                      <a:pt x="16" y="42"/>
                      <a:pt x="42" y="16"/>
                      <a:pt x="74" y="16"/>
                    </a:cubicBezTo>
                    <a:cubicBezTo>
                      <a:pt x="78" y="16"/>
                      <a:pt x="82" y="12"/>
                      <a:pt x="82" y="8"/>
                    </a:cubicBezTo>
                    <a:cubicBezTo>
                      <a:pt x="82" y="3"/>
                      <a:pt x="78" y="0"/>
                      <a:pt x="74" y="0"/>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sp>
            <p:nvSpPr>
              <p:cNvPr id="32" name="Freeform 409">
                <a:extLst>
                  <a:ext uri="{FF2B5EF4-FFF2-40B4-BE49-F238E27FC236}">
                    <a16:creationId xmlns:a16="http://schemas.microsoft.com/office/drawing/2014/main" id="{BCB5F5A9-3E5D-49A2-BA4A-E8BB2A608422}"/>
                  </a:ext>
                </a:extLst>
              </p:cNvPr>
              <p:cNvSpPr>
                <a:spLocks/>
              </p:cNvSpPr>
              <p:nvPr/>
            </p:nvSpPr>
            <p:spPr bwMode="auto">
              <a:xfrm>
                <a:off x="18112105" y="409575"/>
                <a:ext cx="52388" cy="15875"/>
              </a:xfrm>
              <a:custGeom>
                <a:avLst/>
                <a:gdLst>
                  <a:gd name="T0" fmla="*/ 51 w 51"/>
                  <a:gd name="T1" fmla="*/ 8 h 16"/>
                  <a:gd name="T2" fmla="*/ 43 w 51"/>
                  <a:gd name="T3" fmla="*/ 0 h 16"/>
                  <a:gd name="T4" fmla="*/ 8 w 51"/>
                  <a:gd name="T5" fmla="*/ 0 h 16"/>
                  <a:gd name="T6" fmla="*/ 0 w 51"/>
                  <a:gd name="T7" fmla="*/ 8 h 16"/>
                  <a:gd name="T8" fmla="*/ 8 w 51"/>
                  <a:gd name="T9" fmla="*/ 16 h 16"/>
                  <a:gd name="T10" fmla="*/ 43 w 51"/>
                  <a:gd name="T11" fmla="*/ 16 h 16"/>
                  <a:gd name="T12" fmla="*/ 51 w 5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1" h="16">
                    <a:moveTo>
                      <a:pt x="51" y="8"/>
                    </a:moveTo>
                    <a:cubicBezTo>
                      <a:pt x="51" y="4"/>
                      <a:pt x="48" y="0"/>
                      <a:pt x="43" y="0"/>
                    </a:cubicBezTo>
                    <a:cubicBezTo>
                      <a:pt x="8" y="0"/>
                      <a:pt x="8" y="0"/>
                      <a:pt x="8" y="0"/>
                    </a:cubicBezTo>
                    <a:cubicBezTo>
                      <a:pt x="3" y="0"/>
                      <a:pt x="0" y="4"/>
                      <a:pt x="0" y="8"/>
                    </a:cubicBezTo>
                    <a:cubicBezTo>
                      <a:pt x="0" y="13"/>
                      <a:pt x="3" y="16"/>
                      <a:pt x="8" y="16"/>
                    </a:cubicBezTo>
                    <a:cubicBezTo>
                      <a:pt x="43" y="16"/>
                      <a:pt x="43" y="16"/>
                      <a:pt x="43" y="16"/>
                    </a:cubicBezTo>
                    <a:cubicBezTo>
                      <a:pt x="48" y="16"/>
                      <a:pt x="51" y="13"/>
                      <a:pt x="51" y="8"/>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sz="1100"/>
              </a:p>
            </p:txBody>
          </p:sp>
        </p:grpSp>
      </p:grpSp>
      <p:grpSp>
        <p:nvGrpSpPr>
          <p:cNvPr id="14" name="Group 13">
            <a:extLst>
              <a:ext uri="{FF2B5EF4-FFF2-40B4-BE49-F238E27FC236}">
                <a16:creationId xmlns:a16="http://schemas.microsoft.com/office/drawing/2014/main" id="{37F27944-85C2-49F9-A520-3DCC97468ACB}"/>
              </a:ext>
            </a:extLst>
          </p:cNvPr>
          <p:cNvGrpSpPr/>
          <p:nvPr/>
        </p:nvGrpSpPr>
        <p:grpSpPr>
          <a:xfrm>
            <a:off x="5475144" y="1588550"/>
            <a:ext cx="1793815" cy="870954"/>
            <a:chOff x="5475144" y="1588550"/>
            <a:chExt cx="1793815" cy="870954"/>
          </a:xfrm>
        </p:grpSpPr>
        <p:sp>
          <p:nvSpPr>
            <p:cNvPr id="7" name="Rectangle 6">
              <a:extLst>
                <a:ext uri="{FF2B5EF4-FFF2-40B4-BE49-F238E27FC236}">
                  <a16:creationId xmlns:a16="http://schemas.microsoft.com/office/drawing/2014/main" id="{30E6B0CC-0CC4-438B-82E6-9CBAC244400E}"/>
                </a:ext>
              </a:extLst>
            </p:cNvPr>
            <p:cNvSpPr/>
            <p:nvPr/>
          </p:nvSpPr>
          <p:spPr>
            <a:xfrm>
              <a:off x="5475144" y="2028617"/>
              <a:ext cx="1793815"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Recovery of business-critical data on Mainframe</a:t>
              </a:r>
            </a:p>
          </p:txBody>
        </p:sp>
        <p:grpSp>
          <p:nvGrpSpPr>
            <p:cNvPr id="15" name="Group 14">
              <a:extLst>
                <a:ext uri="{FF2B5EF4-FFF2-40B4-BE49-F238E27FC236}">
                  <a16:creationId xmlns:a16="http://schemas.microsoft.com/office/drawing/2014/main" id="{D25D9ABC-1D07-4E6E-83BB-3C81FE0B5961}"/>
                </a:ext>
              </a:extLst>
            </p:cNvPr>
            <p:cNvGrpSpPr/>
            <p:nvPr/>
          </p:nvGrpSpPr>
          <p:grpSpPr>
            <a:xfrm>
              <a:off x="6221748" y="1588550"/>
              <a:ext cx="300606" cy="394978"/>
              <a:chOff x="7523230" y="1588550"/>
              <a:chExt cx="300606" cy="394978"/>
            </a:xfrm>
          </p:grpSpPr>
          <p:grpSp>
            <p:nvGrpSpPr>
              <p:cNvPr id="97" name="Group 96">
                <a:extLst>
                  <a:ext uri="{FF2B5EF4-FFF2-40B4-BE49-F238E27FC236}">
                    <a16:creationId xmlns:a16="http://schemas.microsoft.com/office/drawing/2014/main" id="{BA4D5ACF-2F4C-45A3-B608-8CF1265364F1}"/>
                  </a:ext>
                </a:extLst>
              </p:cNvPr>
              <p:cNvGrpSpPr/>
              <p:nvPr/>
            </p:nvGrpSpPr>
            <p:grpSpPr>
              <a:xfrm>
                <a:off x="7556611" y="1624164"/>
                <a:ext cx="235726" cy="320258"/>
                <a:chOff x="684315" y="685800"/>
                <a:chExt cx="1047999" cy="1371600"/>
              </a:xfrm>
              <a:solidFill>
                <a:schemeClr val="tx2"/>
              </a:solidFill>
            </p:grpSpPr>
            <p:grpSp>
              <p:nvGrpSpPr>
                <p:cNvPr id="98" name="Group 97">
                  <a:extLst>
                    <a:ext uri="{FF2B5EF4-FFF2-40B4-BE49-F238E27FC236}">
                      <a16:creationId xmlns:a16="http://schemas.microsoft.com/office/drawing/2014/main" id="{D201C368-71B6-44E6-BA8D-834EC074BAB4}"/>
                    </a:ext>
                  </a:extLst>
                </p:cNvPr>
                <p:cNvGrpSpPr/>
                <p:nvPr/>
              </p:nvGrpSpPr>
              <p:grpSpPr>
                <a:xfrm>
                  <a:off x="684315" y="1167622"/>
                  <a:ext cx="1045734" cy="402889"/>
                  <a:chOff x="685800" y="685800"/>
                  <a:chExt cx="1045734" cy="402889"/>
                </a:xfrm>
                <a:grpFill/>
              </p:grpSpPr>
              <p:sp>
                <p:nvSpPr>
                  <p:cNvPr id="106" name="Freeform 14">
                    <a:extLst>
                      <a:ext uri="{FF2B5EF4-FFF2-40B4-BE49-F238E27FC236}">
                        <a16:creationId xmlns:a16="http://schemas.microsoft.com/office/drawing/2014/main" id="{DE311AED-DC39-48BB-A82E-EA34424F3C64}"/>
                      </a:ext>
                    </a:extLst>
                  </p:cNvPr>
                  <p:cNvSpPr>
                    <a:spLocks noEditPoints="1"/>
                  </p:cNvSpPr>
                  <p:nvPr/>
                </p:nvSpPr>
                <p:spPr bwMode="auto">
                  <a:xfrm>
                    <a:off x="685800" y="685800"/>
                    <a:ext cx="1045734" cy="402889"/>
                  </a:xfrm>
                  <a:custGeom>
                    <a:avLst/>
                    <a:gdLst>
                      <a:gd name="T0" fmla="*/ 353 w 353"/>
                      <a:gd name="T1" fmla="*/ 0 h 136"/>
                      <a:gd name="T2" fmla="*/ 0 w 353"/>
                      <a:gd name="T3" fmla="*/ 0 h 136"/>
                      <a:gd name="T4" fmla="*/ 0 w 353"/>
                      <a:gd name="T5" fmla="*/ 136 h 136"/>
                      <a:gd name="T6" fmla="*/ 353 w 353"/>
                      <a:gd name="T7" fmla="*/ 136 h 136"/>
                      <a:gd name="T8" fmla="*/ 353 w 353"/>
                      <a:gd name="T9" fmla="*/ 0 h 136"/>
                      <a:gd name="T10" fmla="*/ 353 w 353"/>
                      <a:gd name="T11" fmla="*/ 0 h 136"/>
                      <a:gd name="T12" fmla="*/ 322 w 353"/>
                      <a:gd name="T13" fmla="*/ 105 h 136"/>
                      <a:gd name="T14" fmla="*/ 31 w 353"/>
                      <a:gd name="T15" fmla="*/ 105 h 136"/>
                      <a:gd name="T16" fmla="*/ 31 w 353"/>
                      <a:gd name="T17" fmla="*/ 31 h 136"/>
                      <a:gd name="T18" fmla="*/ 322 w 353"/>
                      <a:gd name="T19" fmla="*/ 31 h 136"/>
                      <a:gd name="T20" fmla="*/ 322 w 353"/>
                      <a:gd name="T21" fmla="*/ 105 h 136"/>
                      <a:gd name="T22" fmla="*/ 322 w 353"/>
                      <a:gd name="T23"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36">
                        <a:moveTo>
                          <a:pt x="353" y="0"/>
                        </a:moveTo>
                        <a:lnTo>
                          <a:pt x="0" y="0"/>
                        </a:lnTo>
                        <a:lnTo>
                          <a:pt x="0" y="136"/>
                        </a:lnTo>
                        <a:lnTo>
                          <a:pt x="353" y="136"/>
                        </a:lnTo>
                        <a:lnTo>
                          <a:pt x="353" y="0"/>
                        </a:lnTo>
                        <a:lnTo>
                          <a:pt x="353" y="0"/>
                        </a:lnTo>
                        <a:close/>
                        <a:moveTo>
                          <a:pt x="322" y="105"/>
                        </a:moveTo>
                        <a:lnTo>
                          <a:pt x="31" y="105"/>
                        </a:lnTo>
                        <a:lnTo>
                          <a:pt x="31" y="31"/>
                        </a:lnTo>
                        <a:lnTo>
                          <a:pt x="322" y="31"/>
                        </a:lnTo>
                        <a:lnTo>
                          <a:pt x="322" y="105"/>
                        </a:lnTo>
                        <a:lnTo>
                          <a:pt x="322"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107" name="Rectangle 15">
                    <a:extLst>
                      <a:ext uri="{FF2B5EF4-FFF2-40B4-BE49-F238E27FC236}">
                        <a16:creationId xmlns:a16="http://schemas.microsoft.com/office/drawing/2014/main" id="{144219AA-47EA-4EF1-B778-DD106448DE7E}"/>
                      </a:ext>
                    </a:extLst>
                  </p:cNvPr>
                  <p:cNvSpPr>
                    <a:spLocks noChangeArrowheads="1"/>
                  </p:cNvSpPr>
                  <p:nvPr/>
                </p:nvSpPr>
                <p:spPr bwMode="auto">
                  <a:xfrm>
                    <a:off x="1367157" y="842809"/>
                    <a:ext cx="201445" cy="8887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800" dirty="0"/>
                  </a:p>
                </p:txBody>
              </p:sp>
            </p:grpSp>
            <p:sp>
              <p:nvSpPr>
                <p:cNvPr id="99" name="Freeform 5">
                  <a:extLst>
                    <a:ext uri="{FF2B5EF4-FFF2-40B4-BE49-F238E27FC236}">
                      <a16:creationId xmlns:a16="http://schemas.microsoft.com/office/drawing/2014/main" id="{7CDD4F00-7355-4FCF-8AA7-9F26E715E5B0}"/>
                    </a:ext>
                  </a:extLst>
                </p:cNvPr>
                <p:cNvSpPr>
                  <a:spLocks noEditPoints="1"/>
                </p:cNvSpPr>
                <p:nvPr/>
              </p:nvSpPr>
              <p:spPr bwMode="auto">
                <a:xfrm>
                  <a:off x="684315" y="685800"/>
                  <a:ext cx="1047999" cy="400793"/>
                </a:xfrm>
                <a:custGeom>
                  <a:avLst/>
                  <a:gdLst>
                    <a:gd name="T0" fmla="*/ 353 w 353"/>
                    <a:gd name="T1" fmla="*/ 108 h 135"/>
                    <a:gd name="T2" fmla="*/ 353 w 353"/>
                    <a:gd name="T3" fmla="*/ 0 h 135"/>
                    <a:gd name="T4" fmla="*/ 0 w 353"/>
                    <a:gd name="T5" fmla="*/ 0 h 135"/>
                    <a:gd name="T6" fmla="*/ 0 w 353"/>
                    <a:gd name="T7" fmla="*/ 135 h 135"/>
                    <a:gd name="T8" fmla="*/ 326 w 353"/>
                    <a:gd name="T9" fmla="*/ 135 h 135"/>
                    <a:gd name="T10" fmla="*/ 353 w 353"/>
                    <a:gd name="T11" fmla="*/ 108 h 135"/>
                    <a:gd name="T12" fmla="*/ 322 w 353"/>
                    <a:gd name="T13" fmla="*/ 105 h 135"/>
                    <a:gd name="T14" fmla="*/ 31 w 353"/>
                    <a:gd name="T15" fmla="*/ 105 h 135"/>
                    <a:gd name="T16" fmla="*/ 31 w 353"/>
                    <a:gd name="T17" fmla="*/ 31 h 135"/>
                    <a:gd name="T18" fmla="*/ 322 w 353"/>
                    <a:gd name="T19" fmla="*/ 31 h 135"/>
                    <a:gd name="T20" fmla="*/ 322 w 353"/>
                    <a:gd name="T21"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135">
                      <a:moveTo>
                        <a:pt x="353" y="108"/>
                      </a:moveTo>
                      <a:lnTo>
                        <a:pt x="353" y="0"/>
                      </a:lnTo>
                      <a:lnTo>
                        <a:pt x="0" y="0"/>
                      </a:lnTo>
                      <a:lnTo>
                        <a:pt x="0" y="135"/>
                      </a:lnTo>
                      <a:lnTo>
                        <a:pt x="326" y="135"/>
                      </a:lnTo>
                      <a:lnTo>
                        <a:pt x="353" y="108"/>
                      </a:lnTo>
                      <a:close/>
                      <a:moveTo>
                        <a:pt x="322" y="105"/>
                      </a:moveTo>
                      <a:lnTo>
                        <a:pt x="31" y="105"/>
                      </a:lnTo>
                      <a:lnTo>
                        <a:pt x="31" y="31"/>
                      </a:lnTo>
                      <a:lnTo>
                        <a:pt x="322" y="31"/>
                      </a:lnTo>
                      <a:lnTo>
                        <a:pt x="322"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dirty="0"/>
                </a:p>
              </p:txBody>
            </p:sp>
            <p:grpSp>
              <p:nvGrpSpPr>
                <p:cNvPr id="100" name="Group 99">
                  <a:extLst>
                    <a:ext uri="{FF2B5EF4-FFF2-40B4-BE49-F238E27FC236}">
                      <a16:creationId xmlns:a16="http://schemas.microsoft.com/office/drawing/2014/main" id="{1B343DB8-D8B0-455A-BF61-E92561FCEBA5}"/>
                    </a:ext>
                  </a:extLst>
                </p:cNvPr>
                <p:cNvGrpSpPr/>
                <p:nvPr/>
              </p:nvGrpSpPr>
              <p:grpSpPr>
                <a:xfrm>
                  <a:off x="685800" y="685800"/>
                  <a:ext cx="1044249" cy="402889"/>
                  <a:chOff x="685800" y="685800"/>
                  <a:chExt cx="1044249" cy="402889"/>
                </a:xfrm>
                <a:grpFill/>
              </p:grpSpPr>
              <p:sp>
                <p:nvSpPr>
                  <p:cNvPr id="104" name="Freeform 14">
                    <a:extLst>
                      <a:ext uri="{FF2B5EF4-FFF2-40B4-BE49-F238E27FC236}">
                        <a16:creationId xmlns:a16="http://schemas.microsoft.com/office/drawing/2014/main" id="{073D8F89-8513-43E3-9A4F-65B61A1CFB10}"/>
                      </a:ext>
                    </a:extLst>
                  </p:cNvPr>
                  <p:cNvSpPr>
                    <a:spLocks noEditPoints="1"/>
                  </p:cNvSpPr>
                  <p:nvPr/>
                </p:nvSpPr>
                <p:spPr bwMode="auto">
                  <a:xfrm>
                    <a:off x="685800" y="685800"/>
                    <a:ext cx="1044249" cy="402889"/>
                  </a:xfrm>
                  <a:custGeom>
                    <a:avLst/>
                    <a:gdLst>
                      <a:gd name="T0" fmla="*/ 353 w 353"/>
                      <a:gd name="T1" fmla="*/ 0 h 136"/>
                      <a:gd name="T2" fmla="*/ 0 w 353"/>
                      <a:gd name="T3" fmla="*/ 0 h 136"/>
                      <a:gd name="T4" fmla="*/ 0 w 353"/>
                      <a:gd name="T5" fmla="*/ 136 h 136"/>
                      <a:gd name="T6" fmla="*/ 353 w 353"/>
                      <a:gd name="T7" fmla="*/ 136 h 136"/>
                      <a:gd name="T8" fmla="*/ 353 w 353"/>
                      <a:gd name="T9" fmla="*/ 0 h 136"/>
                      <a:gd name="T10" fmla="*/ 353 w 353"/>
                      <a:gd name="T11" fmla="*/ 0 h 136"/>
                      <a:gd name="T12" fmla="*/ 322 w 353"/>
                      <a:gd name="T13" fmla="*/ 105 h 136"/>
                      <a:gd name="T14" fmla="*/ 31 w 353"/>
                      <a:gd name="T15" fmla="*/ 105 h 136"/>
                      <a:gd name="T16" fmla="*/ 31 w 353"/>
                      <a:gd name="T17" fmla="*/ 31 h 136"/>
                      <a:gd name="T18" fmla="*/ 322 w 353"/>
                      <a:gd name="T19" fmla="*/ 31 h 136"/>
                      <a:gd name="T20" fmla="*/ 322 w 353"/>
                      <a:gd name="T21" fmla="*/ 105 h 136"/>
                      <a:gd name="T22" fmla="*/ 322 w 353"/>
                      <a:gd name="T23"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36">
                        <a:moveTo>
                          <a:pt x="353" y="0"/>
                        </a:moveTo>
                        <a:lnTo>
                          <a:pt x="0" y="0"/>
                        </a:lnTo>
                        <a:lnTo>
                          <a:pt x="0" y="136"/>
                        </a:lnTo>
                        <a:lnTo>
                          <a:pt x="353" y="136"/>
                        </a:lnTo>
                        <a:lnTo>
                          <a:pt x="353" y="0"/>
                        </a:lnTo>
                        <a:lnTo>
                          <a:pt x="353" y="0"/>
                        </a:lnTo>
                        <a:close/>
                        <a:moveTo>
                          <a:pt x="322" y="105"/>
                        </a:moveTo>
                        <a:lnTo>
                          <a:pt x="31" y="105"/>
                        </a:lnTo>
                        <a:lnTo>
                          <a:pt x="31" y="31"/>
                        </a:lnTo>
                        <a:lnTo>
                          <a:pt x="322" y="31"/>
                        </a:lnTo>
                        <a:lnTo>
                          <a:pt x="322" y="105"/>
                        </a:lnTo>
                        <a:lnTo>
                          <a:pt x="322"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105" name="Rectangle 15">
                    <a:extLst>
                      <a:ext uri="{FF2B5EF4-FFF2-40B4-BE49-F238E27FC236}">
                        <a16:creationId xmlns:a16="http://schemas.microsoft.com/office/drawing/2014/main" id="{8CD23DFA-7322-40F8-B92F-6135B1B53BAA}"/>
                      </a:ext>
                    </a:extLst>
                  </p:cNvPr>
                  <p:cNvSpPr>
                    <a:spLocks noChangeArrowheads="1"/>
                  </p:cNvSpPr>
                  <p:nvPr/>
                </p:nvSpPr>
                <p:spPr bwMode="auto">
                  <a:xfrm>
                    <a:off x="1367157" y="842809"/>
                    <a:ext cx="201445" cy="8887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800" dirty="0"/>
                  </a:p>
                </p:txBody>
              </p:sp>
            </p:grpSp>
            <p:grpSp>
              <p:nvGrpSpPr>
                <p:cNvPr id="101" name="Group 100">
                  <a:extLst>
                    <a:ext uri="{FF2B5EF4-FFF2-40B4-BE49-F238E27FC236}">
                      <a16:creationId xmlns:a16="http://schemas.microsoft.com/office/drawing/2014/main" id="{968784EB-B867-45C7-ABC3-6A505EA98F3E}"/>
                    </a:ext>
                  </a:extLst>
                </p:cNvPr>
                <p:cNvGrpSpPr/>
                <p:nvPr/>
              </p:nvGrpSpPr>
              <p:grpSpPr>
                <a:xfrm>
                  <a:off x="684315" y="1654511"/>
                  <a:ext cx="1045734" cy="402889"/>
                  <a:chOff x="685800" y="685800"/>
                  <a:chExt cx="1045734" cy="402889"/>
                </a:xfrm>
                <a:grpFill/>
              </p:grpSpPr>
              <p:sp>
                <p:nvSpPr>
                  <p:cNvPr id="102" name="Freeform 14">
                    <a:extLst>
                      <a:ext uri="{FF2B5EF4-FFF2-40B4-BE49-F238E27FC236}">
                        <a16:creationId xmlns:a16="http://schemas.microsoft.com/office/drawing/2014/main" id="{75EB1BA9-F8C7-43CB-BDEC-C07ACD1140D2}"/>
                      </a:ext>
                    </a:extLst>
                  </p:cNvPr>
                  <p:cNvSpPr>
                    <a:spLocks noEditPoints="1"/>
                  </p:cNvSpPr>
                  <p:nvPr/>
                </p:nvSpPr>
                <p:spPr bwMode="auto">
                  <a:xfrm>
                    <a:off x="685800" y="685800"/>
                    <a:ext cx="1045734" cy="402889"/>
                  </a:xfrm>
                  <a:custGeom>
                    <a:avLst/>
                    <a:gdLst>
                      <a:gd name="T0" fmla="*/ 353 w 353"/>
                      <a:gd name="T1" fmla="*/ 0 h 136"/>
                      <a:gd name="T2" fmla="*/ 0 w 353"/>
                      <a:gd name="T3" fmla="*/ 0 h 136"/>
                      <a:gd name="T4" fmla="*/ 0 w 353"/>
                      <a:gd name="T5" fmla="*/ 136 h 136"/>
                      <a:gd name="T6" fmla="*/ 353 w 353"/>
                      <a:gd name="T7" fmla="*/ 136 h 136"/>
                      <a:gd name="T8" fmla="*/ 353 w 353"/>
                      <a:gd name="T9" fmla="*/ 0 h 136"/>
                      <a:gd name="T10" fmla="*/ 353 w 353"/>
                      <a:gd name="T11" fmla="*/ 0 h 136"/>
                      <a:gd name="T12" fmla="*/ 322 w 353"/>
                      <a:gd name="T13" fmla="*/ 105 h 136"/>
                      <a:gd name="T14" fmla="*/ 31 w 353"/>
                      <a:gd name="T15" fmla="*/ 105 h 136"/>
                      <a:gd name="T16" fmla="*/ 31 w 353"/>
                      <a:gd name="T17" fmla="*/ 31 h 136"/>
                      <a:gd name="T18" fmla="*/ 322 w 353"/>
                      <a:gd name="T19" fmla="*/ 31 h 136"/>
                      <a:gd name="T20" fmla="*/ 322 w 353"/>
                      <a:gd name="T21" fmla="*/ 105 h 136"/>
                      <a:gd name="T22" fmla="*/ 322 w 353"/>
                      <a:gd name="T23"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36">
                        <a:moveTo>
                          <a:pt x="353" y="0"/>
                        </a:moveTo>
                        <a:lnTo>
                          <a:pt x="0" y="0"/>
                        </a:lnTo>
                        <a:lnTo>
                          <a:pt x="0" y="136"/>
                        </a:lnTo>
                        <a:lnTo>
                          <a:pt x="353" y="136"/>
                        </a:lnTo>
                        <a:lnTo>
                          <a:pt x="353" y="0"/>
                        </a:lnTo>
                        <a:lnTo>
                          <a:pt x="353" y="0"/>
                        </a:lnTo>
                        <a:close/>
                        <a:moveTo>
                          <a:pt x="322" y="105"/>
                        </a:moveTo>
                        <a:lnTo>
                          <a:pt x="31" y="105"/>
                        </a:lnTo>
                        <a:lnTo>
                          <a:pt x="31" y="31"/>
                        </a:lnTo>
                        <a:lnTo>
                          <a:pt x="322" y="31"/>
                        </a:lnTo>
                        <a:lnTo>
                          <a:pt x="322" y="105"/>
                        </a:lnTo>
                        <a:lnTo>
                          <a:pt x="322"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103" name="Rectangle 15">
                    <a:extLst>
                      <a:ext uri="{FF2B5EF4-FFF2-40B4-BE49-F238E27FC236}">
                        <a16:creationId xmlns:a16="http://schemas.microsoft.com/office/drawing/2014/main" id="{920C77A5-EAAC-439E-A640-7FE8F66A52E3}"/>
                      </a:ext>
                    </a:extLst>
                  </p:cNvPr>
                  <p:cNvSpPr>
                    <a:spLocks noChangeArrowheads="1"/>
                  </p:cNvSpPr>
                  <p:nvPr/>
                </p:nvSpPr>
                <p:spPr bwMode="auto">
                  <a:xfrm>
                    <a:off x="1367157" y="842809"/>
                    <a:ext cx="201445" cy="8887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800" dirty="0"/>
                  </a:p>
                </p:txBody>
              </p:sp>
            </p:grpSp>
          </p:grpSp>
          <p:sp>
            <p:nvSpPr>
              <p:cNvPr id="11" name="Rectangle 10">
                <a:extLst>
                  <a:ext uri="{FF2B5EF4-FFF2-40B4-BE49-F238E27FC236}">
                    <a16:creationId xmlns:a16="http://schemas.microsoft.com/office/drawing/2014/main" id="{92B94A78-C184-4884-A482-8BE94AC9A2EC}"/>
                  </a:ext>
                </a:extLst>
              </p:cNvPr>
              <p:cNvSpPr/>
              <p:nvPr/>
            </p:nvSpPr>
            <p:spPr>
              <a:xfrm>
                <a:off x="7523230" y="1588550"/>
                <a:ext cx="300606" cy="39497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2"/>
                  </a:solidFill>
                </a:endParaRPr>
              </a:p>
            </p:txBody>
          </p:sp>
        </p:grpSp>
      </p:grpSp>
      <p:sp>
        <p:nvSpPr>
          <p:cNvPr id="8" name="Rectangle 7">
            <a:extLst>
              <a:ext uri="{FF2B5EF4-FFF2-40B4-BE49-F238E27FC236}">
                <a16:creationId xmlns:a16="http://schemas.microsoft.com/office/drawing/2014/main" id="{24803E46-97B2-48DB-843A-FC8C7001626D}"/>
              </a:ext>
            </a:extLst>
          </p:cNvPr>
          <p:cNvSpPr/>
          <p:nvPr/>
        </p:nvSpPr>
        <p:spPr>
          <a:xfrm>
            <a:off x="459864" y="3242687"/>
            <a:ext cx="1644033" cy="415498"/>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Align to specific recovery time requirements</a:t>
            </a:r>
          </a:p>
        </p:txBody>
      </p:sp>
      <p:grpSp>
        <p:nvGrpSpPr>
          <p:cNvPr id="71" name="Group 70">
            <a:extLst>
              <a:ext uri="{FF2B5EF4-FFF2-40B4-BE49-F238E27FC236}">
                <a16:creationId xmlns:a16="http://schemas.microsoft.com/office/drawing/2014/main" id="{0558EB7F-9769-4CBE-AEC1-320B0891BD66}"/>
              </a:ext>
            </a:extLst>
          </p:cNvPr>
          <p:cNvGrpSpPr/>
          <p:nvPr/>
        </p:nvGrpSpPr>
        <p:grpSpPr>
          <a:xfrm>
            <a:off x="2207423" y="2858321"/>
            <a:ext cx="1528324" cy="799864"/>
            <a:chOff x="2207423" y="2858321"/>
            <a:chExt cx="1528324" cy="799864"/>
          </a:xfrm>
        </p:grpSpPr>
        <p:sp>
          <p:nvSpPr>
            <p:cNvPr id="68" name="Rectangle 67">
              <a:extLst>
                <a:ext uri="{FF2B5EF4-FFF2-40B4-BE49-F238E27FC236}">
                  <a16:creationId xmlns:a16="http://schemas.microsoft.com/office/drawing/2014/main" id="{1277893D-6980-4E63-8629-B8C1DCF40A30}"/>
                </a:ext>
              </a:extLst>
            </p:cNvPr>
            <p:cNvSpPr/>
            <p:nvPr/>
          </p:nvSpPr>
          <p:spPr>
            <a:xfrm>
              <a:off x="2207423" y="3242687"/>
              <a:ext cx="1528324" cy="415498"/>
            </a:xfrm>
            <a:prstGeom prst="rect">
              <a:avLst/>
            </a:prstGeom>
          </p:spPr>
          <p:txBody>
            <a:bodyPr wrap="square" lIns="45720" rIns="45720">
              <a:spAutoFit/>
            </a:bodyPr>
            <a:lstStyle/>
            <a:p>
              <a:pPr algn="ctr"/>
              <a:r>
                <a:rPr lang="en-US" sz="1050" dirty="0">
                  <a:solidFill>
                    <a:schemeClr val="tx2"/>
                  </a:solidFill>
                </a:rPr>
                <a:t>Support for more than </a:t>
              </a:r>
              <a:br>
                <a:rPr lang="en-US" sz="1050" dirty="0">
                  <a:solidFill>
                    <a:schemeClr val="tx2"/>
                  </a:solidFill>
                </a:rPr>
              </a:br>
              <a:r>
                <a:rPr lang="en-US" sz="1050" dirty="0">
                  <a:solidFill>
                    <a:schemeClr val="tx2"/>
                  </a:solidFill>
                </a:rPr>
                <a:t>three source </a:t>
              </a:r>
              <a:r>
                <a:rPr lang="en-US" sz="1050" dirty="0" err="1">
                  <a:solidFill>
                    <a:schemeClr val="tx2"/>
                  </a:solidFill>
                </a:rPr>
                <a:t>MTrees</a:t>
              </a:r>
              <a:r>
                <a:rPr lang="en-US" sz="1050" dirty="0">
                  <a:solidFill>
                    <a:schemeClr val="tx2"/>
                  </a:solidFill>
                </a:rPr>
                <a:t> </a:t>
              </a:r>
            </a:p>
          </p:txBody>
        </p:sp>
        <p:grpSp>
          <p:nvGrpSpPr>
            <p:cNvPr id="70" name="Group 69">
              <a:extLst>
                <a:ext uri="{FF2B5EF4-FFF2-40B4-BE49-F238E27FC236}">
                  <a16:creationId xmlns:a16="http://schemas.microsoft.com/office/drawing/2014/main" id="{24882FB0-53E2-40D0-886A-2699936C2978}"/>
                </a:ext>
              </a:extLst>
            </p:cNvPr>
            <p:cNvGrpSpPr/>
            <p:nvPr/>
          </p:nvGrpSpPr>
          <p:grpSpPr>
            <a:xfrm>
              <a:off x="2768766" y="2858321"/>
              <a:ext cx="405638" cy="359830"/>
              <a:chOff x="2768766" y="2858321"/>
              <a:chExt cx="405638" cy="359830"/>
            </a:xfrm>
          </p:grpSpPr>
          <p:sp>
            <p:nvSpPr>
              <p:cNvPr id="76" name="Freeform 20">
                <a:extLst>
                  <a:ext uri="{FF2B5EF4-FFF2-40B4-BE49-F238E27FC236}">
                    <a16:creationId xmlns:a16="http://schemas.microsoft.com/office/drawing/2014/main" id="{595135F0-9AF4-458E-B95B-8AD10FA5F7A8}"/>
                  </a:ext>
                </a:extLst>
              </p:cNvPr>
              <p:cNvSpPr>
                <a:spLocks/>
              </p:cNvSpPr>
              <p:nvPr/>
            </p:nvSpPr>
            <p:spPr bwMode="auto">
              <a:xfrm>
                <a:off x="2887286" y="2982469"/>
                <a:ext cx="164645" cy="165309"/>
              </a:xfrm>
              <a:custGeom>
                <a:avLst/>
                <a:gdLst>
                  <a:gd name="T0" fmla="*/ 0 w 248"/>
                  <a:gd name="T1" fmla="*/ 146 h 249"/>
                  <a:gd name="T2" fmla="*/ 103 w 248"/>
                  <a:gd name="T3" fmla="*/ 146 h 249"/>
                  <a:gd name="T4" fmla="*/ 103 w 248"/>
                  <a:gd name="T5" fmla="*/ 249 h 249"/>
                  <a:gd name="T6" fmla="*/ 146 w 248"/>
                  <a:gd name="T7" fmla="*/ 249 h 249"/>
                  <a:gd name="T8" fmla="*/ 146 w 248"/>
                  <a:gd name="T9" fmla="*/ 146 h 249"/>
                  <a:gd name="T10" fmla="*/ 248 w 248"/>
                  <a:gd name="T11" fmla="*/ 146 h 249"/>
                  <a:gd name="T12" fmla="*/ 248 w 248"/>
                  <a:gd name="T13" fmla="*/ 105 h 249"/>
                  <a:gd name="T14" fmla="*/ 146 w 248"/>
                  <a:gd name="T15" fmla="*/ 105 h 249"/>
                  <a:gd name="T16" fmla="*/ 146 w 248"/>
                  <a:gd name="T17" fmla="*/ 0 h 249"/>
                  <a:gd name="T18" fmla="*/ 103 w 248"/>
                  <a:gd name="T19" fmla="*/ 0 h 249"/>
                  <a:gd name="T20" fmla="*/ 103 w 248"/>
                  <a:gd name="T21" fmla="*/ 105 h 249"/>
                  <a:gd name="T22" fmla="*/ 0 w 248"/>
                  <a:gd name="T23" fmla="*/ 105 h 249"/>
                  <a:gd name="T24" fmla="*/ 0 w 248"/>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49">
                    <a:moveTo>
                      <a:pt x="0" y="146"/>
                    </a:moveTo>
                    <a:lnTo>
                      <a:pt x="103" y="146"/>
                    </a:lnTo>
                    <a:lnTo>
                      <a:pt x="103" y="249"/>
                    </a:lnTo>
                    <a:lnTo>
                      <a:pt x="146" y="249"/>
                    </a:lnTo>
                    <a:lnTo>
                      <a:pt x="146" y="146"/>
                    </a:lnTo>
                    <a:lnTo>
                      <a:pt x="248" y="146"/>
                    </a:lnTo>
                    <a:lnTo>
                      <a:pt x="248" y="105"/>
                    </a:lnTo>
                    <a:lnTo>
                      <a:pt x="146" y="105"/>
                    </a:lnTo>
                    <a:lnTo>
                      <a:pt x="146" y="0"/>
                    </a:lnTo>
                    <a:lnTo>
                      <a:pt x="103" y="0"/>
                    </a:lnTo>
                    <a:lnTo>
                      <a:pt x="103" y="105"/>
                    </a:lnTo>
                    <a:lnTo>
                      <a:pt x="0" y="105"/>
                    </a:lnTo>
                    <a:lnTo>
                      <a:pt x="0" y="1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77" name="Freeform 21">
                <a:extLst>
                  <a:ext uri="{FF2B5EF4-FFF2-40B4-BE49-F238E27FC236}">
                    <a16:creationId xmlns:a16="http://schemas.microsoft.com/office/drawing/2014/main" id="{E3A3B380-6324-438E-863A-B8E83B64E5A5}"/>
                  </a:ext>
                </a:extLst>
              </p:cNvPr>
              <p:cNvSpPr>
                <a:spLocks noEditPoints="1"/>
              </p:cNvSpPr>
              <p:nvPr/>
            </p:nvSpPr>
            <p:spPr bwMode="auto">
              <a:xfrm>
                <a:off x="2768766" y="2858321"/>
                <a:ext cx="405638" cy="359830"/>
              </a:xfrm>
              <a:custGeom>
                <a:avLst/>
                <a:gdLst>
                  <a:gd name="T0" fmla="*/ 286 w 611"/>
                  <a:gd name="T1" fmla="*/ 81 h 542"/>
                  <a:gd name="T2" fmla="*/ 229 w 611"/>
                  <a:gd name="T3" fmla="*/ 0 h 542"/>
                  <a:gd name="T4" fmla="*/ 0 w 611"/>
                  <a:gd name="T5" fmla="*/ 0 h 542"/>
                  <a:gd name="T6" fmla="*/ 0 w 611"/>
                  <a:gd name="T7" fmla="*/ 81 h 542"/>
                  <a:gd name="T8" fmla="*/ 0 w 611"/>
                  <a:gd name="T9" fmla="*/ 122 h 542"/>
                  <a:gd name="T10" fmla="*/ 0 w 611"/>
                  <a:gd name="T11" fmla="*/ 542 h 542"/>
                  <a:gd name="T12" fmla="*/ 611 w 611"/>
                  <a:gd name="T13" fmla="*/ 542 h 542"/>
                  <a:gd name="T14" fmla="*/ 611 w 611"/>
                  <a:gd name="T15" fmla="*/ 81 h 542"/>
                  <a:gd name="T16" fmla="*/ 286 w 611"/>
                  <a:gd name="T17" fmla="*/ 81 h 542"/>
                  <a:gd name="T18" fmla="*/ 570 w 611"/>
                  <a:gd name="T19" fmla="*/ 501 h 542"/>
                  <a:gd name="T20" fmla="*/ 40 w 611"/>
                  <a:gd name="T21" fmla="*/ 501 h 542"/>
                  <a:gd name="T22" fmla="*/ 40 w 611"/>
                  <a:gd name="T23" fmla="*/ 132 h 542"/>
                  <a:gd name="T24" fmla="*/ 40 w 611"/>
                  <a:gd name="T25" fmla="*/ 132 h 542"/>
                  <a:gd name="T26" fmla="*/ 40 w 611"/>
                  <a:gd name="T27" fmla="*/ 41 h 542"/>
                  <a:gd name="T28" fmla="*/ 207 w 611"/>
                  <a:gd name="T29" fmla="*/ 41 h 542"/>
                  <a:gd name="T30" fmla="*/ 234 w 611"/>
                  <a:gd name="T31" fmla="*/ 79 h 542"/>
                  <a:gd name="T32" fmla="*/ 236 w 611"/>
                  <a:gd name="T33" fmla="*/ 81 h 542"/>
                  <a:gd name="T34" fmla="*/ 265 w 611"/>
                  <a:gd name="T35" fmla="*/ 122 h 542"/>
                  <a:gd name="T36" fmla="*/ 570 w 611"/>
                  <a:gd name="T37" fmla="*/ 122 h 542"/>
                  <a:gd name="T38" fmla="*/ 570 w 611"/>
                  <a:gd name="T39" fmla="*/ 50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1" h="542">
                    <a:moveTo>
                      <a:pt x="286" y="81"/>
                    </a:moveTo>
                    <a:lnTo>
                      <a:pt x="229" y="0"/>
                    </a:lnTo>
                    <a:lnTo>
                      <a:pt x="0" y="0"/>
                    </a:lnTo>
                    <a:lnTo>
                      <a:pt x="0" y="81"/>
                    </a:lnTo>
                    <a:lnTo>
                      <a:pt x="0" y="122"/>
                    </a:lnTo>
                    <a:lnTo>
                      <a:pt x="0" y="542"/>
                    </a:lnTo>
                    <a:lnTo>
                      <a:pt x="611" y="542"/>
                    </a:lnTo>
                    <a:lnTo>
                      <a:pt x="611" y="81"/>
                    </a:lnTo>
                    <a:lnTo>
                      <a:pt x="286" y="81"/>
                    </a:lnTo>
                    <a:close/>
                    <a:moveTo>
                      <a:pt x="570" y="501"/>
                    </a:moveTo>
                    <a:lnTo>
                      <a:pt x="40" y="501"/>
                    </a:lnTo>
                    <a:lnTo>
                      <a:pt x="40" y="132"/>
                    </a:lnTo>
                    <a:lnTo>
                      <a:pt x="40" y="132"/>
                    </a:lnTo>
                    <a:lnTo>
                      <a:pt x="40" y="41"/>
                    </a:lnTo>
                    <a:lnTo>
                      <a:pt x="207" y="41"/>
                    </a:lnTo>
                    <a:lnTo>
                      <a:pt x="234" y="79"/>
                    </a:lnTo>
                    <a:lnTo>
                      <a:pt x="236" y="81"/>
                    </a:lnTo>
                    <a:lnTo>
                      <a:pt x="265" y="122"/>
                    </a:lnTo>
                    <a:lnTo>
                      <a:pt x="570" y="122"/>
                    </a:lnTo>
                    <a:lnTo>
                      <a:pt x="570" y="5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grpSp>
      </p:grpSp>
      <p:grpSp>
        <p:nvGrpSpPr>
          <p:cNvPr id="52" name="Group 51">
            <a:extLst>
              <a:ext uri="{FF2B5EF4-FFF2-40B4-BE49-F238E27FC236}">
                <a16:creationId xmlns:a16="http://schemas.microsoft.com/office/drawing/2014/main" id="{A71C409F-AB82-4174-BADC-3B4E88D7C4F2}"/>
              </a:ext>
            </a:extLst>
          </p:cNvPr>
          <p:cNvGrpSpPr/>
          <p:nvPr/>
        </p:nvGrpSpPr>
        <p:grpSpPr>
          <a:xfrm>
            <a:off x="5607889" y="2834521"/>
            <a:ext cx="1528324" cy="839053"/>
            <a:chOff x="5607889" y="2834521"/>
            <a:chExt cx="1528324" cy="839053"/>
          </a:xfrm>
        </p:grpSpPr>
        <p:sp>
          <p:nvSpPr>
            <p:cNvPr id="13" name="Rectangle 12">
              <a:extLst>
                <a:ext uri="{FF2B5EF4-FFF2-40B4-BE49-F238E27FC236}">
                  <a16:creationId xmlns:a16="http://schemas.microsoft.com/office/drawing/2014/main" id="{E0976732-455E-4B39-82D5-8E63121F57DE}"/>
                </a:ext>
              </a:extLst>
            </p:cNvPr>
            <p:cNvSpPr/>
            <p:nvPr/>
          </p:nvSpPr>
          <p:spPr>
            <a:xfrm>
              <a:off x="5607889" y="3242687"/>
              <a:ext cx="1528324" cy="430887"/>
            </a:xfrm>
            <a:prstGeom prst="rect">
              <a:avLst/>
            </a:prstGeom>
          </p:spPr>
          <p:txBody>
            <a:bodyPr wrap="square" lIns="45720" rIns="45720">
              <a:spAutoFit/>
            </a:bodyPr>
            <a:lstStyle/>
            <a:p>
              <a:pPr algn="ctr"/>
              <a:r>
                <a:rPr lang="en-US" sz="1050" dirty="0">
                  <a:solidFill>
                    <a:schemeClr val="tx2"/>
                  </a:solidFill>
                </a:rPr>
                <a:t>Integrate with SEIM/SOC processes</a:t>
              </a:r>
              <a:endParaRPr lang="en-US" sz="1050" dirty="0"/>
            </a:p>
          </p:txBody>
        </p:sp>
        <p:grpSp>
          <p:nvGrpSpPr>
            <p:cNvPr id="41" name="Group 40">
              <a:extLst>
                <a:ext uri="{FF2B5EF4-FFF2-40B4-BE49-F238E27FC236}">
                  <a16:creationId xmlns:a16="http://schemas.microsoft.com/office/drawing/2014/main" id="{2C61BF72-D1E8-4A50-89CD-314E24D7EDD1}"/>
                </a:ext>
              </a:extLst>
            </p:cNvPr>
            <p:cNvGrpSpPr/>
            <p:nvPr/>
          </p:nvGrpSpPr>
          <p:grpSpPr>
            <a:xfrm>
              <a:off x="6175023" y="2834521"/>
              <a:ext cx="394056" cy="394056"/>
              <a:chOff x="6175023" y="2834521"/>
              <a:chExt cx="394056" cy="394056"/>
            </a:xfrm>
          </p:grpSpPr>
          <p:sp>
            <p:nvSpPr>
              <p:cNvPr id="79" name="Freeform 101">
                <a:extLst>
                  <a:ext uri="{FF2B5EF4-FFF2-40B4-BE49-F238E27FC236}">
                    <a16:creationId xmlns:a16="http://schemas.microsoft.com/office/drawing/2014/main" id="{AA6F6DE2-3A92-4EF7-9E03-42B245BC241A}"/>
                  </a:ext>
                </a:extLst>
              </p:cNvPr>
              <p:cNvSpPr>
                <a:spLocks noEditPoints="1"/>
              </p:cNvSpPr>
              <p:nvPr/>
            </p:nvSpPr>
            <p:spPr bwMode="auto">
              <a:xfrm>
                <a:off x="6175023" y="2907090"/>
                <a:ext cx="394056" cy="321487"/>
              </a:xfrm>
              <a:custGeom>
                <a:avLst/>
                <a:gdLst>
                  <a:gd name="T0" fmla="*/ 705 w 760"/>
                  <a:gd name="T1" fmla="*/ 0 h 621"/>
                  <a:gd name="T2" fmla="*/ 589 w 760"/>
                  <a:gd name="T3" fmla="*/ 0 h 621"/>
                  <a:gd name="T4" fmla="*/ 580 w 760"/>
                  <a:gd name="T5" fmla="*/ 9 h 621"/>
                  <a:gd name="T6" fmla="*/ 580 w 760"/>
                  <a:gd name="T7" fmla="*/ 9 h 621"/>
                  <a:gd name="T8" fmla="*/ 590 w 760"/>
                  <a:gd name="T9" fmla="*/ 19 h 621"/>
                  <a:gd name="T10" fmla="*/ 705 w 760"/>
                  <a:gd name="T11" fmla="*/ 19 h 621"/>
                  <a:gd name="T12" fmla="*/ 742 w 760"/>
                  <a:gd name="T13" fmla="*/ 55 h 621"/>
                  <a:gd name="T14" fmla="*/ 742 w 760"/>
                  <a:gd name="T15" fmla="*/ 493 h 621"/>
                  <a:gd name="T16" fmla="*/ 705 w 760"/>
                  <a:gd name="T17" fmla="*/ 530 h 621"/>
                  <a:gd name="T18" fmla="*/ 55 w 760"/>
                  <a:gd name="T19" fmla="*/ 530 h 621"/>
                  <a:gd name="T20" fmla="*/ 19 w 760"/>
                  <a:gd name="T21" fmla="*/ 493 h 621"/>
                  <a:gd name="T22" fmla="*/ 19 w 760"/>
                  <a:gd name="T23" fmla="*/ 55 h 621"/>
                  <a:gd name="T24" fmla="*/ 55 w 760"/>
                  <a:gd name="T25" fmla="*/ 19 h 621"/>
                  <a:gd name="T26" fmla="*/ 171 w 760"/>
                  <a:gd name="T27" fmla="*/ 19 h 621"/>
                  <a:gd name="T28" fmla="*/ 181 w 760"/>
                  <a:gd name="T29" fmla="*/ 9 h 621"/>
                  <a:gd name="T30" fmla="*/ 181 w 760"/>
                  <a:gd name="T31" fmla="*/ 9 h 621"/>
                  <a:gd name="T32" fmla="*/ 172 w 760"/>
                  <a:gd name="T33" fmla="*/ 0 h 621"/>
                  <a:gd name="T34" fmla="*/ 55 w 760"/>
                  <a:gd name="T35" fmla="*/ 0 h 621"/>
                  <a:gd name="T36" fmla="*/ 0 w 760"/>
                  <a:gd name="T37" fmla="*/ 55 h 621"/>
                  <a:gd name="T38" fmla="*/ 0 w 760"/>
                  <a:gd name="T39" fmla="*/ 493 h 621"/>
                  <a:gd name="T40" fmla="*/ 55 w 760"/>
                  <a:gd name="T41" fmla="*/ 549 h 621"/>
                  <a:gd name="T42" fmla="*/ 335 w 760"/>
                  <a:gd name="T43" fmla="*/ 549 h 621"/>
                  <a:gd name="T44" fmla="*/ 335 w 760"/>
                  <a:gd name="T45" fmla="*/ 603 h 621"/>
                  <a:gd name="T46" fmla="*/ 249 w 760"/>
                  <a:gd name="T47" fmla="*/ 603 h 621"/>
                  <a:gd name="T48" fmla="*/ 240 w 760"/>
                  <a:gd name="T49" fmla="*/ 612 h 621"/>
                  <a:gd name="T50" fmla="*/ 249 w 760"/>
                  <a:gd name="T51" fmla="*/ 621 h 621"/>
                  <a:gd name="T52" fmla="*/ 512 w 760"/>
                  <a:gd name="T53" fmla="*/ 621 h 621"/>
                  <a:gd name="T54" fmla="*/ 521 w 760"/>
                  <a:gd name="T55" fmla="*/ 612 h 621"/>
                  <a:gd name="T56" fmla="*/ 512 w 760"/>
                  <a:gd name="T57" fmla="*/ 603 h 621"/>
                  <a:gd name="T58" fmla="*/ 425 w 760"/>
                  <a:gd name="T59" fmla="*/ 603 h 621"/>
                  <a:gd name="T60" fmla="*/ 425 w 760"/>
                  <a:gd name="T61" fmla="*/ 549 h 621"/>
                  <a:gd name="T62" fmla="*/ 707 w 760"/>
                  <a:gd name="T63" fmla="*/ 549 h 621"/>
                  <a:gd name="T64" fmla="*/ 760 w 760"/>
                  <a:gd name="T65" fmla="*/ 496 h 621"/>
                  <a:gd name="T66" fmla="*/ 760 w 760"/>
                  <a:gd name="T67" fmla="*/ 55 h 621"/>
                  <a:gd name="T68" fmla="*/ 705 w 760"/>
                  <a:gd name="T69" fmla="*/ 0 h 621"/>
                  <a:gd name="T70" fmla="*/ 407 w 760"/>
                  <a:gd name="T71" fmla="*/ 603 h 621"/>
                  <a:gd name="T72" fmla="*/ 354 w 760"/>
                  <a:gd name="T73" fmla="*/ 603 h 621"/>
                  <a:gd name="T74" fmla="*/ 354 w 760"/>
                  <a:gd name="T75" fmla="*/ 549 h 621"/>
                  <a:gd name="T76" fmla="*/ 407 w 760"/>
                  <a:gd name="T77" fmla="*/ 549 h 621"/>
                  <a:gd name="T78" fmla="*/ 407 w 760"/>
                  <a:gd name="T79" fmla="*/ 60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0" h="621">
                    <a:moveTo>
                      <a:pt x="705" y="0"/>
                    </a:moveTo>
                    <a:cubicBezTo>
                      <a:pt x="589" y="0"/>
                      <a:pt x="589" y="0"/>
                      <a:pt x="589" y="0"/>
                    </a:cubicBezTo>
                    <a:cubicBezTo>
                      <a:pt x="584" y="0"/>
                      <a:pt x="580" y="4"/>
                      <a:pt x="580" y="9"/>
                    </a:cubicBezTo>
                    <a:cubicBezTo>
                      <a:pt x="580" y="9"/>
                      <a:pt x="580" y="9"/>
                      <a:pt x="580" y="9"/>
                    </a:cubicBezTo>
                    <a:cubicBezTo>
                      <a:pt x="580" y="14"/>
                      <a:pt x="585" y="19"/>
                      <a:pt x="590" y="19"/>
                    </a:cubicBezTo>
                    <a:cubicBezTo>
                      <a:pt x="705" y="19"/>
                      <a:pt x="705" y="19"/>
                      <a:pt x="705" y="19"/>
                    </a:cubicBezTo>
                    <a:cubicBezTo>
                      <a:pt x="725" y="19"/>
                      <a:pt x="742" y="35"/>
                      <a:pt x="742" y="55"/>
                    </a:cubicBezTo>
                    <a:cubicBezTo>
                      <a:pt x="742" y="493"/>
                      <a:pt x="742" y="493"/>
                      <a:pt x="742" y="493"/>
                    </a:cubicBezTo>
                    <a:cubicBezTo>
                      <a:pt x="742" y="514"/>
                      <a:pt x="725" y="530"/>
                      <a:pt x="705" y="530"/>
                    </a:cubicBezTo>
                    <a:cubicBezTo>
                      <a:pt x="55" y="530"/>
                      <a:pt x="55" y="530"/>
                      <a:pt x="55" y="530"/>
                    </a:cubicBezTo>
                    <a:cubicBezTo>
                      <a:pt x="35" y="530"/>
                      <a:pt x="19" y="514"/>
                      <a:pt x="19" y="493"/>
                    </a:cubicBezTo>
                    <a:cubicBezTo>
                      <a:pt x="19" y="55"/>
                      <a:pt x="19" y="55"/>
                      <a:pt x="19" y="55"/>
                    </a:cubicBezTo>
                    <a:cubicBezTo>
                      <a:pt x="19" y="35"/>
                      <a:pt x="35" y="19"/>
                      <a:pt x="55" y="19"/>
                    </a:cubicBezTo>
                    <a:cubicBezTo>
                      <a:pt x="171" y="19"/>
                      <a:pt x="171" y="19"/>
                      <a:pt x="171" y="19"/>
                    </a:cubicBezTo>
                    <a:cubicBezTo>
                      <a:pt x="176" y="19"/>
                      <a:pt x="181" y="14"/>
                      <a:pt x="181" y="9"/>
                    </a:cubicBezTo>
                    <a:cubicBezTo>
                      <a:pt x="181" y="9"/>
                      <a:pt x="181" y="9"/>
                      <a:pt x="181" y="9"/>
                    </a:cubicBezTo>
                    <a:cubicBezTo>
                      <a:pt x="181" y="4"/>
                      <a:pt x="177" y="0"/>
                      <a:pt x="172" y="0"/>
                    </a:cubicBezTo>
                    <a:cubicBezTo>
                      <a:pt x="55" y="0"/>
                      <a:pt x="55" y="0"/>
                      <a:pt x="55" y="0"/>
                    </a:cubicBezTo>
                    <a:cubicBezTo>
                      <a:pt x="25" y="0"/>
                      <a:pt x="0" y="25"/>
                      <a:pt x="0" y="55"/>
                    </a:cubicBezTo>
                    <a:cubicBezTo>
                      <a:pt x="0" y="493"/>
                      <a:pt x="0" y="493"/>
                      <a:pt x="0" y="493"/>
                    </a:cubicBezTo>
                    <a:cubicBezTo>
                      <a:pt x="0" y="524"/>
                      <a:pt x="25" y="549"/>
                      <a:pt x="55" y="549"/>
                    </a:cubicBezTo>
                    <a:cubicBezTo>
                      <a:pt x="335" y="549"/>
                      <a:pt x="335" y="549"/>
                      <a:pt x="335" y="549"/>
                    </a:cubicBezTo>
                    <a:cubicBezTo>
                      <a:pt x="335" y="603"/>
                      <a:pt x="335" y="603"/>
                      <a:pt x="335" y="603"/>
                    </a:cubicBezTo>
                    <a:cubicBezTo>
                      <a:pt x="249" y="603"/>
                      <a:pt x="249" y="603"/>
                      <a:pt x="249" y="603"/>
                    </a:cubicBezTo>
                    <a:cubicBezTo>
                      <a:pt x="244" y="603"/>
                      <a:pt x="240" y="607"/>
                      <a:pt x="240" y="612"/>
                    </a:cubicBezTo>
                    <a:cubicBezTo>
                      <a:pt x="240" y="617"/>
                      <a:pt x="244" y="621"/>
                      <a:pt x="249" y="621"/>
                    </a:cubicBezTo>
                    <a:cubicBezTo>
                      <a:pt x="512" y="621"/>
                      <a:pt x="512" y="621"/>
                      <a:pt x="512" y="621"/>
                    </a:cubicBezTo>
                    <a:cubicBezTo>
                      <a:pt x="517" y="621"/>
                      <a:pt x="521" y="617"/>
                      <a:pt x="521" y="612"/>
                    </a:cubicBezTo>
                    <a:cubicBezTo>
                      <a:pt x="521" y="607"/>
                      <a:pt x="517" y="603"/>
                      <a:pt x="512" y="603"/>
                    </a:cubicBezTo>
                    <a:cubicBezTo>
                      <a:pt x="425" y="603"/>
                      <a:pt x="425" y="603"/>
                      <a:pt x="425" y="603"/>
                    </a:cubicBezTo>
                    <a:cubicBezTo>
                      <a:pt x="425" y="549"/>
                      <a:pt x="425" y="549"/>
                      <a:pt x="425" y="549"/>
                    </a:cubicBezTo>
                    <a:cubicBezTo>
                      <a:pt x="707" y="549"/>
                      <a:pt x="707" y="549"/>
                      <a:pt x="707" y="549"/>
                    </a:cubicBezTo>
                    <a:cubicBezTo>
                      <a:pt x="736" y="549"/>
                      <a:pt x="760" y="525"/>
                      <a:pt x="760" y="496"/>
                    </a:cubicBezTo>
                    <a:cubicBezTo>
                      <a:pt x="760" y="55"/>
                      <a:pt x="760" y="55"/>
                      <a:pt x="760" y="55"/>
                    </a:cubicBezTo>
                    <a:cubicBezTo>
                      <a:pt x="760" y="25"/>
                      <a:pt x="735" y="0"/>
                      <a:pt x="705" y="0"/>
                    </a:cubicBezTo>
                    <a:close/>
                    <a:moveTo>
                      <a:pt x="407" y="603"/>
                    </a:moveTo>
                    <a:cubicBezTo>
                      <a:pt x="354" y="603"/>
                      <a:pt x="354" y="603"/>
                      <a:pt x="354" y="603"/>
                    </a:cubicBezTo>
                    <a:cubicBezTo>
                      <a:pt x="354" y="549"/>
                      <a:pt x="354" y="549"/>
                      <a:pt x="354" y="549"/>
                    </a:cubicBezTo>
                    <a:cubicBezTo>
                      <a:pt x="407" y="549"/>
                      <a:pt x="407" y="549"/>
                      <a:pt x="407" y="549"/>
                    </a:cubicBezTo>
                    <a:lnTo>
                      <a:pt x="407" y="603"/>
                    </a:ln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0" name="Oval 102">
                <a:extLst>
                  <a:ext uri="{FF2B5EF4-FFF2-40B4-BE49-F238E27FC236}">
                    <a16:creationId xmlns:a16="http://schemas.microsoft.com/office/drawing/2014/main" id="{1E25B8AB-19C8-4313-BC5C-9A81AEED68D0}"/>
                  </a:ext>
                </a:extLst>
              </p:cNvPr>
              <p:cNvSpPr>
                <a:spLocks noChangeArrowheads="1"/>
              </p:cNvSpPr>
              <p:nvPr/>
            </p:nvSpPr>
            <p:spPr bwMode="auto">
              <a:xfrm>
                <a:off x="6301433" y="3045204"/>
                <a:ext cx="11705" cy="11704"/>
              </a:xfrm>
              <a:prstGeom prst="ellipse">
                <a:avLst/>
              </a:pr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1" name="Freeform 103">
                <a:extLst>
                  <a:ext uri="{FF2B5EF4-FFF2-40B4-BE49-F238E27FC236}">
                    <a16:creationId xmlns:a16="http://schemas.microsoft.com/office/drawing/2014/main" id="{CA7CB204-D59F-483F-9DE7-E69387AE5F41}"/>
                  </a:ext>
                </a:extLst>
              </p:cNvPr>
              <p:cNvSpPr>
                <a:spLocks/>
              </p:cNvSpPr>
              <p:nvPr/>
            </p:nvSpPr>
            <p:spPr bwMode="auto">
              <a:xfrm>
                <a:off x="6299092" y="3000727"/>
                <a:ext cx="16387" cy="42917"/>
              </a:xfrm>
              <a:custGeom>
                <a:avLst/>
                <a:gdLst>
                  <a:gd name="T0" fmla="*/ 16 w 32"/>
                  <a:gd name="T1" fmla="*/ 0 h 82"/>
                  <a:gd name="T2" fmla="*/ 4 w 32"/>
                  <a:gd name="T3" fmla="*/ 5 h 82"/>
                  <a:gd name="T4" fmla="*/ 0 w 32"/>
                  <a:gd name="T5" fmla="*/ 18 h 82"/>
                  <a:gd name="T6" fmla="*/ 10 w 32"/>
                  <a:gd name="T7" fmla="*/ 77 h 82"/>
                  <a:gd name="T8" fmla="*/ 16 w 32"/>
                  <a:gd name="T9" fmla="*/ 82 h 82"/>
                  <a:gd name="T10" fmla="*/ 21 w 32"/>
                  <a:gd name="T11" fmla="*/ 77 h 82"/>
                  <a:gd name="T12" fmla="*/ 31 w 32"/>
                  <a:gd name="T13" fmla="*/ 18 h 82"/>
                  <a:gd name="T14" fmla="*/ 28 w 32"/>
                  <a:gd name="T15" fmla="*/ 5 h 82"/>
                  <a:gd name="T16" fmla="*/ 16 w 32"/>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2">
                    <a:moveTo>
                      <a:pt x="16" y="0"/>
                    </a:moveTo>
                    <a:cubicBezTo>
                      <a:pt x="11" y="0"/>
                      <a:pt x="7" y="2"/>
                      <a:pt x="4" y="5"/>
                    </a:cubicBezTo>
                    <a:cubicBezTo>
                      <a:pt x="1" y="9"/>
                      <a:pt x="0" y="13"/>
                      <a:pt x="0" y="18"/>
                    </a:cubicBezTo>
                    <a:cubicBezTo>
                      <a:pt x="10" y="77"/>
                      <a:pt x="10" y="77"/>
                      <a:pt x="10" y="77"/>
                    </a:cubicBezTo>
                    <a:cubicBezTo>
                      <a:pt x="11" y="80"/>
                      <a:pt x="13" y="82"/>
                      <a:pt x="16" y="82"/>
                    </a:cubicBezTo>
                    <a:cubicBezTo>
                      <a:pt x="19" y="82"/>
                      <a:pt x="21" y="80"/>
                      <a:pt x="21" y="77"/>
                    </a:cubicBezTo>
                    <a:cubicBezTo>
                      <a:pt x="31" y="18"/>
                      <a:pt x="31" y="18"/>
                      <a:pt x="31" y="18"/>
                    </a:cubicBezTo>
                    <a:cubicBezTo>
                      <a:pt x="32" y="13"/>
                      <a:pt x="31" y="9"/>
                      <a:pt x="28" y="5"/>
                    </a:cubicBezTo>
                    <a:cubicBezTo>
                      <a:pt x="25" y="2"/>
                      <a:pt x="21" y="0"/>
                      <a:pt x="16" y="0"/>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2" name="Freeform 104">
                <a:extLst>
                  <a:ext uri="{FF2B5EF4-FFF2-40B4-BE49-F238E27FC236}">
                    <a16:creationId xmlns:a16="http://schemas.microsoft.com/office/drawing/2014/main" id="{0F0088BC-72E4-467E-88C5-01FF2A69F2A7}"/>
                  </a:ext>
                </a:extLst>
              </p:cNvPr>
              <p:cNvSpPr>
                <a:spLocks noEditPoints="1"/>
              </p:cNvSpPr>
              <p:nvPr/>
            </p:nvSpPr>
            <p:spPr bwMode="auto">
              <a:xfrm>
                <a:off x="6255395" y="2976537"/>
                <a:ext cx="105342" cy="93637"/>
              </a:xfrm>
              <a:custGeom>
                <a:avLst/>
                <a:gdLst>
                  <a:gd name="T0" fmla="*/ 121 w 203"/>
                  <a:gd name="T1" fmla="*/ 11 h 181"/>
                  <a:gd name="T2" fmla="*/ 102 w 203"/>
                  <a:gd name="T3" fmla="*/ 0 h 181"/>
                  <a:gd name="T4" fmla="*/ 87 w 203"/>
                  <a:gd name="T5" fmla="*/ 5 h 181"/>
                  <a:gd name="T6" fmla="*/ 82 w 203"/>
                  <a:gd name="T7" fmla="*/ 11 h 181"/>
                  <a:gd name="T8" fmla="*/ 4 w 203"/>
                  <a:gd name="T9" fmla="*/ 146 h 181"/>
                  <a:gd name="T10" fmla="*/ 4 w 203"/>
                  <a:gd name="T11" fmla="*/ 169 h 181"/>
                  <a:gd name="T12" fmla="*/ 23 w 203"/>
                  <a:gd name="T13" fmla="*/ 181 h 181"/>
                  <a:gd name="T14" fmla="*/ 180 w 203"/>
                  <a:gd name="T15" fmla="*/ 181 h 181"/>
                  <a:gd name="T16" fmla="*/ 199 w 203"/>
                  <a:gd name="T17" fmla="*/ 169 h 181"/>
                  <a:gd name="T18" fmla="*/ 202 w 203"/>
                  <a:gd name="T19" fmla="*/ 157 h 181"/>
                  <a:gd name="T20" fmla="*/ 199 w 203"/>
                  <a:gd name="T21" fmla="*/ 146 h 181"/>
                  <a:gd name="T22" fmla="*/ 121 w 203"/>
                  <a:gd name="T23" fmla="*/ 11 h 181"/>
                  <a:gd name="T24" fmla="*/ 187 w 203"/>
                  <a:gd name="T25" fmla="*/ 162 h 181"/>
                  <a:gd name="T26" fmla="*/ 180 w 203"/>
                  <a:gd name="T27" fmla="*/ 167 h 181"/>
                  <a:gd name="T28" fmla="*/ 23 w 203"/>
                  <a:gd name="T29" fmla="*/ 167 h 181"/>
                  <a:gd name="T30" fmla="*/ 16 w 203"/>
                  <a:gd name="T31" fmla="*/ 162 h 181"/>
                  <a:gd name="T32" fmla="*/ 16 w 203"/>
                  <a:gd name="T33" fmla="*/ 153 h 181"/>
                  <a:gd name="T34" fmla="*/ 94 w 203"/>
                  <a:gd name="T35" fmla="*/ 18 h 181"/>
                  <a:gd name="T36" fmla="*/ 94 w 203"/>
                  <a:gd name="T37" fmla="*/ 17 h 181"/>
                  <a:gd name="T38" fmla="*/ 102 w 203"/>
                  <a:gd name="T39" fmla="*/ 13 h 181"/>
                  <a:gd name="T40" fmla="*/ 109 w 203"/>
                  <a:gd name="T41" fmla="*/ 18 h 181"/>
                  <a:gd name="T42" fmla="*/ 187 w 203"/>
                  <a:gd name="T43" fmla="*/ 153 h 181"/>
                  <a:gd name="T44" fmla="*/ 188 w 203"/>
                  <a:gd name="T45" fmla="*/ 156 h 181"/>
                  <a:gd name="T46" fmla="*/ 187 w 203"/>
                  <a:gd name="T47" fmla="*/ 1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181">
                    <a:moveTo>
                      <a:pt x="121" y="11"/>
                    </a:moveTo>
                    <a:cubicBezTo>
                      <a:pt x="117" y="4"/>
                      <a:pt x="110" y="0"/>
                      <a:pt x="102" y="0"/>
                    </a:cubicBezTo>
                    <a:cubicBezTo>
                      <a:pt x="96" y="0"/>
                      <a:pt x="91" y="1"/>
                      <a:pt x="87" y="5"/>
                    </a:cubicBezTo>
                    <a:cubicBezTo>
                      <a:pt x="85" y="6"/>
                      <a:pt x="83" y="9"/>
                      <a:pt x="82" y="11"/>
                    </a:cubicBezTo>
                    <a:cubicBezTo>
                      <a:pt x="4" y="146"/>
                      <a:pt x="4" y="146"/>
                      <a:pt x="4" y="146"/>
                    </a:cubicBezTo>
                    <a:cubicBezTo>
                      <a:pt x="0" y="154"/>
                      <a:pt x="0" y="162"/>
                      <a:pt x="4" y="169"/>
                    </a:cubicBezTo>
                    <a:cubicBezTo>
                      <a:pt x="8" y="176"/>
                      <a:pt x="15" y="181"/>
                      <a:pt x="23" y="181"/>
                    </a:cubicBezTo>
                    <a:cubicBezTo>
                      <a:pt x="180" y="181"/>
                      <a:pt x="180" y="181"/>
                      <a:pt x="180" y="181"/>
                    </a:cubicBezTo>
                    <a:cubicBezTo>
                      <a:pt x="188" y="181"/>
                      <a:pt x="195" y="176"/>
                      <a:pt x="199" y="169"/>
                    </a:cubicBezTo>
                    <a:cubicBezTo>
                      <a:pt x="202" y="166"/>
                      <a:pt x="203" y="161"/>
                      <a:pt x="202" y="157"/>
                    </a:cubicBezTo>
                    <a:cubicBezTo>
                      <a:pt x="202" y="153"/>
                      <a:pt x="201" y="150"/>
                      <a:pt x="199" y="146"/>
                    </a:cubicBezTo>
                    <a:lnTo>
                      <a:pt x="121" y="11"/>
                    </a:lnTo>
                    <a:close/>
                    <a:moveTo>
                      <a:pt x="187" y="162"/>
                    </a:moveTo>
                    <a:cubicBezTo>
                      <a:pt x="186" y="165"/>
                      <a:pt x="183" y="167"/>
                      <a:pt x="180" y="167"/>
                    </a:cubicBezTo>
                    <a:cubicBezTo>
                      <a:pt x="23" y="167"/>
                      <a:pt x="23" y="167"/>
                      <a:pt x="23" y="167"/>
                    </a:cubicBezTo>
                    <a:cubicBezTo>
                      <a:pt x="20" y="167"/>
                      <a:pt x="17" y="165"/>
                      <a:pt x="16" y="162"/>
                    </a:cubicBezTo>
                    <a:cubicBezTo>
                      <a:pt x="14" y="159"/>
                      <a:pt x="14" y="156"/>
                      <a:pt x="16" y="153"/>
                    </a:cubicBezTo>
                    <a:cubicBezTo>
                      <a:pt x="94" y="18"/>
                      <a:pt x="94" y="18"/>
                      <a:pt x="94" y="18"/>
                    </a:cubicBezTo>
                    <a:cubicBezTo>
                      <a:pt x="94" y="17"/>
                      <a:pt x="94" y="17"/>
                      <a:pt x="94" y="17"/>
                    </a:cubicBezTo>
                    <a:cubicBezTo>
                      <a:pt x="96" y="15"/>
                      <a:pt x="99" y="13"/>
                      <a:pt x="102" y="13"/>
                    </a:cubicBezTo>
                    <a:cubicBezTo>
                      <a:pt x="105" y="13"/>
                      <a:pt x="108" y="15"/>
                      <a:pt x="109" y="18"/>
                    </a:cubicBezTo>
                    <a:cubicBezTo>
                      <a:pt x="187" y="153"/>
                      <a:pt x="187" y="153"/>
                      <a:pt x="187" y="153"/>
                    </a:cubicBezTo>
                    <a:cubicBezTo>
                      <a:pt x="188" y="154"/>
                      <a:pt x="188" y="155"/>
                      <a:pt x="188" y="156"/>
                    </a:cubicBezTo>
                    <a:cubicBezTo>
                      <a:pt x="189" y="158"/>
                      <a:pt x="189" y="160"/>
                      <a:pt x="187" y="162"/>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3" name="Oval 105">
                <a:extLst>
                  <a:ext uri="{FF2B5EF4-FFF2-40B4-BE49-F238E27FC236}">
                    <a16:creationId xmlns:a16="http://schemas.microsoft.com/office/drawing/2014/main" id="{382E7594-AC46-4BD6-A316-06D6244DD9E8}"/>
                  </a:ext>
                </a:extLst>
              </p:cNvPr>
              <p:cNvSpPr>
                <a:spLocks noChangeArrowheads="1"/>
              </p:cNvSpPr>
              <p:nvPr/>
            </p:nvSpPr>
            <p:spPr bwMode="auto">
              <a:xfrm>
                <a:off x="6332645" y="2981219"/>
                <a:ext cx="21849" cy="21068"/>
              </a:xfrm>
              <a:prstGeom prst="ellipse">
                <a:avLst/>
              </a:pr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4" name="Oval 106">
                <a:extLst>
                  <a:ext uri="{FF2B5EF4-FFF2-40B4-BE49-F238E27FC236}">
                    <a16:creationId xmlns:a16="http://schemas.microsoft.com/office/drawing/2014/main" id="{8EF6CD3F-E7D2-4B9F-8010-C135C8AFC2F1}"/>
                  </a:ext>
                </a:extLst>
              </p:cNvPr>
              <p:cNvSpPr>
                <a:spLocks noChangeArrowheads="1"/>
              </p:cNvSpPr>
              <p:nvPr/>
            </p:nvSpPr>
            <p:spPr bwMode="auto">
              <a:xfrm>
                <a:off x="6382585" y="2885241"/>
                <a:ext cx="19508" cy="19507"/>
              </a:xfrm>
              <a:prstGeom prst="ellipse">
                <a:avLst/>
              </a:prstGeom>
              <a:solidFill>
                <a:schemeClr val="tx2"/>
              </a:solidFill>
              <a:ln w="3175">
                <a:solidFill>
                  <a:schemeClr val="tx2"/>
                </a:solidFill>
              </a:ln>
            </p:spPr>
            <p:txBody>
              <a:bodyPr vert="horz" wrap="square" lIns="91440" tIns="45720" rIns="91440" bIns="45720" numCol="1" anchor="t" anchorCtr="0" compatLnSpc="1">
                <a:prstTxWarp prst="textNoShape">
                  <a:avLst/>
                </a:prstTxWarp>
              </a:bodyPr>
              <a:lstStyle/>
              <a:p>
                <a:pPr algn="ctr"/>
                <a:endParaRPr lang="en-US"/>
              </a:p>
            </p:txBody>
          </p:sp>
          <p:sp>
            <p:nvSpPr>
              <p:cNvPr id="85" name="Freeform 107">
                <a:extLst>
                  <a:ext uri="{FF2B5EF4-FFF2-40B4-BE49-F238E27FC236}">
                    <a16:creationId xmlns:a16="http://schemas.microsoft.com/office/drawing/2014/main" id="{6DAC9F45-9A91-47BA-BA3B-CA6A7A6A89CB}"/>
                  </a:ext>
                </a:extLst>
              </p:cNvPr>
              <p:cNvSpPr>
                <a:spLocks noEditPoints="1"/>
              </p:cNvSpPr>
              <p:nvPr/>
            </p:nvSpPr>
            <p:spPr bwMode="auto">
              <a:xfrm>
                <a:off x="6256175" y="2834521"/>
                <a:ext cx="234093" cy="235653"/>
              </a:xfrm>
              <a:custGeom>
                <a:avLst/>
                <a:gdLst>
                  <a:gd name="T0" fmla="*/ 399 w 453"/>
                  <a:gd name="T1" fmla="*/ 119 h 454"/>
                  <a:gd name="T2" fmla="*/ 424 w 453"/>
                  <a:gd name="T3" fmla="*/ 80 h 454"/>
                  <a:gd name="T4" fmla="*/ 354 w 453"/>
                  <a:gd name="T5" fmla="*/ 39 h 454"/>
                  <a:gd name="T6" fmla="*/ 233 w 453"/>
                  <a:gd name="T7" fmla="*/ 7 h 454"/>
                  <a:gd name="T8" fmla="*/ 220 w 453"/>
                  <a:gd name="T9" fmla="*/ 24 h 454"/>
                  <a:gd name="T10" fmla="*/ 35 w 453"/>
                  <a:gd name="T11" fmla="*/ 146 h 454"/>
                  <a:gd name="T12" fmla="*/ 6 w 453"/>
                  <a:gd name="T13" fmla="*/ 221 h 454"/>
                  <a:gd name="T14" fmla="*/ 23 w 453"/>
                  <a:gd name="T15" fmla="*/ 234 h 454"/>
                  <a:gd name="T16" fmla="*/ 57 w 453"/>
                  <a:gd name="T17" fmla="*/ 313 h 454"/>
                  <a:gd name="T18" fmla="*/ 69 w 453"/>
                  <a:gd name="T19" fmla="*/ 234 h 454"/>
                  <a:gd name="T20" fmla="*/ 79 w 453"/>
                  <a:gd name="T21" fmla="*/ 275 h 454"/>
                  <a:gd name="T22" fmla="*/ 88 w 453"/>
                  <a:gd name="T23" fmla="*/ 268 h 454"/>
                  <a:gd name="T24" fmla="*/ 163 w 453"/>
                  <a:gd name="T25" fmla="*/ 234 h 454"/>
                  <a:gd name="T26" fmla="*/ 179 w 453"/>
                  <a:gd name="T27" fmla="*/ 364 h 454"/>
                  <a:gd name="T28" fmla="*/ 185 w 453"/>
                  <a:gd name="T29" fmla="*/ 380 h 454"/>
                  <a:gd name="T30" fmla="*/ 208 w 453"/>
                  <a:gd name="T31" fmla="*/ 416 h 454"/>
                  <a:gd name="T32" fmla="*/ 208 w 453"/>
                  <a:gd name="T33" fmla="*/ 427 h 454"/>
                  <a:gd name="T34" fmla="*/ 210 w 453"/>
                  <a:gd name="T35" fmla="*/ 430 h 454"/>
                  <a:gd name="T36" fmla="*/ 226 w 453"/>
                  <a:gd name="T37" fmla="*/ 454 h 454"/>
                  <a:gd name="T38" fmla="*/ 397 w 453"/>
                  <a:gd name="T39" fmla="*/ 339 h 454"/>
                  <a:gd name="T40" fmla="*/ 417 w 453"/>
                  <a:gd name="T41" fmla="*/ 298 h 454"/>
                  <a:gd name="T42" fmla="*/ 453 w 453"/>
                  <a:gd name="T43" fmla="*/ 228 h 454"/>
                  <a:gd name="T44" fmla="*/ 384 w 453"/>
                  <a:gd name="T45" fmla="*/ 332 h 454"/>
                  <a:gd name="T46" fmla="*/ 233 w 453"/>
                  <a:gd name="T47" fmla="*/ 417 h 454"/>
                  <a:gd name="T48" fmla="*/ 416 w 453"/>
                  <a:gd name="T49" fmla="*/ 234 h 454"/>
                  <a:gd name="T50" fmla="*/ 377 w 453"/>
                  <a:gd name="T51" fmla="*/ 315 h 454"/>
                  <a:gd name="T52" fmla="*/ 351 w 453"/>
                  <a:gd name="T53" fmla="*/ 66 h 454"/>
                  <a:gd name="T54" fmla="*/ 368 w 453"/>
                  <a:gd name="T55" fmla="*/ 46 h 454"/>
                  <a:gd name="T56" fmla="*/ 414 w 453"/>
                  <a:gd name="T57" fmla="*/ 91 h 454"/>
                  <a:gd name="T58" fmla="*/ 416 w 453"/>
                  <a:gd name="T59" fmla="*/ 221 h 454"/>
                  <a:gd name="T60" fmla="*/ 388 w 453"/>
                  <a:gd name="T61" fmla="*/ 127 h 454"/>
                  <a:gd name="T62" fmla="*/ 233 w 453"/>
                  <a:gd name="T63" fmla="*/ 371 h 454"/>
                  <a:gd name="T64" fmla="*/ 371 w 453"/>
                  <a:gd name="T65" fmla="*/ 234 h 454"/>
                  <a:gd name="T66" fmla="*/ 305 w 453"/>
                  <a:gd name="T67" fmla="*/ 106 h 454"/>
                  <a:gd name="T68" fmla="*/ 371 w 453"/>
                  <a:gd name="T69" fmla="*/ 221 h 454"/>
                  <a:gd name="T70" fmla="*/ 350 w 453"/>
                  <a:gd name="T71" fmla="*/ 152 h 454"/>
                  <a:gd name="T72" fmla="*/ 261 w 453"/>
                  <a:gd name="T73" fmla="*/ 190 h 454"/>
                  <a:gd name="T74" fmla="*/ 254 w 453"/>
                  <a:gd name="T75" fmla="*/ 200 h 454"/>
                  <a:gd name="T76" fmla="*/ 316 w 453"/>
                  <a:gd name="T77" fmla="*/ 114 h 454"/>
                  <a:gd name="T78" fmla="*/ 275 w 453"/>
                  <a:gd name="T79" fmla="*/ 186 h 454"/>
                  <a:gd name="T80" fmla="*/ 248 w 453"/>
                  <a:gd name="T81" fmla="*/ 221 h 454"/>
                  <a:gd name="T82" fmla="*/ 324 w 453"/>
                  <a:gd name="T83" fmla="*/ 103 h 454"/>
                  <a:gd name="T84" fmla="*/ 380 w 453"/>
                  <a:gd name="T85" fmla="*/ 116 h 454"/>
                  <a:gd name="T86" fmla="*/ 233 w 453"/>
                  <a:gd name="T87" fmla="*/ 177 h 454"/>
                  <a:gd name="T88" fmla="*/ 233 w 453"/>
                  <a:gd name="T89" fmla="*/ 277 h 454"/>
                  <a:gd name="T90" fmla="*/ 262 w 453"/>
                  <a:gd name="T91" fmla="*/ 263 h 454"/>
                  <a:gd name="T92" fmla="*/ 233 w 453"/>
                  <a:gd name="T93" fmla="*/ 37 h 454"/>
                  <a:gd name="T94" fmla="*/ 233 w 453"/>
                  <a:gd name="T95" fmla="*/ 70 h 454"/>
                  <a:gd name="T96" fmla="*/ 69 w 453"/>
                  <a:gd name="T97" fmla="*/ 221 h 454"/>
                  <a:gd name="T98" fmla="*/ 69 w 453"/>
                  <a:gd name="T99" fmla="*/ 146 h 454"/>
                  <a:gd name="T100" fmla="*/ 220 w 453"/>
                  <a:gd name="T101" fmla="*/ 37 h 454"/>
                  <a:gd name="T102" fmla="*/ 163 w 453"/>
                  <a:gd name="T103" fmla="*/ 221 h 454"/>
                  <a:gd name="T104" fmla="*/ 220 w 453"/>
                  <a:gd name="T105" fmla="*/ 83 h 454"/>
                  <a:gd name="T106" fmla="*/ 176 w 453"/>
                  <a:gd name="T107" fmla="*/ 221 h 454"/>
                  <a:gd name="T108" fmla="*/ 220 w 453"/>
                  <a:gd name="T109" fmla="*/ 234 h 454"/>
                  <a:gd name="T110" fmla="*/ 176 w 453"/>
                  <a:gd name="T111"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454">
                    <a:moveTo>
                      <a:pt x="446" y="221"/>
                    </a:moveTo>
                    <a:cubicBezTo>
                      <a:pt x="430" y="221"/>
                      <a:pt x="430" y="221"/>
                      <a:pt x="430" y="221"/>
                    </a:cubicBezTo>
                    <a:cubicBezTo>
                      <a:pt x="429" y="185"/>
                      <a:pt x="418" y="150"/>
                      <a:pt x="399" y="119"/>
                    </a:cubicBezTo>
                    <a:cubicBezTo>
                      <a:pt x="420" y="105"/>
                      <a:pt x="420" y="105"/>
                      <a:pt x="420" y="105"/>
                    </a:cubicBezTo>
                    <a:cubicBezTo>
                      <a:pt x="424" y="103"/>
                      <a:pt x="427" y="98"/>
                      <a:pt x="427" y="94"/>
                    </a:cubicBezTo>
                    <a:cubicBezTo>
                      <a:pt x="428" y="89"/>
                      <a:pt x="427" y="84"/>
                      <a:pt x="424" y="80"/>
                    </a:cubicBezTo>
                    <a:cubicBezTo>
                      <a:pt x="412" y="65"/>
                      <a:pt x="397" y="50"/>
                      <a:pt x="379" y="36"/>
                    </a:cubicBezTo>
                    <a:cubicBezTo>
                      <a:pt x="375" y="33"/>
                      <a:pt x="370" y="31"/>
                      <a:pt x="366" y="32"/>
                    </a:cubicBezTo>
                    <a:cubicBezTo>
                      <a:pt x="361" y="33"/>
                      <a:pt x="357" y="35"/>
                      <a:pt x="354" y="39"/>
                    </a:cubicBezTo>
                    <a:cubicBezTo>
                      <a:pt x="340" y="58"/>
                      <a:pt x="340" y="58"/>
                      <a:pt x="340" y="58"/>
                    </a:cubicBezTo>
                    <a:cubicBezTo>
                      <a:pt x="308" y="37"/>
                      <a:pt x="272" y="25"/>
                      <a:pt x="233" y="24"/>
                    </a:cubicBezTo>
                    <a:cubicBezTo>
                      <a:pt x="233" y="7"/>
                      <a:pt x="233" y="7"/>
                      <a:pt x="233" y="7"/>
                    </a:cubicBezTo>
                    <a:cubicBezTo>
                      <a:pt x="233" y="3"/>
                      <a:pt x="230" y="0"/>
                      <a:pt x="226" y="0"/>
                    </a:cubicBezTo>
                    <a:cubicBezTo>
                      <a:pt x="223" y="0"/>
                      <a:pt x="220" y="3"/>
                      <a:pt x="220" y="7"/>
                    </a:cubicBezTo>
                    <a:cubicBezTo>
                      <a:pt x="220" y="24"/>
                      <a:pt x="220" y="24"/>
                      <a:pt x="220" y="24"/>
                    </a:cubicBezTo>
                    <a:cubicBezTo>
                      <a:pt x="157" y="26"/>
                      <a:pt x="100" y="56"/>
                      <a:pt x="62" y="107"/>
                    </a:cubicBezTo>
                    <a:cubicBezTo>
                      <a:pt x="53" y="103"/>
                      <a:pt x="42" y="105"/>
                      <a:pt x="35" y="112"/>
                    </a:cubicBezTo>
                    <a:cubicBezTo>
                      <a:pt x="25" y="121"/>
                      <a:pt x="25" y="137"/>
                      <a:pt x="35" y="146"/>
                    </a:cubicBezTo>
                    <a:cubicBezTo>
                      <a:pt x="36" y="147"/>
                      <a:pt x="37" y="148"/>
                      <a:pt x="38" y="149"/>
                    </a:cubicBezTo>
                    <a:cubicBezTo>
                      <a:pt x="29" y="172"/>
                      <a:pt x="24" y="196"/>
                      <a:pt x="23" y="221"/>
                    </a:cubicBezTo>
                    <a:cubicBezTo>
                      <a:pt x="6" y="221"/>
                      <a:pt x="6" y="221"/>
                      <a:pt x="6" y="221"/>
                    </a:cubicBezTo>
                    <a:cubicBezTo>
                      <a:pt x="3" y="221"/>
                      <a:pt x="0" y="224"/>
                      <a:pt x="0" y="228"/>
                    </a:cubicBezTo>
                    <a:cubicBezTo>
                      <a:pt x="0" y="231"/>
                      <a:pt x="3" y="234"/>
                      <a:pt x="6" y="234"/>
                    </a:cubicBezTo>
                    <a:cubicBezTo>
                      <a:pt x="23" y="234"/>
                      <a:pt x="23" y="234"/>
                      <a:pt x="23" y="234"/>
                    </a:cubicBezTo>
                    <a:cubicBezTo>
                      <a:pt x="24" y="266"/>
                      <a:pt x="32" y="296"/>
                      <a:pt x="47" y="324"/>
                    </a:cubicBezTo>
                    <a:cubicBezTo>
                      <a:pt x="49" y="327"/>
                      <a:pt x="49" y="327"/>
                      <a:pt x="49" y="327"/>
                    </a:cubicBezTo>
                    <a:cubicBezTo>
                      <a:pt x="57" y="313"/>
                      <a:pt x="57" y="313"/>
                      <a:pt x="57" y="313"/>
                    </a:cubicBezTo>
                    <a:cubicBezTo>
                      <a:pt x="57" y="312"/>
                      <a:pt x="57" y="312"/>
                      <a:pt x="57" y="312"/>
                    </a:cubicBezTo>
                    <a:cubicBezTo>
                      <a:pt x="44" y="288"/>
                      <a:pt x="38" y="262"/>
                      <a:pt x="37" y="234"/>
                    </a:cubicBezTo>
                    <a:cubicBezTo>
                      <a:pt x="69" y="234"/>
                      <a:pt x="69" y="234"/>
                      <a:pt x="69" y="234"/>
                    </a:cubicBezTo>
                    <a:cubicBezTo>
                      <a:pt x="69" y="248"/>
                      <a:pt x="72" y="262"/>
                      <a:pt x="76" y="275"/>
                    </a:cubicBezTo>
                    <a:cubicBezTo>
                      <a:pt x="77" y="278"/>
                      <a:pt x="77" y="278"/>
                      <a:pt x="77" y="278"/>
                    </a:cubicBezTo>
                    <a:cubicBezTo>
                      <a:pt x="79" y="275"/>
                      <a:pt x="79" y="275"/>
                      <a:pt x="79" y="275"/>
                    </a:cubicBezTo>
                    <a:cubicBezTo>
                      <a:pt x="81" y="273"/>
                      <a:pt x="82" y="272"/>
                      <a:pt x="84" y="271"/>
                    </a:cubicBezTo>
                    <a:cubicBezTo>
                      <a:pt x="85" y="270"/>
                      <a:pt x="86" y="270"/>
                      <a:pt x="87" y="269"/>
                    </a:cubicBezTo>
                    <a:cubicBezTo>
                      <a:pt x="88" y="268"/>
                      <a:pt x="88" y="268"/>
                      <a:pt x="88" y="268"/>
                    </a:cubicBezTo>
                    <a:cubicBezTo>
                      <a:pt x="88" y="267"/>
                      <a:pt x="88" y="267"/>
                      <a:pt x="88" y="267"/>
                    </a:cubicBezTo>
                    <a:cubicBezTo>
                      <a:pt x="85" y="256"/>
                      <a:pt x="83" y="245"/>
                      <a:pt x="82" y="234"/>
                    </a:cubicBezTo>
                    <a:cubicBezTo>
                      <a:pt x="163" y="234"/>
                      <a:pt x="163" y="234"/>
                      <a:pt x="163" y="234"/>
                    </a:cubicBezTo>
                    <a:cubicBezTo>
                      <a:pt x="166" y="264"/>
                      <a:pt x="190" y="288"/>
                      <a:pt x="220" y="291"/>
                    </a:cubicBezTo>
                    <a:cubicBezTo>
                      <a:pt x="220" y="371"/>
                      <a:pt x="220" y="371"/>
                      <a:pt x="220" y="371"/>
                    </a:cubicBezTo>
                    <a:cubicBezTo>
                      <a:pt x="206" y="371"/>
                      <a:pt x="192" y="368"/>
                      <a:pt x="179" y="364"/>
                    </a:cubicBezTo>
                    <a:cubicBezTo>
                      <a:pt x="174" y="362"/>
                      <a:pt x="174" y="362"/>
                      <a:pt x="174" y="362"/>
                    </a:cubicBezTo>
                    <a:cubicBezTo>
                      <a:pt x="184" y="379"/>
                      <a:pt x="184" y="379"/>
                      <a:pt x="184" y="379"/>
                    </a:cubicBezTo>
                    <a:cubicBezTo>
                      <a:pt x="185" y="380"/>
                      <a:pt x="185" y="380"/>
                      <a:pt x="185" y="380"/>
                    </a:cubicBezTo>
                    <a:cubicBezTo>
                      <a:pt x="196" y="383"/>
                      <a:pt x="208" y="384"/>
                      <a:pt x="220" y="385"/>
                    </a:cubicBezTo>
                    <a:cubicBezTo>
                      <a:pt x="220" y="417"/>
                      <a:pt x="220" y="417"/>
                      <a:pt x="220" y="417"/>
                    </a:cubicBezTo>
                    <a:cubicBezTo>
                      <a:pt x="216" y="417"/>
                      <a:pt x="212" y="417"/>
                      <a:pt x="208" y="416"/>
                    </a:cubicBezTo>
                    <a:cubicBezTo>
                      <a:pt x="205" y="416"/>
                      <a:pt x="205" y="416"/>
                      <a:pt x="205" y="416"/>
                    </a:cubicBezTo>
                    <a:cubicBezTo>
                      <a:pt x="206" y="419"/>
                      <a:pt x="206" y="419"/>
                      <a:pt x="206" y="419"/>
                    </a:cubicBezTo>
                    <a:cubicBezTo>
                      <a:pt x="207" y="422"/>
                      <a:pt x="208" y="424"/>
                      <a:pt x="208" y="427"/>
                    </a:cubicBezTo>
                    <a:cubicBezTo>
                      <a:pt x="208" y="427"/>
                      <a:pt x="208" y="427"/>
                      <a:pt x="208" y="427"/>
                    </a:cubicBezTo>
                    <a:cubicBezTo>
                      <a:pt x="208" y="430"/>
                      <a:pt x="208" y="430"/>
                      <a:pt x="208" y="430"/>
                    </a:cubicBezTo>
                    <a:cubicBezTo>
                      <a:pt x="210" y="430"/>
                      <a:pt x="210" y="430"/>
                      <a:pt x="210" y="430"/>
                    </a:cubicBezTo>
                    <a:cubicBezTo>
                      <a:pt x="213" y="430"/>
                      <a:pt x="216" y="431"/>
                      <a:pt x="220" y="431"/>
                    </a:cubicBezTo>
                    <a:cubicBezTo>
                      <a:pt x="220" y="447"/>
                      <a:pt x="220" y="447"/>
                      <a:pt x="220" y="447"/>
                    </a:cubicBezTo>
                    <a:cubicBezTo>
                      <a:pt x="220" y="451"/>
                      <a:pt x="223" y="454"/>
                      <a:pt x="226" y="454"/>
                    </a:cubicBezTo>
                    <a:cubicBezTo>
                      <a:pt x="230" y="454"/>
                      <a:pt x="233" y="451"/>
                      <a:pt x="233" y="447"/>
                    </a:cubicBezTo>
                    <a:cubicBezTo>
                      <a:pt x="233" y="431"/>
                      <a:pt x="233" y="431"/>
                      <a:pt x="233" y="431"/>
                    </a:cubicBezTo>
                    <a:cubicBezTo>
                      <a:pt x="299" y="428"/>
                      <a:pt x="360" y="394"/>
                      <a:pt x="397" y="339"/>
                    </a:cubicBezTo>
                    <a:cubicBezTo>
                      <a:pt x="404" y="340"/>
                      <a:pt x="412" y="338"/>
                      <a:pt x="418" y="332"/>
                    </a:cubicBezTo>
                    <a:cubicBezTo>
                      <a:pt x="427" y="323"/>
                      <a:pt x="427" y="308"/>
                      <a:pt x="418" y="299"/>
                    </a:cubicBezTo>
                    <a:cubicBezTo>
                      <a:pt x="417" y="299"/>
                      <a:pt x="417" y="298"/>
                      <a:pt x="417" y="298"/>
                    </a:cubicBezTo>
                    <a:cubicBezTo>
                      <a:pt x="425" y="278"/>
                      <a:pt x="429" y="256"/>
                      <a:pt x="430" y="234"/>
                    </a:cubicBezTo>
                    <a:cubicBezTo>
                      <a:pt x="446" y="234"/>
                      <a:pt x="446" y="234"/>
                      <a:pt x="446" y="234"/>
                    </a:cubicBezTo>
                    <a:cubicBezTo>
                      <a:pt x="450" y="234"/>
                      <a:pt x="453" y="231"/>
                      <a:pt x="453" y="228"/>
                    </a:cubicBezTo>
                    <a:cubicBezTo>
                      <a:pt x="453" y="224"/>
                      <a:pt x="450" y="221"/>
                      <a:pt x="446" y="221"/>
                    </a:cubicBezTo>
                    <a:close/>
                    <a:moveTo>
                      <a:pt x="377" y="315"/>
                    </a:moveTo>
                    <a:cubicBezTo>
                      <a:pt x="377" y="322"/>
                      <a:pt x="380" y="328"/>
                      <a:pt x="384" y="332"/>
                    </a:cubicBezTo>
                    <a:cubicBezTo>
                      <a:pt x="384" y="332"/>
                      <a:pt x="384" y="332"/>
                      <a:pt x="385" y="333"/>
                    </a:cubicBezTo>
                    <a:cubicBezTo>
                      <a:pt x="378" y="343"/>
                      <a:pt x="370" y="353"/>
                      <a:pt x="361" y="362"/>
                    </a:cubicBezTo>
                    <a:cubicBezTo>
                      <a:pt x="327" y="396"/>
                      <a:pt x="281" y="415"/>
                      <a:pt x="233" y="417"/>
                    </a:cubicBezTo>
                    <a:cubicBezTo>
                      <a:pt x="233" y="385"/>
                      <a:pt x="233" y="385"/>
                      <a:pt x="233" y="385"/>
                    </a:cubicBezTo>
                    <a:cubicBezTo>
                      <a:pt x="315" y="381"/>
                      <a:pt x="380" y="316"/>
                      <a:pt x="384" y="234"/>
                    </a:cubicBezTo>
                    <a:cubicBezTo>
                      <a:pt x="416" y="234"/>
                      <a:pt x="416" y="234"/>
                      <a:pt x="416" y="234"/>
                    </a:cubicBezTo>
                    <a:cubicBezTo>
                      <a:pt x="416" y="254"/>
                      <a:pt x="412" y="274"/>
                      <a:pt x="405" y="292"/>
                    </a:cubicBezTo>
                    <a:cubicBezTo>
                      <a:pt x="397" y="291"/>
                      <a:pt x="390" y="293"/>
                      <a:pt x="384" y="299"/>
                    </a:cubicBezTo>
                    <a:cubicBezTo>
                      <a:pt x="380" y="303"/>
                      <a:pt x="377" y="309"/>
                      <a:pt x="377" y="315"/>
                    </a:cubicBezTo>
                    <a:close/>
                    <a:moveTo>
                      <a:pt x="412" y="94"/>
                    </a:moveTo>
                    <a:cubicBezTo>
                      <a:pt x="391" y="108"/>
                      <a:pt x="391" y="108"/>
                      <a:pt x="391" y="108"/>
                    </a:cubicBezTo>
                    <a:cubicBezTo>
                      <a:pt x="380" y="92"/>
                      <a:pt x="366" y="78"/>
                      <a:pt x="351" y="66"/>
                    </a:cubicBezTo>
                    <a:cubicBezTo>
                      <a:pt x="365" y="47"/>
                      <a:pt x="365" y="47"/>
                      <a:pt x="365" y="47"/>
                    </a:cubicBezTo>
                    <a:cubicBezTo>
                      <a:pt x="365" y="47"/>
                      <a:pt x="365" y="47"/>
                      <a:pt x="365" y="47"/>
                    </a:cubicBezTo>
                    <a:cubicBezTo>
                      <a:pt x="366" y="46"/>
                      <a:pt x="367" y="46"/>
                      <a:pt x="368" y="46"/>
                    </a:cubicBezTo>
                    <a:cubicBezTo>
                      <a:pt x="369" y="46"/>
                      <a:pt x="370" y="46"/>
                      <a:pt x="371" y="46"/>
                    </a:cubicBezTo>
                    <a:cubicBezTo>
                      <a:pt x="388" y="60"/>
                      <a:pt x="402" y="74"/>
                      <a:pt x="413" y="88"/>
                    </a:cubicBezTo>
                    <a:cubicBezTo>
                      <a:pt x="414" y="89"/>
                      <a:pt x="414" y="90"/>
                      <a:pt x="414" y="91"/>
                    </a:cubicBezTo>
                    <a:cubicBezTo>
                      <a:pt x="414" y="92"/>
                      <a:pt x="413" y="93"/>
                      <a:pt x="412" y="94"/>
                    </a:cubicBezTo>
                    <a:close/>
                    <a:moveTo>
                      <a:pt x="388" y="127"/>
                    </a:moveTo>
                    <a:cubicBezTo>
                      <a:pt x="405" y="155"/>
                      <a:pt x="415" y="187"/>
                      <a:pt x="416" y="221"/>
                    </a:cubicBezTo>
                    <a:cubicBezTo>
                      <a:pt x="384" y="221"/>
                      <a:pt x="384" y="221"/>
                      <a:pt x="384" y="221"/>
                    </a:cubicBezTo>
                    <a:cubicBezTo>
                      <a:pt x="383" y="194"/>
                      <a:pt x="375" y="168"/>
                      <a:pt x="361" y="145"/>
                    </a:cubicBezTo>
                    <a:lnTo>
                      <a:pt x="388" y="127"/>
                    </a:lnTo>
                    <a:close/>
                    <a:moveTo>
                      <a:pt x="371" y="234"/>
                    </a:moveTo>
                    <a:cubicBezTo>
                      <a:pt x="369" y="270"/>
                      <a:pt x="354" y="304"/>
                      <a:pt x="328" y="329"/>
                    </a:cubicBezTo>
                    <a:cubicBezTo>
                      <a:pt x="303" y="355"/>
                      <a:pt x="269" y="370"/>
                      <a:pt x="233" y="371"/>
                    </a:cubicBezTo>
                    <a:cubicBezTo>
                      <a:pt x="233" y="291"/>
                      <a:pt x="233" y="291"/>
                      <a:pt x="233" y="291"/>
                    </a:cubicBezTo>
                    <a:cubicBezTo>
                      <a:pt x="263" y="288"/>
                      <a:pt x="287" y="264"/>
                      <a:pt x="290" y="234"/>
                    </a:cubicBezTo>
                    <a:lnTo>
                      <a:pt x="371" y="234"/>
                    </a:lnTo>
                    <a:close/>
                    <a:moveTo>
                      <a:pt x="233" y="163"/>
                    </a:moveTo>
                    <a:cubicBezTo>
                      <a:pt x="233" y="83"/>
                      <a:pt x="233" y="83"/>
                      <a:pt x="233" y="83"/>
                    </a:cubicBezTo>
                    <a:cubicBezTo>
                      <a:pt x="259" y="84"/>
                      <a:pt x="284" y="92"/>
                      <a:pt x="305" y="106"/>
                    </a:cubicBezTo>
                    <a:cubicBezTo>
                      <a:pt x="258" y="171"/>
                      <a:pt x="258" y="171"/>
                      <a:pt x="258" y="171"/>
                    </a:cubicBezTo>
                    <a:cubicBezTo>
                      <a:pt x="250" y="167"/>
                      <a:pt x="242" y="164"/>
                      <a:pt x="233" y="163"/>
                    </a:cubicBezTo>
                    <a:close/>
                    <a:moveTo>
                      <a:pt x="371" y="221"/>
                    </a:moveTo>
                    <a:cubicBezTo>
                      <a:pt x="290" y="221"/>
                      <a:pt x="290" y="221"/>
                      <a:pt x="290" y="221"/>
                    </a:cubicBezTo>
                    <a:cubicBezTo>
                      <a:pt x="289" y="212"/>
                      <a:pt x="287" y="204"/>
                      <a:pt x="283" y="197"/>
                    </a:cubicBezTo>
                    <a:cubicBezTo>
                      <a:pt x="350" y="152"/>
                      <a:pt x="350" y="152"/>
                      <a:pt x="350" y="152"/>
                    </a:cubicBezTo>
                    <a:cubicBezTo>
                      <a:pt x="362" y="173"/>
                      <a:pt x="369" y="196"/>
                      <a:pt x="371" y="221"/>
                    </a:cubicBezTo>
                    <a:close/>
                    <a:moveTo>
                      <a:pt x="254" y="200"/>
                    </a:moveTo>
                    <a:cubicBezTo>
                      <a:pt x="261" y="190"/>
                      <a:pt x="261" y="190"/>
                      <a:pt x="261" y="190"/>
                    </a:cubicBezTo>
                    <a:cubicBezTo>
                      <a:pt x="262" y="191"/>
                      <a:pt x="262" y="191"/>
                      <a:pt x="262" y="191"/>
                    </a:cubicBezTo>
                    <a:cubicBezTo>
                      <a:pt x="263" y="192"/>
                      <a:pt x="264" y="193"/>
                      <a:pt x="264" y="193"/>
                    </a:cubicBezTo>
                    <a:lnTo>
                      <a:pt x="254" y="200"/>
                    </a:lnTo>
                    <a:close/>
                    <a:moveTo>
                      <a:pt x="275" y="186"/>
                    </a:moveTo>
                    <a:cubicBezTo>
                      <a:pt x="274" y="184"/>
                      <a:pt x="271" y="181"/>
                      <a:pt x="269" y="179"/>
                    </a:cubicBezTo>
                    <a:cubicBezTo>
                      <a:pt x="316" y="114"/>
                      <a:pt x="316" y="114"/>
                      <a:pt x="316" y="114"/>
                    </a:cubicBezTo>
                    <a:cubicBezTo>
                      <a:pt x="321" y="118"/>
                      <a:pt x="325" y="121"/>
                      <a:pt x="328" y="125"/>
                    </a:cubicBezTo>
                    <a:cubicBezTo>
                      <a:pt x="333" y="130"/>
                      <a:pt x="338" y="135"/>
                      <a:pt x="342" y="141"/>
                    </a:cubicBezTo>
                    <a:lnTo>
                      <a:pt x="275" y="186"/>
                    </a:lnTo>
                    <a:close/>
                    <a:moveTo>
                      <a:pt x="272" y="205"/>
                    </a:moveTo>
                    <a:cubicBezTo>
                      <a:pt x="274" y="210"/>
                      <a:pt x="276" y="215"/>
                      <a:pt x="277" y="221"/>
                    </a:cubicBezTo>
                    <a:cubicBezTo>
                      <a:pt x="248" y="221"/>
                      <a:pt x="248" y="221"/>
                      <a:pt x="248" y="221"/>
                    </a:cubicBezTo>
                    <a:lnTo>
                      <a:pt x="272" y="205"/>
                    </a:lnTo>
                    <a:close/>
                    <a:moveTo>
                      <a:pt x="353" y="133"/>
                    </a:moveTo>
                    <a:cubicBezTo>
                      <a:pt x="345" y="122"/>
                      <a:pt x="335" y="112"/>
                      <a:pt x="324" y="103"/>
                    </a:cubicBezTo>
                    <a:cubicBezTo>
                      <a:pt x="343" y="77"/>
                      <a:pt x="343" y="77"/>
                      <a:pt x="343" y="77"/>
                    </a:cubicBezTo>
                    <a:cubicBezTo>
                      <a:pt x="350" y="82"/>
                      <a:pt x="355" y="87"/>
                      <a:pt x="361" y="93"/>
                    </a:cubicBezTo>
                    <a:cubicBezTo>
                      <a:pt x="368" y="100"/>
                      <a:pt x="374" y="107"/>
                      <a:pt x="380" y="116"/>
                    </a:cubicBezTo>
                    <a:lnTo>
                      <a:pt x="353" y="133"/>
                    </a:lnTo>
                    <a:close/>
                    <a:moveTo>
                      <a:pt x="233" y="206"/>
                    </a:moveTo>
                    <a:cubicBezTo>
                      <a:pt x="233" y="177"/>
                      <a:pt x="233" y="177"/>
                      <a:pt x="233" y="177"/>
                    </a:cubicBezTo>
                    <a:cubicBezTo>
                      <a:pt x="239" y="178"/>
                      <a:pt x="245" y="180"/>
                      <a:pt x="250" y="182"/>
                    </a:cubicBezTo>
                    <a:lnTo>
                      <a:pt x="233" y="206"/>
                    </a:lnTo>
                    <a:close/>
                    <a:moveTo>
                      <a:pt x="233" y="277"/>
                    </a:moveTo>
                    <a:cubicBezTo>
                      <a:pt x="233" y="234"/>
                      <a:pt x="233" y="234"/>
                      <a:pt x="233" y="234"/>
                    </a:cubicBezTo>
                    <a:cubicBezTo>
                      <a:pt x="277" y="234"/>
                      <a:pt x="277" y="234"/>
                      <a:pt x="277" y="234"/>
                    </a:cubicBezTo>
                    <a:cubicBezTo>
                      <a:pt x="275" y="245"/>
                      <a:pt x="270" y="255"/>
                      <a:pt x="262" y="263"/>
                    </a:cubicBezTo>
                    <a:cubicBezTo>
                      <a:pt x="254" y="271"/>
                      <a:pt x="244" y="276"/>
                      <a:pt x="233" y="277"/>
                    </a:cubicBezTo>
                    <a:close/>
                    <a:moveTo>
                      <a:pt x="233" y="70"/>
                    </a:moveTo>
                    <a:cubicBezTo>
                      <a:pt x="233" y="37"/>
                      <a:pt x="233" y="37"/>
                      <a:pt x="233" y="37"/>
                    </a:cubicBezTo>
                    <a:cubicBezTo>
                      <a:pt x="269" y="39"/>
                      <a:pt x="303" y="50"/>
                      <a:pt x="332" y="69"/>
                    </a:cubicBezTo>
                    <a:cubicBezTo>
                      <a:pt x="313" y="95"/>
                      <a:pt x="313" y="95"/>
                      <a:pt x="313" y="95"/>
                    </a:cubicBezTo>
                    <a:cubicBezTo>
                      <a:pt x="289" y="80"/>
                      <a:pt x="262" y="71"/>
                      <a:pt x="233" y="70"/>
                    </a:cubicBezTo>
                    <a:close/>
                    <a:moveTo>
                      <a:pt x="220" y="37"/>
                    </a:moveTo>
                    <a:cubicBezTo>
                      <a:pt x="220" y="70"/>
                      <a:pt x="220" y="70"/>
                      <a:pt x="220" y="70"/>
                    </a:cubicBezTo>
                    <a:cubicBezTo>
                      <a:pt x="138" y="73"/>
                      <a:pt x="72" y="139"/>
                      <a:pt x="69" y="221"/>
                    </a:cubicBezTo>
                    <a:cubicBezTo>
                      <a:pt x="37" y="221"/>
                      <a:pt x="37" y="221"/>
                      <a:pt x="37" y="221"/>
                    </a:cubicBezTo>
                    <a:cubicBezTo>
                      <a:pt x="37" y="197"/>
                      <a:pt x="42" y="175"/>
                      <a:pt x="51" y="153"/>
                    </a:cubicBezTo>
                    <a:cubicBezTo>
                      <a:pt x="58" y="154"/>
                      <a:pt x="65" y="151"/>
                      <a:pt x="69" y="146"/>
                    </a:cubicBezTo>
                    <a:cubicBezTo>
                      <a:pt x="78" y="138"/>
                      <a:pt x="79" y="126"/>
                      <a:pt x="72" y="116"/>
                    </a:cubicBezTo>
                    <a:cubicBezTo>
                      <a:pt x="78" y="108"/>
                      <a:pt x="85" y="100"/>
                      <a:pt x="92" y="93"/>
                    </a:cubicBezTo>
                    <a:cubicBezTo>
                      <a:pt x="126" y="59"/>
                      <a:pt x="171" y="39"/>
                      <a:pt x="220" y="37"/>
                    </a:cubicBezTo>
                    <a:close/>
                    <a:moveTo>
                      <a:pt x="220" y="83"/>
                    </a:moveTo>
                    <a:cubicBezTo>
                      <a:pt x="220" y="163"/>
                      <a:pt x="220" y="163"/>
                      <a:pt x="220" y="163"/>
                    </a:cubicBezTo>
                    <a:cubicBezTo>
                      <a:pt x="190" y="167"/>
                      <a:pt x="166" y="191"/>
                      <a:pt x="163" y="221"/>
                    </a:cubicBezTo>
                    <a:cubicBezTo>
                      <a:pt x="82" y="221"/>
                      <a:pt x="82" y="221"/>
                      <a:pt x="82" y="221"/>
                    </a:cubicBezTo>
                    <a:cubicBezTo>
                      <a:pt x="84" y="185"/>
                      <a:pt x="99" y="151"/>
                      <a:pt x="124" y="125"/>
                    </a:cubicBezTo>
                    <a:cubicBezTo>
                      <a:pt x="150" y="100"/>
                      <a:pt x="184" y="85"/>
                      <a:pt x="220" y="83"/>
                    </a:cubicBezTo>
                    <a:close/>
                    <a:moveTo>
                      <a:pt x="220" y="177"/>
                    </a:moveTo>
                    <a:cubicBezTo>
                      <a:pt x="220" y="221"/>
                      <a:pt x="220" y="221"/>
                      <a:pt x="220" y="221"/>
                    </a:cubicBezTo>
                    <a:cubicBezTo>
                      <a:pt x="176" y="221"/>
                      <a:pt x="176" y="221"/>
                      <a:pt x="176" y="221"/>
                    </a:cubicBezTo>
                    <a:cubicBezTo>
                      <a:pt x="178" y="210"/>
                      <a:pt x="183" y="199"/>
                      <a:pt x="191" y="191"/>
                    </a:cubicBezTo>
                    <a:cubicBezTo>
                      <a:pt x="199" y="183"/>
                      <a:pt x="209" y="178"/>
                      <a:pt x="220" y="177"/>
                    </a:cubicBezTo>
                    <a:close/>
                    <a:moveTo>
                      <a:pt x="220" y="234"/>
                    </a:moveTo>
                    <a:cubicBezTo>
                      <a:pt x="220" y="277"/>
                      <a:pt x="220" y="277"/>
                      <a:pt x="220" y="277"/>
                    </a:cubicBezTo>
                    <a:cubicBezTo>
                      <a:pt x="209" y="276"/>
                      <a:pt x="199" y="271"/>
                      <a:pt x="191" y="263"/>
                    </a:cubicBezTo>
                    <a:cubicBezTo>
                      <a:pt x="183" y="255"/>
                      <a:pt x="178" y="245"/>
                      <a:pt x="176" y="234"/>
                    </a:cubicBezTo>
                    <a:lnTo>
                      <a:pt x="220" y="234"/>
                    </a:lnTo>
                    <a:close/>
                  </a:path>
                </a:pathLst>
              </a:custGeom>
              <a:solidFill>
                <a:schemeClr val="tx2"/>
              </a:solidFill>
              <a:ln w="3175">
                <a:noFill/>
              </a:ln>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59" name="Group 58">
            <a:extLst>
              <a:ext uri="{FF2B5EF4-FFF2-40B4-BE49-F238E27FC236}">
                <a16:creationId xmlns:a16="http://schemas.microsoft.com/office/drawing/2014/main" id="{69F825FC-0ECA-44B6-9E59-F07087E2B4F2}"/>
              </a:ext>
            </a:extLst>
          </p:cNvPr>
          <p:cNvGrpSpPr/>
          <p:nvPr/>
        </p:nvGrpSpPr>
        <p:grpSpPr>
          <a:xfrm>
            <a:off x="2170295" y="1577697"/>
            <a:ext cx="1602581" cy="887434"/>
            <a:chOff x="2197399" y="1577697"/>
            <a:chExt cx="1602581" cy="887434"/>
          </a:xfrm>
        </p:grpSpPr>
        <p:sp>
          <p:nvSpPr>
            <p:cNvPr id="9" name="Rectangle 8">
              <a:extLst>
                <a:ext uri="{FF2B5EF4-FFF2-40B4-BE49-F238E27FC236}">
                  <a16:creationId xmlns:a16="http://schemas.microsoft.com/office/drawing/2014/main" id="{CA167DC1-6251-4DF4-9B36-F01A241BE296}"/>
                </a:ext>
              </a:extLst>
            </p:cNvPr>
            <p:cNvSpPr/>
            <p:nvPr/>
          </p:nvSpPr>
          <p:spPr>
            <a:xfrm>
              <a:off x="2197399" y="2034244"/>
              <a:ext cx="1602581" cy="430887"/>
            </a:xfrm>
            <a:prstGeom prst="rect">
              <a:avLst/>
            </a:prstGeom>
          </p:spPr>
          <p:txBody>
            <a:bodyPr wrap="square" lIns="45720" rIns="45720">
              <a:spAutoFit/>
            </a:bodyPr>
            <a:lstStyle/>
            <a:p>
              <a:pPr marL="57150" algn="ctr" defTabSz="685783">
                <a:spcBef>
                  <a:spcPts val="600"/>
                </a:spcBef>
                <a:buClr>
                  <a:schemeClr val="accent3"/>
                </a:buClr>
              </a:pPr>
              <a:r>
                <a:rPr lang="en-US" sz="1050" dirty="0">
                  <a:solidFill>
                    <a:schemeClr val="tx2"/>
                  </a:solidFill>
                </a:rPr>
                <a:t>Support for Clean Room and/or Landing Zone</a:t>
              </a:r>
            </a:p>
          </p:txBody>
        </p:sp>
        <p:grpSp>
          <p:nvGrpSpPr>
            <p:cNvPr id="45" name="Group 44">
              <a:extLst>
                <a:ext uri="{FF2B5EF4-FFF2-40B4-BE49-F238E27FC236}">
                  <a16:creationId xmlns:a16="http://schemas.microsoft.com/office/drawing/2014/main" id="{920B1BA8-1254-4B04-B213-7ABDB9EBF03A}"/>
                </a:ext>
              </a:extLst>
            </p:cNvPr>
            <p:cNvGrpSpPr/>
            <p:nvPr/>
          </p:nvGrpSpPr>
          <p:grpSpPr>
            <a:xfrm>
              <a:off x="2777258" y="1577697"/>
              <a:ext cx="442863" cy="391953"/>
              <a:chOff x="2724137" y="1522966"/>
              <a:chExt cx="551112" cy="487758"/>
            </a:xfrm>
          </p:grpSpPr>
          <p:grpSp>
            <p:nvGrpSpPr>
              <p:cNvPr id="96" name="Group 95">
                <a:extLst>
                  <a:ext uri="{FF2B5EF4-FFF2-40B4-BE49-F238E27FC236}">
                    <a16:creationId xmlns:a16="http://schemas.microsoft.com/office/drawing/2014/main" id="{22D69414-500D-4156-9F7D-2315AF3E2775}"/>
                  </a:ext>
                </a:extLst>
              </p:cNvPr>
              <p:cNvGrpSpPr>
                <a:grpSpLocks noChangeAspect="1"/>
              </p:cNvGrpSpPr>
              <p:nvPr/>
            </p:nvGrpSpPr>
            <p:grpSpPr>
              <a:xfrm>
                <a:off x="2870425" y="1602934"/>
                <a:ext cx="253618" cy="407790"/>
                <a:chOff x="3548063" y="3694113"/>
                <a:chExt cx="603250" cy="969962"/>
              </a:xfrm>
              <a:solidFill>
                <a:schemeClr val="tx2"/>
              </a:solidFill>
            </p:grpSpPr>
            <p:sp>
              <p:nvSpPr>
                <p:cNvPr id="108" name="Freeform 53">
                  <a:extLst>
                    <a:ext uri="{FF2B5EF4-FFF2-40B4-BE49-F238E27FC236}">
                      <a16:creationId xmlns:a16="http://schemas.microsoft.com/office/drawing/2014/main" id="{03440978-8338-41A7-A851-CDA63017DD32}"/>
                    </a:ext>
                  </a:extLst>
                </p:cNvPr>
                <p:cNvSpPr>
                  <a:spLocks noEditPoints="1"/>
                </p:cNvSpPr>
                <p:nvPr/>
              </p:nvSpPr>
              <p:spPr bwMode="auto">
                <a:xfrm>
                  <a:off x="3548063" y="3694113"/>
                  <a:ext cx="603250" cy="969962"/>
                </a:xfrm>
                <a:custGeom>
                  <a:avLst/>
                  <a:gdLst>
                    <a:gd name="T0" fmla="*/ 0 w 380"/>
                    <a:gd name="T1" fmla="*/ 0 h 611"/>
                    <a:gd name="T2" fmla="*/ 0 w 380"/>
                    <a:gd name="T3" fmla="*/ 611 h 611"/>
                    <a:gd name="T4" fmla="*/ 380 w 380"/>
                    <a:gd name="T5" fmla="*/ 611 h 611"/>
                    <a:gd name="T6" fmla="*/ 380 w 380"/>
                    <a:gd name="T7" fmla="*/ 0 h 611"/>
                    <a:gd name="T8" fmla="*/ 0 w 380"/>
                    <a:gd name="T9" fmla="*/ 0 h 611"/>
                    <a:gd name="T10" fmla="*/ 340 w 380"/>
                    <a:gd name="T11" fmla="*/ 571 h 611"/>
                    <a:gd name="T12" fmla="*/ 41 w 380"/>
                    <a:gd name="T13" fmla="*/ 571 h 611"/>
                    <a:gd name="T14" fmla="*/ 41 w 380"/>
                    <a:gd name="T15" fmla="*/ 41 h 611"/>
                    <a:gd name="T16" fmla="*/ 340 w 380"/>
                    <a:gd name="T17" fmla="*/ 41 h 611"/>
                    <a:gd name="T18" fmla="*/ 340 w 380"/>
                    <a:gd name="T19" fmla="*/ 571 h 611"/>
                    <a:gd name="T20" fmla="*/ 340 w 380"/>
                    <a:gd name="T21" fmla="*/ 57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611">
                      <a:moveTo>
                        <a:pt x="0" y="0"/>
                      </a:moveTo>
                      <a:lnTo>
                        <a:pt x="0" y="611"/>
                      </a:lnTo>
                      <a:lnTo>
                        <a:pt x="380" y="611"/>
                      </a:lnTo>
                      <a:lnTo>
                        <a:pt x="380" y="0"/>
                      </a:lnTo>
                      <a:lnTo>
                        <a:pt x="0" y="0"/>
                      </a:lnTo>
                      <a:close/>
                      <a:moveTo>
                        <a:pt x="340" y="571"/>
                      </a:moveTo>
                      <a:lnTo>
                        <a:pt x="41" y="571"/>
                      </a:lnTo>
                      <a:lnTo>
                        <a:pt x="41" y="41"/>
                      </a:lnTo>
                      <a:lnTo>
                        <a:pt x="340" y="41"/>
                      </a:lnTo>
                      <a:lnTo>
                        <a:pt x="340" y="571"/>
                      </a:lnTo>
                      <a:lnTo>
                        <a:pt x="340" y="571"/>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a:p>
              </p:txBody>
            </p:sp>
            <p:sp>
              <p:nvSpPr>
                <p:cNvPr id="109" name="Oval 54">
                  <a:extLst>
                    <a:ext uri="{FF2B5EF4-FFF2-40B4-BE49-F238E27FC236}">
                      <a16:creationId xmlns:a16="http://schemas.microsoft.com/office/drawing/2014/main" id="{CBA2531E-3628-43C0-B57F-B7CCBA025AF7}"/>
                    </a:ext>
                  </a:extLst>
                </p:cNvPr>
                <p:cNvSpPr>
                  <a:spLocks noChangeArrowheads="1"/>
                </p:cNvSpPr>
                <p:nvPr/>
              </p:nvSpPr>
              <p:spPr bwMode="auto">
                <a:xfrm>
                  <a:off x="3803650" y="4373563"/>
                  <a:ext cx="96837" cy="984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1000"/>
                </a:p>
              </p:txBody>
            </p:sp>
            <p:sp>
              <p:nvSpPr>
                <p:cNvPr id="110" name="Rectangle 55">
                  <a:extLst>
                    <a:ext uri="{FF2B5EF4-FFF2-40B4-BE49-F238E27FC236}">
                      <a16:creationId xmlns:a16="http://schemas.microsoft.com/office/drawing/2014/main" id="{70187B94-EC55-48C6-BAE6-EAA747F2D5CB}"/>
                    </a:ext>
                  </a:extLst>
                </p:cNvPr>
                <p:cNvSpPr>
                  <a:spLocks noChangeArrowheads="1"/>
                </p:cNvSpPr>
                <p:nvPr/>
              </p:nvSpPr>
              <p:spPr bwMode="auto">
                <a:xfrm>
                  <a:off x="3681413" y="3871913"/>
                  <a:ext cx="336550" cy="6508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000"/>
                </a:p>
              </p:txBody>
            </p:sp>
            <p:sp>
              <p:nvSpPr>
                <p:cNvPr id="111" name="Rectangle 56">
                  <a:extLst>
                    <a:ext uri="{FF2B5EF4-FFF2-40B4-BE49-F238E27FC236}">
                      <a16:creationId xmlns:a16="http://schemas.microsoft.com/office/drawing/2014/main" id="{053ED4DA-F8CD-41EA-BF1D-E15A74B7D4D7}"/>
                    </a:ext>
                  </a:extLst>
                </p:cNvPr>
                <p:cNvSpPr>
                  <a:spLocks noChangeArrowheads="1"/>
                </p:cNvSpPr>
                <p:nvPr/>
              </p:nvSpPr>
              <p:spPr bwMode="auto">
                <a:xfrm>
                  <a:off x="3681413" y="4035425"/>
                  <a:ext cx="336550" cy="6508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000"/>
                </a:p>
              </p:txBody>
            </p:sp>
          </p:grpSp>
          <p:sp>
            <p:nvSpPr>
              <p:cNvPr id="42" name="Star: 4 Points 41">
                <a:extLst>
                  <a:ext uri="{FF2B5EF4-FFF2-40B4-BE49-F238E27FC236}">
                    <a16:creationId xmlns:a16="http://schemas.microsoft.com/office/drawing/2014/main" id="{6A0F42B2-86FB-4EED-89D3-5FB0CCC97710}"/>
                  </a:ext>
                </a:extLst>
              </p:cNvPr>
              <p:cNvSpPr/>
              <p:nvPr/>
            </p:nvSpPr>
            <p:spPr>
              <a:xfrm>
                <a:off x="3162361" y="1669041"/>
                <a:ext cx="112888" cy="112888"/>
              </a:xfrm>
              <a:prstGeom prst="star4">
                <a:avLst>
                  <a:gd name="adj" fmla="val 1916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2" name="Star: 4 Points 111">
                <a:extLst>
                  <a:ext uri="{FF2B5EF4-FFF2-40B4-BE49-F238E27FC236}">
                    <a16:creationId xmlns:a16="http://schemas.microsoft.com/office/drawing/2014/main" id="{594A36C9-A6C6-4D9E-AC29-609F347F971B}"/>
                  </a:ext>
                </a:extLst>
              </p:cNvPr>
              <p:cNvSpPr/>
              <p:nvPr/>
            </p:nvSpPr>
            <p:spPr>
              <a:xfrm>
                <a:off x="2724137" y="1819556"/>
                <a:ext cx="112889" cy="112889"/>
              </a:xfrm>
              <a:prstGeom prst="star4">
                <a:avLst>
                  <a:gd name="adj" fmla="val 1916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3" name="Star: 4 Points 112">
                <a:extLst>
                  <a:ext uri="{FF2B5EF4-FFF2-40B4-BE49-F238E27FC236}">
                    <a16:creationId xmlns:a16="http://schemas.microsoft.com/office/drawing/2014/main" id="{BF686B1E-086A-432D-B647-887354A4DFE3}"/>
                  </a:ext>
                </a:extLst>
              </p:cNvPr>
              <p:cNvSpPr/>
              <p:nvPr/>
            </p:nvSpPr>
            <p:spPr>
              <a:xfrm>
                <a:off x="2735253" y="1522966"/>
                <a:ext cx="112888" cy="112888"/>
              </a:xfrm>
              <a:prstGeom prst="star4">
                <a:avLst>
                  <a:gd name="adj" fmla="val 1916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grpSp>
        <p:nvGrpSpPr>
          <p:cNvPr id="114" name="Group 113">
            <a:extLst>
              <a:ext uri="{FF2B5EF4-FFF2-40B4-BE49-F238E27FC236}">
                <a16:creationId xmlns:a16="http://schemas.microsoft.com/office/drawing/2014/main" id="{F73DC556-7A1B-4F40-8BEA-9F98FB332407}"/>
              </a:ext>
            </a:extLst>
          </p:cNvPr>
          <p:cNvGrpSpPr>
            <a:grpSpLocks noChangeAspect="1"/>
          </p:cNvGrpSpPr>
          <p:nvPr/>
        </p:nvGrpSpPr>
        <p:grpSpPr>
          <a:xfrm>
            <a:off x="1107205" y="2826578"/>
            <a:ext cx="383468" cy="386826"/>
            <a:chOff x="2014538" y="939800"/>
            <a:chExt cx="725487" cy="731838"/>
          </a:xfrm>
          <a:solidFill>
            <a:schemeClr val="tx2"/>
          </a:solidFill>
        </p:grpSpPr>
        <p:sp>
          <p:nvSpPr>
            <p:cNvPr id="115" name="Freeform 5">
              <a:extLst>
                <a:ext uri="{FF2B5EF4-FFF2-40B4-BE49-F238E27FC236}">
                  <a16:creationId xmlns:a16="http://schemas.microsoft.com/office/drawing/2014/main" id="{A94F87AB-1C4B-43DD-9EAE-EC035BCF9C0B}"/>
                </a:ext>
              </a:extLst>
            </p:cNvPr>
            <p:cNvSpPr>
              <a:spLocks noEditPoints="1"/>
            </p:cNvSpPr>
            <p:nvPr/>
          </p:nvSpPr>
          <p:spPr bwMode="auto">
            <a:xfrm>
              <a:off x="2198688" y="1123950"/>
              <a:ext cx="209550" cy="209550"/>
            </a:xfrm>
            <a:custGeom>
              <a:avLst/>
              <a:gdLst>
                <a:gd name="T0" fmla="*/ 85 w 85"/>
                <a:gd name="T1" fmla="*/ 43 h 85"/>
                <a:gd name="T2" fmla="*/ 42 w 85"/>
                <a:gd name="T3" fmla="*/ 0 h 85"/>
                <a:gd name="T4" fmla="*/ 0 w 85"/>
                <a:gd name="T5" fmla="*/ 43 h 85"/>
                <a:gd name="T6" fmla="*/ 43 w 85"/>
                <a:gd name="T7" fmla="*/ 85 h 85"/>
                <a:gd name="T8" fmla="*/ 85 w 85"/>
                <a:gd name="T9" fmla="*/ 43 h 85"/>
                <a:gd name="T10" fmla="*/ 42 w 85"/>
                <a:gd name="T11" fmla="*/ 70 h 85"/>
                <a:gd name="T12" fmla="*/ 16 w 85"/>
                <a:gd name="T13" fmla="*/ 43 h 85"/>
                <a:gd name="T14" fmla="*/ 43 w 85"/>
                <a:gd name="T15" fmla="*/ 16 h 85"/>
                <a:gd name="T16" fmla="*/ 69 w 85"/>
                <a:gd name="T17" fmla="*/ 43 h 85"/>
                <a:gd name="T18" fmla="*/ 42 w 85"/>
                <a:gd name="T19"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85" y="43"/>
                  </a:moveTo>
                  <a:cubicBezTo>
                    <a:pt x="85" y="19"/>
                    <a:pt x="66" y="0"/>
                    <a:pt x="42" y="0"/>
                  </a:cubicBezTo>
                  <a:cubicBezTo>
                    <a:pt x="19" y="0"/>
                    <a:pt x="0" y="19"/>
                    <a:pt x="0" y="43"/>
                  </a:cubicBezTo>
                  <a:cubicBezTo>
                    <a:pt x="1" y="67"/>
                    <a:pt x="19" y="85"/>
                    <a:pt x="43" y="85"/>
                  </a:cubicBezTo>
                  <a:cubicBezTo>
                    <a:pt x="66" y="85"/>
                    <a:pt x="85" y="66"/>
                    <a:pt x="85" y="43"/>
                  </a:cubicBezTo>
                  <a:close/>
                  <a:moveTo>
                    <a:pt x="42" y="70"/>
                  </a:moveTo>
                  <a:cubicBezTo>
                    <a:pt x="27" y="70"/>
                    <a:pt x="15" y="57"/>
                    <a:pt x="16" y="43"/>
                  </a:cubicBezTo>
                  <a:cubicBezTo>
                    <a:pt x="16" y="28"/>
                    <a:pt x="28" y="16"/>
                    <a:pt x="43" y="16"/>
                  </a:cubicBezTo>
                  <a:cubicBezTo>
                    <a:pt x="58" y="16"/>
                    <a:pt x="69" y="28"/>
                    <a:pt x="69" y="43"/>
                  </a:cubicBezTo>
                  <a:cubicBezTo>
                    <a:pt x="69" y="58"/>
                    <a:pt x="57" y="70"/>
                    <a:pt x="4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sp>
          <p:nvSpPr>
            <p:cNvPr id="116" name="Freeform 6">
              <a:extLst>
                <a:ext uri="{FF2B5EF4-FFF2-40B4-BE49-F238E27FC236}">
                  <a16:creationId xmlns:a16="http://schemas.microsoft.com/office/drawing/2014/main" id="{DF1D61C8-7FBE-48D2-91DE-575B2A3C8EA3}"/>
                </a:ext>
              </a:extLst>
            </p:cNvPr>
            <p:cNvSpPr>
              <a:spLocks noEditPoints="1"/>
            </p:cNvSpPr>
            <p:nvPr/>
          </p:nvSpPr>
          <p:spPr bwMode="auto">
            <a:xfrm>
              <a:off x="2014538" y="939800"/>
              <a:ext cx="725487" cy="731838"/>
            </a:xfrm>
            <a:custGeom>
              <a:avLst/>
              <a:gdLst>
                <a:gd name="T0" fmla="*/ 234 w 295"/>
                <a:gd name="T1" fmla="*/ 98 h 297"/>
                <a:gd name="T2" fmla="*/ 200 w 295"/>
                <a:gd name="T3" fmla="*/ 77 h 297"/>
                <a:gd name="T4" fmla="*/ 189 w 295"/>
                <a:gd name="T5" fmla="*/ 22 h 297"/>
                <a:gd name="T6" fmla="*/ 148 w 295"/>
                <a:gd name="T7" fmla="*/ 33 h 297"/>
                <a:gd name="T8" fmla="*/ 100 w 295"/>
                <a:gd name="T9" fmla="*/ 0 h 297"/>
                <a:gd name="T10" fmla="*/ 80 w 295"/>
                <a:gd name="T11" fmla="*/ 37 h 297"/>
                <a:gd name="T12" fmla="*/ 22 w 295"/>
                <a:gd name="T13" fmla="*/ 46 h 297"/>
                <a:gd name="T14" fmla="*/ 33 w 295"/>
                <a:gd name="T15" fmla="*/ 88 h 297"/>
                <a:gd name="T16" fmla="*/ 0 w 295"/>
                <a:gd name="T17" fmla="*/ 136 h 297"/>
                <a:gd name="T18" fmla="*/ 39 w 295"/>
                <a:gd name="T19" fmla="*/ 156 h 297"/>
                <a:gd name="T20" fmla="*/ 49 w 295"/>
                <a:gd name="T21" fmla="*/ 214 h 297"/>
                <a:gd name="T22" fmla="*/ 91 w 295"/>
                <a:gd name="T23" fmla="*/ 203 h 297"/>
                <a:gd name="T24" fmla="*/ 131 w 295"/>
                <a:gd name="T25" fmla="*/ 235 h 297"/>
                <a:gd name="T26" fmla="*/ 295 w 295"/>
                <a:gd name="T27" fmla="*/ 213 h 297"/>
                <a:gd name="T28" fmla="*/ 127 w 295"/>
                <a:gd name="T29" fmla="*/ 219 h 297"/>
                <a:gd name="T30" fmla="*/ 103 w 295"/>
                <a:gd name="T31" fmla="*/ 191 h 297"/>
                <a:gd name="T32" fmla="*/ 52 w 295"/>
                <a:gd name="T33" fmla="*/ 194 h 297"/>
                <a:gd name="T34" fmla="*/ 56 w 295"/>
                <a:gd name="T35" fmla="*/ 156 h 297"/>
                <a:gd name="T36" fmla="*/ 16 w 295"/>
                <a:gd name="T37" fmla="*/ 124 h 297"/>
                <a:gd name="T38" fmla="*/ 44 w 295"/>
                <a:gd name="T39" fmla="*/ 100 h 297"/>
                <a:gd name="T40" fmla="*/ 41 w 295"/>
                <a:gd name="T41" fmla="*/ 49 h 297"/>
                <a:gd name="T42" fmla="*/ 79 w 295"/>
                <a:gd name="T43" fmla="*/ 54 h 297"/>
                <a:gd name="T44" fmla="*/ 112 w 295"/>
                <a:gd name="T45" fmla="*/ 16 h 297"/>
                <a:gd name="T46" fmla="*/ 137 w 295"/>
                <a:gd name="T47" fmla="*/ 45 h 297"/>
                <a:gd name="T48" fmla="*/ 186 w 295"/>
                <a:gd name="T49" fmla="*/ 40 h 297"/>
                <a:gd name="T50" fmla="*/ 184 w 295"/>
                <a:gd name="T51" fmla="*/ 76 h 297"/>
                <a:gd name="T52" fmla="*/ 219 w 295"/>
                <a:gd name="T53" fmla="*/ 109 h 297"/>
                <a:gd name="T54" fmla="*/ 196 w 295"/>
                <a:gd name="T55" fmla="*/ 132 h 297"/>
                <a:gd name="T56" fmla="*/ 128 w 295"/>
                <a:gd name="T57" fmla="*/ 216 h 297"/>
                <a:gd name="T58" fmla="*/ 211 w 295"/>
                <a:gd name="T59" fmla="*/ 283 h 297"/>
                <a:gd name="T60" fmla="*/ 142 w 295"/>
                <a:gd name="T61" fmla="*/ 213 h 297"/>
                <a:gd name="T62" fmla="*/ 187 w 295"/>
                <a:gd name="T63" fmla="*/ 148 h 297"/>
                <a:gd name="T64" fmla="*/ 211 w 295"/>
                <a:gd name="T65" fmla="*/ 144 h 297"/>
                <a:gd name="T66" fmla="*/ 211 w 295"/>
                <a:gd name="T67" fmla="*/ 28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297">
                  <a:moveTo>
                    <a:pt x="234" y="133"/>
                  </a:moveTo>
                  <a:cubicBezTo>
                    <a:pt x="234" y="98"/>
                    <a:pt x="234" y="98"/>
                    <a:pt x="234" y="98"/>
                  </a:cubicBezTo>
                  <a:cubicBezTo>
                    <a:pt x="204" y="88"/>
                    <a:pt x="204" y="88"/>
                    <a:pt x="204" y="88"/>
                  </a:cubicBezTo>
                  <a:cubicBezTo>
                    <a:pt x="200" y="77"/>
                    <a:pt x="200" y="77"/>
                    <a:pt x="200" y="77"/>
                  </a:cubicBezTo>
                  <a:cubicBezTo>
                    <a:pt x="214" y="47"/>
                    <a:pt x="214" y="47"/>
                    <a:pt x="214" y="47"/>
                  </a:cubicBezTo>
                  <a:cubicBezTo>
                    <a:pt x="189" y="22"/>
                    <a:pt x="189" y="22"/>
                    <a:pt x="189" y="22"/>
                  </a:cubicBezTo>
                  <a:cubicBezTo>
                    <a:pt x="159" y="36"/>
                    <a:pt x="159" y="36"/>
                    <a:pt x="159" y="36"/>
                  </a:cubicBezTo>
                  <a:cubicBezTo>
                    <a:pt x="148" y="33"/>
                    <a:pt x="148" y="33"/>
                    <a:pt x="148" y="33"/>
                  </a:cubicBezTo>
                  <a:cubicBezTo>
                    <a:pt x="137" y="0"/>
                    <a:pt x="137" y="0"/>
                    <a:pt x="137" y="0"/>
                  </a:cubicBezTo>
                  <a:cubicBezTo>
                    <a:pt x="100" y="0"/>
                    <a:pt x="100" y="0"/>
                    <a:pt x="100" y="0"/>
                  </a:cubicBezTo>
                  <a:cubicBezTo>
                    <a:pt x="90" y="32"/>
                    <a:pt x="90" y="32"/>
                    <a:pt x="90" y="32"/>
                  </a:cubicBezTo>
                  <a:cubicBezTo>
                    <a:pt x="80" y="37"/>
                    <a:pt x="80" y="37"/>
                    <a:pt x="80" y="37"/>
                  </a:cubicBezTo>
                  <a:cubicBezTo>
                    <a:pt x="47" y="21"/>
                    <a:pt x="47" y="21"/>
                    <a:pt x="47" y="21"/>
                  </a:cubicBezTo>
                  <a:cubicBezTo>
                    <a:pt x="22" y="46"/>
                    <a:pt x="22" y="46"/>
                    <a:pt x="22" y="46"/>
                  </a:cubicBezTo>
                  <a:cubicBezTo>
                    <a:pt x="38" y="78"/>
                    <a:pt x="38" y="78"/>
                    <a:pt x="38" y="78"/>
                  </a:cubicBezTo>
                  <a:cubicBezTo>
                    <a:pt x="33" y="88"/>
                    <a:pt x="33" y="88"/>
                    <a:pt x="33" y="88"/>
                  </a:cubicBezTo>
                  <a:cubicBezTo>
                    <a:pt x="0" y="100"/>
                    <a:pt x="0" y="100"/>
                    <a:pt x="0" y="100"/>
                  </a:cubicBezTo>
                  <a:cubicBezTo>
                    <a:pt x="0" y="136"/>
                    <a:pt x="0" y="136"/>
                    <a:pt x="0" y="136"/>
                  </a:cubicBezTo>
                  <a:cubicBezTo>
                    <a:pt x="34" y="146"/>
                    <a:pt x="34" y="146"/>
                    <a:pt x="34" y="146"/>
                  </a:cubicBezTo>
                  <a:cubicBezTo>
                    <a:pt x="39" y="156"/>
                    <a:pt x="39" y="156"/>
                    <a:pt x="39" y="156"/>
                  </a:cubicBezTo>
                  <a:cubicBezTo>
                    <a:pt x="23" y="188"/>
                    <a:pt x="23" y="188"/>
                    <a:pt x="23" y="188"/>
                  </a:cubicBezTo>
                  <a:cubicBezTo>
                    <a:pt x="49" y="214"/>
                    <a:pt x="49" y="214"/>
                    <a:pt x="49" y="214"/>
                  </a:cubicBezTo>
                  <a:cubicBezTo>
                    <a:pt x="80" y="198"/>
                    <a:pt x="80" y="198"/>
                    <a:pt x="80" y="198"/>
                  </a:cubicBezTo>
                  <a:cubicBezTo>
                    <a:pt x="91" y="203"/>
                    <a:pt x="91" y="203"/>
                    <a:pt x="91" y="203"/>
                  </a:cubicBezTo>
                  <a:cubicBezTo>
                    <a:pt x="102" y="235"/>
                    <a:pt x="102" y="235"/>
                    <a:pt x="102" y="235"/>
                  </a:cubicBezTo>
                  <a:cubicBezTo>
                    <a:pt x="131" y="235"/>
                    <a:pt x="131" y="235"/>
                    <a:pt x="131" y="235"/>
                  </a:cubicBezTo>
                  <a:cubicBezTo>
                    <a:pt x="140" y="270"/>
                    <a:pt x="173" y="297"/>
                    <a:pt x="211" y="297"/>
                  </a:cubicBezTo>
                  <a:cubicBezTo>
                    <a:pt x="257" y="297"/>
                    <a:pt x="295" y="259"/>
                    <a:pt x="295" y="213"/>
                  </a:cubicBezTo>
                  <a:cubicBezTo>
                    <a:pt x="295" y="176"/>
                    <a:pt x="269" y="143"/>
                    <a:pt x="234" y="133"/>
                  </a:cubicBezTo>
                  <a:close/>
                  <a:moveTo>
                    <a:pt x="127" y="219"/>
                  </a:moveTo>
                  <a:cubicBezTo>
                    <a:pt x="113" y="219"/>
                    <a:pt x="113" y="219"/>
                    <a:pt x="113" y="219"/>
                  </a:cubicBezTo>
                  <a:cubicBezTo>
                    <a:pt x="103" y="191"/>
                    <a:pt x="103" y="191"/>
                    <a:pt x="103" y="191"/>
                  </a:cubicBezTo>
                  <a:cubicBezTo>
                    <a:pt x="79" y="180"/>
                    <a:pt x="79" y="180"/>
                    <a:pt x="79" y="180"/>
                  </a:cubicBezTo>
                  <a:cubicBezTo>
                    <a:pt x="52" y="194"/>
                    <a:pt x="52" y="194"/>
                    <a:pt x="52" y="194"/>
                  </a:cubicBezTo>
                  <a:cubicBezTo>
                    <a:pt x="42" y="185"/>
                    <a:pt x="42" y="185"/>
                    <a:pt x="42" y="185"/>
                  </a:cubicBezTo>
                  <a:cubicBezTo>
                    <a:pt x="56" y="156"/>
                    <a:pt x="56" y="156"/>
                    <a:pt x="56" y="156"/>
                  </a:cubicBezTo>
                  <a:cubicBezTo>
                    <a:pt x="45" y="133"/>
                    <a:pt x="45" y="133"/>
                    <a:pt x="45" y="133"/>
                  </a:cubicBezTo>
                  <a:cubicBezTo>
                    <a:pt x="16" y="124"/>
                    <a:pt x="16" y="124"/>
                    <a:pt x="16" y="124"/>
                  </a:cubicBezTo>
                  <a:cubicBezTo>
                    <a:pt x="16" y="110"/>
                    <a:pt x="16" y="110"/>
                    <a:pt x="16" y="110"/>
                  </a:cubicBezTo>
                  <a:cubicBezTo>
                    <a:pt x="44" y="100"/>
                    <a:pt x="44" y="100"/>
                    <a:pt x="44" y="100"/>
                  </a:cubicBezTo>
                  <a:cubicBezTo>
                    <a:pt x="56" y="77"/>
                    <a:pt x="56" y="77"/>
                    <a:pt x="56" y="77"/>
                  </a:cubicBezTo>
                  <a:cubicBezTo>
                    <a:pt x="41" y="49"/>
                    <a:pt x="41" y="49"/>
                    <a:pt x="41" y="49"/>
                  </a:cubicBezTo>
                  <a:cubicBezTo>
                    <a:pt x="50" y="40"/>
                    <a:pt x="50" y="40"/>
                    <a:pt x="50" y="40"/>
                  </a:cubicBezTo>
                  <a:cubicBezTo>
                    <a:pt x="79" y="54"/>
                    <a:pt x="79" y="54"/>
                    <a:pt x="79" y="54"/>
                  </a:cubicBezTo>
                  <a:cubicBezTo>
                    <a:pt x="103" y="44"/>
                    <a:pt x="103" y="44"/>
                    <a:pt x="103" y="44"/>
                  </a:cubicBezTo>
                  <a:cubicBezTo>
                    <a:pt x="112" y="16"/>
                    <a:pt x="112" y="16"/>
                    <a:pt x="112" y="16"/>
                  </a:cubicBezTo>
                  <a:cubicBezTo>
                    <a:pt x="126" y="16"/>
                    <a:pt x="126" y="16"/>
                    <a:pt x="126" y="16"/>
                  </a:cubicBezTo>
                  <a:cubicBezTo>
                    <a:pt x="137" y="45"/>
                    <a:pt x="137" y="45"/>
                    <a:pt x="137" y="45"/>
                  </a:cubicBezTo>
                  <a:cubicBezTo>
                    <a:pt x="161" y="53"/>
                    <a:pt x="161" y="53"/>
                    <a:pt x="161" y="53"/>
                  </a:cubicBezTo>
                  <a:cubicBezTo>
                    <a:pt x="186" y="40"/>
                    <a:pt x="186" y="40"/>
                    <a:pt x="186" y="40"/>
                  </a:cubicBezTo>
                  <a:cubicBezTo>
                    <a:pt x="196" y="50"/>
                    <a:pt x="196" y="50"/>
                    <a:pt x="196" y="50"/>
                  </a:cubicBezTo>
                  <a:cubicBezTo>
                    <a:pt x="184" y="76"/>
                    <a:pt x="184" y="76"/>
                    <a:pt x="184" y="76"/>
                  </a:cubicBezTo>
                  <a:cubicBezTo>
                    <a:pt x="193" y="100"/>
                    <a:pt x="193" y="100"/>
                    <a:pt x="193" y="100"/>
                  </a:cubicBezTo>
                  <a:cubicBezTo>
                    <a:pt x="219" y="109"/>
                    <a:pt x="219" y="109"/>
                    <a:pt x="219" y="109"/>
                  </a:cubicBezTo>
                  <a:cubicBezTo>
                    <a:pt x="219" y="123"/>
                    <a:pt x="219" y="123"/>
                    <a:pt x="219" y="123"/>
                  </a:cubicBezTo>
                  <a:cubicBezTo>
                    <a:pt x="196" y="132"/>
                    <a:pt x="196" y="132"/>
                    <a:pt x="196" y="132"/>
                  </a:cubicBezTo>
                  <a:cubicBezTo>
                    <a:pt x="158" y="139"/>
                    <a:pt x="128" y="173"/>
                    <a:pt x="128" y="213"/>
                  </a:cubicBezTo>
                  <a:cubicBezTo>
                    <a:pt x="128" y="214"/>
                    <a:pt x="128" y="215"/>
                    <a:pt x="128" y="216"/>
                  </a:cubicBezTo>
                  <a:lnTo>
                    <a:pt x="127" y="219"/>
                  </a:lnTo>
                  <a:close/>
                  <a:moveTo>
                    <a:pt x="211" y="283"/>
                  </a:moveTo>
                  <a:cubicBezTo>
                    <a:pt x="176" y="283"/>
                    <a:pt x="147" y="257"/>
                    <a:pt x="142" y="223"/>
                  </a:cubicBezTo>
                  <a:cubicBezTo>
                    <a:pt x="142" y="220"/>
                    <a:pt x="142" y="217"/>
                    <a:pt x="142" y="213"/>
                  </a:cubicBezTo>
                  <a:cubicBezTo>
                    <a:pt x="142" y="204"/>
                    <a:pt x="144" y="195"/>
                    <a:pt x="147" y="186"/>
                  </a:cubicBezTo>
                  <a:cubicBezTo>
                    <a:pt x="154" y="169"/>
                    <a:pt x="169" y="155"/>
                    <a:pt x="187" y="148"/>
                  </a:cubicBezTo>
                  <a:cubicBezTo>
                    <a:pt x="193" y="146"/>
                    <a:pt x="200" y="144"/>
                    <a:pt x="208" y="144"/>
                  </a:cubicBezTo>
                  <a:cubicBezTo>
                    <a:pt x="209" y="144"/>
                    <a:pt x="210" y="144"/>
                    <a:pt x="211" y="144"/>
                  </a:cubicBezTo>
                  <a:cubicBezTo>
                    <a:pt x="250" y="144"/>
                    <a:pt x="281" y="175"/>
                    <a:pt x="281" y="213"/>
                  </a:cubicBezTo>
                  <a:cubicBezTo>
                    <a:pt x="281" y="252"/>
                    <a:pt x="250" y="283"/>
                    <a:pt x="211" y="2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sp>
          <p:nvSpPr>
            <p:cNvPr id="117" name="Freeform 7">
              <a:extLst>
                <a:ext uri="{FF2B5EF4-FFF2-40B4-BE49-F238E27FC236}">
                  <a16:creationId xmlns:a16="http://schemas.microsoft.com/office/drawing/2014/main" id="{A4052893-E571-43BB-A960-A838B1206DD1}"/>
                </a:ext>
              </a:extLst>
            </p:cNvPr>
            <p:cNvSpPr>
              <a:spLocks/>
            </p:cNvSpPr>
            <p:nvPr/>
          </p:nvSpPr>
          <p:spPr bwMode="auto">
            <a:xfrm>
              <a:off x="2516188" y="1308100"/>
              <a:ext cx="147637" cy="176213"/>
            </a:xfrm>
            <a:custGeom>
              <a:avLst/>
              <a:gdLst>
                <a:gd name="T0" fmla="*/ 22 w 93"/>
                <a:gd name="T1" fmla="*/ 89 h 111"/>
                <a:gd name="T2" fmla="*/ 22 w 93"/>
                <a:gd name="T3" fmla="*/ 0 h 111"/>
                <a:gd name="T4" fmla="*/ 0 w 93"/>
                <a:gd name="T5" fmla="*/ 0 h 111"/>
                <a:gd name="T6" fmla="*/ 0 w 93"/>
                <a:gd name="T7" fmla="*/ 89 h 111"/>
                <a:gd name="T8" fmla="*/ 0 w 93"/>
                <a:gd name="T9" fmla="*/ 94 h 111"/>
                <a:gd name="T10" fmla="*/ 0 w 93"/>
                <a:gd name="T11" fmla="*/ 111 h 111"/>
                <a:gd name="T12" fmla="*/ 17 w 93"/>
                <a:gd name="T13" fmla="*/ 111 h 111"/>
                <a:gd name="T14" fmla="*/ 22 w 93"/>
                <a:gd name="T15" fmla="*/ 111 h 111"/>
                <a:gd name="T16" fmla="*/ 93 w 93"/>
                <a:gd name="T17" fmla="*/ 111 h 111"/>
                <a:gd name="T18" fmla="*/ 93 w 93"/>
                <a:gd name="T19" fmla="*/ 89 h 111"/>
                <a:gd name="T20" fmla="*/ 22 w 93"/>
                <a:gd name="T21" fmla="*/ 8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11">
                  <a:moveTo>
                    <a:pt x="22" y="89"/>
                  </a:moveTo>
                  <a:lnTo>
                    <a:pt x="22" y="0"/>
                  </a:lnTo>
                  <a:lnTo>
                    <a:pt x="0" y="0"/>
                  </a:lnTo>
                  <a:lnTo>
                    <a:pt x="0" y="89"/>
                  </a:lnTo>
                  <a:lnTo>
                    <a:pt x="0" y="94"/>
                  </a:lnTo>
                  <a:lnTo>
                    <a:pt x="0" y="111"/>
                  </a:lnTo>
                  <a:lnTo>
                    <a:pt x="17" y="111"/>
                  </a:lnTo>
                  <a:lnTo>
                    <a:pt x="22" y="111"/>
                  </a:lnTo>
                  <a:lnTo>
                    <a:pt x="93" y="111"/>
                  </a:lnTo>
                  <a:lnTo>
                    <a:pt x="93" y="89"/>
                  </a:lnTo>
                  <a:lnTo>
                    <a:pt x="2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grpSp>
    </p:spTree>
    <p:extLst>
      <p:ext uri="{BB962C8B-B14F-4D97-AF65-F5344CB8AC3E}">
        <p14:creationId xmlns:p14="http://schemas.microsoft.com/office/powerpoint/2010/main" val="6764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700" b="1" dirty="0">
                  <a:solidFill>
                    <a:schemeClr val="tx2"/>
                  </a:solidFill>
                </a:rPr>
                <a:t>ADVANCED RECOVERY RUNBOOK</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 RECOVERY RUNBOOK</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a:ln>
            <a:noFill/>
          </a:ln>
        </p:spPr>
        <p:txBody>
          <a:bodyPr/>
          <a:lstStyle/>
          <a:p>
            <a:r>
              <a:rPr lang="en-US" dirty="0"/>
              <a:t>Cyber Recovery Test &amp; Recover</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Develop operational procedures for recovery after a cyber attack</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6" name="TextBox 75">
            <a:extLst>
              <a:ext uri="{FF2B5EF4-FFF2-40B4-BE49-F238E27FC236}">
                <a16:creationId xmlns:a16="http://schemas.microsoft.com/office/drawing/2014/main" id="{82038C84-A1D0-4FA9-855B-04F8483085B4}"/>
              </a:ext>
            </a:extLst>
          </p:cNvPr>
          <p:cNvSpPr txBox="1"/>
          <p:nvPr/>
        </p:nvSpPr>
        <p:spPr>
          <a:xfrm>
            <a:off x="4789337" y="2357094"/>
            <a:ext cx="3867914" cy="1446550"/>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Develop and validate advanced recovery and  operational procedures</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Business focused workshop to align recovery with business processes and applications</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Delivers a validated plan with actionable steps for recovery</a:t>
            </a:r>
          </a:p>
        </p:txBody>
      </p:sp>
      <p:grpSp>
        <p:nvGrpSpPr>
          <p:cNvPr id="2" name="Group 1">
            <a:extLst>
              <a:ext uri="{FF2B5EF4-FFF2-40B4-BE49-F238E27FC236}">
                <a16:creationId xmlns:a16="http://schemas.microsoft.com/office/drawing/2014/main" id="{8D2BEC25-CD34-4A7E-A369-EE67174E4476}"/>
              </a:ext>
            </a:extLst>
          </p:cNvPr>
          <p:cNvGrpSpPr/>
          <p:nvPr/>
        </p:nvGrpSpPr>
        <p:grpSpPr>
          <a:xfrm>
            <a:off x="6412867" y="1578076"/>
            <a:ext cx="657299" cy="587375"/>
            <a:chOff x="6421448" y="1546786"/>
            <a:chExt cx="657299" cy="587375"/>
          </a:xfrm>
        </p:grpSpPr>
        <p:sp>
          <p:nvSpPr>
            <p:cNvPr id="38" name="Freeform 5">
              <a:extLst>
                <a:ext uri="{FF2B5EF4-FFF2-40B4-BE49-F238E27FC236}">
                  <a16:creationId xmlns:a16="http://schemas.microsoft.com/office/drawing/2014/main" id="{A90D7FA3-43A7-437F-A4EA-35B5C96D4846}"/>
                </a:ext>
              </a:extLst>
            </p:cNvPr>
            <p:cNvSpPr>
              <a:spLocks noChangeAspect="1" noEditPoints="1"/>
            </p:cNvSpPr>
            <p:nvPr/>
          </p:nvSpPr>
          <p:spPr bwMode="auto">
            <a:xfrm>
              <a:off x="6421448" y="1546786"/>
              <a:ext cx="657299" cy="587375"/>
            </a:xfrm>
            <a:custGeom>
              <a:avLst/>
              <a:gdLst>
                <a:gd name="T0" fmla="*/ 305 w 611"/>
                <a:gd name="T1" fmla="*/ 38 h 546"/>
                <a:gd name="T2" fmla="*/ 0 w 611"/>
                <a:gd name="T3" fmla="*/ 0 h 546"/>
                <a:gd name="T4" fmla="*/ 0 w 611"/>
                <a:gd name="T5" fmla="*/ 508 h 546"/>
                <a:gd name="T6" fmla="*/ 284 w 611"/>
                <a:gd name="T7" fmla="*/ 544 h 546"/>
                <a:gd name="T8" fmla="*/ 305 w 611"/>
                <a:gd name="T9" fmla="*/ 546 h 546"/>
                <a:gd name="T10" fmla="*/ 327 w 611"/>
                <a:gd name="T11" fmla="*/ 544 h 546"/>
                <a:gd name="T12" fmla="*/ 611 w 611"/>
                <a:gd name="T13" fmla="*/ 508 h 546"/>
                <a:gd name="T14" fmla="*/ 611 w 611"/>
                <a:gd name="T15" fmla="*/ 0 h 546"/>
                <a:gd name="T16" fmla="*/ 305 w 611"/>
                <a:gd name="T17" fmla="*/ 38 h 546"/>
                <a:gd name="T18" fmla="*/ 284 w 611"/>
                <a:gd name="T19" fmla="*/ 501 h 546"/>
                <a:gd name="T20" fmla="*/ 40 w 611"/>
                <a:gd name="T21" fmla="*/ 469 h 546"/>
                <a:gd name="T22" fmla="*/ 40 w 611"/>
                <a:gd name="T23" fmla="*/ 48 h 546"/>
                <a:gd name="T24" fmla="*/ 284 w 611"/>
                <a:gd name="T25" fmla="*/ 77 h 546"/>
                <a:gd name="T26" fmla="*/ 284 w 611"/>
                <a:gd name="T27" fmla="*/ 501 h 546"/>
                <a:gd name="T28" fmla="*/ 422 w 611"/>
                <a:gd name="T29" fmla="*/ 65 h 546"/>
                <a:gd name="T30" fmla="*/ 484 w 611"/>
                <a:gd name="T31" fmla="*/ 57 h 546"/>
                <a:gd name="T32" fmla="*/ 484 w 611"/>
                <a:gd name="T33" fmla="*/ 228 h 546"/>
                <a:gd name="T34" fmla="*/ 451 w 611"/>
                <a:gd name="T35" fmla="*/ 216 h 546"/>
                <a:gd name="T36" fmla="*/ 422 w 611"/>
                <a:gd name="T37" fmla="*/ 232 h 546"/>
                <a:gd name="T38" fmla="*/ 422 w 611"/>
                <a:gd name="T39" fmla="*/ 65 h 546"/>
                <a:gd name="T40" fmla="*/ 570 w 611"/>
                <a:gd name="T41" fmla="*/ 469 h 546"/>
                <a:gd name="T42" fmla="*/ 327 w 611"/>
                <a:gd name="T43" fmla="*/ 501 h 546"/>
                <a:gd name="T44" fmla="*/ 327 w 611"/>
                <a:gd name="T45" fmla="*/ 77 h 546"/>
                <a:gd name="T46" fmla="*/ 382 w 611"/>
                <a:gd name="T47" fmla="*/ 69 h 546"/>
                <a:gd name="T48" fmla="*/ 382 w 611"/>
                <a:gd name="T49" fmla="*/ 304 h 546"/>
                <a:gd name="T50" fmla="*/ 456 w 611"/>
                <a:gd name="T51" fmla="*/ 261 h 546"/>
                <a:gd name="T52" fmla="*/ 525 w 611"/>
                <a:gd name="T53" fmla="*/ 287 h 546"/>
                <a:gd name="T54" fmla="*/ 525 w 611"/>
                <a:gd name="T55" fmla="*/ 53 h 546"/>
                <a:gd name="T56" fmla="*/ 570 w 611"/>
                <a:gd name="T57" fmla="*/ 48 h 546"/>
                <a:gd name="T58" fmla="*/ 570 w 611"/>
                <a:gd name="T59" fmla="*/ 469 h 546"/>
                <a:gd name="T60" fmla="*/ 570 w 611"/>
                <a:gd name="T61" fmla="*/ 469 h 546"/>
                <a:gd name="T62" fmla="*/ 570 w 611"/>
                <a:gd name="T63"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546">
                  <a:moveTo>
                    <a:pt x="305" y="38"/>
                  </a:moveTo>
                  <a:lnTo>
                    <a:pt x="0" y="0"/>
                  </a:lnTo>
                  <a:lnTo>
                    <a:pt x="0" y="508"/>
                  </a:lnTo>
                  <a:lnTo>
                    <a:pt x="284" y="544"/>
                  </a:lnTo>
                  <a:lnTo>
                    <a:pt x="305" y="546"/>
                  </a:lnTo>
                  <a:lnTo>
                    <a:pt x="327" y="544"/>
                  </a:lnTo>
                  <a:lnTo>
                    <a:pt x="611" y="508"/>
                  </a:lnTo>
                  <a:lnTo>
                    <a:pt x="611" y="0"/>
                  </a:lnTo>
                  <a:lnTo>
                    <a:pt x="305" y="38"/>
                  </a:lnTo>
                  <a:close/>
                  <a:moveTo>
                    <a:pt x="284" y="501"/>
                  </a:moveTo>
                  <a:lnTo>
                    <a:pt x="40" y="469"/>
                  </a:lnTo>
                  <a:lnTo>
                    <a:pt x="40" y="48"/>
                  </a:lnTo>
                  <a:lnTo>
                    <a:pt x="284" y="77"/>
                  </a:lnTo>
                  <a:lnTo>
                    <a:pt x="284" y="501"/>
                  </a:lnTo>
                  <a:close/>
                  <a:moveTo>
                    <a:pt x="422" y="65"/>
                  </a:moveTo>
                  <a:lnTo>
                    <a:pt x="484" y="57"/>
                  </a:lnTo>
                  <a:lnTo>
                    <a:pt x="484" y="228"/>
                  </a:lnTo>
                  <a:lnTo>
                    <a:pt x="451" y="216"/>
                  </a:lnTo>
                  <a:lnTo>
                    <a:pt x="422" y="232"/>
                  </a:lnTo>
                  <a:lnTo>
                    <a:pt x="422" y="65"/>
                  </a:lnTo>
                  <a:close/>
                  <a:moveTo>
                    <a:pt x="570" y="469"/>
                  </a:moveTo>
                  <a:lnTo>
                    <a:pt x="327" y="501"/>
                  </a:lnTo>
                  <a:lnTo>
                    <a:pt x="327" y="77"/>
                  </a:lnTo>
                  <a:lnTo>
                    <a:pt x="382" y="69"/>
                  </a:lnTo>
                  <a:lnTo>
                    <a:pt x="382" y="304"/>
                  </a:lnTo>
                  <a:lnTo>
                    <a:pt x="456" y="261"/>
                  </a:lnTo>
                  <a:lnTo>
                    <a:pt x="525" y="287"/>
                  </a:lnTo>
                  <a:lnTo>
                    <a:pt x="525" y="53"/>
                  </a:lnTo>
                  <a:lnTo>
                    <a:pt x="570" y="48"/>
                  </a:lnTo>
                  <a:lnTo>
                    <a:pt x="570" y="469"/>
                  </a:lnTo>
                  <a:lnTo>
                    <a:pt x="570" y="469"/>
                  </a:lnTo>
                  <a:lnTo>
                    <a:pt x="570" y="4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oup 38">
              <a:extLst>
                <a:ext uri="{FF2B5EF4-FFF2-40B4-BE49-F238E27FC236}">
                  <a16:creationId xmlns:a16="http://schemas.microsoft.com/office/drawing/2014/main" id="{354A0C3E-EE79-435F-8E51-7DAA9395C89B}"/>
                </a:ext>
              </a:extLst>
            </p:cNvPr>
            <p:cNvGrpSpPr>
              <a:grpSpLocks noChangeAspect="1"/>
            </p:cNvGrpSpPr>
            <p:nvPr/>
          </p:nvGrpSpPr>
          <p:grpSpPr>
            <a:xfrm>
              <a:off x="6839357" y="1878624"/>
              <a:ext cx="153252" cy="153252"/>
              <a:chOff x="3348038" y="2299897"/>
              <a:chExt cx="911225" cy="911225"/>
            </a:xfrm>
            <a:solidFill>
              <a:schemeClr val="tx2"/>
            </a:solidFill>
            <a:scene3d>
              <a:camera prst="orthographicFront">
                <a:rot lat="0" lon="900000" rev="0"/>
              </a:camera>
              <a:lightRig rig="threePt" dir="t"/>
            </a:scene3d>
          </p:grpSpPr>
          <p:sp>
            <p:nvSpPr>
              <p:cNvPr id="40" name="Freeform 11">
                <a:extLst>
                  <a:ext uri="{FF2B5EF4-FFF2-40B4-BE49-F238E27FC236}">
                    <a16:creationId xmlns:a16="http://schemas.microsoft.com/office/drawing/2014/main" id="{806E6EE6-5BB3-4753-9EDF-DD4DA9C29671}"/>
                  </a:ext>
                </a:extLst>
              </p:cNvPr>
              <p:cNvSpPr>
                <a:spLocks noEditPoints="1"/>
              </p:cNvSpPr>
              <p:nvPr/>
            </p:nvSpPr>
            <p:spPr bwMode="auto">
              <a:xfrm>
                <a:off x="3348038" y="2299897"/>
                <a:ext cx="911225" cy="91122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18 w 236"/>
                  <a:gd name="T11" fmla="*/ 218 h 236"/>
                  <a:gd name="T12" fmla="*/ 18 w 236"/>
                  <a:gd name="T13" fmla="*/ 118 h 236"/>
                  <a:gd name="T14" fmla="*/ 118 w 236"/>
                  <a:gd name="T15" fmla="*/ 18 h 236"/>
                  <a:gd name="T16" fmla="*/ 218 w 236"/>
                  <a:gd name="T17" fmla="*/ 118 h 236"/>
                  <a:gd name="T18" fmla="*/ 118 w 236"/>
                  <a:gd name="T19"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18" y="218"/>
                    </a:moveTo>
                    <a:cubicBezTo>
                      <a:pt x="63" y="218"/>
                      <a:pt x="18" y="173"/>
                      <a:pt x="18" y="118"/>
                    </a:cubicBezTo>
                    <a:cubicBezTo>
                      <a:pt x="18" y="63"/>
                      <a:pt x="63" y="18"/>
                      <a:pt x="118" y="18"/>
                    </a:cubicBezTo>
                    <a:cubicBezTo>
                      <a:pt x="173" y="18"/>
                      <a:pt x="218" y="63"/>
                      <a:pt x="218" y="118"/>
                    </a:cubicBezTo>
                    <a:cubicBezTo>
                      <a:pt x="218" y="173"/>
                      <a:pt x="173" y="218"/>
                      <a:pt x="118" y="218"/>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1" name="Freeform 12">
                <a:extLst>
                  <a:ext uri="{FF2B5EF4-FFF2-40B4-BE49-F238E27FC236}">
                    <a16:creationId xmlns:a16="http://schemas.microsoft.com/office/drawing/2014/main" id="{E8DCFEC6-AB08-4833-850F-38A87B039E03}"/>
                  </a:ext>
                </a:extLst>
              </p:cNvPr>
              <p:cNvSpPr>
                <a:spLocks/>
              </p:cNvSpPr>
              <p:nvPr/>
            </p:nvSpPr>
            <p:spPr bwMode="auto">
              <a:xfrm>
                <a:off x="3560765" y="2507862"/>
                <a:ext cx="498477" cy="498477"/>
              </a:xfrm>
              <a:custGeom>
                <a:avLst/>
                <a:gdLst>
                  <a:gd name="T0" fmla="*/ 180 w 314"/>
                  <a:gd name="T1" fmla="*/ 0 h 314"/>
                  <a:gd name="T2" fmla="*/ 134 w 314"/>
                  <a:gd name="T3" fmla="*/ 0 h 314"/>
                  <a:gd name="T4" fmla="*/ 134 w 314"/>
                  <a:gd name="T5" fmla="*/ 134 h 314"/>
                  <a:gd name="T6" fmla="*/ 0 w 314"/>
                  <a:gd name="T7" fmla="*/ 134 h 314"/>
                  <a:gd name="T8" fmla="*/ 0 w 314"/>
                  <a:gd name="T9" fmla="*/ 180 h 314"/>
                  <a:gd name="T10" fmla="*/ 134 w 314"/>
                  <a:gd name="T11" fmla="*/ 180 h 314"/>
                  <a:gd name="T12" fmla="*/ 134 w 314"/>
                  <a:gd name="T13" fmla="*/ 314 h 314"/>
                  <a:gd name="T14" fmla="*/ 180 w 314"/>
                  <a:gd name="T15" fmla="*/ 314 h 314"/>
                  <a:gd name="T16" fmla="*/ 180 w 314"/>
                  <a:gd name="T17" fmla="*/ 180 h 314"/>
                  <a:gd name="T18" fmla="*/ 314 w 314"/>
                  <a:gd name="T19" fmla="*/ 180 h 314"/>
                  <a:gd name="T20" fmla="*/ 314 w 314"/>
                  <a:gd name="T21" fmla="*/ 134 h 314"/>
                  <a:gd name="T22" fmla="*/ 180 w 314"/>
                  <a:gd name="T23" fmla="*/ 134 h 314"/>
                  <a:gd name="T24" fmla="*/ 180 w 314"/>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314">
                    <a:moveTo>
                      <a:pt x="180" y="0"/>
                    </a:moveTo>
                    <a:lnTo>
                      <a:pt x="134" y="0"/>
                    </a:lnTo>
                    <a:lnTo>
                      <a:pt x="134" y="134"/>
                    </a:lnTo>
                    <a:lnTo>
                      <a:pt x="0" y="134"/>
                    </a:lnTo>
                    <a:lnTo>
                      <a:pt x="0" y="180"/>
                    </a:lnTo>
                    <a:lnTo>
                      <a:pt x="134" y="180"/>
                    </a:lnTo>
                    <a:lnTo>
                      <a:pt x="134" y="314"/>
                    </a:lnTo>
                    <a:lnTo>
                      <a:pt x="180" y="314"/>
                    </a:lnTo>
                    <a:lnTo>
                      <a:pt x="180" y="180"/>
                    </a:lnTo>
                    <a:lnTo>
                      <a:pt x="314" y="180"/>
                    </a:lnTo>
                    <a:lnTo>
                      <a:pt x="314" y="134"/>
                    </a:lnTo>
                    <a:lnTo>
                      <a:pt x="180" y="134"/>
                    </a:lnTo>
                    <a:lnTo>
                      <a:pt x="180" y="0"/>
                    </a:ln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700"/>
              </a:p>
            </p:txBody>
          </p:sp>
        </p:grpSp>
      </p:grpSp>
      <p:sp>
        <p:nvSpPr>
          <p:cNvPr id="42" name="TextBox 41">
            <a:extLst>
              <a:ext uri="{FF2B5EF4-FFF2-40B4-BE49-F238E27FC236}">
                <a16:creationId xmlns:a16="http://schemas.microsoft.com/office/drawing/2014/main" id="{BA6EC8BD-7072-4AB5-8AB7-C34590CADBE0}"/>
              </a:ext>
            </a:extLst>
          </p:cNvPr>
          <p:cNvSpPr txBox="1"/>
          <p:nvPr/>
        </p:nvSpPr>
        <p:spPr>
          <a:xfrm>
            <a:off x="415305" y="2348464"/>
            <a:ext cx="3786459" cy="1231106"/>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Develop recovery procedures </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Workshop to understand critical materials related to key data and recovery needs</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Delivers a validated plan with actionable steps for recovery</a:t>
            </a:r>
          </a:p>
        </p:txBody>
      </p:sp>
      <p:sp>
        <p:nvSpPr>
          <p:cNvPr id="27" name="Freeform 5">
            <a:extLst>
              <a:ext uri="{FF2B5EF4-FFF2-40B4-BE49-F238E27FC236}">
                <a16:creationId xmlns:a16="http://schemas.microsoft.com/office/drawing/2014/main" id="{ACA57018-9410-4667-9F3C-00A37CF9F079}"/>
              </a:ext>
            </a:extLst>
          </p:cNvPr>
          <p:cNvSpPr>
            <a:spLocks noChangeAspect="1" noEditPoints="1"/>
          </p:cNvSpPr>
          <p:nvPr/>
        </p:nvSpPr>
        <p:spPr bwMode="auto">
          <a:xfrm>
            <a:off x="2073834" y="1578076"/>
            <a:ext cx="657299" cy="587375"/>
          </a:xfrm>
          <a:custGeom>
            <a:avLst/>
            <a:gdLst>
              <a:gd name="T0" fmla="*/ 305 w 611"/>
              <a:gd name="T1" fmla="*/ 38 h 546"/>
              <a:gd name="T2" fmla="*/ 0 w 611"/>
              <a:gd name="T3" fmla="*/ 0 h 546"/>
              <a:gd name="T4" fmla="*/ 0 w 611"/>
              <a:gd name="T5" fmla="*/ 508 h 546"/>
              <a:gd name="T6" fmla="*/ 284 w 611"/>
              <a:gd name="T7" fmla="*/ 544 h 546"/>
              <a:gd name="T8" fmla="*/ 305 w 611"/>
              <a:gd name="T9" fmla="*/ 546 h 546"/>
              <a:gd name="T10" fmla="*/ 327 w 611"/>
              <a:gd name="T11" fmla="*/ 544 h 546"/>
              <a:gd name="T12" fmla="*/ 611 w 611"/>
              <a:gd name="T13" fmla="*/ 508 h 546"/>
              <a:gd name="T14" fmla="*/ 611 w 611"/>
              <a:gd name="T15" fmla="*/ 0 h 546"/>
              <a:gd name="T16" fmla="*/ 305 w 611"/>
              <a:gd name="T17" fmla="*/ 38 h 546"/>
              <a:gd name="T18" fmla="*/ 284 w 611"/>
              <a:gd name="T19" fmla="*/ 501 h 546"/>
              <a:gd name="T20" fmla="*/ 40 w 611"/>
              <a:gd name="T21" fmla="*/ 469 h 546"/>
              <a:gd name="T22" fmla="*/ 40 w 611"/>
              <a:gd name="T23" fmla="*/ 48 h 546"/>
              <a:gd name="T24" fmla="*/ 284 w 611"/>
              <a:gd name="T25" fmla="*/ 77 h 546"/>
              <a:gd name="T26" fmla="*/ 284 w 611"/>
              <a:gd name="T27" fmla="*/ 501 h 546"/>
              <a:gd name="T28" fmla="*/ 422 w 611"/>
              <a:gd name="T29" fmla="*/ 65 h 546"/>
              <a:gd name="T30" fmla="*/ 484 w 611"/>
              <a:gd name="T31" fmla="*/ 57 h 546"/>
              <a:gd name="T32" fmla="*/ 484 w 611"/>
              <a:gd name="T33" fmla="*/ 228 h 546"/>
              <a:gd name="T34" fmla="*/ 451 w 611"/>
              <a:gd name="T35" fmla="*/ 216 h 546"/>
              <a:gd name="T36" fmla="*/ 422 w 611"/>
              <a:gd name="T37" fmla="*/ 232 h 546"/>
              <a:gd name="T38" fmla="*/ 422 w 611"/>
              <a:gd name="T39" fmla="*/ 65 h 546"/>
              <a:gd name="T40" fmla="*/ 570 w 611"/>
              <a:gd name="T41" fmla="*/ 469 h 546"/>
              <a:gd name="T42" fmla="*/ 327 w 611"/>
              <a:gd name="T43" fmla="*/ 501 h 546"/>
              <a:gd name="T44" fmla="*/ 327 w 611"/>
              <a:gd name="T45" fmla="*/ 77 h 546"/>
              <a:gd name="T46" fmla="*/ 382 w 611"/>
              <a:gd name="T47" fmla="*/ 69 h 546"/>
              <a:gd name="T48" fmla="*/ 382 w 611"/>
              <a:gd name="T49" fmla="*/ 304 h 546"/>
              <a:gd name="T50" fmla="*/ 456 w 611"/>
              <a:gd name="T51" fmla="*/ 261 h 546"/>
              <a:gd name="T52" fmla="*/ 525 w 611"/>
              <a:gd name="T53" fmla="*/ 287 h 546"/>
              <a:gd name="T54" fmla="*/ 525 w 611"/>
              <a:gd name="T55" fmla="*/ 53 h 546"/>
              <a:gd name="T56" fmla="*/ 570 w 611"/>
              <a:gd name="T57" fmla="*/ 48 h 546"/>
              <a:gd name="T58" fmla="*/ 570 w 611"/>
              <a:gd name="T59" fmla="*/ 469 h 546"/>
              <a:gd name="T60" fmla="*/ 570 w 611"/>
              <a:gd name="T61" fmla="*/ 469 h 546"/>
              <a:gd name="T62" fmla="*/ 570 w 611"/>
              <a:gd name="T63"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546">
                <a:moveTo>
                  <a:pt x="305" y="38"/>
                </a:moveTo>
                <a:lnTo>
                  <a:pt x="0" y="0"/>
                </a:lnTo>
                <a:lnTo>
                  <a:pt x="0" y="508"/>
                </a:lnTo>
                <a:lnTo>
                  <a:pt x="284" y="544"/>
                </a:lnTo>
                <a:lnTo>
                  <a:pt x="305" y="546"/>
                </a:lnTo>
                <a:lnTo>
                  <a:pt x="327" y="544"/>
                </a:lnTo>
                <a:lnTo>
                  <a:pt x="611" y="508"/>
                </a:lnTo>
                <a:lnTo>
                  <a:pt x="611" y="0"/>
                </a:lnTo>
                <a:lnTo>
                  <a:pt x="305" y="38"/>
                </a:lnTo>
                <a:close/>
                <a:moveTo>
                  <a:pt x="284" y="501"/>
                </a:moveTo>
                <a:lnTo>
                  <a:pt x="40" y="469"/>
                </a:lnTo>
                <a:lnTo>
                  <a:pt x="40" y="48"/>
                </a:lnTo>
                <a:lnTo>
                  <a:pt x="284" y="77"/>
                </a:lnTo>
                <a:lnTo>
                  <a:pt x="284" y="501"/>
                </a:lnTo>
                <a:close/>
                <a:moveTo>
                  <a:pt x="422" y="65"/>
                </a:moveTo>
                <a:lnTo>
                  <a:pt x="484" y="57"/>
                </a:lnTo>
                <a:lnTo>
                  <a:pt x="484" y="228"/>
                </a:lnTo>
                <a:lnTo>
                  <a:pt x="451" y="216"/>
                </a:lnTo>
                <a:lnTo>
                  <a:pt x="422" y="232"/>
                </a:lnTo>
                <a:lnTo>
                  <a:pt x="422" y="65"/>
                </a:lnTo>
                <a:close/>
                <a:moveTo>
                  <a:pt x="570" y="469"/>
                </a:moveTo>
                <a:lnTo>
                  <a:pt x="327" y="501"/>
                </a:lnTo>
                <a:lnTo>
                  <a:pt x="327" y="77"/>
                </a:lnTo>
                <a:lnTo>
                  <a:pt x="382" y="69"/>
                </a:lnTo>
                <a:lnTo>
                  <a:pt x="382" y="304"/>
                </a:lnTo>
                <a:lnTo>
                  <a:pt x="456" y="261"/>
                </a:lnTo>
                <a:lnTo>
                  <a:pt x="525" y="287"/>
                </a:lnTo>
                <a:lnTo>
                  <a:pt x="525" y="53"/>
                </a:lnTo>
                <a:lnTo>
                  <a:pt x="570" y="48"/>
                </a:lnTo>
                <a:lnTo>
                  <a:pt x="570" y="469"/>
                </a:lnTo>
                <a:lnTo>
                  <a:pt x="570" y="469"/>
                </a:lnTo>
                <a:lnTo>
                  <a:pt x="570" y="4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87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MANAGED SERVICES</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MANAGED SERVICES</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Cyber Recovery Operate &amp; Manage</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Drive consistency in operations and reduce risk</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5" name="TextBox 74">
            <a:extLst>
              <a:ext uri="{FF2B5EF4-FFF2-40B4-BE49-F238E27FC236}">
                <a16:creationId xmlns:a16="http://schemas.microsoft.com/office/drawing/2014/main" id="{5D235158-15CD-4308-9DF4-EFAEE1CFD8C4}"/>
              </a:ext>
            </a:extLst>
          </p:cNvPr>
          <p:cNvSpPr txBox="1"/>
          <p:nvPr/>
        </p:nvSpPr>
        <p:spPr>
          <a:xfrm>
            <a:off x="438645" y="2348464"/>
            <a:ext cx="3931409" cy="800219"/>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Manage day-to-day vault operations </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Drive consistent procedures and testing</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Monitored 24x7x365 by global operations team</a:t>
            </a:r>
          </a:p>
        </p:txBody>
      </p:sp>
      <p:grpSp>
        <p:nvGrpSpPr>
          <p:cNvPr id="57" name="Group 56">
            <a:extLst>
              <a:ext uri="{FF2B5EF4-FFF2-40B4-BE49-F238E27FC236}">
                <a16:creationId xmlns:a16="http://schemas.microsoft.com/office/drawing/2014/main" id="{51AB3763-43C5-4315-B7B2-65D737115B14}"/>
              </a:ext>
            </a:extLst>
          </p:cNvPr>
          <p:cNvGrpSpPr>
            <a:grpSpLocks noChangeAspect="1"/>
          </p:cNvGrpSpPr>
          <p:nvPr/>
        </p:nvGrpSpPr>
        <p:grpSpPr>
          <a:xfrm>
            <a:off x="2103815" y="1580853"/>
            <a:ext cx="589282" cy="589282"/>
            <a:chOff x="7707313" y="785813"/>
            <a:chExt cx="971551" cy="971551"/>
          </a:xfrm>
          <a:solidFill>
            <a:schemeClr val="tx2"/>
          </a:solidFill>
        </p:grpSpPr>
        <p:sp>
          <p:nvSpPr>
            <p:cNvPr id="58" name="Freeform 45">
              <a:extLst>
                <a:ext uri="{FF2B5EF4-FFF2-40B4-BE49-F238E27FC236}">
                  <a16:creationId xmlns:a16="http://schemas.microsoft.com/office/drawing/2014/main" id="{F3058F33-5771-45AB-AA5B-C9EF1121C4F3}"/>
                </a:ext>
              </a:extLst>
            </p:cNvPr>
            <p:cNvSpPr>
              <a:spLocks noEditPoints="1"/>
            </p:cNvSpPr>
            <p:nvPr/>
          </p:nvSpPr>
          <p:spPr bwMode="auto">
            <a:xfrm>
              <a:off x="8067676" y="1063626"/>
              <a:ext cx="611188" cy="693738"/>
            </a:xfrm>
            <a:custGeom>
              <a:avLst/>
              <a:gdLst>
                <a:gd name="T0" fmla="*/ 289 w 385"/>
                <a:gd name="T1" fmla="*/ 145 h 437"/>
                <a:gd name="T2" fmla="*/ 289 w 385"/>
                <a:gd name="T3" fmla="*/ 0 h 437"/>
                <a:gd name="T4" fmla="*/ 46 w 385"/>
                <a:gd name="T5" fmla="*/ 0 h 437"/>
                <a:gd name="T6" fmla="*/ 50 w 385"/>
                <a:gd name="T7" fmla="*/ 31 h 437"/>
                <a:gd name="T8" fmla="*/ 258 w 385"/>
                <a:gd name="T9" fmla="*/ 31 h 437"/>
                <a:gd name="T10" fmla="*/ 258 w 385"/>
                <a:gd name="T11" fmla="*/ 145 h 437"/>
                <a:gd name="T12" fmla="*/ 222 w 385"/>
                <a:gd name="T13" fmla="*/ 145 h 437"/>
                <a:gd name="T14" fmla="*/ 222 w 385"/>
                <a:gd name="T15" fmla="*/ 176 h 437"/>
                <a:gd name="T16" fmla="*/ 258 w 385"/>
                <a:gd name="T17" fmla="*/ 176 h 437"/>
                <a:gd name="T18" fmla="*/ 258 w 385"/>
                <a:gd name="T19" fmla="*/ 176 h 437"/>
                <a:gd name="T20" fmla="*/ 258 w 385"/>
                <a:gd name="T21" fmla="*/ 291 h 437"/>
                <a:gd name="T22" fmla="*/ 143 w 385"/>
                <a:gd name="T23" fmla="*/ 291 h 437"/>
                <a:gd name="T24" fmla="*/ 143 w 385"/>
                <a:gd name="T25" fmla="*/ 258 h 437"/>
                <a:gd name="T26" fmla="*/ 112 w 385"/>
                <a:gd name="T27" fmla="*/ 258 h 437"/>
                <a:gd name="T28" fmla="*/ 112 w 385"/>
                <a:gd name="T29" fmla="*/ 291 h 437"/>
                <a:gd name="T30" fmla="*/ 15 w 385"/>
                <a:gd name="T31" fmla="*/ 291 h 437"/>
                <a:gd name="T32" fmla="*/ 10 w 385"/>
                <a:gd name="T33" fmla="*/ 322 h 437"/>
                <a:gd name="T34" fmla="*/ 112 w 385"/>
                <a:gd name="T35" fmla="*/ 322 h 437"/>
                <a:gd name="T36" fmla="*/ 112 w 385"/>
                <a:gd name="T37" fmla="*/ 406 h 437"/>
                <a:gd name="T38" fmla="*/ 3 w 385"/>
                <a:gd name="T39" fmla="*/ 406 h 437"/>
                <a:gd name="T40" fmla="*/ 0 w 385"/>
                <a:gd name="T41" fmla="*/ 437 h 437"/>
                <a:gd name="T42" fmla="*/ 385 w 385"/>
                <a:gd name="T43" fmla="*/ 437 h 437"/>
                <a:gd name="T44" fmla="*/ 385 w 385"/>
                <a:gd name="T45" fmla="*/ 145 h 437"/>
                <a:gd name="T46" fmla="*/ 289 w 385"/>
                <a:gd name="T47" fmla="*/ 145 h 437"/>
                <a:gd name="T48" fmla="*/ 353 w 385"/>
                <a:gd name="T49" fmla="*/ 406 h 437"/>
                <a:gd name="T50" fmla="*/ 143 w 385"/>
                <a:gd name="T51" fmla="*/ 406 h 437"/>
                <a:gd name="T52" fmla="*/ 143 w 385"/>
                <a:gd name="T53" fmla="*/ 322 h 437"/>
                <a:gd name="T54" fmla="*/ 289 w 385"/>
                <a:gd name="T55" fmla="*/ 322 h 437"/>
                <a:gd name="T56" fmla="*/ 289 w 385"/>
                <a:gd name="T57" fmla="*/ 176 h 437"/>
                <a:gd name="T58" fmla="*/ 353 w 385"/>
                <a:gd name="T59" fmla="*/ 176 h 437"/>
                <a:gd name="T60" fmla="*/ 353 w 385"/>
                <a:gd name="T61" fmla="*/ 40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437">
                  <a:moveTo>
                    <a:pt x="289" y="145"/>
                  </a:moveTo>
                  <a:lnTo>
                    <a:pt x="289" y="0"/>
                  </a:lnTo>
                  <a:lnTo>
                    <a:pt x="46" y="0"/>
                  </a:lnTo>
                  <a:lnTo>
                    <a:pt x="50" y="31"/>
                  </a:lnTo>
                  <a:lnTo>
                    <a:pt x="258" y="31"/>
                  </a:lnTo>
                  <a:lnTo>
                    <a:pt x="258" y="145"/>
                  </a:lnTo>
                  <a:lnTo>
                    <a:pt x="222" y="145"/>
                  </a:lnTo>
                  <a:lnTo>
                    <a:pt x="222" y="176"/>
                  </a:lnTo>
                  <a:lnTo>
                    <a:pt x="258" y="176"/>
                  </a:lnTo>
                  <a:lnTo>
                    <a:pt x="258" y="176"/>
                  </a:lnTo>
                  <a:lnTo>
                    <a:pt x="258" y="291"/>
                  </a:lnTo>
                  <a:lnTo>
                    <a:pt x="143" y="291"/>
                  </a:lnTo>
                  <a:lnTo>
                    <a:pt x="143" y="258"/>
                  </a:lnTo>
                  <a:lnTo>
                    <a:pt x="112" y="258"/>
                  </a:lnTo>
                  <a:lnTo>
                    <a:pt x="112" y="291"/>
                  </a:lnTo>
                  <a:lnTo>
                    <a:pt x="15" y="291"/>
                  </a:lnTo>
                  <a:lnTo>
                    <a:pt x="10" y="322"/>
                  </a:lnTo>
                  <a:lnTo>
                    <a:pt x="112" y="322"/>
                  </a:lnTo>
                  <a:lnTo>
                    <a:pt x="112" y="406"/>
                  </a:lnTo>
                  <a:lnTo>
                    <a:pt x="3" y="406"/>
                  </a:lnTo>
                  <a:lnTo>
                    <a:pt x="0" y="437"/>
                  </a:lnTo>
                  <a:lnTo>
                    <a:pt x="385" y="437"/>
                  </a:lnTo>
                  <a:lnTo>
                    <a:pt x="385" y="145"/>
                  </a:lnTo>
                  <a:lnTo>
                    <a:pt x="289" y="145"/>
                  </a:lnTo>
                  <a:close/>
                  <a:moveTo>
                    <a:pt x="353" y="406"/>
                  </a:moveTo>
                  <a:lnTo>
                    <a:pt x="143" y="406"/>
                  </a:lnTo>
                  <a:lnTo>
                    <a:pt x="143" y="322"/>
                  </a:lnTo>
                  <a:lnTo>
                    <a:pt x="289" y="322"/>
                  </a:lnTo>
                  <a:lnTo>
                    <a:pt x="289" y="176"/>
                  </a:lnTo>
                  <a:lnTo>
                    <a:pt x="353" y="176"/>
                  </a:lnTo>
                  <a:lnTo>
                    <a:pt x="353"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6">
              <a:extLst>
                <a:ext uri="{FF2B5EF4-FFF2-40B4-BE49-F238E27FC236}">
                  <a16:creationId xmlns:a16="http://schemas.microsoft.com/office/drawing/2014/main" id="{4935BCCC-85C0-4A17-9581-72D7F8C6AEDB}"/>
                </a:ext>
              </a:extLst>
            </p:cNvPr>
            <p:cNvSpPr>
              <a:spLocks noChangeArrowheads="1"/>
            </p:cNvSpPr>
            <p:nvPr/>
          </p:nvSpPr>
          <p:spPr bwMode="auto">
            <a:xfrm>
              <a:off x="8299451" y="1203326"/>
              <a:ext cx="49213"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7">
              <a:extLst>
                <a:ext uri="{FF2B5EF4-FFF2-40B4-BE49-F238E27FC236}">
                  <a16:creationId xmlns:a16="http://schemas.microsoft.com/office/drawing/2014/main" id="{F9C1FBF1-0FBA-4FD0-80E6-24FD89A8EEE2}"/>
                </a:ext>
              </a:extLst>
            </p:cNvPr>
            <p:cNvSpPr>
              <a:spLocks noChangeArrowheads="1"/>
            </p:cNvSpPr>
            <p:nvPr/>
          </p:nvSpPr>
          <p:spPr bwMode="auto">
            <a:xfrm>
              <a:off x="8196263" y="1203326"/>
              <a:ext cx="49213"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8">
              <a:extLst>
                <a:ext uri="{FF2B5EF4-FFF2-40B4-BE49-F238E27FC236}">
                  <a16:creationId xmlns:a16="http://schemas.microsoft.com/office/drawing/2014/main" id="{834858C7-34E8-49BF-BE81-B90AA4AC6F81}"/>
                </a:ext>
              </a:extLst>
            </p:cNvPr>
            <p:cNvSpPr>
              <a:spLocks noEditPoints="1"/>
            </p:cNvSpPr>
            <p:nvPr/>
          </p:nvSpPr>
          <p:spPr bwMode="auto">
            <a:xfrm>
              <a:off x="7707313" y="785813"/>
              <a:ext cx="414338" cy="971550"/>
            </a:xfrm>
            <a:custGeom>
              <a:avLst/>
              <a:gdLst>
                <a:gd name="T0" fmla="*/ 100 w 109"/>
                <a:gd name="T1" fmla="*/ 67 h 256"/>
                <a:gd name="T2" fmla="*/ 84 w 109"/>
                <a:gd name="T3" fmla="*/ 53 h 256"/>
                <a:gd name="T4" fmla="*/ 89 w 109"/>
                <a:gd name="T5" fmla="*/ 35 h 256"/>
                <a:gd name="T6" fmla="*/ 54 w 109"/>
                <a:gd name="T7" fmla="*/ 0 h 256"/>
                <a:gd name="T8" fmla="*/ 20 w 109"/>
                <a:gd name="T9" fmla="*/ 35 h 256"/>
                <a:gd name="T10" fmla="*/ 25 w 109"/>
                <a:gd name="T11" fmla="*/ 53 h 256"/>
                <a:gd name="T12" fmla="*/ 9 w 109"/>
                <a:gd name="T13" fmla="*/ 67 h 256"/>
                <a:gd name="T14" fmla="*/ 0 w 109"/>
                <a:gd name="T15" fmla="*/ 143 h 256"/>
                <a:gd name="T16" fmla="*/ 18 w 109"/>
                <a:gd name="T17" fmla="*/ 160 h 256"/>
                <a:gd name="T18" fmla="*/ 27 w 109"/>
                <a:gd name="T19" fmla="*/ 256 h 256"/>
                <a:gd name="T20" fmla="*/ 81 w 109"/>
                <a:gd name="T21" fmla="*/ 256 h 256"/>
                <a:gd name="T22" fmla="*/ 91 w 109"/>
                <a:gd name="T23" fmla="*/ 160 h 256"/>
                <a:gd name="T24" fmla="*/ 109 w 109"/>
                <a:gd name="T25" fmla="*/ 143 h 256"/>
                <a:gd name="T26" fmla="*/ 100 w 109"/>
                <a:gd name="T27" fmla="*/ 67 h 256"/>
                <a:gd name="T28" fmla="*/ 54 w 109"/>
                <a:gd name="T29" fmla="*/ 13 h 256"/>
                <a:gd name="T30" fmla="*/ 76 w 109"/>
                <a:gd name="T31" fmla="*/ 35 h 256"/>
                <a:gd name="T32" fmla="*/ 54 w 109"/>
                <a:gd name="T33" fmla="*/ 56 h 256"/>
                <a:gd name="T34" fmla="*/ 33 w 109"/>
                <a:gd name="T35" fmla="*/ 35 h 256"/>
                <a:gd name="T36" fmla="*/ 54 w 109"/>
                <a:gd name="T37" fmla="*/ 13 h 256"/>
                <a:gd name="T38" fmla="*/ 78 w 109"/>
                <a:gd name="T39" fmla="*/ 153 h 256"/>
                <a:gd name="T40" fmla="*/ 69 w 109"/>
                <a:gd name="T41" fmla="*/ 243 h 256"/>
                <a:gd name="T42" fmla="*/ 40 w 109"/>
                <a:gd name="T43" fmla="*/ 243 h 256"/>
                <a:gd name="T44" fmla="*/ 30 w 109"/>
                <a:gd name="T45" fmla="*/ 153 h 256"/>
                <a:gd name="T46" fmla="*/ 14 w 109"/>
                <a:gd name="T47" fmla="*/ 138 h 256"/>
                <a:gd name="T48" fmla="*/ 22 w 109"/>
                <a:gd name="T49" fmla="*/ 74 h 256"/>
                <a:gd name="T50" fmla="*/ 34 w 109"/>
                <a:gd name="T51" fmla="*/ 63 h 256"/>
                <a:gd name="T52" fmla="*/ 54 w 109"/>
                <a:gd name="T53" fmla="*/ 70 h 256"/>
                <a:gd name="T54" fmla="*/ 75 w 109"/>
                <a:gd name="T55" fmla="*/ 63 h 256"/>
                <a:gd name="T56" fmla="*/ 87 w 109"/>
                <a:gd name="T57" fmla="*/ 74 h 256"/>
                <a:gd name="T58" fmla="*/ 95 w 109"/>
                <a:gd name="T59" fmla="*/ 138 h 256"/>
                <a:gd name="T60" fmla="*/ 78 w 109"/>
                <a:gd name="T61" fmla="*/ 15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256">
                  <a:moveTo>
                    <a:pt x="100" y="67"/>
                  </a:moveTo>
                  <a:cubicBezTo>
                    <a:pt x="84" y="53"/>
                    <a:pt x="84" y="53"/>
                    <a:pt x="84" y="53"/>
                  </a:cubicBezTo>
                  <a:cubicBezTo>
                    <a:pt x="87" y="48"/>
                    <a:pt x="89" y="41"/>
                    <a:pt x="89" y="35"/>
                  </a:cubicBezTo>
                  <a:cubicBezTo>
                    <a:pt x="89" y="16"/>
                    <a:pt x="74" y="0"/>
                    <a:pt x="54" y="0"/>
                  </a:cubicBezTo>
                  <a:cubicBezTo>
                    <a:pt x="35" y="0"/>
                    <a:pt x="20" y="16"/>
                    <a:pt x="20" y="35"/>
                  </a:cubicBezTo>
                  <a:cubicBezTo>
                    <a:pt x="20" y="41"/>
                    <a:pt x="22" y="48"/>
                    <a:pt x="25" y="53"/>
                  </a:cubicBezTo>
                  <a:cubicBezTo>
                    <a:pt x="9" y="67"/>
                    <a:pt x="9" y="67"/>
                    <a:pt x="9" y="67"/>
                  </a:cubicBezTo>
                  <a:cubicBezTo>
                    <a:pt x="0" y="143"/>
                    <a:pt x="0" y="143"/>
                    <a:pt x="0" y="143"/>
                  </a:cubicBezTo>
                  <a:cubicBezTo>
                    <a:pt x="18" y="160"/>
                    <a:pt x="18" y="160"/>
                    <a:pt x="18" y="160"/>
                  </a:cubicBezTo>
                  <a:cubicBezTo>
                    <a:pt x="27" y="256"/>
                    <a:pt x="27" y="256"/>
                    <a:pt x="27" y="256"/>
                  </a:cubicBezTo>
                  <a:cubicBezTo>
                    <a:pt x="81" y="256"/>
                    <a:pt x="81" y="256"/>
                    <a:pt x="81" y="256"/>
                  </a:cubicBezTo>
                  <a:cubicBezTo>
                    <a:pt x="91" y="160"/>
                    <a:pt x="91" y="160"/>
                    <a:pt x="91" y="160"/>
                  </a:cubicBezTo>
                  <a:cubicBezTo>
                    <a:pt x="109" y="143"/>
                    <a:pt x="109" y="143"/>
                    <a:pt x="109" y="143"/>
                  </a:cubicBezTo>
                  <a:lnTo>
                    <a:pt x="100" y="67"/>
                  </a:lnTo>
                  <a:close/>
                  <a:moveTo>
                    <a:pt x="54" y="13"/>
                  </a:moveTo>
                  <a:cubicBezTo>
                    <a:pt x="66" y="13"/>
                    <a:pt x="76" y="23"/>
                    <a:pt x="76" y="35"/>
                  </a:cubicBezTo>
                  <a:cubicBezTo>
                    <a:pt x="76" y="47"/>
                    <a:pt x="66" y="56"/>
                    <a:pt x="54" y="56"/>
                  </a:cubicBezTo>
                  <a:cubicBezTo>
                    <a:pt x="43" y="56"/>
                    <a:pt x="33" y="47"/>
                    <a:pt x="33" y="35"/>
                  </a:cubicBezTo>
                  <a:cubicBezTo>
                    <a:pt x="33" y="23"/>
                    <a:pt x="43" y="13"/>
                    <a:pt x="54" y="13"/>
                  </a:cubicBezTo>
                  <a:close/>
                  <a:moveTo>
                    <a:pt x="78" y="153"/>
                  </a:moveTo>
                  <a:cubicBezTo>
                    <a:pt x="69" y="243"/>
                    <a:pt x="69" y="243"/>
                    <a:pt x="69" y="243"/>
                  </a:cubicBezTo>
                  <a:cubicBezTo>
                    <a:pt x="40" y="243"/>
                    <a:pt x="40" y="243"/>
                    <a:pt x="40" y="243"/>
                  </a:cubicBezTo>
                  <a:cubicBezTo>
                    <a:pt x="30" y="153"/>
                    <a:pt x="30" y="153"/>
                    <a:pt x="30" y="153"/>
                  </a:cubicBezTo>
                  <a:cubicBezTo>
                    <a:pt x="14" y="138"/>
                    <a:pt x="14" y="138"/>
                    <a:pt x="14" y="138"/>
                  </a:cubicBezTo>
                  <a:cubicBezTo>
                    <a:pt x="22" y="74"/>
                    <a:pt x="22" y="74"/>
                    <a:pt x="22" y="74"/>
                  </a:cubicBezTo>
                  <a:cubicBezTo>
                    <a:pt x="34" y="63"/>
                    <a:pt x="34" y="63"/>
                    <a:pt x="34" y="63"/>
                  </a:cubicBezTo>
                  <a:cubicBezTo>
                    <a:pt x="39" y="67"/>
                    <a:pt x="47" y="70"/>
                    <a:pt x="54" y="70"/>
                  </a:cubicBezTo>
                  <a:cubicBezTo>
                    <a:pt x="62" y="70"/>
                    <a:pt x="69" y="67"/>
                    <a:pt x="75" y="63"/>
                  </a:cubicBezTo>
                  <a:cubicBezTo>
                    <a:pt x="87" y="74"/>
                    <a:pt x="87" y="74"/>
                    <a:pt x="87" y="74"/>
                  </a:cubicBezTo>
                  <a:cubicBezTo>
                    <a:pt x="95" y="138"/>
                    <a:pt x="95" y="138"/>
                    <a:pt x="95" y="138"/>
                  </a:cubicBezTo>
                  <a:lnTo>
                    <a:pt x="78"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extBox 24">
            <a:extLst>
              <a:ext uri="{FF2B5EF4-FFF2-40B4-BE49-F238E27FC236}">
                <a16:creationId xmlns:a16="http://schemas.microsoft.com/office/drawing/2014/main" id="{A0E69710-4735-46CD-B508-F6AA91919C03}"/>
              </a:ext>
            </a:extLst>
          </p:cNvPr>
          <p:cNvSpPr txBox="1"/>
          <p:nvPr/>
        </p:nvSpPr>
        <p:spPr>
          <a:xfrm>
            <a:off x="4786554" y="2348463"/>
            <a:ext cx="3925332" cy="1092607"/>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Manage day-to-day vault operations </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Support recovery operations</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Drive consistent procedures and testing</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Monitored 24x7x365 by global operations team</a:t>
            </a:r>
          </a:p>
        </p:txBody>
      </p:sp>
      <p:grpSp>
        <p:nvGrpSpPr>
          <p:cNvPr id="3" name="Group 2">
            <a:extLst>
              <a:ext uri="{FF2B5EF4-FFF2-40B4-BE49-F238E27FC236}">
                <a16:creationId xmlns:a16="http://schemas.microsoft.com/office/drawing/2014/main" id="{125D2211-9CB6-4B92-955F-629362CE4993}"/>
              </a:ext>
            </a:extLst>
          </p:cNvPr>
          <p:cNvGrpSpPr/>
          <p:nvPr/>
        </p:nvGrpSpPr>
        <p:grpSpPr>
          <a:xfrm>
            <a:off x="6450903" y="1538452"/>
            <a:ext cx="676381" cy="590279"/>
            <a:chOff x="6450903" y="1538452"/>
            <a:chExt cx="676381" cy="590279"/>
          </a:xfrm>
        </p:grpSpPr>
        <p:grpSp>
          <p:nvGrpSpPr>
            <p:cNvPr id="26" name="Group 25">
              <a:extLst>
                <a:ext uri="{FF2B5EF4-FFF2-40B4-BE49-F238E27FC236}">
                  <a16:creationId xmlns:a16="http://schemas.microsoft.com/office/drawing/2014/main" id="{8DE2CC64-9BEF-4F7B-9AB5-25820434978F}"/>
                </a:ext>
              </a:extLst>
            </p:cNvPr>
            <p:cNvGrpSpPr>
              <a:grpSpLocks noChangeAspect="1"/>
            </p:cNvGrpSpPr>
            <p:nvPr/>
          </p:nvGrpSpPr>
          <p:grpSpPr>
            <a:xfrm>
              <a:off x="6450903" y="1539449"/>
              <a:ext cx="589282" cy="589282"/>
              <a:chOff x="7707313" y="785813"/>
              <a:chExt cx="971551" cy="971551"/>
            </a:xfrm>
            <a:solidFill>
              <a:schemeClr val="tx2"/>
            </a:solidFill>
          </p:grpSpPr>
          <p:sp>
            <p:nvSpPr>
              <p:cNvPr id="27" name="Freeform 45">
                <a:extLst>
                  <a:ext uri="{FF2B5EF4-FFF2-40B4-BE49-F238E27FC236}">
                    <a16:creationId xmlns:a16="http://schemas.microsoft.com/office/drawing/2014/main" id="{717A425D-E682-43AE-80F0-7D6FB96B922C}"/>
                  </a:ext>
                </a:extLst>
              </p:cNvPr>
              <p:cNvSpPr>
                <a:spLocks noEditPoints="1"/>
              </p:cNvSpPr>
              <p:nvPr/>
            </p:nvSpPr>
            <p:spPr bwMode="auto">
              <a:xfrm>
                <a:off x="8067676" y="1063626"/>
                <a:ext cx="611188" cy="693738"/>
              </a:xfrm>
              <a:custGeom>
                <a:avLst/>
                <a:gdLst>
                  <a:gd name="T0" fmla="*/ 289 w 385"/>
                  <a:gd name="T1" fmla="*/ 145 h 437"/>
                  <a:gd name="T2" fmla="*/ 289 w 385"/>
                  <a:gd name="T3" fmla="*/ 0 h 437"/>
                  <a:gd name="T4" fmla="*/ 46 w 385"/>
                  <a:gd name="T5" fmla="*/ 0 h 437"/>
                  <a:gd name="T6" fmla="*/ 50 w 385"/>
                  <a:gd name="T7" fmla="*/ 31 h 437"/>
                  <a:gd name="T8" fmla="*/ 258 w 385"/>
                  <a:gd name="T9" fmla="*/ 31 h 437"/>
                  <a:gd name="T10" fmla="*/ 258 w 385"/>
                  <a:gd name="T11" fmla="*/ 145 h 437"/>
                  <a:gd name="T12" fmla="*/ 222 w 385"/>
                  <a:gd name="T13" fmla="*/ 145 h 437"/>
                  <a:gd name="T14" fmla="*/ 222 w 385"/>
                  <a:gd name="T15" fmla="*/ 176 h 437"/>
                  <a:gd name="T16" fmla="*/ 258 w 385"/>
                  <a:gd name="T17" fmla="*/ 176 h 437"/>
                  <a:gd name="T18" fmla="*/ 258 w 385"/>
                  <a:gd name="T19" fmla="*/ 176 h 437"/>
                  <a:gd name="T20" fmla="*/ 258 w 385"/>
                  <a:gd name="T21" fmla="*/ 291 h 437"/>
                  <a:gd name="T22" fmla="*/ 143 w 385"/>
                  <a:gd name="T23" fmla="*/ 291 h 437"/>
                  <a:gd name="T24" fmla="*/ 143 w 385"/>
                  <a:gd name="T25" fmla="*/ 258 h 437"/>
                  <a:gd name="T26" fmla="*/ 112 w 385"/>
                  <a:gd name="T27" fmla="*/ 258 h 437"/>
                  <a:gd name="T28" fmla="*/ 112 w 385"/>
                  <a:gd name="T29" fmla="*/ 291 h 437"/>
                  <a:gd name="T30" fmla="*/ 15 w 385"/>
                  <a:gd name="T31" fmla="*/ 291 h 437"/>
                  <a:gd name="T32" fmla="*/ 10 w 385"/>
                  <a:gd name="T33" fmla="*/ 322 h 437"/>
                  <a:gd name="T34" fmla="*/ 112 w 385"/>
                  <a:gd name="T35" fmla="*/ 322 h 437"/>
                  <a:gd name="T36" fmla="*/ 112 w 385"/>
                  <a:gd name="T37" fmla="*/ 406 h 437"/>
                  <a:gd name="T38" fmla="*/ 3 w 385"/>
                  <a:gd name="T39" fmla="*/ 406 h 437"/>
                  <a:gd name="T40" fmla="*/ 0 w 385"/>
                  <a:gd name="T41" fmla="*/ 437 h 437"/>
                  <a:gd name="T42" fmla="*/ 385 w 385"/>
                  <a:gd name="T43" fmla="*/ 437 h 437"/>
                  <a:gd name="T44" fmla="*/ 385 w 385"/>
                  <a:gd name="T45" fmla="*/ 145 h 437"/>
                  <a:gd name="T46" fmla="*/ 289 w 385"/>
                  <a:gd name="T47" fmla="*/ 145 h 437"/>
                  <a:gd name="T48" fmla="*/ 353 w 385"/>
                  <a:gd name="T49" fmla="*/ 406 h 437"/>
                  <a:gd name="T50" fmla="*/ 143 w 385"/>
                  <a:gd name="T51" fmla="*/ 406 h 437"/>
                  <a:gd name="T52" fmla="*/ 143 w 385"/>
                  <a:gd name="T53" fmla="*/ 322 h 437"/>
                  <a:gd name="T54" fmla="*/ 289 w 385"/>
                  <a:gd name="T55" fmla="*/ 322 h 437"/>
                  <a:gd name="T56" fmla="*/ 289 w 385"/>
                  <a:gd name="T57" fmla="*/ 176 h 437"/>
                  <a:gd name="T58" fmla="*/ 353 w 385"/>
                  <a:gd name="T59" fmla="*/ 176 h 437"/>
                  <a:gd name="T60" fmla="*/ 353 w 385"/>
                  <a:gd name="T61" fmla="*/ 40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437">
                    <a:moveTo>
                      <a:pt x="289" y="145"/>
                    </a:moveTo>
                    <a:lnTo>
                      <a:pt x="289" y="0"/>
                    </a:lnTo>
                    <a:lnTo>
                      <a:pt x="46" y="0"/>
                    </a:lnTo>
                    <a:lnTo>
                      <a:pt x="50" y="31"/>
                    </a:lnTo>
                    <a:lnTo>
                      <a:pt x="258" y="31"/>
                    </a:lnTo>
                    <a:lnTo>
                      <a:pt x="258" y="145"/>
                    </a:lnTo>
                    <a:lnTo>
                      <a:pt x="222" y="145"/>
                    </a:lnTo>
                    <a:lnTo>
                      <a:pt x="222" y="176"/>
                    </a:lnTo>
                    <a:lnTo>
                      <a:pt x="258" y="176"/>
                    </a:lnTo>
                    <a:lnTo>
                      <a:pt x="258" y="176"/>
                    </a:lnTo>
                    <a:lnTo>
                      <a:pt x="258" y="291"/>
                    </a:lnTo>
                    <a:lnTo>
                      <a:pt x="143" y="291"/>
                    </a:lnTo>
                    <a:lnTo>
                      <a:pt x="143" y="258"/>
                    </a:lnTo>
                    <a:lnTo>
                      <a:pt x="112" y="258"/>
                    </a:lnTo>
                    <a:lnTo>
                      <a:pt x="112" y="291"/>
                    </a:lnTo>
                    <a:lnTo>
                      <a:pt x="15" y="291"/>
                    </a:lnTo>
                    <a:lnTo>
                      <a:pt x="10" y="322"/>
                    </a:lnTo>
                    <a:lnTo>
                      <a:pt x="112" y="322"/>
                    </a:lnTo>
                    <a:lnTo>
                      <a:pt x="112" y="406"/>
                    </a:lnTo>
                    <a:lnTo>
                      <a:pt x="3" y="406"/>
                    </a:lnTo>
                    <a:lnTo>
                      <a:pt x="0" y="437"/>
                    </a:lnTo>
                    <a:lnTo>
                      <a:pt x="385" y="437"/>
                    </a:lnTo>
                    <a:lnTo>
                      <a:pt x="385" y="145"/>
                    </a:lnTo>
                    <a:lnTo>
                      <a:pt x="289" y="145"/>
                    </a:lnTo>
                    <a:close/>
                    <a:moveTo>
                      <a:pt x="353" y="406"/>
                    </a:moveTo>
                    <a:lnTo>
                      <a:pt x="143" y="406"/>
                    </a:lnTo>
                    <a:lnTo>
                      <a:pt x="143" y="322"/>
                    </a:lnTo>
                    <a:lnTo>
                      <a:pt x="289" y="322"/>
                    </a:lnTo>
                    <a:lnTo>
                      <a:pt x="289" y="176"/>
                    </a:lnTo>
                    <a:lnTo>
                      <a:pt x="353" y="176"/>
                    </a:lnTo>
                    <a:lnTo>
                      <a:pt x="353"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46">
                <a:extLst>
                  <a:ext uri="{FF2B5EF4-FFF2-40B4-BE49-F238E27FC236}">
                    <a16:creationId xmlns:a16="http://schemas.microsoft.com/office/drawing/2014/main" id="{30188287-B5A3-4769-AEED-97A82F42142D}"/>
                  </a:ext>
                </a:extLst>
              </p:cNvPr>
              <p:cNvSpPr>
                <a:spLocks noChangeArrowheads="1"/>
              </p:cNvSpPr>
              <p:nvPr/>
            </p:nvSpPr>
            <p:spPr bwMode="auto">
              <a:xfrm>
                <a:off x="8299451" y="1203326"/>
                <a:ext cx="49213"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47">
                <a:extLst>
                  <a:ext uri="{FF2B5EF4-FFF2-40B4-BE49-F238E27FC236}">
                    <a16:creationId xmlns:a16="http://schemas.microsoft.com/office/drawing/2014/main" id="{7F21FEB5-ADAA-4764-BB4B-411411363FA8}"/>
                  </a:ext>
                </a:extLst>
              </p:cNvPr>
              <p:cNvSpPr>
                <a:spLocks noChangeArrowheads="1"/>
              </p:cNvSpPr>
              <p:nvPr/>
            </p:nvSpPr>
            <p:spPr bwMode="auto">
              <a:xfrm>
                <a:off x="8196263" y="1203326"/>
                <a:ext cx="49213"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8">
                <a:extLst>
                  <a:ext uri="{FF2B5EF4-FFF2-40B4-BE49-F238E27FC236}">
                    <a16:creationId xmlns:a16="http://schemas.microsoft.com/office/drawing/2014/main" id="{D801FE46-B524-4524-8277-B9B6003571EF}"/>
                  </a:ext>
                </a:extLst>
              </p:cNvPr>
              <p:cNvSpPr>
                <a:spLocks noEditPoints="1"/>
              </p:cNvSpPr>
              <p:nvPr/>
            </p:nvSpPr>
            <p:spPr bwMode="auto">
              <a:xfrm>
                <a:off x="7707313" y="785813"/>
                <a:ext cx="414338" cy="971550"/>
              </a:xfrm>
              <a:custGeom>
                <a:avLst/>
                <a:gdLst>
                  <a:gd name="T0" fmla="*/ 100 w 109"/>
                  <a:gd name="T1" fmla="*/ 67 h 256"/>
                  <a:gd name="T2" fmla="*/ 84 w 109"/>
                  <a:gd name="T3" fmla="*/ 53 h 256"/>
                  <a:gd name="T4" fmla="*/ 89 w 109"/>
                  <a:gd name="T5" fmla="*/ 35 h 256"/>
                  <a:gd name="T6" fmla="*/ 54 w 109"/>
                  <a:gd name="T7" fmla="*/ 0 h 256"/>
                  <a:gd name="T8" fmla="*/ 20 w 109"/>
                  <a:gd name="T9" fmla="*/ 35 h 256"/>
                  <a:gd name="T10" fmla="*/ 25 w 109"/>
                  <a:gd name="T11" fmla="*/ 53 h 256"/>
                  <a:gd name="T12" fmla="*/ 9 w 109"/>
                  <a:gd name="T13" fmla="*/ 67 h 256"/>
                  <a:gd name="T14" fmla="*/ 0 w 109"/>
                  <a:gd name="T15" fmla="*/ 143 h 256"/>
                  <a:gd name="T16" fmla="*/ 18 w 109"/>
                  <a:gd name="T17" fmla="*/ 160 h 256"/>
                  <a:gd name="T18" fmla="*/ 27 w 109"/>
                  <a:gd name="T19" fmla="*/ 256 h 256"/>
                  <a:gd name="T20" fmla="*/ 81 w 109"/>
                  <a:gd name="T21" fmla="*/ 256 h 256"/>
                  <a:gd name="T22" fmla="*/ 91 w 109"/>
                  <a:gd name="T23" fmla="*/ 160 h 256"/>
                  <a:gd name="T24" fmla="*/ 109 w 109"/>
                  <a:gd name="T25" fmla="*/ 143 h 256"/>
                  <a:gd name="T26" fmla="*/ 100 w 109"/>
                  <a:gd name="T27" fmla="*/ 67 h 256"/>
                  <a:gd name="T28" fmla="*/ 54 w 109"/>
                  <a:gd name="T29" fmla="*/ 13 h 256"/>
                  <a:gd name="T30" fmla="*/ 76 w 109"/>
                  <a:gd name="T31" fmla="*/ 35 h 256"/>
                  <a:gd name="T32" fmla="*/ 54 w 109"/>
                  <a:gd name="T33" fmla="*/ 56 h 256"/>
                  <a:gd name="T34" fmla="*/ 33 w 109"/>
                  <a:gd name="T35" fmla="*/ 35 h 256"/>
                  <a:gd name="T36" fmla="*/ 54 w 109"/>
                  <a:gd name="T37" fmla="*/ 13 h 256"/>
                  <a:gd name="T38" fmla="*/ 78 w 109"/>
                  <a:gd name="T39" fmla="*/ 153 h 256"/>
                  <a:gd name="T40" fmla="*/ 69 w 109"/>
                  <a:gd name="T41" fmla="*/ 243 h 256"/>
                  <a:gd name="T42" fmla="*/ 40 w 109"/>
                  <a:gd name="T43" fmla="*/ 243 h 256"/>
                  <a:gd name="T44" fmla="*/ 30 w 109"/>
                  <a:gd name="T45" fmla="*/ 153 h 256"/>
                  <a:gd name="T46" fmla="*/ 14 w 109"/>
                  <a:gd name="T47" fmla="*/ 138 h 256"/>
                  <a:gd name="T48" fmla="*/ 22 w 109"/>
                  <a:gd name="T49" fmla="*/ 74 h 256"/>
                  <a:gd name="T50" fmla="*/ 34 w 109"/>
                  <a:gd name="T51" fmla="*/ 63 h 256"/>
                  <a:gd name="T52" fmla="*/ 54 w 109"/>
                  <a:gd name="T53" fmla="*/ 70 h 256"/>
                  <a:gd name="T54" fmla="*/ 75 w 109"/>
                  <a:gd name="T55" fmla="*/ 63 h 256"/>
                  <a:gd name="T56" fmla="*/ 87 w 109"/>
                  <a:gd name="T57" fmla="*/ 74 h 256"/>
                  <a:gd name="T58" fmla="*/ 95 w 109"/>
                  <a:gd name="T59" fmla="*/ 138 h 256"/>
                  <a:gd name="T60" fmla="*/ 78 w 109"/>
                  <a:gd name="T61" fmla="*/ 15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256">
                    <a:moveTo>
                      <a:pt x="100" y="67"/>
                    </a:moveTo>
                    <a:cubicBezTo>
                      <a:pt x="84" y="53"/>
                      <a:pt x="84" y="53"/>
                      <a:pt x="84" y="53"/>
                    </a:cubicBezTo>
                    <a:cubicBezTo>
                      <a:pt x="87" y="48"/>
                      <a:pt x="89" y="41"/>
                      <a:pt x="89" y="35"/>
                    </a:cubicBezTo>
                    <a:cubicBezTo>
                      <a:pt x="89" y="16"/>
                      <a:pt x="74" y="0"/>
                      <a:pt x="54" y="0"/>
                    </a:cubicBezTo>
                    <a:cubicBezTo>
                      <a:pt x="35" y="0"/>
                      <a:pt x="20" y="16"/>
                      <a:pt x="20" y="35"/>
                    </a:cubicBezTo>
                    <a:cubicBezTo>
                      <a:pt x="20" y="41"/>
                      <a:pt x="22" y="48"/>
                      <a:pt x="25" y="53"/>
                    </a:cubicBezTo>
                    <a:cubicBezTo>
                      <a:pt x="9" y="67"/>
                      <a:pt x="9" y="67"/>
                      <a:pt x="9" y="67"/>
                    </a:cubicBezTo>
                    <a:cubicBezTo>
                      <a:pt x="0" y="143"/>
                      <a:pt x="0" y="143"/>
                      <a:pt x="0" y="143"/>
                    </a:cubicBezTo>
                    <a:cubicBezTo>
                      <a:pt x="18" y="160"/>
                      <a:pt x="18" y="160"/>
                      <a:pt x="18" y="160"/>
                    </a:cubicBezTo>
                    <a:cubicBezTo>
                      <a:pt x="27" y="256"/>
                      <a:pt x="27" y="256"/>
                      <a:pt x="27" y="256"/>
                    </a:cubicBezTo>
                    <a:cubicBezTo>
                      <a:pt x="81" y="256"/>
                      <a:pt x="81" y="256"/>
                      <a:pt x="81" y="256"/>
                    </a:cubicBezTo>
                    <a:cubicBezTo>
                      <a:pt x="91" y="160"/>
                      <a:pt x="91" y="160"/>
                      <a:pt x="91" y="160"/>
                    </a:cubicBezTo>
                    <a:cubicBezTo>
                      <a:pt x="109" y="143"/>
                      <a:pt x="109" y="143"/>
                      <a:pt x="109" y="143"/>
                    </a:cubicBezTo>
                    <a:lnTo>
                      <a:pt x="100" y="67"/>
                    </a:lnTo>
                    <a:close/>
                    <a:moveTo>
                      <a:pt x="54" y="13"/>
                    </a:moveTo>
                    <a:cubicBezTo>
                      <a:pt x="66" y="13"/>
                      <a:pt x="76" y="23"/>
                      <a:pt x="76" y="35"/>
                    </a:cubicBezTo>
                    <a:cubicBezTo>
                      <a:pt x="76" y="47"/>
                      <a:pt x="66" y="56"/>
                      <a:pt x="54" y="56"/>
                    </a:cubicBezTo>
                    <a:cubicBezTo>
                      <a:pt x="43" y="56"/>
                      <a:pt x="33" y="47"/>
                      <a:pt x="33" y="35"/>
                    </a:cubicBezTo>
                    <a:cubicBezTo>
                      <a:pt x="33" y="23"/>
                      <a:pt x="43" y="13"/>
                      <a:pt x="54" y="13"/>
                    </a:cubicBezTo>
                    <a:close/>
                    <a:moveTo>
                      <a:pt x="78" y="153"/>
                    </a:moveTo>
                    <a:cubicBezTo>
                      <a:pt x="69" y="243"/>
                      <a:pt x="69" y="243"/>
                      <a:pt x="69" y="243"/>
                    </a:cubicBezTo>
                    <a:cubicBezTo>
                      <a:pt x="40" y="243"/>
                      <a:pt x="40" y="243"/>
                      <a:pt x="40" y="243"/>
                    </a:cubicBezTo>
                    <a:cubicBezTo>
                      <a:pt x="30" y="153"/>
                      <a:pt x="30" y="153"/>
                      <a:pt x="30" y="153"/>
                    </a:cubicBezTo>
                    <a:cubicBezTo>
                      <a:pt x="14" y="138"/>
                      <a:pt x="14" y="138"/>
                      <a:pt x="14" y="138"/>
                    </a:cubicBezTo>
                    <a:cubicBezTo>
                      <a:pt x="22" y="74"/>
                      <a:pt x="22" y="74"/>
                      <a:pt x="22" y="74"/>
                    </a:cubicBezTo>
                    <a:cubicBezTo>
                      <a:pt x="34" y="63"/>
                      <a:pt x="34" y="63"/>
                      <a:pt x="34" y="63"/>
                    </a:cubicBezTo>
                    <a:cubicBezTo>
                      <a:pt x="39" y="67"/>
                      <a:pt x="47" y="70"/>
                      <a:pt x="54" y="70"/>
                    </a:cubicBezTo>
                    <a:cubicBezTo>
                      <a:pt x="62" y="70"/>
                      <a:pt x="69" y="67"/>
                      <a:pt x="75" y="63"/>
                    </a:cubicBezTo>
                    <a:cubicBezTo>
                      <a:pt x="87" y="74"/>
                      <a:pt x="87" y="74"/>
                      <a:pt x="87" y="74"/>
                    </a:cubicBezTo>
                    <a:cubicBezTo>
                      <a:pt x="95" y="138"/>
                      <a:pt x="95" y="138"/>
                      <a:pt x="95" y="138"/>
                    </a:cubicBezTo>
                    <a:lnTo>
                      <a:pt x="78"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369DB125-DBEB-47C9-99E2-80229C9360A5}"/>
                </a:ext>
              </a:extLst>
            </p:cNvPr>
            <p:cNvSpPr txBox="1"/>
            <p:nvPr/>
          </p:nvSpPr>
          <p:spPr>
            <a:xfrm>
              <a:off x="6978204" y="1538452"/>
              <a:ext cx="149080" cy="307777"/>
            </a:xfrm>
            <a:prstGeom prst="rect">
              <a:avLst/>
            </a:prstGeom>
            <a:noFill/>
          </p:spPr>
          <p:txBody>
            <a:bodyPr wrap="none" lIns="0" tIns="0" rIns="0" bIns="0" rtlCol="0">
              <a:spAutoFit/>
            </a:bodyPr>
            <a:lstStyle/>
            <a:p>
              <a:pPr algn="ctr"/>
              <a:r>
                <a:rPr lang="en-US" sz="2000" dirty="0">
                  <a:solidFill>
                    <a:schemeClr val="tx2"/>
                  </a:solidFill>
                </a:rPr>
                <a:t>+</a:t>
              </a:r>
            </a:p>
          </p:txBody>
        </p:sp>
      </p:grpSp>
    </p:spTree>
    <p:extLst>
      <p:ext uri="{BB962C8B-B14F-4D97-AF65-F5344CB8AC3E}">
        <p14:creationId xmlns:p14="http://schemas.microsoft.com/office/powerpoint/2010/main" val="277216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SECURITY CERTIFICATIONS</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800" b="1" dirty="0">
                  <a:solidFill>
                    <a:schemeClr val="tx2"/>
                  </a:solidFill>
                </a:rPr>
                <a:t>POWERPROTECT FOCUSED</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Dell Technologies Education Services</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Keep your team’s skills up to date with the latest cybersecurity training</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2" name="TextBox 41">
            <a:extLst>
              <a:ext uri="{FF2B5EF4-FFF2-40B4-BE49-F238E27FC236}">
                <a16:creationId xmlns:a16="http://schemas.microsoft.com/office/drawing/2014/main" id="{036D3B0F-B377-43FB-9489-1C04E02BE7DB}"/>
              </a:ext>
            </a:extLst>
          </p:cNvPr>
          <p:cNvSpPr txBox="1"/>
          <p:nvPr/>
        </p:nvSpPr>
        <p:spPr>
          <a:xfrm>
            <a:off x="4786554" y="2348463"/>
            <a:ext cx="3925332" cy="1231106"/>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Introduction to IT Frameworks and NIST</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CompTIA Security+ and Certification Readiness</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Implement the NIST Cybersecurity Framework</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User authentication, access controls and security standards</a:t>
            </a:r>
          </a:p>
        </p:txBody>
      </p:sp>
      <p:sp>
        <p:nvSpPr>
          <p:cNvPr id="43" name="TextBox 42">
            <a:extLst>
              <a:ext uri="{FF2B5EF4-FFF2-40B4-BE49-F238E27FC236}">
                <a16:creationId xmlns:a16="http://schemas.microsoft.com/office/drawing/2014/main" id="{F79D4EE8-236B-428A-9147-4894975F08AE}"/>
              </a:ext>
            </a:extLst>
          </p:cNvPr>
          <p:cNvSpPr txBox="1"/>
          <p:nvPr/>
        </p:nvSpPr>
        <p:spPr>
          <a:xfrm>
            <a:off x="438645" y="2348464"/>
            <a:ext cx="3939689" cy="1523494"/>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err="1">
                <a:solidFill>
                  <a:schemeClr val="tx2"/>
                </a:solidFill>
              </a:rPr>
              <a:t>PowerProtect</a:t>
            </a:r>
            <a:r>
              <a:rPr lang="en-US" sz="1400" dirty="0">
                <a:solidFill>
                  <a:schemeClr val="tx2"/>
                </a:solidFill>
              </a:rPr>
              <a:t> Cyber Recovery Training</a:t>
            </a:r>
          </a:p>
          <a:p>
            <a:pPr marL="173034" indent="-115885" defTabSz="609555">
              <a:spcBef>
                <a:spcPts val="600"/>
              </a:spcBef>
              <a:buClr>
                <a:schemeClr val="accent3"/>
              </a:buClr>
              <a:buFont typeface="Arial" panose="020B0604020202020204" pitchFamily="34" charset="0"/>
              <a:buChar char="•"/>
            </a:pPr>
            <a:r>
              <a:rPr lang="en-US" sz="1400" dirty="0" err="1">
                <a:solidFill>
                  <a:schemeClr val="tx2"/>
                </a:solidFill>
              </a:rPr>
              <a:t>PowerProtect</a:t>
            </a:r>
            <a:r>
              <a:rPr lang="en-US" sz="1400" dirty="0">
                <a:solidFill>
                  <a:schemeClr val="tx2"/>
                </a:solidFill>
              </a:rPr>
              <a:t> DD Concepts and Features</a:t>
            </a:r>
          </a:p>
          <a:p>
            <a:pPr marL="173034" indent="-115885" defTabSz="609555">
              <a:spcBef>
                <a:spcPts val="600"/>
              </a:spcBef>
              <a:buClr>
                <a:schemeClr val="accent3"/>
              </a:buClr>
              <a:buFont typeface="Arial" panose="020B0604020202020204" pitchFamily="34" charset="0"/>
              <a:buChar char="•"/>
            </a:pPr>
            <a:r>
              <a:rPr lang="en-US" sz="1400" dirty="0" err="1">
                <a:solidFill>
                  <a:schemeClr val="tx2"/>
                </a:solidFill>
              </a:rPr>
              <a:t>PowerProtect</a:t>
            </a:r>
            <a:r>
              <a:rPr lang="en-US" sz="1400" dirty="0">
                <a:solidFill>
                  <a:schemeClr val="tx2"/>
                </a:solidFill>
              </a:rPr>
              <a:t> DD Virtual Edition Implementation</a:t>
            </a:r>
          </a:p>
          <a:p>
            <a:pPr marL="173034" indent="-115885" defTabSz="609555">
              <a:spcBef>
                <a:spcPts val="600"/>
              </a:spcBef>
              <a:buClr>
                <a:schemeClr val="accent3"/>
              </a:buClr>
              <a:buFont typeface="Arial" panose="020B0604020202020204" pitchFamily="34" charset="0"/>
              <a:buChar char="•"/>
            </a:pPr>
            <a:r>
              <a:rPr lang="en-US" sz="1400" dirty="0" err="1">
                <a:solidFill>
                  <a:schemeClr val="tx2"/>
                </a:solidFill>
              </a:rPr>
              <a:t>PowerProtect</a:t>
            </a:r>
            <a:r>
              <a:rPr lang="en-US" sz="1400" dirty="0">
                <a:solidFill>
                  <a:schemeClr val="tx2"/>
                </a:solidFill>
              </a:rPr>
              <a:t> DM Implementation and Administration</a:t>
            </a:r>
          </a:p>
        </p:txBody>
      </p:sp>
      <p:sp>
        <p:nvSpPr>
          <p:cNvPr id="44" name="Freeform 29">
            <a:extLst>
              <a:ext uri="{FF2B5EF4-FFF2-40B4-BE49-F238E27FC236}">
                <a16:creationId xmlns:a16="http://schemas.microsoft.com/office/drawing/2014/main" id="{799FFD1F-521F-4FFE-A208-CE7A0AD6EBB6}"/>
              </a:ext>
            </a:extLst>
          </p:cNvPr>
          <p:cNvSpPr>
            <a:spLocks noChangeAspect="1" noEditPoints="1"/>
          </p:cNvSpPr>
          <p:nvPr/>
        </p:nvSpPr>
        <p:spPr bwMode="auto">
          <a:xfrm>
            <a:off x="2056171" y="1572953"/>
            <a:ext cx="676868" cy="621905"/>
          </a:xfrm>
          <a:custGeom>
            <a:avLst/>
            <a:gdLst>
              <a:gd name="T0" fmla="*/ 21 w 242"/>
              <a:gd name="T1" fmla="*/ 222 h 223"/>
              <a:gd name="T2" fmla="*/ 0 w 242"/>
              <a:gd name="T3" fmla="*/ 205 h 223"/>
              <a:gd name="T4" fmla="*/ 25 w 242"/>
              <a:gd name="T5" fmla="*/ 152 h 223"/>
              <a:gd name="T6" fmla="*/ 16 w 242"/>
              <a:gd name="T7" fmla="*/ 136 h 223"/>
              <a:gd name="T8" fmla="*/ 28 w 242"/>
              <a:gd name="T9" fmla="*/ 122 h 223"/>
              <a:gd name="T10" fmla="*/ 29 w 242"/>
              <a:gd name="T11" fmla="*/ 77 h 223"/>
              <a:gd name="T12" fmla="*/ 5 w 242"/>
              <a:gd name="T13" fmla="*/ 60 h 223"/>
              <a:gd name="T14" fmla="*/ 116 w 242"/>
              <a:gd name="T15" fmla="*/ 2 h 223"/>
              <a:gd name="T16" fmla="*/ 237 w 242"/>
              <a:gd name="T17" fmla="*/ 52 h 223"/>
              <a:gd name="T18" fmla="*/ 238 w 242"/>
              <a:gd name="T19" fmla="*/ 68 h 223"/>
              <a:gd name="T20" fmla="*/ 201 w 242"/>
              <a:gd name="T21" fmla="*/ 133 h 223"/>
              <a:gd name="T22" fmla="*/ 49 w 242"/>
              <a:gd name="T23" fmla="*/ 133 h 223"/>
              <a:gd name="T24" fmla="*/ 35 w 242"/>
              <a:gd name="T25" fmla="*/ 80 h 223"/>
              <a:gd name="T26" fmla="*/ 34 w 242"/>
              <a:gd name="T27" fmla="*/ 122 h 223"/>
              <a:gd name="T28" fmla="*/ 44 w 242"/>
              <a:gd name="T29" fmla="*/ 136 h 223"/>
              <a:gd name="T30" fmla="*/ 31 w 242"/>
              <a:gd name="T31" fmla="*/ 152 h 223"/>
              <a:gd name="T32" fmla="*/ 25 w 242"/>
              <a:gd name="T33" fmla="*/ 222 h 223"/>
              <a:gd name="T34" fmla="*/ 8 w 242"/>
              <a:gd name="T35" fmla="*/ 206 h 223"/>
              <a:gd name="T36" fmla="*/ 29 w 242"/>
              <a:gd name="T37" fmla="*/ 180 h 223"/>
              <a:gd name="T38" fmla="*/ 8 w 242"/>
              <a:gd name="T39" fmla="*/ 206 h 223"/>
              <a:gd name="T40" fmla="*/ 55 w 242"/>
              <a:gd name="T41" fmla="*/ 133 h 223"/>
              <a:gd name="T42" fmla="*/ 195 w 242"/>
              <a:gd name="T43" fmla="*/ 133 h 223"/>
              <a:gd name="T44" fmla="*/ 131 w 242"/>
              <a:gd name="T45" fmla="*/ 118 h 223"/>
              <a:gd name="T46" fmla="*/ 55 w 242"/>
              <a:gd name="T47" fmla="*/ 89 h 223"/>
              <a:gd name="T48" fmla="*/ 22 w 242"/>
              <a:gd name="T49" fmla="*/ 136 h 223"/>
              <a:gd name="T50" fmla="*/ 38 w 242"/>
              <a:gd name="T51" fmla="*/ 136 h 223"/>
              <a:gd name="T52" fmla="*/ 43 w 242"/>
              <a:gd name="T53" fmla="*/ 77 h 223"/>
              <a:gd name="T54" fmla="*/ 128 w 242"/>
              <a:gd name="T55" fmla="*/ 113 h 223"/>
              <a:gd name="T56" fmla="*/ 198 w 242"/>
              <a:gd name="T57" fmla="*/ 80 h 223"/>
              <a:gd name="T58" fmla="*/ 236 w 242"/>
              <a:gd name="T59" fmla="*/ 60 h 223"/>
              <a:gd name="T60" fmla="*/ 129 w 242"/>
              <a:gd name="T61" fmla="*/ 8 h 223"/>
              <a:gd name="T62" fmla="*/ 12 w 242"/>
              <a:gd name="T63" fmla="*/ 58 h 223"/>
              <a:gd name="T64" fmla="*/ 13 w 242"/>
              <a:gd name="T65" fmla="*/ 63 h 223"/>
              <a:gd name="T66" fmla="*/ 122 w 242"/>
              <a:gd name="T67" fmla="*/ 54 h 223"/>
              <a:gd name="T68" fmla="*/ 123 w 242"/>
              <a:gd name="T69" fmla="*/ 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23">
                <a:moveTo>
                  <a:pt x="23" y="223"/>
                </a:moveTo>
                <a:cubicBezTo>
                  <a:pt x="22" y="223"/>
                  <a:pt x="22" y="223"/>
                  <a:pt x="21" y="222"/>
                </a:cubicBezTo>
                <a:cubicBezTo>
                  <a:pt x="1" y="208"/>
                  <a:pt x="1" y="208"/>
                  <a:pt x="1" y="208"/>
                </a:cubicBezTo>
                <a:cubicBezTo>
                  <a:pt x="1" y="207"/>
                  <a:pt x="0" y="206"/>
                  <a:pt x="0" y="205"/>
                </a:cubicBezTo>
                <a:cubicBezTo>
                  <a:pt x="0" y="204"/>
                  <a:pt x="1" y="203"/>
                  <a:pt x="2" y="203"/>
                </a:cubicBezTo>
                <a:cubicBezTo>
                  <a:pt x="16" y="195"/>
                  <a:pt x="25" y="175"/>
                  <a:pt x="25" y="152"/>
                </a:cubicBezTo>
                <a:cubicBezTo>
                  <a:pt x="25" y="151"/>
                  <a:pt x="26" y="151"/>
                  <a:pt x="26" y="150"/>
                </a:cubicBezTo>
                <a:cubicBezTo>
                  <a:pt x="20" y="149"/>
                  <a:pt x="16" y="143"/>
                  <a:pt x="16" y="136"/>
                </a:cubicBezTo>
                <a:cubicBezTo>
                  <a:pt x="16" y="129"/>
                  <a:pt x="21" y="124"/>
                  <a:pt x="28" y="123"/>
                </a:cubicBezTo>
                <a:cubicBezTo>
                  <a:pt x="28" y="122"/>
                  <a:pt x="28" y="122"/>
                  <a:pt x="28" y="122"/>
                </a:cubicBezTo>
                <a:cubicBezTo>
                  <a:pt x="28" y="117"/>
                  <a:pt x="28" y="112"/>
                  <a:pt x="27" y="107"/>
                </a:cubicBezTo>
                <a:cubicBezTo>
                  <a:pt x="27" y="96"/>
                  <a:pt x="27" y="85"/>
                  <a:pt x="29" y="77"/>
                </a:cubicBezTo>
                <a:cubicBezTo>
                  <a:pt x="10" y="69"/>
                  <a:pt x="10" y="69"/>
                  <a:pt x="10" y="69"/>
                </a:cubicBezTo>
                <a:cubicBezTo>
                  <a:pt x="7" y="67"/>
                  <a:pt x="5" y="64"/>
                  <a:pt x="5" y="60"/>
                </a:cubicBezTo>
                <a:cubicBezTo>
                  <a:pt x="5" y="57"/>
                  <a:pt x="7" y="54"/>
                  <a:pt x="9" y="53"/>
                </a:cubicBezTo>
                <a:cubicBezTo>
                  <a:pt x="116" y="2"/>
                  <a:pt x="116" y="2"/>
                  <a:pt x="116" y="2"/>
                </a:cubicBezTo>
                <a:cubicBezTo>
                  <a:pt x="120" y="0"/>
                  <a:pt x="127" y="1"/>
                  <a:pt x="132" y="3"/>
                </a:cubicBezTo>
                <a:cubicBezTo>
                  <a:pt x="237" y="52"/>
                  <a:pt x="237" y="52"/>
                  <a:pt x="237" y="52"/>
                </a:cubicBezTo>
                <a:cubicBezTo>
                  <a:pt x="240" y="53"/>
                  <a:pt x="242" y="57"/>
                  <a:pt x="242" y="60"/>
                </a:cubicBezTo>
                <a:cubicBezTo>
                  <a:pt x="242" y="64"/>
                  <a:pt x="240" y="67"/>
                  <a:pt x="238" y="68"/>
                </a:cubicBezTo>
                <a:cubicBezTo>
                  <a:pt x="201" y="85"/>
                  <a:pt x="201" y="85"/>
                  <a:pt x="201" y="85"/>
                </a:cubicBezTo>
                <a:cubicBezTo>
                  <a:pt x="201" y="133"/>
                  <a:pt x="201" y="133"/>
                  <a:pt x="201" y="133"/>
                </a:cubicBezTo>
                <a:cubicBezTo>
                  <a:pt x="201" y="154"/>
                  <a:pt x="167" y="171"/>
                  <a:pt x="125" y="171"/>
                </a:cubicBezTo>
                <a:cubicBezTo>
                  <a:pt x="82" y="171"/>
                  <a:pt x="49" y="154"/>
                  <a:pt x="49" y="133"/>
                </a:cubicBezTo>
                <a:cubicBezTo>
                  <a:pt x="49" y="86"/>
                  <a:pt x="49" y="86"/>
                  <a:pt x="49" y="86"/>
                </a:cubicBezTo>
                <a:cubicBezTo>
                  <a:pt x="35" y="80"/>
                  <a:pt x="35" y="80"/>
                  <a:pt x="35" y="80"/>
                </a:cubicBezTo>
                <a:cubicBezTo>
                  <a:pt x="33" y="87"/>
                  <a:pt x="33" y="96"/>
                  <a:pt x="33" y="107"/>
                </a:cubicBezTo>
                <a:cubicBezTo>
                  <a:pt x="34" y="112"/>
                  <a:pt x="34" y="117"/>
                  <a:pt x="34" y="122"/>
                </a:cubicBezTo>
                <a:cubicBezTo>
                  <a:pt x="34" y="122"/>
                  <a:pt x="34" y="123"/>
                  <a:pt x="33" y="123"/>
                </a:cubicBezTo>
                <a:cubicBezTo>
                  <a:pt x="39" y="124"/>
                  <a:pt x="44" y="130"/>
                  <a:pt x="44" y="136"/>
                </a:cubicBezTo>
                <a:cubicBezTo>
                  <a:pt x="44" y="144"/>
                  <a:pt x="38" y="150"/>
                  <a:pt x="31" y="150"/>
                </a:cubicBezTo>
                <a:cubicBezTo>
                  <a:pt x="31" y="151"/>
                  <a:pt x="31" y="152"/>
                  <a:pt x="31" y="152"/>
                </a:cubicBezTo>
                <a:cubicBezTo>
                  <a:pt x="31" y="163"/>
                  <a:pt x="33" y="172"/>
                  <a:pt x="35" y="179"/>
                </a:cubicBezTo>
                <a:cubicBezTo>
                  <a:pt x="38" y="195"/>
                  <a:pt x="40" y="208"/>
                  <a:pt x="25" y="222"/>
                </a:cubicBezTo>
                <a:cubicBezTo>
                  <a:pt x="24" y="223"/>
                  <a:pt x="24" y="223"/>
                  <a:pt x="23" y="223"/>
                </a:cubicBezTo>
                <a:close/>
                <a:moveTo>
                  <a:pt x="8" y="206"/>
                </a:moveTo>
                <a:cubicBezTo>
                  <a:pt x="23" y="216"/>
                  <a:pt x="23" y="216"/>
                  <a:pt x="23" y="216"/>
                </a:cubicBezTo>
                <a:cubicBezTo>
                  <a:pt x="34" y="205"/>
                  <a:pt x="32" y="195"/>
                  <a:pt x="29" y="180"/>
                </a:cubicBezTo>
                <a:cubicBezTo>
                  <a:pt x="28" y="179"/>
                  <a:pt x="28" y="178"/>
                  <a:pt x="28" y="176"/>
                </a:cubicBezTo>
                <a:cubicBezTo>
                  <a:pt x="24" y="189"/>
                  <a:pt x="17" y="199"/>
                  <a:pt x="8" y="206"/>
                </a:cubicBezTo>
                <a:close/>
                <a:moveTo>
                  <a:pt x="55" y="89"/>
                </a:moveTo>
                <a:cubicBezTo>
                  <a:pt x="55" y="133"/>
                  <a:pt x="55" y="133"/>
                  <a:pt x="55" y="133"/>
                </a:cubicBezTo>
                <a:cubicBezTo>
                  <a:pt x="55" y="150"/>
                  <a:pt x="87" y="165"/>
                  <a:pt x="125" y="165"/>
                </a:cubicBezTo>
                <a:cubicBezTo>
                  <a:pt x="163" y="165"/>
                  <a:pt x="195" y="150"/>
                  <a:pt x="195" y="133"/>
                </a:cubicBezTo>
                <a:cubicBezTo>
                  <a:pt x="195" y="88"/>
                  <a:pt x="195" y="88"/>
                  <a:pt x="195" y="88"/>
                </a:cubicBezTo>
                <a:cubicBezTo>
                  <a:pt x="131" y="118"/>
                  <a:pt x="131" y="118"/>
                  <a:pt x="131" y="118"/>
                </a:cubicBezTo>
                <a:cubicBezTo>
                  <a:pt x="127" y="120"/>
                  <a:pt x="120" y="120"/>
                  <a:pt x="115" y="117"/>
                </a:cubicBezTo>
                <a:lnTo>
                  <a:pt x="55" y="89"/>
                </a:lnTo>
                <a:close/>
                <a:moveTo>
                  <a:pt x="30" y="128"/>
                </a:moveTo>
                <a:cubicBezTo>
                  <a:pt x="25" y="128"/>
                  <a:pt x="22" y="132"/>
                  <a:pt x="22" y="136"/>
                </a:cubicBezTo>
                <a:cubicBezTo>
                  <a:pt x="22" y="141"/>
                  <a:pt x="25" y="144"/>
                  <a:pt x="30" y="144"/>
                </a:cubicBezTo>
                <a:cubicBezTo>
                  <a:pt x="34" y="144"/>
                  <a:pt x="38" y="141"/>
                  <a:pt x="38" y="136"/>
                </a:cubicBezTo>
                <a:cubicBezTo>
                  <a:pt x="38" y="132"/>
                  <a:pt x="34" y="128"/>
                  <a:pt x="30" y="128"/>
                </a:cubicBezTo>
                <a:close/>
                <a:moveTo>
                  <a:pt x="43" y="77"/>
                </a:moveTo>
                <a:cubicBezTo>
                  <a:pt x="118" y="112"/>
                  <a:pt x="118" y="112"/>
                  <a:pt x="118" y="112"/>
                </a:cubicBezTo>
                <a:cubicBezTo>
                  <a:pt x="121" y="114"/>
                  <a:pt x="126" y="114"/>
                  <a:pt x="128" y="113"/>
                </a:cubicBezTo>
                <a:cubicBezTo>
                  <a:pt x="195" y="81"/>
                  <a:pt x="195" y="81"/>
                  <a:pt x="195" y="81"/>
                </a:cubicBezTo>
                <a:cubicBezTo>
                  <a:pt x="196" y="80"/>
                  <a:pt x="197" y="80"/>
                  <a:pt x="198" y="80"/>
                </a:cubicBezTo>
                <a:cubicBezTo>
                  <a:pt x="235" y="62"/>
                  <a:pt x="235" y="62"/>
                  <a:pt x="235" y="62"/>
                </a:cubicBezTo>
                <a:cubicBezTo>
                  <a:pt x="235" y="62"/>
                  <a:pt x="236" y="61"/>
                  <a:pt x="236" y="60"/>
                </a:cubicBezTo>
                <a:cubicBezTo>
                  <a:pt x="236" y="59"/>
                  <a:pt x="235" y="58"/>
                  <a:pt x="234" y="57"/>
                </a:cubicBezTo>
                <a:cubicBezTo>
                  <a:pt x="129" y="8"/>
                  <a:pt x="129" y="8"/>
                  <a:pt x="129" y="8"/>
                </a:cubicBezTo>
                <a:cubicBezTo>
                  <a:pt x="126" y="7"/>
                  <a:pt x="121" y="6"/>
                  <a:pt x="119" y="8"/>
                </a:cubicBezTo>
                <a:cubicBezTo>
                  <a:pt x="12" y="58"/>
                  <a:pt x="12" y="58"/>
                  <a:pt x="12" y="58"/>
                </a:cubicBezTo>
                <a:cubicBezTo>
                  <a:pt x="11" y="58"/>
                  <a:pt x="11" y="59"/>
                  <a:pt x="11" y="60"/>
                </a:cubicBezTo>
                <a:cubicBezTo>
                  <a:pt x="11" y="61"/>
                  <a:pt x="12" y="63"/>
                  <a:pt x="13" y="63"/>
                </a:cubicBezTo>
                <a:cubicBezTo>
                  <a:pt x="34" y="72"/>
                  <a:pt x="34" y="72"/>
                  <a:pt x="34" y="72"/>
                </a:cubicBezTo>
                <a:cubicBezTo>
                  <a:pt x="122" y="54"/>
                  <a:pt x="122" y="54"/>
                  <a:pt x="122" y="54"/>
                </a:cubicBezTo>
                <a:cubicBezTo>
                  <a:pt x="123" y="54"/>
                  <a:pt x="125" y="55"/>
                  <a:pt x="125" y="56"/>
                </a:cubicBezTo>
                <a:cubicBezTo>
                  <a:pt x="126" y="58"/>
                  <a:pt x="124" y="60"/>
                  <a:pt x="123" y="60"/>
                </a:cubicBezTo>
                <a:lnTo>
                  <a:pt x="43"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000"/>
          </a:p>
        </p:txBody>
      </p:sp>
      <p:grpSp>
        <p:nvGrpSpPr>
          <p:cNvPr id="45" name="Group 44">
            <a:extLst>
              <a:ext uri="{FF2B5EF4-FFF2-40B4-BE49-F238E27FC236}">
                <a16:creationId xmlns:a16="http://schemas.microsoft.com/office/drawing/2014/main" id="{B4B1014A-D1AF-4CA3-A81D-76A530F023AD}"/>
              </a:ext>
            </a:extLst>
          </p:cNvPr>
          <p:cNvGrpSpPr/>
          <p:nvPr/>
        </p:nvGrpSpPr>
        <p:grpSpPr>
          <a:xfrm>
            <a:off x="6410960" y="1568864"/>
            <a:ext cx="676869" cy="630081"/>
            <a:chOff x="685800" y="730251"/>
            <a:chExt cx="1377950" cy="1282700"/>
          </a:xfrm>
          <a:solidFill>
            <a:schemeClr val="tx2"/>
          </a:solidFill>
        </p:grpSpPr>
        <p:sp>
          <p:nvSpPr>
            <p:cNvPr id="46" name="Freeform 5">
              <a:extLst>
                <a:ext uri="{FF2B5EF4-FFF2-40B4-BE49-F238E27FC236}">
                  <a16:creationId xmlns:a16="http://schemas.microsoft.com/office/drawing/2014/main" id="{60F67006-F9E2-4559-B593-3263C81CC797}"/>
                </a:ext>
              </a:extLst>
            </p:cNvPr>
            <p:cNvSpPr>
              <a:spLocks/>
            </p:cNvSpPr>
            <p:nvPr/>
          </p:nvSpPr>
          <p:spPr bwMode="auto">
            <a:xfrm>
              <a:off x="820738" y="863601"/>
              <a:ext cx="1108075" cy="741363"/>
            </a:xfrm>
            <a:custGeom>
              <a:avLst/>
              <a:gdLst>
                <a:gd name="T0" fmla="*/ 191 w 206"/>
                <a:gd name="T1" fmla="*/ 46 h 138"/>
                <a:gd name="T2" fmla="*/ 200 w 206"/>
                <a:gd name="T3" fmla="*/ 7 h 138"/>
                <a:gd name="T4" fmla="*/ 157 w 206"/>
                <a:gd name="T5" fmla="*/ 15 h 138"/>
                <a:gd name="T6" fmla="*/ 130 w 206"/>
                <a:gd name="T7" fmla="*/ 3 h 138"/>
                <a:gd name="T8" fmla="*/ 115 w 206"/>
                <a:gd name="T9" fmla="*/ 10 h 138"/>
                <a:gd name="T10" fmla="*/ 94 w 206"/>
                <a:gd name="T11" fmla="*/ 10 h 138"/>
                <a:gd name="T12" fmla="*/ 62 w 206"/>
                <a:gd name="T13" fmla="*/ 10 h 138"/>
                <a:gd name="T14" fmla="*/ 36 w 206"/>
                <a:gd name="T15" fmla="*/ 10 h 138"/>
                <a:gd name="T16" fmla="*/ 10 w 206"/>
                <a:gd name="T17" fmla="*/ 33 h 138"/>
                <a:gd name="T18" fmla="*/ 10 w 206"/>
                <a:gd name="T19" fmla="*/ 55 h 138"/>
                <a:gd name="T20" fmla="*/ 10 w 206"/>
                <a:gd name="T21" fmla="*/ 84 h 138"/>
                <a:gd name="T22" fmla="*/ 10 w 206"/>
                <a:gd name="T23" fmla="*/ 106 h 138"/>
                <a:gd name="T24" fmla="*/ 36 w 206"/>
                <a:gd name="T25" fmla="*/ 129 h 138"/>
                <a:gd name="T26" fmla="*/ 63 w 206"/>
                <a:gd name="T27" fmla="*/ 129 h 138"/>
                <a:gd name="T28" fmla="*/ 94 w 206"/>
                <a:gd name="T29" fmla="*/ 129 h 138"/>
                <a:gd name="T30" fmla="*/ 111 w 206"/>
                <a:gd name="T31" fmla="*/ 124 h 138"/>
                <a:gd name="T32" fmla="*/ 105 w 206"/>
                <a:gd name="T33" fmla="*/ 116 h 138"/>
                <a:gd name="T34" fmla="*/ 105 w 206"/>
                <a:gd name="T35" fmla="*/ 116 h 138"/>
                <a:gd name="T36" fmla="*/ 105 w 206"/>
                <a:gd name="T37" fmla="*/ 116 h 138"/>
                <a:gd name="T38" fmla="*/ 78 w 206"/>
                <a:gd name="T39" fmla="*/ 127 h 138"/>
                <a:gd name="T40" fmla="*/ 51 w 206"/>
                <a:gd name="T41" fmla="*/ 116 h 138"/>
                <a:gd name="T42" fmla="*/ 12 w 206"/>
                <a:gd name="T43" fmla="*/ 127 h 138"/>
                <a:gd name="T44" fmla="*/ 22 w 206"/>
                <a:gd name="T45" fmla="*/ 93 h 138"/>
                <a:gd name="T46" fmla="*/ 11 w 206"/>
                <a:gd name="T47" fmla="*/ 69 h 138"/>
                <a:gd name="T48" fmla="*/ 22 w 206"/>
                <a:gd name="T49" fmla="*/ 46 h 138"/>
                <a:gd name="T50" fmla="*/ 12 w 206"/>
                <a:gd name="T51" fmla="*/ 12 h 138"/>
                <a:gd name="T52" fmla="*/ 51 w 206"/>
                <a:gd name="T53" fmla="*/ 23 h 138"/>
                <a:gd name="T54" fmla="*/ 78 w 206"/>
                <a:gd name="T55" fmla="*/ 11 h 138"/>
                <a:gd name="T56" fmla="*/ 104 w 206"/>
                <a:gd name="T57" fmla="*/ 23 h 138"/>
                <a:gd name="T58" fmla="*/ 130 w 206"/>
                <a:gd name="T59" fmla="*/ 11 h 138"/>
                <a:gd name="T60" fmla="*/ 157 w 206"/>
                <a:gd name="T61" fmla="*/ 23 h 138"/>
                <a:gd name="T62" fmla="*/ 194 w 206"/>
                <a:gd name="T63" fmla="*/ 12 h 138"/>
                <a:gd name="T64" fmla="*/ 183 w 206"/>
                <a:gd name="T65" fmla="*/ 46 h 138"/>
                <a:gd name="T66" fmla="*/ 195 w 206"/>
                <a:gd name="T67" fmla="*/ 71 h 138"/>
                <a:gd name="T68" fmla="*/ 196 w 206"/>
                <a:gd name="T69" fmla="*/ 84 h 138"/>
                <a:gd name="T70" fmla="*/ 196 w 206"/>
                <a:gd name="T71" fmla="*/ 5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6" h="138">
                  <a:moveTo>
                    <a:pt x="196" y="56"/>
                  </a:moveTo>
                  <a:cubicBezTo>
                    <a:pt x="194" y="52"/>
                    <a:pt x="191" y="49"/>
                    <a:pt x="191" y="46"/>
                  </a:cubicBezTo>
                  <a:cubicBezTo>
                    <a:pt x="191" y="43"/>
                    <a:pt x="194" y="38"/>
                    <a:pt x="196" y="33"/>
                  </a:cubicBezTo>
                  <a:cubicBezTo>
                    <a:pt x="201" y="23"/>
                    <a:pt x="206" y="12"/>
                    <a:pt x="200" y="7"/>
                  </a:cubicBezTo>
                  <a:cubicBezTo>
                    <a:pt x="193" y="0"/>
                    <a:pt x="182" y="5"/>
                    <a:pt x="172" y="10"/>
                  </a:cubicBezTo>
                  <a:cubicBezTo>
                    <a:pt x="166" y="13"/>
                    <a:pt x="160" y="15"/>
                    <a:pt x="157" y="15"/>
                  </a:cubicBezTo>
                  <a:cubicBezTo>
                    <a:pt x="154" y="15"/>
                    <a:pt x="150" y="13"/>
                    <a:pt x="146" y="10"/>
                  </a:cubicBezTo>
                  <a:cubicBezTo>
                    <a:pt x="142" y="7"/>
                    <a:pt x="136" y="3"/>
                    <a:pt x="130" y="3"/>
                  </a:cubicBezTo>
                  <a:cubicBezTo>
                    <a:pt x="130" y="3"/>
                    <a:pt x="130" y="3"/>
                    <a:pt x="130" y="3"/>
                  </a:cubicBezTo>
                  <a:cubicBezTo>
                    <a:pt x="124" y="3"/>
                    <a:pt x="119" y="7"/>
                    <a:pt x="115" y="10"/>
                  </a:cubicBezTo>
                  <a:cubicBezTo>
                    <a:pt x="111" y="13"/>
                    <a:pt x="108" y="15"/>
                    <a:pt x="104" y="15"/>
                  </a:cubicBezTo>
                  <a:cubicBezTo>
                    <a:pt x="101" y="15"/>
                    <a:pt x="97" y="13"/>
                    <a:pt x="94" y="10"/>
                  </a:cubicBezTo>
                  <a:cubicBezTo>
                    <a:pt x="89" y="7"/>
                    <a:pt x="84" y="3"/>
                    <a:pt x="78" y="3"/>
                  </a:cubicBezTo>
                  <a:cubicBezTo>
                    <a:pt x="72" y="3"/>
                    <a:pt x="67" y="7"/>
                    <a:pt x="62" y="10"/>
                  </a:cubicBezTo>
                  <a:cubicBezTo>
                    <a:pt x="59" y="13"/>
                    <a:pt x="55" y="15"/>
                    <a:pt x="51" y="15"/>
                  </a:cubicBezTo>
                  <a:cubicBezTo>
                    <a:pt x="48" y="15"/>
                    <a:pt x="42" y="13"/>
                    <a:pt x="36" y="10"/>
                  </a:cubicBezTo>
                  <a:cubicBezTo>
                    <a:pt x="23" y="5"/>
                    <a:pt x="12" y="0"/>
                    <a:pt x="6" y="7"/>
                  </a:cubicBezTo>
                  <a:cubicBezTo>
                    <a:pt x="0" y="12"/>
                    <a:pt x="5" y="23"/>
                    <a:pt x="10" y="33"/>
                  </a:cubicBezTo>
                  <a:cubicBezTo>
                    <a:pt x="12" y="38"/>
                    <a:pt x="14" y="43"/>
                    <a:pt x="14" y="46"/>
                  </a:cubicBezTo>
                  <a:cubicBezTo>
                    <a:pt x="14" y="49"/>
                    <a:pt x="12" y="52"/>
                    <a:pt x="10" y="55"/>
                  </a:cubicBezTo>
                  <a:cubicBezTo>
                    <a:pt x="7" y="59"/>
                    <a:pt x="3" y="64"/>
                    <a:pt x="3" y="69"/>
                  </a:cubicBezTo>
                  <a:cubicBezTo>
                    <a:pt x="3" y="75"/>
                    <a:pt x="7" y="80"/>
                    <a:pt x="10" y="84"/>
                  </a:cubicBezTo>
                  <a:cubicBezTo>
                    <a:pt x="12" y="87"/>
                    <a:pt x="14" y="90"/>
                    <a:pt x="14" y="93"/>
                  </a:cubicBezTo>
                  <a:cubicBezTo>
                    <a:pt x="14" y="96"/>
                    <a:pt x="12" y="102"/>
                    <a:pt x="10" y="106"/>
                  </a:cubicBezTo>
                  <a:cubicBezTo>
                    <a:pt x="5" y="117"/>
                    <a:pt x="0" y="127"/>
                    <a:pt x="6" y="132"/>
                  </a:cubicBezTo>
                  <a:cubicBezTo>
                    <a:pt x="12" y="138"/>
                    <a:pt x="23" y="134"/>
                    <a:pt x="36" y="129"/>
                  </a:cubicBezTo>
                  <a:cubicBezTo>
                    <a:pt x="41" y="127"/>
                    <a:pt x="48" y="124"/>
                    <a:pt x="51" y="124"/>
                  </a:cubicBezTo>
                  <a:cubicBezTo>
                    <a:pt x="55" y="124"/>
                    <a:pt x="59" y="127"/>
                    <a:pt x="63" y="129"/>
                  </a:cubicBezTo>
                  <a:cubicBezTo>
                    <a:pt x="67" y="132"/>
                    <a:pt x="72" y="135"/>
                    <a:pt x="78" y="135"/>
                  </a:cubicBezTo>
                  <a:cubicBezTo>
                    <a:pt x="84" y="135"/>
                    <a:pt x="89" y="132"/>
                    <a:pt x="94" y="129"/>
                  </a:cubicBezTo>
                  <a:cubicBezTo>
                    <a:pt x="98" y="127"/>
                    <a:pt x="102" y="124"/>
                    <a:pt x="105" y="124"/>
                  </a:cubicBezTo>
                  <a:cubicBezTo>
                    <a:pt x="111" y="124"/>
                    <a:pt x="111" y="124"/>
                    <a:pt x="111" y="124"/>
                  </a:cubicBezTo>
                  <a:cubicBezTo>
                    <a:pt x="111" y="116"/>
                    <a:pt x="111" y="116"/>
                    <a:pt x="111" y="116"/>
                  </a:cubicBezTo>
                  <a:cubicBezTo>
                    <a:pt x="105" y="116"/>
                    <a:pt x="105" y="116"/>
                    <a:pt x="105" y="116"/>
                  </a:cubicBezTo>
                  <a:cubicBezTo>
                    <a:pt x="105" y="116"/>
                    <a:pt x="105" y="116"/>
                    <a:pt x="105" y="116"/>
                  </a:cubicBezTo>
                  <a:cubicBezTo>
                    <a:pt x="105" y="116"/>
                    <a:pt x="105" y="116"/>
                    <a:pt x="105" y="116"/>
                  </a:cubicBezTo>
                  <a:cubicBezTo>
                    <a:pt x="105" y="116"/>
                    <a:pt x="105" y="116"/>
                    <a:pt x="105" y="116"/>
                  </a:cubicBezTo>
                  <a:cubicBezTo>
                    <a:pt x="105" y="116"/>
                    <a:pt x="105" y="116"/>
                    <a:pt x="105" y="116"/>
                  </a:cubicBezTo>
                  <a:cubicBezTo>
                    <a:pt x="99" y="116"/>
                    <a:pt x="94" y="120"/>
                    <a:pt x="90" y="123"/>
                  </a:cubicBezTo>
                  <a:cubicBezTo>
                    <a:pt x="86" y="125"/>
                    <a:pt x="82" y="127"/>
                    <a:pt x="78" y="127"/>
                  </a:cubicBezTo>
                  <a:cubicBezTo>
                    <a:pt x="75" y="127"/>
                    <a:pt x="71" y="125"/>
                    <a:pt x="67" y="123"/>
                  </a:cubicBezTo>
                  <a:cubicBezTo>
                    <a:pt x="62" y="120"/>
                    <a:pt x="57" y="116"/>
                    <a:pt x="51" y="116"/>
                  </a:cubicBezTo>
                  <a:cubicBezTo>
                    <a:pt x="47" y="116"/>
                    <a:pt x="40" y="119"/>
                    <a:pt x="33" y="122"/>
                  </a:cubicBezTo>
                  <a:cubicBezTo>
                    <a:pt x="27" y="124"/>
                    <a:pt x="14" y="129"/>
                    <a:pt x="12" y="127"/>
                  </a:cubicBezTo>
                  <a:cubicBezTo>
                    <a:pt x="10" y="125"/>
                    <a:pt x="15" y="114"/>
                    <a:pt x="17" y="110"/>
                  </a:cubicBezTo>
                  <a:cubicBezTo>
                    <a:pt x="20" y="104"/>
                    <a:pt x="22" y="98"/>
                    <a:pt x="22" y="93"/>
                  </a:cubicBezTo>
                  <a:cubicBezTo>
                    <a:pt x="22" y="87"/>
                    <a:pt x="19" y="83"/>
                    <a:pt x="16" y="79"/>
                  </a:cubicBezTo>
                  <a:cubicBezTo>
                    <a:pt x="13" y="76"/>
                    <a:pt x="11" y="73"/>
                    <a:pt x="11" y="69"/>
                  </a:cubicBezTo>
                  <a:cubicBezTo>
                    <a:pt x="11" y="66"/>
                    <a:pt x="13" y="63"/>
                    <a:pt x="16" y="60"/>
                  </a:cubicBezTo>
                  <a:cubicBezTo>
                    <a:pt x="19" y="56"/>
                    <a:pt x="22" y="52"/>
                    <a:pt x="22" y="46"/>
                  </a:cubicBezTo>
                  <a:cubicBezTo>
                    <a:pt x="22" y="41"/>
                    <a:pt x="20" y="36"/>
                    <a:pt x="17" y="29"/>
                  </a:cubicBezTo>
                  <a:cubicBezTo>
                    <a:pt x="15" y="24"/>
                    <a:pt x="10" y="14"/>
                    <a:pt x="12" y="12"/>
                  </a:cubicBezTo>
                  <a:cubicBezTo>
                    <a:pt x="14" y="10"/>
                    <a:pt x="28" y="16"/>
                    <a:pt x="33" y="18"/>
                  </a:cubicBezTo>
                  <a:cubicBezTo>
                    <a:pt x="40" y="21"/>
                    <a:pt x="47" y="23"/>
                    <a:pt x="51" y="23"/>
                  </a:cubicBezTo>
                  <a:cubicBezTo>
                    <a:pt x="57" y="23"/>
                    <a:pt x="62" y="20"/>
                    <a:pt x="67" y="17"/>
                  </a:cubicBezTo>
                  <a:cubicBezTo>
                    <a:pt x="71" y="14"/>
                    <a:pt x="75" y="11"/>
                    <a:pt x="78" y="11"/>
                  </a:cubicBezTo>
                  <a:cubicBezTo>
                    <a:pt x="82" y="11"/>
                    <a:pt x="85" y="14"/>
                    <a:pt x="89" y="17"/>
                  </a:cubicBezTo>
                  <a:cubicBezTo>
                    <a:pt x="93" y="20"/>
                    <a:pt x="98" y="23"/>
                    <a:pt x="104" y="23"/>
                  </a:cubicBezTo>
                  <a:cubicBezTo>
                    <a:pt x="110" y="23"/>
                    <a:pt x="115" y="20"/>
                    <a:pt x="120" y="17"/>
                  </a:cubicBezTo>
                  <a:cubicBezTo>
                    <a:pt x="123" y="14"/>
                    <a:pt x="127" y="11"/>
                    <a:pt x="130" y="11"/>
                  </a:cubicBezTo>
                  <a:cubicBezTo>
                    <a:pt x="134" y="11"/>
                    <a:pt x="138" y="14"/>
                    <a:pt x="142" y="17"/>
                  </a:cubicBezTo>
                  <a:cubicBezTo>
                    <a:pt x="146" y="20"/>
                    <a:pt x="151" y="23"/>
                    <a:pt x="157" y="23"/>
                  </a:cubicBezTo>
                  <a:cubicBezTo>
                    <a:pt x="162" y="23"/>
                    <a:pt x="168" y="20"/>
                    <a:pt x="175" y="17"/>
                  </a:cubicBezTo>
                  <a:cubicBezTo>
                    <a:pt x="181" y="15"/>
                    <a:pt x="192" y="10"/>
                    <a:pt x="194" y="12"/>
                  </a:cubicBezTo>
                  <a:cubicBezTo>
                    <a:pt x="196" y="14"/>
                    <a:pt x="192" y="24"/>
                    <a:pt x="189" y="30"/>
                  </a:cubicBezTo>
                  <a:cubicBezTo>
                    <a:pt x="186" y="36"/>
                    <a:pt x="183" y="41"/>
                    <a:pt x="183" y="46"/>
                  </a:cubicBezTo>
                  <a:cubicBezTo>
                    <a:pt x="183" y="51"/>
                    <a:pt x="187" y="56"/>
                    <a:pt x="190" y="60"/>
                  </a:cubicBezTo>
                  <a:cubicBezTo>
                    <a:pt x="192" y="64"/>
                    <a:pt x="195" y="67"/>
                    <a:pt x="195" y="71"/>
                  </a:cubicBezTo>
                  <a:cubicBezTo>
                    <a:pt x="195" y="73"/>
                    <a:pt x="193" y="75"/>
                    <a:pt x="190" y="79"/>
                  </a:cubicBezTo>
                  <a:cubicBezTo>
                    <a:pt x="196" y="84"/>
                    <a:pt x="196" y="84"/>
                    <a:pt x="196" y="84"/>
                  </a:cubicBezTo>
                  <a:cubicBezTo>
                    <a:pt x="199" y="81"/>
                    <a:pt x="203" y="77"/>
                    <a:pt x="203" y="71"/>
                  </a:cubicBezTo>
                  <a:cubicBezTo>
                    <a:pt x="203" y="65"/>
                    <a:pt x="199" y="60"/>
                    <a:pt x="19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D8678F0E-148C-48DF-B4AB-12383FAC168B}"/>
                </a:ext>
              </a:extLst>
            </p:cNvPr>
            <p:cNvSpPr>
              <a:spLocks noEditPoints="1"/>
            </p:cNvSpPr>
            <p:nvPr/>
          </p:nvSpPr>
          <p:spPr bwMode="auto">
            <a:xfrm>
              <a:off x="1476375" y="1304926"/>
              <a:ext cx="344488" cy="708025"/>
            </a:xfrm>
            <a:custGeom>
              <a:avLst/>
              <a:gdLst>
                <a:gd name="T0" fmla="*/ 32 w 64"/>
                <a:gd name="T1" fmla="*/ 0 h 132"/>
                <a:gd name="T2" fmla="*/ 0 w 64"/>
                <a:gd name="T3" fmla="*/ 33 h 132"/>
                <a:gd name="T4" fmla="*/ 11 w 64"/>
                <a:gd name="T5" fmla="*/ 57 h 132"/>
                <a:gd name="T6" fmla="*/ 11 w 64"/>
                <a:gd name="T7" fmla="*/ 132 h 132"/>
                <a:gd name="T8" fmla="*/ 32 w 64"/>
                <a:gd name="T9" fmla="*/ 111 h 132"/>
                <a:gd name="T10" fmla="*/ 53 w 64"/>
                <a:gd name="T11" fmla="*/ 132 h 132"/>
                <a:gd name="T12" fmla="*/ 53 w 64"/>
                <a:gd name="T13" fmla="*/ 57 h 132"/>
                <a:gd name="T14" fmla="*/ 64 w 64"/>
                <a:gd name="T15" fmla="*/ 33 h 132"/>
                <a:gd name="T16" fmla="*/ 32 w 64"/>
                <a:gd name="T17" fmla="*/ 0 h 132"/>
                <a:gd name="T18" fmla="*/ 45 w 64"/>
                <a:gd name="T19" fmla="*/ 113 h 132"/>
                <a:gd name="T20" fmla="*/ 32 w 64"/>
                <a:gd name="T21" fmla="*/ 100 h 132"/>
                <a:gd name="T22" fmla="*/ 19 w 64"/>
                <a:gd name="T23" fmla="*/ 113 h 132"/>
                <a:gd name="T24" fmla="*/ 19 w 64"/>
                <a:gd name="T25" fmla="*/ 62 h 132"/>
                <a:gd name="T26" fmla="*/ 32 w 64"/>
                <a:gd name="T27" fmla="*/ 65 h 132"/>
                <a:gd name="T28" fmla="*/ 45 w 64"/>
                <a:gd name="T29" fmla="*/ 62 h 132"/>
                <a:gd name="T30" fmla="*/ 45 w 64"/>
                <a:gd name="T31" fmla="*/ 113 h 132"/>
                <a:gd name="T32" fmla="*/ 32 w 64"/>
                <a:gd name="T33" fmla="*/ 57 h 132"/>
                <a:gd name="T34" fmla="*/ 8 w 64"/>
                <a:gd name="T35" fmla="*/ 33 h 132"/>
                <a:gd name="T36" fmla="*/ 32 w 64"/>
                <a:gd name="T37" fmla="*/ 8 h 132"/>
                <a:gd name="T38" fmla="*/ 56 w 64"/>
                <a:gd name="T39" fmla="*/ 33 h 132"/>
                <a:gd name="T40" fmla="*/ 32 w 64"/>
                <a:gd name="T41"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32">
                  <a:moveTo>
                    <a:pt x="32" y="0"/>
                  </a:moveTo>
                  <a:cubicBezTo>
                    <a:pt x="14" y="0"/>
                    <a:pt x="0" y="15"/>
                    <a:pt x="0" y="33"/>
                  </a:cubicBezTo>
                  <a:cubicBezTo>
                    <a:pt x="0" y="42"/>
                    <a:pt x="4" y="51"/>
                    <a:pt x="11" y="57"/>
                  </a:cubicBezTo>
                  <a:cubicBezTo>
                    <a:pt x="11" y="132"/>
                    <a:pt x="11" y="132"/>
                    <a:pt x="11" y="132"/>
                  </a:cubicBezTo>
                  <a:cubicBezTo>
                    <a:pt x="32" y="111"/>
                    <a:pt x="32" y="111"/>
                    <a:pt x="32" y="111"/>
                  </a:cubicBezTo>
                  <a:cubicBezTo>
                    <a:pt x="53" y="132"/>
                    <a:pt x="53" y="132"/>
                    <a:pt x="53" y="132"/>
                  </a:cubicBezTo>
                  <a:cubicBezTo>
                    <a:pt x="53" y="57"/>
                    <a:pt x="53" y="57"/>
                    <a:pt x="53" y="57"/>
                  </a:cubicBezTo>
                  <a:cubicBezTo>
                    <a:pt x="60" y="51"/>
                    <a:pt x="64" y="42"/>
                    <a:pt x="64" y="33"/>
                  </a:cubicBezTo>
                  <a:cubicBezTo>
                    <a:pt x="64" y="15"/>
                    <a:pt x="49" y="0"/>
                    <a:pt x="32" y="0"/>
                  </a:cubicBezTo>
                  <a:close/>
                  <a:moveTo>
                    <a:pt x="45" y="113"/>
                  </a:moveTo>
                  <a:cubicBezTo>
                    <a:pt x="32" y="100"/>
                    <a:pt x="32" y="100"/>
                    <a:pt x="32" y="100"/>
                  </a:cubicBezTo>
                  <a:cubicBezTo>
                    <a:pt x="19" y="113"/>
                    <a:pt x="19" y="113"/>
                    <a:pt x="19" y="113"/>
                  </a:cubicBezTo>
                  <a:cubicBezTo>
                    <a:pt x="19" y="62"/>
                    <a:pt x="19" y="62"/>
                    <a:pt x="19" y="62"/>
                  </a:cubicBezTo>
                  <a:cubicBezTo>
                    <a:pt x="23" y="64"/>
                    <a:pt x="27" y="65"/>
                    <a:pt x="32" y="65"/>
                  </a:cubicBezTo>
                  <a:cubicBezTo>
                    <a:pt x="36" y="65"/>
                    <a:pt x="41" y="64"/>
                    <a:pt x="45" y="62"/>
                  </a:cubicBezTo>
                  <a:lnTo>
                    <a:pt x="45" y="113"/>
                  </a:lnTo>
                  <a:close/>
                  <a:moveTo>
                    <a:pt x="32" y="57"/>
                  </a:moveTo>
                  <a:cubicBezTo>
                    <a:pt x="18" y="57"/>
                    <a:pt x="8" y="46"/>
                    <a:pt x="8" y="33"/>
                  </a:cubicBezTo>
                  <a:cubicBezTo>
                    <a:pt x="8" y="19"/>
                    <a:pt x="18" y="8"/>
                    <a:pt x="32" y="8"/>
                  </a:cubicBezTo>
                  <a:cubicBezTo>
                    <a:pt x="45" y="8"/>
                    <a:pt x="56" y="19"/>
                    <a:pt x="56" y="33"/>
                  </a:cubicBezTo>
                  <a:cubicBezTo>
                    <a:pt x="56" y="46"/>
                    <a:pt x="45" y="57"/>
                    <a:pt x="3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1FE52302-0E8A-4E2D-93A9-7FB919ACB843}"/>
                </a:ext>
              </a:extLst>
            </p:cNvPr>
            <p:cNvSpPr>
              <a:spLocks noChangeArrowheads="1"/>
            </p:cNvSpPr>
            <p:nvPr/>
          </p:nvSpPr>
          <p:spPr bwMode="auto">
            <a:xfrm>
              <a:off x="1165225" y="1095376"/>
              <a:ext cx="4191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60D5BC0B-8BF2-42CE-97EB-D41F6575AD66}"/>
                </a:ext>
              </a:extLst>
            </p:cNvPr>
            <p:cNvSpPr>
              <a:spLocks noChangeArrowheads="1"/>
            </p:cNvSpPr>
            <p:nvPr/>
          </p:nvSpPr>
          <p:spPr bwMode="auto">
            <a:xfrm>
              <a:off x="1250950" y="1212851"/>
              <a:ext cx="2476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5D1F286D-BBDB-4534-8357-EB6A49362CB6}"/>
                </a:ext>
              </a:extLst>
            </p:cNvPr>
            <p:cNvSpPr>
              <a:spLocks/>
            </p:cNvSpPr>
            <p:nvPr/>
          </p:nvSpPr>
          <p:spPr bwMode="auto">
            <a:xfrm>
              <a:off x="685800" y="730251"/>
              <a:ext cx="1377950" cy="1014413"/>
            </a:xfrm>
            <a:custGeom>
              <a:avLst/>
              <a:gdLst>
                <a:gd name="T0" fmla="*/ 0 w 868"/>
                <a:gd name="T1" fmla="*/ 0 h 639"/>
                <a:gd name="T2" fmla="*/ 0 w 868"/>
                <a:gd name="T3" fmla="*/ 639 h 639"/>
                <a:gd name="T4" fmla="*/ 451 w 868"/>
                <a:gd name="T5" fmla="*/ 639 h 639"/>
                <a:gd name="T6" fmla="*/ 451 w 868"/>
                <a:gd name="T7" fmla="*/ 612 h 639"/>
                <a:gd name="T8" fmla="*/ 27 w 868"/>
                <a:gd name="T9" fmla="*/ 612 h 639"/>
                <a:gd name="T10" fmla="*/ 27 w 868"/>
                <a:gd name="T11" fmla="*/ 27 h 639"/>
                <a:gd name="T12" fmla="*/ 840 w 868"/>
                <a:gd name="T13" fmla="*/ 27 h 639"/>
                <a:gd name="T14" fmla="*/ 840 w 868"/>
                <a:gd name="T15" fmla="*/ 612 h 639"/>
                <a:gd name="T16" fmla="*/ 752 w 868"/>
                <a:gd name="T17" fmla="*/ 612 h 639"/>
                <a:gd name="T18" fmla="*/ 752 w 868"/>
                <a:gd name="T19" fmla="*/ 639 h 639"/>
                <a:gd name="T20" fmla="*/ 868 w 868"/>
                <a:gd name="T21" fmla="*/ 639 h 639"/>
                <a:gd name="T22" fmla="*/ 868 w 868"/>
                <a:gd name="T23" fmla="*/ 0 h 639"/>
                <a:gd name="T24" fmla="*/ 0 w 868"/>
                <a:gd name="T25"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639">
                  <a:moveTo>
                    <a:pt x="0" y="0"/>
                  </a:moveTo>
                  <a:lnTo>
                    <a:pt x="0" y="639"/>
                  </a:lnTo>
                  <a:lnTo>
                    <a:pt x="451" y="639"/>
                  </a:lnTo>
                  <a:lnTo>
                    <a:pt x="451" y="612"/>
                  </a:lnTo>
                  <a:lnTo>
                    <a:pt x="27" y="612"/>
                  </a:lnTo>
                  <a:lnTo>
                    <a:pt x="27" y="27"/>
                  </a:lnTo>
                  <a:lnTo>
                    <a:pt x="840" y="27"/>
                  </a:lnTo>
                  <a:lnTo>
                    <a:pt x="840" y="612"/>
                  </a:lnTo>
                  <a:lnTo>
                    <a:pt x="752" y="612"/>
                  </a:lnTo>
                  <a:lnTo>
                    <a:pt x="752" y="639"/>
                  </a:lnTo>
                  <a:lnTo>
                    <a:pt x="868" y="639"/>
                  </a:lnTo>
                  <a:lnTo>
                    <a:pt x="86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35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500" b="1" dirty="0">
                  <a:solidFill>
                    <a:schemeClr val="tx2"/>
                  </a:solidFill>
                </a:rPr>
                <a:t>INCIDENT RESPONSE AND RECOVERY</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500" b="1" dirty="0">
                  <a:solidFill>
                    <a:schemeClr val="tx2"/>
                  </a:solidFill>
                </a:rPr>
                <a:t>MANAGED DETECTION AND RESPONSE</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Additional Cybersecurity Services to Consider</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Put Dell Technologies expertise to work for your business </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62" name="Group 61">
            <a:extLst>
              <a:ext uri="{FF2B5EF4-FFF2-40B4-BE49-F238E27FC236}">
                <a16:creationId xmlns:a16="http://schemas.microsoft.com/office/drawing/2014/main" id="{E9A5A725-3095-462C-8AD8-639268ACBFF1}"/>
              </a:ext>
            </a:extLst>
          </p:cNvPr>
          <p:cNvGrpSpPr/>
          <p:nvPr/>
        </p:nvGrpSpPr>
        <p:grpSpPr>
          <a:xfrm>
            <a:off x="6457232" y="1572953"/>
            <a:ext cx="585732" cy="589280"/>
            <a:chOff x="17856518" y="20637"/>
            <a:chExt cx="785813" cy="790575"/>
          </a:xfrm>
          <a:solidFill>
            <a:schemeClr val="tx2"/>
          </a:solidFill>
        </p:grpSpPr>
        <p:sp>
          <p:nvSpPr>
            <p:cNvPr id="63" name="Freeform 399">
              <a:extLst>
                <a:ext uri="{FF2B5EF4-FFF2-40B4-BE49-F238E27FC236}">
                  <a16:creationId xmlns:a16="http://schemas.microsoft.com/office/drawing/2014/main" id="{55802DD4-7916-45F3-A905-78CD78B78FF0}"/>
                </a:ext>
              </a:extLst>
            </p:cNvPr>
            <p:cNvSpPr>
              <a:spLocks/>
            </p:cNvSpPr>
            <p:nvPr/>
          </p:nvSpPr>
          <p:spPr bwMode="auto">
            <a:xfrm>
              <a:off x="17856518" y="541337"/>
              <a:ext cx="785813" cy="269875"/>
            </a:xfrm>
            <a:custGeom>
              <a:avLst/>
              <a:gdLst>
                <a:gd name="T0" fmla="*/ 5 w 763"/>
                <a:gd name="T1" fmla="*/ 106 h 262"/>
                <a:gd name="T2" fmla="*/ 6 w 763"/>
                <a:gd name="T3" fmla="*/ 105 h 262"/>
                <a:gd name="T4" fmla="*/ 6 w 763"/>
                <a:gd name="T5" fmla="*/ 105 h 262"/>
                <a:gd name="T6" fmla="*/ 210 w 763"/>
                <a:gd name="T7" fmla="*/ 22 h 262"/>
                <a:gd name="T8" fmla="*/ 340 w 763"/>
                <a:gd name="T9" fmla="*/ 26 h 262"/>
                <a:gd name="T10" fmla="*/ 462 w 763"/>
                <a:gd name="T11" fmla="*/ 84 h 262"/>
                <a:gd name="T12" fmla="*/ 467 w 763"/>
                <a:gd name="T13" fmla="*/ 93 h 262"/>
                <a:gd name="T14" fmla="*/ 415 w 763"/>
                <a:gd name="T15" fmla="*/ 141 h 262"/>
                <a:gd name="T16" fmla="*/ 309 w 763"/>
                <a:gd name="T17" fmla="*/ 127 h 262"/>
                <a:gd name="T18" fmla="*/ 302 w 763"/>
                <a:gd name="T19" fmla="*/ 117 h 262"/>
                <a:gd name="T20" fmla="*/ 306 w 763"/>
                <a:gd name="T21" fmla="*/ 112 h 262"/>
                <a:gd name="T22" fmla="*/ 312 w 763"/>
                <a:gd name="T23" fmla="*/ 111 h 262"/>
                <a:gd name="T24" fmla="*/ 315 w 763"/>
                <a:gd name="T25" fmla="*/ 111 h 262"/>
                <a:gd name="T26" fmla="*/ 415 w 763"/>
                <a:gd name="T27" fmla="*/ 124 h 262"/>
                <a:gd name="T28" fmla="*/ 447 w 763"/>
                <a:gd name="T29" fmla="*/ 102 h 262"/>
                <a:gd name="T30" fmla="*/ 450 w 763"/>
                <a:gd name="T31" fmla="*/ 96 h 262"/>
                <a:gd name="T32" fmla="*/ 449 w 763"/>
                <a:gd name="T33" fmla="*/ 96 h 262"/>
                <a:gd name="T34" fmla="*/ 333 w 763"/>
                <a:gd name="T35" fmla="*/ 40 h 262"/>
                <a:gd name="T36" fmla="*/ 216 w 763"/>
                <a:gd name="T37" fmla="*/ 36 h 262"/>
                <a:gd name="T38" fmla="*/ 214 w 763"/>
                <a:gd name="T39" fmla="*/ 37 h 262"/>
                <a:gd name="T40" fmla="*/ 17 w 763"/>
                <a:gd name="T41" fmla="*/ 117 h 262"/>
                <a:gd name="T42" fmla="*/ 17 w 763"/>
                <a:gd name="T43" fmla="*/ 122 h 262"/>
                <a:gd name="T44" fmla="*/ 66 w 763"/>
                <a:gd name="T45" fmla="*/ 234 h 262"/>
                <a:gd name="T46" fmla="*/ 74 w 763"/>
                <a:gd name="T47" fmla="*/ 241 h 262"/>
                <a:gd name="T48" fmla="*/ 74 w 763"/>
                <a:gd name="T49" fmla="*/ 241 h 262"/>
                <a:gd name="T50" fmla="*/ 185 w 763"/>
                <a:gd name="T51" fmla="*/ 173 h 262"/>
                <a:gd name="T52" fmla="*/ 191 w 763"/>
                <a:gd name="T53" fmla="*/ 172 h 262"/>
                <a:gd name="T54" fmla="*/ 398 w 763"/>
                <a:gd name="T55" fmla="*/ 238 h 262"/>
                <a:gd name="T56" fmla="*/ 467 w 763"/>
                <a:gd name="T57" fmla="*/ 232 h 262"/>
                <a:gd name="T58" fmla="*/ 744 w 763"/>
                <a:gd name="T59" fmla="*/ 92 h 262"/>
                <a:gd name="T60" fmla="*/ 735 w 763"/>
                <a:gd name="T61" fmla="*/ 80 h 262"/>
                <a:gd name="T62" fmla="*/ 691 w 763"/>
                <a:gd name="T63" fmla="*/ 71 h 262"/>
                <a:gd name="T64" fmla="*/ 512 w 763"/>
                <a:gd name="T65" fmla="*/ 123 h 262"/>
                <a:gd name="T66" fmla="*/ 505 w 763"/>
                <a:gd name="T67" fmla="*/ 122 h 262"/>
                <a:gd name="T68" fmla="*/ 501 w 763"/>
                <a:gd name="T69" fmla="*/ 118 h 262"/>
                <a:gd name="T70" fmla="*/ 502 w 763"/>
                <a:gd name="T71" fmla="*/ 111 h 262"/>
                <a:gd name="T72" fmla="*/ 506 w 763"/>
                <a:gd name="T73" fmla="*/ 107 h 262"/>
                <a:gd name="T74" fmla="*/ 508 w 763"/>
                <a:gd name="T75" fmla="*/ 106 h 262"/>
                <a:gd name="T76" fmla="*/ 686 w 763"/>
                <a:gd name="T77" fmla="*/ 54 h 262"/>
                <a:gd name="T78" fmla="*/ 762 w 763"/>
                <a:gd name="T79" fmla="*/ 92 h 262"/>
                <a:gd name="T80" fmla="*/ 757 w 763"/>
                <a:gd name="T81" fmla="*/ 101 h 262"/>
                <a:gd name="T82" fmla="*/ 475 w 763"/>
                <a:gd name="T83" fmla="*/ 247 h 262"/>
                <a:gd name="T84" fmla="*/ 394 w 763"/>
                <a:gd name="T85" fmla="*/ 253 h 262"/>
                <a:gd name="T86" fmla="*/ 191 w 763"/>
                <a:gd name="T87" fmla="*/ 188 h 262"/>
                <a:gd name="T88" fmla="*/ 191 w 763"/>
                <a:gd name="T89" fmla="*/ 188 h 262"/>
                <a:gd name="T90" fmla="*/ 75 w 763"/>
                <a:gd name="T91" fmla="*/ 257 h 262"/>
                <a:gd name="T92" fmla="*/ 71 w 763"/>
                <a:gd name="T93" fmla="*/ 258 h 262"/>
                <a:gd name="T94" fmla="*/ 66 w 763"/>
                <a:gd name="T95" fmla="*/ 256 h 262"/>
                <a:gd name="T96" fmla="*/ 2 w 763"/>
                <a:gd name="T97" fmla="*/ 112 h 262"/>
                <a:gd name="T98" fmla="*/ 5 w 763"/>
                <a:gd name="T99" fmla="*/ 10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3" h="262">
                  <a:moveTo>
                    <a:pt x="5" y="106"/>
                  </a:moveTo>
                  <a:cubicBezTo>
                    <a:pt x="6" y="105"/>
                    <a:pt x="6" y="105"/>
                    <a:pt x="6" y="105"/>
                  </a:cubicBezTo>
                  <a:cubicBezTo>
                    <a:pt x="6" y="105"/>
                    <a:pt x="6" y="105"/>
                    <a:pt x="6" y="105"/>
                  </a:cubicBezTo>
                  <a:cubicBezTo>
                    <a:pt x="210" y="22"/>
                    <a:pt x="210" y="22"/>
                    <a:pt x="210" y="22"/>
                  </a:cubicBezTo>
                  <a:cubicBezTo>
                    <a:pt x="217" y="20"/>
                    <a:pt x="286" y="0"/>
                    <a:pt x="340" y="26"/>
                  </a:cubicBezTo>
                  <a:cubicBezTo>
                    <a:pt x="462" y="84"/>
                    <a:pt x="462" y="84"/>
                    <a:pt x="462" y="84"/>
                  </a:cubicBezTo>
                  <a:cubicBezTo>
                    <a:pt x="465" y="86"/>
                    <a:pt x="467" y="89"/>
                    <a:pt x="467" y="93"/>
                  </a:cubicBezTo>
                  <a:cubicBezTo>
                    <a:pt x="466" y="95"/>
                    <a:pt x="463" y="141"/>
                    <a:pt x="415" y="141"/>
                  </a:cubicBezTo>
                  <a:cubicBezTo>
                    <a:pt x="373" y="141"/>
                    <a:pt x="312" y="128"/>
                    <a:pt x="309" y="127"/>
                  </a:cubicBezTo>
                  <a:cubicBezTo>
                    <a:pt x="304" y="126"/>
                    <a:pt x="301" y="122"/>
                    <a:pt x="302" y="117"/>
                  </a:cubicBezTo>
                  <a:cubicBezTo>
                    <a:pt x="303" y="115"/>
                    <a:pt x="304" y="113"/>
                    <a:pt x="306" y="112"/>
                  </a:cubicBezTo>
                  <a:cubicBezTo>
                    <a:pt x="308" y="111"/>
                    <a:pt x="310" y="110"/>
                    <a:pt x="312" y="111"/>
                  </a:cubicBezTo>
                  <a:cubicBezTo>
                    <a:pt x="315" y="111"/>
                    <a:pt x="315" y="111"/>
                    <a:pt x="315" y="111"/>
                  </a:cubicBezTo>
                  <a:cubicBezTo>
                    <a:pt x="369" y="122"/>
                    <a:pt x="399" y="124"/>
                    <a:pt x="415" y="124"/>
                  </a:cubicBezTo>
                  <a:cubicBezTo>
                    <a:pt x="437" y="123"/>
                    <a:pt x="445" y="109"/>
                    <a:pt x="447" y="102"/>
                  </a:cubicBezTo>
                  <a:cubicBezTo>
                    <a:pt x="450" y="96"/>
                    <a:pt x="450" y="96"/>
                    <a:pt x="450" y="96"/>
                  </a:cubicBezTo>
                  <a:cubicBezTo>
                    <a:pt x="449" y="96"/>
                    <a:pt x="449" y="96"/>
                    <a:pt x="449" y="96"/>
                  </a:cubicBezTo>
                  <a:cubicBezTo>
                    <a:pt x="333" y="40"/>
                    <a:pt x="333" y="40"/>
                    <a:pt x="333" y="40"/>
                  </a:cubicBezTo>
                  <a:cubicBezTo>
                    <a:pt x="292" y="20"/>
                    <a:pt x="242" y="29"/>
                    <a:pt x="216" y="36"/>
                  </a:cubicBezTo>
                  <a:cubicBezTo>
                    <a:pt x="214" y="37"/>
                    <a:pt x="214" y="37"/>
                    <a:pt x="214" y="37"/>
                  </a:cubicBezTo>
                  <a:cubicBezTo>
                    <a:pt x="17" y="117"/>
                    <a:pt x="17" y="117"/>
                    <a:pt x="17" y="117"/>
                  </a:cubicBezTo>
                  <a:cubicBezTo>
                    <a:pt x="17" y="122"/>
                    <a:pt x="17" y="122"/>
                    <a:pt x="17" y="122"/>
                  </a:cubicBezTo>
                  <a:cubicBezTo>
                    <a:pt x="20" y="175"/>
                    <a:pt x="49" y="215"/>
                    <a:pt x="66" y="234"/>
                  </a:cubicBezTo>
                  <a:cubicBezTo>
                    <a:pt x="74" y="241"/>
                    <a:pt x="74" y="241"/>
                    <a:pt x="74" y="241"/>
                  </a:cubicBezTo>
                  <a:cubicBezTo>
                    <a:pt x="74" y="241"/>
                    <a:pt x="74" y="241"/>
                    <a:pt x="74" y="241"/>
                  </a:cubicBezTo>
                  <a:cubicBezTo>
                    <a:pt x="185" y="173"/>
                    <a:pt x="185" y="173"/>
                    <a:pt x="185" y="173"/>
                  </a:cubicBezTo>
                  <a:cubicBezTo>
                    <a:pt x="187" y="172"/>
                    <a:pt x="190" y="171"/>
                    <a:pt x="191" y="172"/>
                  </a:cubicBezTo>
                  <a:cubicBezTo>
                    <a:pt x="398" y="238"/>
                    <a:pt x="398" y="238"/>
                    <a:pt x="398" y="238"/>
                  </a:cubicBezTo>
                  <a:cubicBezTo>
                    <a:pt x="421" y="245"/>
                    <a:pt x="446" y="243"/>
                    <a:pt x="467" y="232"/>
                  </a:cubicBezTo>
                  <a:cubicBezTo>
                    <a:pt x="744" y="92"/>
                    <a:pt x="744" y="92"/>
                    <a:pt x="744" y="92"/>
                  </a:cubicBezTo>
                  <a:cubicBezTo>
                    <a:pt x="735" y="80"/>
                    <a:pt x="735" y="80"/>
                    <a:pt x="735" y="80"/>
                  </a:cubicBezTo>
                  <a:cubicBezTo>
                    <a:pt x="724" y="69"/>
                    <a:pt x="710" y="66"/>
                    <a:pt x="691" y="71"/>
                  </a:cubicBezTo>
                  <a:cubicBezTo>
                    <a:pt x="651" y="81"/>
                    <a:pt x="526" y="118"/>
                    <a:pt x="512" y="123"/>
                  </a:cubicBezTo>
                  <a:cubicBezTo>
                    <a:pt x="509" y="124"/>
                    <a:pt x="507" y="123"/>
                    <a:pt x="505" y="122"/>
                  </a:cubicBezTo>
                  <a:cubicBezTo>
                    <a:pt x="503" y="121"/>
                    <a:pt x="501" y="120"/>
                    <a:pt x="501" y="118"/>
                  </a:cubicBezTo>
                  <a:cubicBezTo>
                    <a:pt x="500" y="115"/>
                    <a:pt x="500" y="113"/>
                    <a:pt x="502" y="111"/>
                  </a:cubicBezTo>
                  <a:cubicBezTo>
                    <a:pt x="503" y="109"/>
                    <a:pt x="504" y="107"/>
                    <a:pt x="506" y="107"/>
                  </a:cubicBezTo>
                  <a:cubicBezTo>
                    <a:pt x="508" y="106"/>
                    <a:pt x="508" y="106"/>
                    <a:pt x="508" y="106"/>
                  </a:cubicBezTo>
                  <a:cubicBezTo>
                    <a:pt x="521" y="102"/>
                    <a:pt x="642" y="65"/>
                    <a:pt x="686" y="54"/>
                  </a:cubicBezTo>
                  <a:cubicBezTo>
                    <a:pt x="738" y="40"/>
                    <a:pt x="758" y="83"/>
                    <a:pt x="762" y="92"/>
                  </a:cubicBezTo>
                  <a:cubicBezTo>
                    <a:pt x="763" y="95"/>
                    <a:pt x="761" y="100"/>
                    <a:pt x="757" y="101"/>
                  </a:cubicBezTo>
                  <a:cubicBezTo>
                    <a:pt x="475" y="247"/>
                    <a:pt x="475" y="247"/>
                    <a:pt x="475" y="247"/>
                  </a:cubicBezTo>
                  <a:cubicBezTo>
                    <a:pt x="450" y="260"/>
                    <a:pt x="420" y="262"/>
                    <a:pt x="394" y="253"/>
                  </a:cubicBezTo>
                  <a:cubicBezTo>
                    <a:pt x="191" y="188"/>
                    <a:pt x="191" y="188"/>
                    <a:pt x="191" y="188"/>
                  </a:cubicBezTo>
                  <a:cubicBezTo>
                    <a:pt x="191" y="188"/>
                    <a:pt x="191" y="188"/>
                    <a:pt x="191" y="188"/>
                  </a:cubicBezTo>
                  <a:cubicBezTo>
                    <a:pt x="75" y="257"/>
                    <a:pt x="75" y="257"/>
                    <a:pt x="75" y="257"/>
                  </a:cubicBezTo>
                  <a:cubicBezTo>
                    <a:pt x="74" y="258"/>
                    <a:pt x="72" y="258"/>
                    <a:pt x="71" y="258"/>
                  </a:cubicBezTo>
                  <a:cubicBezTo>
                    <a:pt x="69" y="258"/>
                    <a:pt x="67" y="257"/>
                    <a:pt x="66" y="256"/>
                  </a:cubicBezTo>
                  <a:cubicBezTo>
                    <a:pt x="50" y="241"/>
                    <a:pt x="0" y="186"/>
                    <a:pt x="2" y="112"/>
                  </a:cubicBezTo>
                  <a:cubicBezTo>
                    <a:pt x="2" y="110"/>
                    <a:pt x="3" y="107"/>
                    <a:pt x="5" y="10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4" name="Freeform 400">
              <a:extLst>
                <a:ext uri="{FF2B5EF4-FFF2-40B4-BE49-F238E27FC236}">
                  <a16:creationId xmlns:a16="http://schemas.microsoft.com/office/drawing/2014/main" id="{6EA59C97-0F58-44C4-B012-376BBEA336C5}"/>
                </a:ext>
              </a:extLst>
            </p:cNvPr>
            <p:cNvSpPr>
              <a:spLocks/>
            </p:cNvSpPr>
            <p:nvPr/>
          </p:nvSpPr>
          <p:spPr bwMode="auto">
            <a:xfrm>
              <a:off x="17858106" y="20637"/>
              <a:ext cx="784225" cy="269875"/>
            </a:xfrm>
            <a:custGeom>
              <a:avLst/>
              <a:gdLst>
                <a:gd name="T0" fmla="*/ 758 w 762"/>
                <a:gd name="T1" fmla="*/ 156 h 262"/>
                <a:gd name="T2" fmla="*/ 757 w 762"/>
                <a:gd name="T3" fmla="*/ 157 h 262"/>
                <a:gd name="T4" fmla="*/ 757 w 762"/>
                <a:gd name="T5" fmla="*/ 157 h 262"/>
                <a:gd name="T6" fmla="*/ 553 w 762"/>
                <a:gd name="T7" fmla="*/ 240 h 262"/>
                <a:gd name="T8" fmla="*/ 423 w 762"/>
                <a:gd name="T9" fmla="*/ 236 h 262"/>
                <a:gd name="T10" fmla="*/ 301 w 762"/>
                <a:gd name="T11" fmla="*/ 178 h 262"/>
                <a:gd name="T12" fmla="*/ 296 w 762"/>
                <a:gd name="T13" fmla="*/ 169 h 262"/>
                <a:gd name="T14" fmla="*/ 348 w 762"/>
                <a:gd name="T15" fmla="*/ 121 h 262"/>
                <a:gd name="T16" fmla="*/ 454 w 762"/>
                <a:gd name="T17" fmla="*/ 135 h 262"/>
                <a:gd name="T18" fmla="*/ 461 w 762"/>
                <a:gd name="T19" fmla="*/ 145 h 262"/>
                <a:gd name="T20" fmla="*/ 457 w 762"/>
                <a:gd name="T21" fmla="*/ 150 h 262"/>
                <a:gd name="T22" fmla="*/ 451 w 762"/>
                <a:gd name="T23" fmla="*/ 151 h 262"/>
                <a:gd name="T24" fmla="*/ 448 w 762"/>
                <a:gd name="T25" fmla="*/ 151 h 262"/>
                <a:gd name="T26" fmla="*/ 348 w 762"/>
                <a:gd name="T27" fmla="*/ 138 h 262"/>
                <a:gd name="T28" fmla="*/ 316 w 762"/>
                <a:gd name="T29" fmla="*/ 159 h 262"/>
                <a:gd name="T30" fmla="*/ 313 w 762"/>
                <a:gd name="T31" fmla="*/ 166 h 262"/>
                <a:gd name="T32" fmla="*/ 314 w 762"/>
                <a:gd name="T33" fmla="*/ 166 h 262"/>
                <a:gd name="T34" fmla="*/ 430 w 762"/>
                <a:gd name="T35" fmla="*/ 222 h 262"/>
                <a:gd name="T36" fmla="*/ 547 w 762"/>
                <a:gd name="T37" fmla="*/ 225 h 262"/>
                <a:gd name="T38" fmla="*/ 549 w 762"/>
                <a:gd name="T39" fmla="*/ 225 h 262"/>
                <a:gd name="T40" fmla="*/ 746 w 762"/>
                <a:gd name="T41" fmla="*/ 145 h 262"/>
                <a:gd name="T42" fmla="*/ 746 w 762"/>
                <a:gd name="T43" fmla="*/ 140 h 262"/>
                <a:gd name="T44" fmla="*/ 696 w 762"/>
                <a:gd name="T45" fmla="*/ 28 h 262"/>
                <a:gd name="T46" fmla="*/ 689 w 762"/>
                <a:gd name="T47" fmla="*/ 21 h 262"/>
                <a:gd name="T48" fmla="*/ 688 w 762"/>
                <a:gd name="T49" fmla="*/ 21 h 262"/>
                <a:gd name="T50" fmla="*/ 578 w 762"/>
                <a:gd name="T51" fmla="*/ 89 h 262"/>
                <a:gd name="T52" fmla="*/ 572 w 762"/>
                <a:gd name="T53" fmla="*/ 90 h 262"/>
                <a:gd name="T54" fmla="*/ 365 w 762"/>
                <a:gd name="T55" fmla="*/ 24 h 262"/>
                <a:gd name="T56" fmla="*/ 296 w 762"/>
                <a:gd name="T57" fmla="*/ 30 h 262"/>
                <a:gd name="T58" fmla="*/ 19 w 762"/>
                <a:gd name="T59" fmla="*/ 170 h 262"/>
                <a:gd name="T60" fmla="*/ 28 w 762"/>
                <a:gd name="T61" fmla="*/ 182 h 262"/>
                <a:gd name="T62" fmla="*/ 72 w 762"/>
                <a:gd name="T63" fmla="*/ 191 h 262"/>
                <a:gd name="T64" fmla="*/ 251 w 762"/>
                <a:gd name="T65" fmla="*/ 139 h 262"/>
                <a:gd name="T66" fmla="*/ 258 w 762"/>
                <a:gd name="T67" fmla="*/ 139 h 262"/>
                <a:gd name="T68" fmla="*/ 262 w 762"/>
                <a:gd name="T69" fmla="*/ 144 h 262"/>
                <a:gd name="T70" fmla="*/ 261 w 762"/>
                <a:gd name="T71" fmla="*/ 151 h 262"/>
                <a:gd name="T72" fmla="*/ 257 w 762"/>
                <a:gd name="T73" fmla="*/ 155 h 262"/>
                <a:gd name="T74" fmla="*/ 255 w 762"/>
                <a:gd name="T75" fmla="*/ 156 h 262"/>
                <a:gd name="T76" fmla="*/ 77 w 762"/>
                <a:gd name="T77" fmla="*/ 208 h 262"/>
                <a:gd name="T78" fmla="*/ 1 w 762"/>
                <a:gd name="T79" fmla="*/ 170 h 262"/>
                <a:gd name="T80" fmla="*/ 5 w 762"/>
                <a:gd name="T81" fmla="*/ 161 h 262"/>
                <a:gd name="T82" fmla="*/ 288 w 762"/>
                <a:gd name="T83" fmla="*/ 15 h 262"/>
                <a:gd name="T84" fmla="*/ 369 w 762"/>
                <a:gd name="T85" fmla="*/ 8 h 262"/>
                <a:gd name="T86" fmla="*/ 572 w 762"/>
                <a:gd name="T87" fmla="*/ 74 h 262"/>
                <a:gd name="T88" fmla="*/ 572 w 762"/>
                <a:gd name="T89" fmla="*/ 74 h 262"/>
                <a:gd name="T90" fmla="*/ 688 w 762"/>
                <a:gd name="T91" fmla="*/ 5 h 262"/>
                <a:gd name="T92" fmla="*/ 692 w 762"/>
                <a:gd name="T93" fmla="*/ 4 h 262"/>
                <a:gd name="T94" fmla="*/ 697 w 762"/>
                <a:gd name="T95" fmla="*/ 6 h 262"/>
                <a:gd name="T96" fmla="*/ 761 w 762"/>
                <a:gd name="T97" fmla="*/ 150 h 262"/>
                <a:gd name="T98" fmla="*/ 758 w 762"/>
                <a:gd name="T99"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2" h="262">
                  <a:moveTo>
                    <a:pt x="758" y="156"/>
                  </a:moveTo>
                  <a:cubicBezTo>
                    <a:pt x="757" y="157"/>
                    <a:pt x="757" y="157"/>
                    <a:pt x="757" y="157"/>
                  </a:cubicBezTo>
                  <a:cubicBezTo>
                    <a:pt x="757" y="157"/>
                    <a:pt x="757" y="157"/>
                    <a:pt x="757" y="157"/>
                  </a:cubicBezTo>
                  <a:cubicBezTo>
                    <a:pt x="553" y="240"/>
                    <a:pt x="553" y="240"/>
                    <a:pt x="553" y="240"/>
                  </a:cubicBezTo>
                  <a:cubicBezTo>
                    <a:pt x="546" y="242"/>
                    <a:pt x="477" y="262"/>
                    <a:pt x="423" y="236"/>
                  </a:cubicBezTo>
                  <a:cubicBezTo>
                    <a:pt x="301" y="178"/>
                    <a:pt x="301" y="178"/>
                    <a:pt x="301" y="178"/>
                  </a:cubicBezTo>
                  <a:cubicBezTo>
                    <a:pt x="298" y="176"/>
                    <a:pt x="296" y="173"/>
                    <a:pt x="296" y="169"/>
                  </a:cubicBezTo>
                  <a:cubicBezTo>
                    <a:pt x="296" y="167"/>
                    <a:pt x="300" y="121"/>
                    <a:pt x="348" y="121"/>
                  </a:cubicBezTo>
                  <a:cubicBezTo>
                    <a:pt x="390" y="121"/>
                    <a:pt x="450" y="134"/>
                    <a:pt x="454" y="135"/>
                  </a:cubicBezTo>
                  <a:cubicBezTo>
                    <a:pt x="458" y="136"/>
                    <a:pt x="462" y="140"/>
                    <a:pt x="461" y="145"/>
                  </a:cubicBezTo>
                  <a:cubicBezTo>
                    <a:pt x="460" y="147"/>
                    <a:pt x="459" y="149"/>
                    <a:pt x="457" y="150"/>
                  </a:cubicBezTo>
                  <a:cubicBezTo>
                    <a:pt x="455" y="151"/>
                    <a:pt x="453" y="152"/>
                    <a:pt x="451" y="151"/>
                  </a:cubicBezTo>
                  <a:cubicBezTo>
                    <a:pt x="448" y="151"/>
                    <a:pt x="448" y="151"/>
                    <a:pt x="448" y="151"/>
                  </a:cubicBezTo>
                  <a:cubicBezTo>
                    <a:pt x="394" y="140"/>
                    <a:pt x="364" y="138"/>
                    <a:pt x="348" y="138"/>
                  </a:cubicBezTo>
                  <a:cubicBezTo>
                    <a:pt x="326" y="139"/>
                    <a:pt x="318" y="153"/>
                    <a:pt x="316" y="159"/>
                  </a:cubicBezTo>
                  <a:cubicBezTo>
                    <a:pt x="313" y="166"/>
                    <a:pt x="313" y="166"/>
                    <a:pt x="313" y="166"/>
                  </a:cubicBezTo>
                  <a:cubicBezTo>
                    <a:pt x="314" y="166"/>
                    <a:pt x="314" y="166"/>
                    <a:pt x="314" y="166"/>
                  </a:cubicBezTo>
                  <a:cubicBezTo>
                    <a:pt x="430" y="222"/>
                    <a:pt x="430" y="222"/>
                    <a:pt x="430" y="222"/>
                  </a:cubicBezTo>
                  <a:cubicBezTo>
                    <a:pt x="470" y="242"/>
                    <a:pt x="521" y="233"/>
                    <a:pt x="547" y="225"/>
                  </a:cubicBezTo>
                  <a:cubicBezTo>
                    <a:pt x="549" y="225"/>
                    <a:pt x="549" y="225"/>
                    <a:pt x="549" y="225"/>
                  </a:cubicBezTo>
                  <a:cubicBezTo>
                    <a:pt x="746" y="145"/>
                    <a:pt x="746" y="145"/>
                    <a:pt x="746" y="145"/>
                  </a:cubicBezTo>
                  <a:cubicBezTo>
                    <a:pt x="746" y="140"/>
                    <a:pt x="746" y="140"/>
                    <a:pt x="746" y="140"/>
                  </a:cubicBezTo>
                  <a:cubicBezTo>
                    <a:pt x="743" y="87"/>
                    <a:pt x="714" y="47"/>
                    <a:pt x="696" y="28"/>
                  </a:cubicBezTo>
                  <a:cubicBezTo>
                    <a:pt x="689" y="21"/>
                    <a:pt x="689" y="21"/>
                    <a:pt x="689" y="21"/>
                  </a:cubicBezTo>
                  <a:cubicBezTo>
                    <a:pt x="688" y="21"/>
                    <a:pt x="688" y="21"/>
                    <a:pt x="688" y="21"/>
                  </a:cubicBezTo>
                  <a:cubicBezTo>
                    <a:pt x="578" y="89"/>
                    <a:pt x="578" y="89"/>
                    <a:pt x="578" y="89"/>
                  </a:cubicBezTo>
                  <a:cubicBezTo>
                    <a:pt x="576" y="90"/>
                    <a:pt x="573" y="90"/>
                    <a:pt x="572" y="90"/>
                  </a:cubicBezTo>
                  <a:cubicBezTo>
                    <a:pt x="365" y="24"/>
                    <a:pt x="365" y="24"/>
                    <a:pt x="365" y="24"/>
                  </a:cubicBezTo>
                  <a:cubicBezTo>
                    <a:pt x="342" y="17"/>
                    <a:pt x="317" y="19"/>
                    <a:pt x="296" y="30"/>
                  </a:cubicBezTo>
                  <a:cubicBezTo>
                    <a:pt x="19" y="170"/>
                    <a:pt x="19" y="170"/>
                    <a:pt x="19" y="170"/>
                  </a:cubicBezTo>
                  <a:cubicBezTo>
                    <a:pt x="28" y="182"/>
                    <a:pt x="28" y="182"/>
                    <a:pt x="28" y="182"/>
                  </a:cubicBezTo>
                  <a:cubicBezTo>
                    <a:pt x="38" y="193"/>
                    <a:pt x="53" y="196"/>
                    <a:pt x="72" y="191"/>
                  </a:cubicBezTo>
                  <a:cubicBezTo>
                    <a:pt x="112" y="181"/>
                    <a:pt x="237" y="144"/>
                    <a:pt x="251" y="139"/>
                  </a:cubicBezTo>
                  <a:cubicBezTo>
                    <a:pt x="254" y="138"/>
                    <a:pt x="256" y="138"/>
                    <a:pt x="258" y="139"/>
                  </a:cubicBezTo>
                  <a:cubicBezTo>
                    <a:pt x="260" y="140"/>
                    <a:pt x="262" y="142"/>
                    <a:pt x="262" y="144"/>
                  </a:cubicBezTo>
                  <a:cubicBezTo>
                    <a:pt x="263" y="147"/>
                    <a:pt x="263" y="149"/>
                    <a:pt x="261" y="151"/>
                  </a:cubicBezTo>
                  <a:cubicBezTo>
                    <a:pt x="260" y="153"/>
                    <a:pt x="259" y="154"/>
                    <a:pt x="257" y="155"/>
                  </a:cubicBezTo>
                  <a:cubicBezTo>
                    <a:pt x="255" y="156"/>
                    <a:pt x="255" y="156"/>
                    <a:pt x="255" y="156"/>
                  </a:cubicBezTo>
                  <a:cubicBezTo>
                    <a:pt x="242" y="160"/>
                    <a:pt x="121" y="197"/>
                    <a:pt x="77" y="208"/>
                  </a:cubicBezTo>
                  <a:cubicBezTo>
                    <a:pt x="25" y="221"/>
                    <a:pt x="5" y="179"/>
                    <a:pt x="1" y="170"/>
                  </a:cubicBezTo>
                  <a:cubicBezTo>
                    <a:pt x="0" y="167"/>
                    <a:pt x="2" y="162"/>
                    <a:pt x="5" y="161"/>
                  </a:cubicBezTo>
                  <a:cubicBezTo>
                    <a:pt x="288" y="15"/>
                    <a:pt x="288" y="15"/>
                    <a:pt x="288" y="15"/>
                  </a:cubicBezTo>
                  <a:cubicBezTo>
                    <a:pt x="313" y="2"/>
                    <a:pt x="343" y="0"/>
                    <a:pt x="369" y="8"/>
                  </a:cubicBezTo>
                  <a:cubicBezTo>
                    <a:pt x="572" y="74"/>
                    <a:pt x="572" y="74"/>
                    <a:pt x="572" y="74"/>
                  </a:cubicBezTo>
                  <a:cubicBezTo>
                    <a:pt x="572" y="74"/>
                    <a:pt x="572" y="74"/>
                    <a:pt x="572" y="74"/>
                  </a:cubicBezTo>
                  <a:cubicBezTo>
                    <a:pt x="688" y="5"/>
                    <a:pt x="688" y="5"/>
                    <a:pt x="688" y="5"/>
                  </a:cubicBezTo>
                  <a:cubicBezTo>
                    <a:pt x="689" y="4"/>
                    <a:pt x="691" y="4"/>
                    <a:pt x="692" y="4"/>
                  </a:cubicBezTo>
                  <a:cubicBezTo>
                    <a:pt x="694" y="4"/>
                    <a:pt x="696" y="4"/>
                    <a:pt x="697" y="6"/>
                  </a:cubicBezTo>
                  <a:cubicBezTo>
                    <a:pt x="712" y="21"/>
                    <a:pt x="762" y="76"/>
                    <a:pt x="761" y="150"/>
                  </a:cubicBezTo>
                  <a:cubicBezTo>
                    <a:pt x="761" y="152"/>
                    <a:pt x="760" y="155"/>
                    <a:pt x="758" y="15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5" name="Freeform 401">
              <a:extLst>
                <a:ext uri="{FF2B5EF4-FFF2-40B4-BE49-F238E27FC236}">
                  <a16:creationId xmlns:a16="http://schemas.microsoft.com/office/drawing/2014/main" id="{0934FE68-F3A8-4E21-BC08-B6DE053F0AEA}"/>
                </a:ext>
              </a:extLst>
            </p:cNvPr>
            <p:cNvSpPr>
              <a:spLocks/>
            </p:cNvSpPr>
            <p:nvPr/>
          </p:nvSpPr>
          <p:spPr bwMode="auto">
            <a:xfrm>
              <a:off x="18359756" y="292100"/>
              <a:ext cx="42863" cy="42863"/>
            </a:xfrm>
            <a:custGeom>
              <a:avLst/>
              <a:gdLst>
                <a:gd name="T0" fmla="*/ 9 w 42"/>
                <a:gd name="T1" fmla="*/ 41 h 41"/>
                <a:gd name="T2" fmla="*/ 14 w 42"/>
                <a:gd name="T3" fmla="*/ 39 h 41"/>
                <a:gd name="T4" fmla="*/ 39 w 42"/>
                <a:gd name="T5" fmla="*/ 13 h 41"/>
                <a:gd name="T6" fmla="*/ 39 w 42"/>
                <a:gd name="T7" fmla="*/ 2 h 41"/>
                <a:gd name="T8" fmla="*/ 34 w 42"/>
                <a:gd name="T9" fmla="*/ 0 h 41"/>
                <a:gd name="T10" fmla="*/ 34 w 42"/>
                <a:gd name="T11" fmla="*/ 0 h 41"/>
                <a:gd name="T12" fmla="*/ 28 w 42"/>
                <a:gd name="T13" fmla="*/ 2 h 41"/>
                <a:gd name="T14" fmla="*/ 3 w 42"/>
                <a:gd name="T15" fmla="*/ 27 h 41"/>
                <a:gd name="T16" fmla="*/ 3 w 42"/>
                <a:gd name="T17" fmla="*/ 39 h 41"/>
                <a:gd name="T18" fmla="*/ 9 w 42"/>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9" y="41"/>
                  </a:moveTo>
                  <a:cubicBezTo>
                    <a:pt x="11" y="41"/>
                    <a:pt x="13" y="40"/>
                    <a:pt x="14" y="39"/>
                  </a:cubicBezTo>
                  <a:cubicBezTo>
                    <a:pt x="39" y="13"/>
                    <a:pt x="39" y="13"/>
                    <a:pt x="39" y="13"/>
                  </a:cubicBezTo>
                  <a:cubicBezTo>
                    <a:pt x="42" y="10"/>
                    <a:pt x="42" y="5"/>
                    <a:pt x="39" y="2"/>
                  </a:cubicBezTo>
                  <a:cubicBezTo>
                    <a:pt x="38" y="1"/>
                    <a:pt x="36" y="0"/>
                    <a:pt x="34" y="0"/>
                  </a:cubicBezTo>
                  <a:cubicBezTo>
                    <a:pt x="34" y="0"/>
                    <a:pt x="34" y="0"/>
                    <a:pt x="34" y="0"/>
                  </a:cubicBezTo>
                  <a:cubicBezTo>
                    <a:pt x="31" y="0"/>
                    <a:pt x="29" y="1"/>
                    <a:pt x="28" y="2"/>
                  </a:cubicBezTo>
                  <a:cubicBezTo>
                    <a:pt x="3" y="27"/>
                    <a:pt x="3" y="27"/>
                    <a:pt x="3" y="27"/>
                  </a:cubicBezTo>
                  <a:cubicBezTo>
                    <a:pt x="0" y="30"/>
                    <a:pt x="0" y="35"/>
                    <a:pt x="3" y="39"/>
                  </a:cubicBezTo>
                  <a:cubicBezTo>
                    <a:pt x="4" y="40"/>
                    <a:pt x="6" y="41"/>
                    <a:pt x="9" y="41"/>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6" name="Freeform 402">
              <a:extLst>
                <a:ext uri="{FF2B5EF4-FFF2-40B4-BE49-F238E27FC236}">
                  <a16:creationId xmlns:a16="http://schemas.microsoft.com/office/drawing/2014/main" id="{7EC66F9F-B0A2-41F0-B05C-BB7252E18E27}"/>
                </a:ext>
              </a:extLst>
            </p:cNvPr>
            <p:cNvSpPr>
              <a:spLocks/>
            </p:cNvSpPr>
            <p:nvPr/>
          </p:nvSpPr>
          <p:spPr bwMode="auto">
            <a:xfrm>
              <a:off x="18389918" y="344487"/>
              <a:ext cx="53975" cy="31750"/>
            </a:xfrm>
            <a:custGeom>
              <a:avLst/>
              <a:gdLst>
                <a:gd name="T0" fmla="*/ 2 w 53"/>
                <a:gd name="T1" fmla="*/ 26 h 31"/>
                <a:gd name="T2" fmla="*/ 2 w 53"/>
                <a:gd name="T3" fmla="*/ 26 h 31"/>
                <a:gd name="T4" fmla="*/ 9 w 53"/>
                <a:gd name="T5" fmla="*/ 31 h 31"/>
                <a:gd name="T6" fmla="*/ 12 w 53"/>
                <a:gd name="T7" fmla="*/ 31 h 31"/>
                <a:gd name="T8" fmla="*/ 48 w 53"/>
                <a:gd name="T9" fmla="*/ 16 h 31"/>
                <a:gd name="T10" fmla="*/ 52 w 53"/>
                <a:gd name="T11" fmla="*/ 12 h 31"/>
                <a:gd name="T12" fmla="*/ 52 w 53"/>
                <a:gd name="T13" fmla="*/ 5 h 31"/>
                <a:gd name="T14" fmla="*/ 48 w 53"/>
                <a:gd name="T15" fmla="*/ 1 h 31"/>
                <a:gd name="T16" fmla="*/ 41 w 53"/>
                <a:gd name="T17" fmla="*/ 1 h 31"/>
                <a:gd name="T18" fmla="*/ 6 w 53"/>
                <a:gd name="T19" fmla="*/ 16 h 31"/>
                <a:gd name="T20" fmla="*/ 2 w 53"/>
                <a:gd name="T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1">
                  <a:moveTo>
                    <a:pt x="2" y="26"/>
                  </a:moveTo>
                  <a:cubicBezTo>
                    <a:pt x="2" y="26"/>
                    <a:pt x="2" y="26"/>
                    <a:pt x="2" y="26"/>
                  </a:cubicBezTo>
                  <a:cubicBezTo>
                    <a:pt x="3" y="29"/>
                    <a:pt x="6" y="31"/>
                    <a:pt x="9" y="31"/>
                  </a:cubicBezTo>
                  <a:cubicBezTo>
                    <a:pt x="10" y="31"/>
                    <a:pt x="11" y="31"/>
                    <a:pt x="12" y="31"/>
                  </a:cubicBezTo>
                  <a:cubicBezTo>
                    <a:pt x="48" y="16"/>
                    <a:pt x="48" y="16"/>
                    <a:pt x="48" y="16"/>
                  </a:cubicBezTo>
                  <a:cubicBezTo>
                    <a:pt x="50" y="15"/>
                    <a:pt x="51" y="14"/>
                    <a:pt x="52" y="12"/>
                  </a:cubicBezTo>
                  <a:cubicBezTo>
                    <a:pt x="53" y="10"/>
                    <a:pt x="53" y="7"/>
                    <a:pt x="52" y="5"/>
                  </a:cubicBezTo>
                  <a:cubicBezTo>
                    <a:pt x="51" y="3"/>
                    <a:pt x="50" y="2"/>
                    <a:pt x="48" y="1"/>
                  </a:cubicBezTo>
                  <a:cubicBezTo>
                    <a:pt x="46" y="0"/>
                    <a:pt x="43" y="0"/>
                    <a:pt x="41" y="1"/>
                  </a:cubicBezTo>
                  <a:cubicBezTo>
                    <a:pt x="6" y="16"/>
                    <a:pt x="6" y="16"/>
                    <a:pt x="6" y="16"/>
                  </a:cubicBezTo>
                  <a:cubicBezTo>
                    <a:pt x="2" y="18"/>
                    <a:pt x="0" y="22"/>
                    <a:pt x="2" y="26"/>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7" name="Freeform 403">
              <a:extLst>
                <a:ext uri="{FF2B5EF4-FFF2-40B4-BE49-F238E27FC236}">
                  <a16:creationId xmlns:a16="http://schemas.microsoft.com/office/drawing/2014/main" id="{81848F5B-4E3D-4E33-80EB-61D43A394658}"/>
                </a:ext>
              </a:extLst>
            </p:cNvPr>
            <p:cNvSpPr>
              <a:spLocks/>
            </p:cNvSpPr>
            <p:nvPr/>
          </p:nvSpPr>
          <p:spPr bwMode="auto">
            <a:xfrm>
              <a:off x="18116868" y="342900"/>
              <a:ext cx="55563" cy="33338"/>
            </a:xfrm>
            <a:custGeom>
              <a:avLst/>
              <a:gdLst>
                <a:gd name="T0" fmla="*/ 6 w 53"/>
                <a:gd name="T1" fmla="*/ 17 h 32"/>
                <a:gd name="T2" fmla="*/ 42 w 53"/>
                <a:gd name="T3" fmla="*/ 32 h 32"/>
                <a:gd name="T4" fmla="*/ 45 w 53"/>
                <a:gd name="T5" fmla="*/ 32 h 32"/>
                <a:gd name="T6" fmla="*/ 52 w 53"/>
                <a:gd name="T7" fmla="*/ 27 h 32"/>
                <a:gd name="T8" fmla="*/ 52 w 53"/>
                <a:gd name="T9" fmla="*/ 21 h 32"/>
                <a:gd name="T10" fmla="*/ 48 w 53"/>
                <a:gd name="T11" fmla="*/ 17 h 32"/>
                <a:gd name="T12" fmla="*/ 12 w 53"/>
                <a:gd name="T13" fmla="*/ 2 h 32"/>
                <a:gd name="T14" fmla="*/ 2 w 53"/>
                <a:gd name="T15" fmla="*/ 6 h 32"/>
                <a:gd name="T16" fmla="*/ 6 w 53"/>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6" y="17"/>
                  </a:moveTo>
                  <a:cubicBezTo>
                    <a:pt x="42" y="32"/>
                    <a:pt x="42" y="32"/>
                    <a:pt x="42" y="32"/>
                  </a:cubicBezTo>
                  <a:cubicBezTo>
                    <a:pt x="43" y="32"/>
                    <a:pt x="44" y="32"/>
                    <a:pt x="45" y="32"/>
                  </a:cubicBezTo>
                  <a:cubicBezTo>
                    <a:pt x="48" y="32"/>
                    <a:pt x="51" y="30"/>
                    <a:pt x="52" y="27"/>
                  </a:cubicBezTo>
                  <a:cubicBezTo>
                    <a:pt x="53" y="25"/>
                    <a:pt x="53" y="23"/>
                    <a:pt x="52" y="21"/>
                  </a:cubicBezTo>
                  <a:cubicBezTo>
                    <a:pt x="51" y="19"/>
                    <a:pt x="50" y="18"/>
                    <a:pt x="48" y="17"/>
                  </a:cubicBezTo>
                  <a:cubicBezTo>
                    <a:pt x="12" y="2"/>
                    <a:pt x="12" y="2"/>
                    <a:pt x="12" y="2"/>
                  </a:cubicBezTo>
                  <a:cubicBezTo>
                    <a:pt x="8" y="0"/>
                    <a:pt x="3" y="2"/>
                    <a:pt x="2" y="6"/>
                  </a:cubicBezTo>
                  <a:cubicBezTo>
                    <a:pt x="0" y="11"/>
                    <a:pt x="2" y="15"/>
                    <a:pt x="6" y="17"/>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8" name="Freeform 404">
              <a:extLst>
                <a:ext uri="{FF2B5EF4-FFF2-40B4-BE49-F238E27FC236}">
                  <a16:creationId xmlns:a16="http://schemas.microsoft.com/office/drawing/2014/main" id="{5C09BEE8-24FB-4B4F-A4AB-B3CF5AD1878E}"/>
                </a:ext>
              </a:extLst>
            </p:cNvPr>
            <p:cNvSpPr>
              <a:spLocks/>
            </p:cNvSpPr>
            <p:nvPr/>
          </p:nvSpPr>
          <p:spPr bwMode="auto">
            <a:xfrm>
              <a:off x="18158143" y="292100"/>
              <a:ext cx="44450" cy="42863"/>
            </a:xfrm>
            <a:custGeom>
              <a:avLst/>
              <a:gdLst>
                <a:gd name="T0" fmla="*/ 29 w 43"/>
                <a:gd name="T1" fmla="*/ 40 h 42"/>
                <a:gd name="T2" fmla="*/ 34 w 43"/>
                <a:gd name="T3" fmla="*/ 42 h 42"/>
                <a:gd name="T4" fmla="*/ 40 w 43"/>
                <a:gd name="T5" fmla="*/ 40 h 42"/>
                <a:gd name="T6" fmla="*/ 40 w 43"/>
                <a:gd name="T7" fmla="*/ 28 h 42"/>
                <a:gd name="T8" fmla="*/ 15 w 43"/>
                <a:gd name="T9" fmla="*/ 3 h 42"/>
                <a:gd name="T10" fmla="*/ 3 w 43"/>
                <a:gd name="T11" fmla="*/ 3 h 42"/>
                <a:gd name="T12" fmla="*/ 3 w 43"/>
                <a:gd name="T13" fmla="*/ 14 h 42"/>
                <a:gd name="T14" fmla="*/ 29 w 43"/>
                <a:gd name="T15" fmla="*/ 4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29" y="40"/>
                  </a:moveTo>
                  <a:cubicBezTo>
                    <a:pt x="30" y="41"/>
                    <a:pt x="32" y="42"/>
                    <a:pt x="34" y="42"/>
                  </a:cubicBezTo>
                  <a:cubicBezTo>
                    <a:pt x="36" y="42"/>
                    <a:pt x="38" y="41"/>
                    <a:pt x="40" y="40"/>
                  </a:cubicBezTo>
                  <a:cubicBezTo>
                    <a:pt x="43" y="36"/>
                    <a:pt x="43" y="31"/>
                    <a:pt x="40" y="28"/>
                  </a:cubicBezTo>
                  <a:cubicBezTo>
                    <a:pt x="15" y="3"/>
                    <a:pt x="15" y="3"/>
                    <a:pt x="15" y="3"/>
                  </a:cubicBezTo>
                  <a:cubicBezTo>
                    <a:pt x="12" y="0"/>
                    <a:pt x="6" y="0"/>
                    <a:pt x="3" y="3"/>
                  </a:cubicBezTo>
                  <a:cubicBezTo>
                    <a:pt x="0" y="6"/>
                    <a:pt x="0" y="11"/>
                    <a:pt x="3" y="14"/>
                  </a:cubicBezTo>
                  <a:lnTo>
                    <a:pt x="29" y="40"/>
                  </a:ln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69" name="Freeform 405">
              <a:extLst>
                <a:ext uri="{FF2B5EF4-FFF2-40B4-BE49-F238E27FC236}">
                  <a16:creationId xmlns:a16="http://schemas.microsoft.com/office/drawing/2014/main" id="{E419767E-4FFA-45B9-9774-6F5F941E1678}"/>
                </a:ext>
              </a:extLst>
            </p:cNvPr>
            <p:cNvSpPr>
              <a:spLocks noEditPoints="1"/>
            </p:cNvSpPr>
            <p:nvPr/>
          </p:nvSpPr>
          <p:spPr bwMode="auto">
            <a:xfrm>
              <a:off x="18135918" y="315912"/>
              <a:ext cx="288925" cy="220663"/>
            </a:xfrm>
            <a:custGeom>
              <a:avLst/>
              <a:gdLst>
                <a:gd name="T0" fmla="*/ 273 w 281"/>
                <a:gd name="T1" fmla="*/ 197 h 213"/>
                <a:gd name="T2" fmla="*/ 257 w 281"/>
                <a:gd name="T3" fmla="*/ 197 h 213"/>
                <a:gd name="T4" fmla="*/ 257 w 281"/>
                <a:gd name="T5" fmla="*/ 180 h 213"/>
                <a:gd name="T6" fmla="*/ 239 w 281"/>
                <a:gd name="T7" fmla="*/ 162 h 213"/>
                <a:gd name="T8" fmla="*/ 239 w 281"/>
                <a:gd name="T9" fmla="*/ 98 h 213"/>
                <a:gd name="T10" fmla="*/ 141 w 281"/>
                <a:gd name="T11" fmla="*/ 0 h 213"/>
                <a:gd name="T12" fmla="*/ 43 w 281"/>
                <a:gd name="T13" fmla="*/ 98 h 213"/>
                <a:gd name="T14" fmla="*/ 43 w 281"/>
                <a:gd name="T15" fmla="*/ 162 h 213"/>
                <a:gd name="T16" fmla="*/ 25 w 281"/>
                <a:gd name="T17" fmla="*/ 180 h 213"/>
                <a:gd name="T18" fmla="*/ 25 w 281"/>
                <a:gd name="T19" fmla="*/ 197 h 213"/>
                <a:gd name="T20" fmla="*/ 8 w 281"/>
                <a:gd name="T21" fmla="*/ 197 h 213"/>
                <a:gd name="T22" fmla="*/ 0 w 281"/>
                <a:gd name="T23" fmla="*/ 205 h 213"/>
                <a:gd name="T24" fmla="*/ 8 w 281"/>
                <a:gd name="T25" fmla="*/ 213 h 213"/>
                <a:gd name="T26" fmla="*/ 273 w 281"/>
                <a:gd name="T27" fmla="*/ 213 h 213"/>
                <a:gd name="T28" fmla="*/ 281 w 281"/>
                <a:gd name="T29" fmla="*/ 205 h 213"/>
                <a:gd name="T30" fmla="*/ 273 w 281"/>
                <a:gd name="T31" fmla="*/ 197 h 213"/>
                <a:gd name="T32" fmla="*/ 59 w 281"/>
                <a:gd name="T33" fmla="*/ 162 h 213"/>
                <a:gd name="T34" fmla="*/ 59 w 281"/>
                <a:gd name="T35" fmla="*/ 98 h 213"/>
                <a:gd name="T36" fmla="*/ 141 w 281"/>
                <a:gd name="T37" fmla="*/ 16 h 213"/>
                <a:gd name="T38" fmla="*/ 223 w 281"/>
                <a:gd name="T39" fmla="*/ 98 h 213"/>
                <a:gd name="T40" fmla="*/ 223 w 281"/>
                <a:gd name="T41" fmla="*/ 162 h 213"/>
                <a:gd name="T42" fmla="*/ 59 w 281"/>
                <a:gd name="T43" fmla="*/ 162 h 213"/>
                <a:gd name="T44" fmla="*/ 43 w 281"/>
                <a:gd name="T45" fmla="*/ 178 h 213"/>
                <a:gd name="T46" fmla="*/ 238 w 281"/>
                <a:gd name="T47" fmla="*/ 178 h 213"/>
                <a:gd name="T48" fmla="*/ 240 w 281"/>
                <a:gd name="T49" fmla="*/ 180 h 213"/>
                <a:gd name="T50" fmla="*/ 240 w 281"/>
                <a:gd name="T51" fmla="*/ 197 h 213"/>
                <a:gd name="T52" fmla="*/ 41 w 281"/>
                <a:gd name="T53" fmla="*/ 197 h 213"/>
                <a:gd name="T54" fmla="*/ 41 w 281"/>
                <a:gd name="T55" fmla="*/ 180 h 213"/>
                <a:gd name="T56" fmla="*/ 43 w 281"/>
                <a:gd name="T57" fmla="*/ 1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1" h="213">
                  <a:moveTo>
                    <a:pt x="273" y="197"/>
                  </a:moveTo>
                  <a:cubicBezTo>
                    <a:pt x="257" y="197"/>
                    <a:pt x="257" y="197"/>
                    <a:pt x="257" y="197"/>
                  </a:cubicBezTo>
                  <a:cubicBezTo>
                    <a:pt x="257" y="180"/>
                    <a:pt x="257" y="180"/>
                    <a:pt x="257" y="180"/>
                  </a:cubicBezTo>
                  <a:cubicBezTo>
                    <a:pt x="257" y="170"/>
                    <a:pt x="249" y="162"/>
                    <a:pt x="239" y="162"/>
                  </a:cubicBezTo>
                  <a:cubicBezTo>
                    <a:pt x="239" y="98"/>
                    <a:pt x="239" y="98"/>
                    <a:pt x="239" y="98"/>
                  </a:cubicBezTo>
                  <a:cubicBezTo>
                    <a:pt x="239" y="44"/>
                    <a:pt x="195" y="0"/>
                    <a:pt x="141" y="0"/>
                  </a:cubicBezTo>
                  <a:cubicBezTo>
                    <a:pt x="87" y="0"/>
                    <a:pt x="43" y="44"/>
                    <a:pt x="43" y="98"/>
                  </a:cubicBezTo>
                  <a:cubicBezTo>
                    <a:pt x="43" y="162"/>
                    <a:pt x="43" y="162"/>
                    <a:pt x="43" y="162"/>
                  </a:cubicBezTo>
                  <a:cubicBezTo>
                    <a:pt x="33" y="162"/>
                    <a:pt x="25" y="170"/>
                    <a:pt x="25" y="180"/>
                  </a:cubicBezTo>
                  <a:cubicBezTo>
                    <a:pt x="25" y="197"/>
                    <a:pt x="25" y="197"/>
                    <a:pt x="25" y="197"/>
                  </a:cubicBezTo>
                  <a:cubicBezTo>
                    <a:pt x="8" y="197"/>
                    <a:pt x="8" y="197"/>
                    <a:pt x="8" y="197"/>
                  </a:cubicBezTo>
                  <a:cubicBezTo>
                    <a:pt x="4" y="197"/>
                    <a:pt x="0" y="201"/>
                    <a:pt x="0" y="205"/>
                  </a:cubicBezTo>
                  <a:cubicBezTo>
                    <a:pt x="0" y="209"/>
                    <a:pt x="4" y="213"/>
                    <a:pt x="8" y="213"/>
                  </a:cubicBezTo>
                  <a:cubicBezTo>
                    <a:pt x="273" y="213"/>
                    <a:pt x="273" y="213"/>
                    <a:pt x="273" y="213"/>
                  </a:cubicBezTo>
                  <a:cubicBezTo>
                    <a:pt x="278" y="213"/>
                    <a:pt x="281" y="209"/>
                    <a:pt x="281" y="205"/>
                  </a:cubicBezTo>
                  <a:cubicBezTo>
                    <a:pt x="281" y="201"/>
                    <a:pt x="278" y="197"/>
                    <a:pt x="273" y="197"/>
                  </a:cubicBezTo>
                  <a:close/>
                  <a:moveTo>
                    <a:pt x="59" y="162"/>
                  </a:moveTo>
                  <a:cubicBezTo>
                    <a:pt x="59" y="98"/>
                    <a:pt x="59" y="98"/>
                    <a:pt x="59" y="98"/>
                  </a:cubicBezTo>
                  <a:cubicBezTo>
                    <a:pt x="59" y="53"/>
                    <a:pt x="96" y="16"/>
                    <a:pt x="141" y="16"/>
                  </a:cubicBezTo>
                  <a:cubicBezTo>
                    <a:pt x="186" y="16"/>
                    <a:pt x="223" y="53"/>
                    <a:pt x="223" y="98"/>
                  </a:cubicBezTo>
                  <a:cubicBezTo>
                    <a:pt x="223" y="162"/>
                    <a:pt x="223" y="162"/>
                    <a:pt x="223" y="162"/>
                  </a:cubicBezTo>
                  <a:lnTo>
                    <a:pt x="59" y="162"/>
                  </a:lnTo>
                  <a:close/>
                  <a:moveTo>
                    <a:pt x="43" y="178"/>
                  </a:moveTo>
                  <a:cubicBezTo>
                    <a:pt x="238" y="178"/>
                    <a:pt x="238" y="178"/>
                    <a:pt x="238" y="178"/>
                  </a:cubicBezTo>
                  <a:cubicBezTo>
                    <a:pt x="240" y="178"/>
                    <a:pt x="240" y="179"/>
                    <a:pt x="240" y="180"/>
                  </a:cubicBezTo>
                  <a:cubicBezTo>
                    <a:pt x="240" y="197"/>
                    <a:pt x="240" y="197"/>
                    <a:pt x="240" y="197"/>
                  </a:cubicBezTo>
                  <a:cubicBezTo>
                    <a:pt x="41" y="197"/>
                    <a:pt x="41" y="197"/>
                    <a:pt x="41" y="197"/>
                  </a:cubicBezTo>
                  <a:cubicBezTo>
                    <a:pt x="41" y="180"/>
                    <a:pt x="41" y="180"/>
                    <a:pt x="41" y="180"/>
                  </a:cubicBezTo>
                  <a:cubicBezTo>
                    <a:pt x="41" y="179"/>
                    <a:pt x="42" y="178"/>
                    <a:pt x="43" y="178"/>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0" name="Freeform 407">
              <a:extLst>
                <a:ext uri="{FF2B5EF4-FFF2-40B4-BE49-F238E27FC236}">
                  <a16:creationId xmlns:a16="http://schemas.microsoft.com/office/drawing/2014/main" id="{5A25213D-86EB-4528-BE6D-4216BB0698B5}"/>
                </a:ext>
              </a:extLst>
            </p:cNvPr>
            <p:cNvSpPr>
              <a:spLocks/>
            </p:cNvSpPr>
            <p:nvPr/>
          </p:nvSpPr>
          <p:spPr bwMode="auto">
            <a:xfrm>
              <a:off x="18396268" y="409575"/>
              <a:ext cx="53975" cy="15875"/>
            </a:xfrm>
            <a:custGeom>
              <a:avLst/>
              <a:gdLst>
                <a:gd name="T0" fmla="*/ 44 w 52"/>
                <a:gd name="T1" fmla="*/ 0 h 16"/>
                <a:gd name="T2" fmla="*/ 9 w 52"/>
                <a:gd name="T3" fmla="*/ 0 h 16"/>
                <a:gd name="T4" fmla="*/ 0 w 52"/>
                <a:gd name="T5" fmla="*/ 8 h 16"/>
                <a:gd name="T6" fmla="*/ 9 w 52"/>
                <a:gd name="T7" fmla="*/ 16 h 16"/>
                <a:gd name="T8" fmla="*/ 44 w 52"/>
                <a:gd name="T9" fmla="*/ 16 h 16"/>
                <a:gd name="T10" fmla="*/ 52 w 52"/>
                <a:gd name="T11" fmla="*/ 8 h 16"/>
                <a:gd name="T12" fmla="*/ 44 w 5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2" h="16">
                  <a:moveTo>
                    <a:pt x="44" y="0"/>
                  </a:moveTo>
                  <a:cubicBezTo>
                    <a:pt x="9" y="0"/>
                    <a:pt x="9" y="0"/>
                    <a:pt x="9" y="0"/>
                  </a:cubicBezTo>
                  <a:cubicBezTo>
                    <a:pt x="4" y="0"/>
                    <a:pt x="0" y="4"/>
                    <a:pt x="0" y="8"/>
                  </a:cubicBezTo>
                  <a:cubicBezTo>
                    <a:pt x="0" y="13"/>
                    <a:pt x="4" y="16"/>
                    <a:pt x="9" y="16"/>
                  </a:cubicBezTo>
                  <a:cubicBezTo>
                    <a:pt x="44" y="16"/>
                    <a:pt x="44" y="16"/>
                    <a:pt x="44" y="16"/>
                  </a:cubicBezTo>
                  <a:cubicBezTo>
                    <a:pt x="48" y="16"/>
                    <a:pt x="52" y="13"/>
                    <a:pt x="52" y="8"/>
                  </a:cubicBezTo>
                  <a:cubicBezTo>
                    <a:pt x="52" y="4"/>
                    <a:pt x="48" y="0"/>
                    <a:pt x="44" y="0"/>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1" name="Freeform 408">
              <a:extLst>
                <a:ext uri="{FF2B5EF4-FFF2-40B4-BE49-F238E27FC236}">
                  <a16:creationId xmlns:a16="http://schemas.microsoft.com/office/drawing/2014/main" id="{A2BC9F55-22CE-43C6-B18C-321E3E2E13FE}"/>
                </a:ext>
              </a:extLst>
            </p:cNvPr>
            <p:cNvSpPr>
              <a:spLocks/>
            </p:cNvSpPr>
            <p:nvPr/>
          </p:nvSpPr>
          <p:spPr bwMode="auto">
            <a:xfrm>
              <a:off x="18205768" y="342900"/>
              <a:ext cx="84138" cy="82550"/>
            </a:xfrm>
            <a:custGeom>
              <a:avLst/>
              <a:gdLst>
                <a:gd name="T0" fmla="*/ 74 w 82"/>
                <a:gd name="T1" fmla="*/ 0 h 81"/>
                <a:gd name="T2" fmla="*/ 0 w 82"/>
                <a:gd name="T3" fmla="*/ 73 h 81"/>
                <a:gd name="T4" fmla="*/ 8 w 82"/>
                <a:gd name="T5" fmla="*/ 81 h 81"/>
                <a:gd name="T6" fmla="*/ 16 w 82"/>
                <a:gd name="T7" fmla="*/ 73 h 81"/>
                <a:gd name="T8" fmla="*/ 74 w 82"/>
                <a:gd name="T9" fmla="*/ 16 h 81"/>
                <a:gd name="T10" fmla="*/ 82 w 82"/>
                <a:gd name="T11" fmla="*/ 8 h 81"/>
                <a:gd name="T12" fmla="*/ 74 w 82"/>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2" h="81">
                  <a:moveTo>
                    <a:pt x="74" y="0"/>
                  </a:moveTo>
                  <a:cubicBezTo>
                    <a:pt x="33" y="0"/>
                    <a:pt x="0" y="33"/>
                    <a:pt x="0" y="73"/>
                  </a:cubicBezTo>
                  <a:cubicBezTo>
                    <a:pt x="0" y="78"/>
                    <a:pt x="4" y="81"/>
                    <a:pt x="8" y="81"/>
                  </a:cubicBezTo>
                  <a:cubicBezTo>
                    <a:pt x="13" y="81"/>
                    <a:pt x="16" y="78"/>
                    <a:pt x="16" y="73"/>
                  </a:cubicBezTo>
                  <a:cubicBezTo>
                    <a:pt x="16" y="42"/>
                    <a:pt x="42" y="16"/>
                    <a:pt x="74" y="16"/>
                  </a:cubicBezTo>
                  <a:cubicBezTo>
                    <a:pt x="78" y="16"/>
                    <a:pt x="82" y="12"/>
                    <a:pt x="82" y="8"/>
                  </a:cubicBezTo>
                  <a:cubicBezTo>
                    <a:pt x="82" y="3"/>
                    <a:pt x="78" y="0"/>
                    <a:pt x="74" y="0"/>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72" name="Freeform 409">
              <a:extLst>
                <a:ext uri="{FF2B5EF4-FFF2-40B4-BE49-F238E27FC236}">
                  <a16:creationId xmlns:a16="http://schemas.microsoft.com/office/drawing/2014/main" id="{255FEAD5-E4E7-4A96-9C52-F090CF26E1E3}"/>
                </a:ext>
              </a:extLst>
            </p:cNvPr>
            <p:cNvSpPr>
              <a:spLocks/>
            </p:cNvSpPr>
            <p:nvPr/>
          </p:nvSpPr>
          <p:spPr bwMode="auto">
            <a:xfrm>
              <a:off x="18112105" y="409575"/>
              <a:ext cx="52388" cy="15875"/>
            </a:xfrm>
            <a:custGeom>
              <a:avLst/>
              <a:gdLst>
                <a:gd name="T0" fmla="*/ 51 w 51"/>
                <a:gd name="T1" fmla="*/ 8 h 16"/>
                <a:gd name="T2" fmla="*/ 43 w 51"/>
                <a:gd name="T3" fmla="*/ 0 h 16"/>
                <a:gd name="T4" fmla="*/ 8 w 51"/>
                <a:gd name="T5" fmla="*/ 0 h 16"/>
                <a:gd name="T6" fmla="*/ 0 w 51"/>
                <a:gd name="T7" fmla="*/ 8 h 16"/>
                <a:gd name="T8" fmla="*/ 8 w 51"/>
                <a:gd name="T9" fmla="*/ 16 h 16"/>
                <a:gd name="T10" fmla="*/ 43 w 51"/>
                <a:gd name="T11" fmla="*/ 16 h 16"/>
                <a:gd name="T12" fmla="*/ 51 w 5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1" h="16">
                  <a:moveTo>
                    <a:pt x="51" y="8"/>
                  </a:moveTo>
                  <a:cubicBezTo>
                    <a:pt x="51" y="4"/>
                    <a:pt x="48" y="0"/>
                    <a:pt x="43" y="0"/>
                  </a:cubicBezTo>
                  <a:cubicBezTo>
                    <a:pt x="8" y="0"/>
                    <a:pt x="8" y="0"/>
                    <a:pt x="8" y="0"/>
                  </a:cubicBezTo>
                  <a:cubicBezTo>
                    <a:pt x="3" y="0"/>
                    <a:pt x="0" y="4"/>
                    <a:pt x="0" y="8"/>
                  </a:cubicBezTo>
                  <a:cubicBezTo>
                    <a:pt x="0" y="13"/>
                    <a:pt x="3" y="16"/>
                    <a:pt x="8" y="16"/>
                  </a:cubicBezTo>
                  <a:cubicBezTo>
                    <a:pt x="43" y="16"/>
                    <a:pt x="43" y="16"/>
                    <a:pt x="43" y="16"/>
                  </a:cubicBezTo>
                  <a:cubicBezTo>
                    <a:pt x="48" y="16"/>
                    <a:pt x="51" y="13"/>
                    <a:pt x="51" y="8"/>
                  </a:cubicBezTo>
                  <a:close/>
                </a:path>
              </a:pathLst>
            </a:custGeom>
            <a:grpFill/>
            <a:ln w="6350">
              <a:solidFill>
                <a:schemeClr val="tx2"/>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grpSp>
      <p:grpSp>
        <p:nvGrpSpPr>
          <p:cNvPr id="31" name="Group 30">
            <a:extLst>
              <a:ext uri="{FF2B5EF4-FFF2-40B4-BE49-F238E27FC236}">
                <a16:creationId xmlns:a16="http://schemas.microsoft.com/office/drawing/2014/main" id="{20155AB5-0D2D-4A20-BC8A-CEE08A00A26D}"/>
              </a:ext>
            </a:extLst>
          </p:cNvPr>
          <p:cNvGrpSpPr/>
          <p:nvPr/>
        </p:nvGrpSpPr>
        <p:grpSpPr>
          <a:xfrm>
            <a:off x="2101036" y="1576497"/>
            <a:ext cx="584548" cy="585735"/>
            <a:chOff x="15962631" y="3486150"/>
            <a:chExt cx="781050" cy="782637"/>
          </a:xfrm>
          <a:solidFill>
            <a:schemeClr val="tx2"/>
          </a:solidFill>
        </p:grpSpPr>
        <p:sp>
          <p:nvSpPr>
            <p:cNvPr id="32" name="Freeform 357">
              <a:extLst>
                <a:ext uri="{FF2B5EF4-FFF2-40B4-BE49-F238E27FC236}">
                  <a16:creationId xmlns:a16="http://schemas.microsoft.com/office/drawing/2014/main" id="{99270BC0-53DC-43EB-AE66-1DB32D0253FE}"/>
                </a:ext>
              </a:extLst>
            </p:cNvPr>
            <p:cNvSpPr>
              <a:spLocks/>
            </p:cNvSpPr>
            <p:nvPr/>
          </p:nvSpPr>
          <p:spPr bwMode="auto">
            <a:xfrm>
              <a:off x="16372206" y="3543300"/>
              <a:ext cx="215900" cy="219075"/>
            </a:xfrm>
            <a:custGeom>
              <a:avLst/>
              <a:gdLst>
                <a:gd name="T0" fmla="*/ 211 w 211"/>
                <a:gd name="T1" fmla="*/ 210 h 212"/>
                <a:gd name="T2" fmla="*/ 172 w 211"/>
                <a:gd name="T3" fmla="*/ 101 h 212"/>
                <a:gd name="T4" fmla="*/ 158 w 211"/>
                <a:gd name="T5" fmla="*/ 82 h 212"/>
                <a:gd name="T6" fmla="*/ 2 w 211"/>
                <a:gd name="T7" fmla="*/ 1 h 212"/>
                <a:gd name="T8" fmla="*/ 0 w 211"/>
                <a:gd name="T9" fmla="*/ 0 h 212"/>
                <a:gd name="T10" fmla="*/ 0 w 211"/>
                <a:gd name="T11" fmla="*/ 20 h 212"/>
                <a:gd name="T12" fmla="*/ 2 w 211"/>
                <a:gd name="T13" fmla="*/ 20 h 212"/>
                <a:gd name="T14" fmla="*/ 132 w 211"/>
                <a:gd name="T15" fmla="*/ 82 h 212"/>
                <a:gd name="T16" fmla="*/ 148 w 211"/>
                <a:gd name="T17" fmla="*/ 101 h 212"/>
                <a:gd name="T18" fmla="*/ 192 w 211"/>
                <a:gd name="T19" fmla="*/ 210 h 212"/>
                <a:gd name="T20" fmla="*/ 192 w 211"/>
                <a:gd name="T21" fmla="*/ 212 h 212"/>
                <a:gd name="T22" fmla="*/ 211 w 211"/>
                <a:gd name="T23" fmla="*/ 212 h 212"/>
                <a:gd name="T24" fmla="*/ 211 w 211"/>
                <a:gd name="T25" fmla="*/ 21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2">
                  <a:moveTo>
                    <a:pt x="211" y="210"/>
                  </a:moveTo>
                  <a:cubicBezTo>
                    <a:pt x="207" y="170"/>
                    <a:pt x="193" y="132"/>
                    <a:pt x="172" y="101"/>
                  </a:cubicBezTo>
                  <a:cubicBezTo>
                    <a:pt x="168" y="95"/>
                    <a:pt x="163" y="88"/>
                    <a:pt x="158" y="82"/>
                  </a:cubicBezTo>
                  <a:cubicBezTo>
                    <a:pt x="120" y="37"/>
                    <a:pt x="65" y="6"/>
                    <a:pt x="2" y="1"/>
                  </a:cubicBezTo>
                  <a:cubicBezTo>
                    <a:pt x="0" y="0"/>
                    <a:pt x="0" y="0"/>
                    <a:pt x="0" y="0"/>
                  </a:cubicBezTo>
                  <a:cubicBezTo>
                    <a:pt x="0" y="20"/>
                    <a:pt x="0" y="20"/>
                    <a:pt x="0" y="20"/>
                  </a:cubicBezTo>
                  <a:cubicBezTo>
                    <a:pt x="2" y="20"/>
                    <a:pt x="2" y="20"/>
                    <a:pt x="2" y="20"/>
                  </a:cubicBezTo>
                  <a:cubicBezTo>
                    <a:pt x="53" y="25"/>
                    <a:pt x="98" y="48"/>
                    <a:pt x="132" y="82"/>
                  </a:cubicBezTo>
                  <a:cubicBezTo>
                    <a:pt x="138" y="88"/>
                    <a:pt x="143" y="94"/>
                    <a:pt x="148" y="101"/>
                  </a:cubicBezTo>
                  <a:cubicBezTo>
                    <a:pt x="172" y="132"/>
                    <a:pt x="188" y="169"/>
                    <a:pt x="192" y="210"/>
                  </a:cubicBezTo>
                  <a:cubicBezTo>
                    <a:pt x="192" y="212"/>
                    <a:pt x="192" y="212"/>
                    <a:pt x="192" y="212"/>
                  </a:cubicBezTo>
                  <a:cubicBezTo>
                    <a:pt x="211" y="212"/>
                    <a:pt x="211" y="212"/>
                    <a:pt x="211" y="212"/>
                  </a:cubicBezTo>
                  <a:lnTo>
                    <a:pt x="211" y="2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 name="Freeform 358">
              <a:extLst>
                <a:ext uri="{FF2B5EF4-FFF2-40B4-BE49-F238E27FC236}">
                  <a16:creationId xmlns:a16="http://schemas.microsoft.com/office/drawing/2014/main" id="{A5D63EFA-18F6-4D8E-A80C-03D915B7B922}"/>
                </a:ext>
              </a:extLst>
            </p:cNvPr>
            <p:cNvSpPr>
              <a:spLocks/>
            </p:cNvSpPr>
            <p:nvPr/>
          </p:nvSpPr>
          <p:spPr bwMode="auto">
            <a:xfrm>
              <a:off x="16116618" y="3543300"/>
              <a:ext cx="217488" cy="219075"/>
            </a:xfrm>
            <a:custGeom>
              <a:avLst/>
              <a:gdLst>
                <a:gd name="T0" fmla="*/ 209 w 211"/>
                <a:gd name="T1" fmla="*/ 1 h 212"/>
                <a:gd name="T2" fmla="*/ 53 w 211"/>
                <a:gd name="T3" fmla="*/ 82 h 212"/>
                <a:gd name="T4" fmla="*/ 39 w 211"/>
                <a:gd name="T5" fmla="*/ 101 h 212"/>
                <a:gd name="T6" fmla="*/ 1 w 211"/>
                <a:gd name="T7" fmla="*/ 210 h 212"/>
                <a:gd name="T8" fmla="*/ 0 w 211"/>
                <a:gd name="T9" fmla="*/ 212 h 212"/>
                <a:gd name="T10" fmla="*/ 20 w 211"/>
                <a:gd name="T11" fmla="*/ 212 h 212"/>
                <a:gd name="T12" fmla="*/ 20 w 211"/>
                <a:gd name="T13" fmla="*/ 210 h 212"/>
                <a:gd name="T14" fmla="*/ 63 w 211"/>
                <a:gd name="T15" fmla="*/ 101 h 212"/>
                <a:gd name="T16" fmla="*/ 79 w 211"/>
                <a:gd name="T17" fmla="*/ 82 h 212"/>
                <a:gd name="T18" fmla="*/ 209 w 211"/>
                <a:gd name="T19" fmla="*/ 20 h 212"/>
                <a:gd name="T20" fmla="*/ 211 w 211"/>
                <a:gd name="T21" fmla="*/ 20 h 212"/>
                <a:gd name="T22" fmla="*/ 211 w 211"/>
                <a:gd name="T23" fmla="*/ 0 h 212"/>
                <a:gd name="T24" fmla="*/ 209 w 211"/>
                <a:gd name="T25"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2">
                  <a:moveTo>
                    <a:pt x="209" y="1"/>
                  </a:moveTo>
                  <a:cubicBezTo>
                    <a:pt x="147" y="6"/>
                    <a:pt x="91" y="37"/>
                    <a:pt x="53" y="82"/>
                  </a:cubicBezTo>
                  <a:cubicBezTo>
                    <a:pt x="48" y="88"/>
                    <a:pt x="44" y="95"/>
                    <a:pt x="39" y="101"/>
                  </a:cubicBezTo>
                  <a:cubicBezTo>
                    <a:pt x="18" y="132"/>
                    <a:pt x="4" y="170"/>
                    <a:pt x="1" y="210"/>
                  </a:cubicBezTo>
                  <a:cubicBezTo>
                    <a:pt x="0" y="212"/>
                    <a:pt x="0" y="212"/>
                    <a:pt x="0" y="212"/>
                  </a:cubicBezTo>
                  <a:cubicBezTo>
                    <a:pt x="20" y="212"/>
                    <a:pt x="20" y="212"/>
                    <a:pt x="20" y="212"/>
                  </a:cubicBezTo>
                  <a:cubicBezTo>
                    <a:pt x="20" y="210"/>
                    <a:pt x="20" y="210"/>
                    <a:pt x="20" y="210"/>
                  </a:cubicBezTo>
                  <a:cubicBezTo>
                    <a:pt x="24" y="169"/>
                    <a:pt x="39" y="132"/>
                    <a:pt x="63" y="101"/>
                  </a:cubicBezTo>
                  <a:cubicBezTo>
                    <a:pt x="68" y="94"/>
                    <a:pt x="73" y="88"/>
                    <a:pt x="79" y="82"/>
                  </a:cubicBezTo>
                  <a:cubicBezTo>
                    <a:pt x="113" y="48"/>
                    <a:pt x="159" y="25"/>
                    <a:pt x="209" y="20"/>
                  </a:cubicBezTo>
                  <a:cubicBezTo>
                    <a:pt x="211" y="20"/>
                    <a:pt x="211" y="20"/>
                    <a:pt x="211" y="20"/>
                  </a:cubicBezTo>
                  <a:cubicBezTo>
                    <a:pt x="211" y="0"/>
                    <a:pt x="211" y="0"/>
                    <a:pt x="211" y="0"/>
                  </a:cubicBezTo>
                  <a:lnTo>
                    <a:pt x="209"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4" name="Freeform 359">
              <a:extLst>
                <a:ext uri="{FF2B5EF4-FFF2-40B4-BE49-F238E27FC236}">
                  <a16:creationId xmlns:a16="http://schemas.microsoft.com/office/drawing/2014/main" id="{5975CD21-14A4-42BB-9B57-E0AE21FD9A4C}"/>
                </a:ext>
              </a:extLst>
            </p:cNvPr>
            <p:cNvSpPr>
              <a:spLocks/>
            </p:cNvSpPr>
            <p:nvPr/>
          </p:nvSpPr>
          <p:spPr bwMode="auto">
            <a:xfrm>
              <a:off x="16372206" y="3798887"/>
              <a:ext cx="215900" cy="220663"/>
            </a:xfrm>
            <a:custGeom>
              <a:avLst/>
              <a:gdLst>
                <a:gd name="T0" fmla="*/ 192 w 211"/>
                <a:gd name="T1" fmla="*/ 2 h 214"/>
                <a:gd name="T2" fmla="*/ 2 w 211"/>
                <a:gd name="T3" fmla="*/ 195 h 214"/>
                <a:gd name="T4" fmla="*/ 0 w 211"/>
                <a:gd name="T5" fmla="*/ 195 h 214"/>
                <a:gd name="T6" fmla="*/ 0 w 211"/>
                <a:gd name="T7" fmla="*/ 214 h 214"/>
                <a:gd name="T8" fmla="*/ 2 w 211"/>
                <a:gd name="T9" fmla="*/ 214 h 214"/>
                <a:gd name="T10" fmla="*/ 211 w 211"/>
                <a:gd name="T11" fmla="*/ 2 h 214"/>
                <a:gd name="T12" fmla="*/ 211 w 211"/>
                <a:gd name="T13" fmla="*/ 0 h 214"/>
                <a:gd name="T14" fmla="*/ 192 w 211"/>
                <a:gd name="T15" fmla="*/ 0 h 214"/>
                <a:gd name="T16" fmla="*/ 192 w 211"/>
                <a:gd name="T17"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4">
                  <a:moveTo>
                    <a:pt x="192" y="2"/>
                  </a:moveTo>
                  <a:cubicBezTo>
                    <a:pt x="183" y="104"/>
                    <a:pt x="103" y="185"/>
                    <a:pt x="2" y="195"/>
                  </a:cubicBezTo>
                  <a:cubicBezTo>
                    <a:pt x="0" y="195"/>
                    <a:pt x="0" y="195"/>
                    <a:pt x="0" y="195"/>
                  </a:cubicBezTo>
                  <a:cubicBezTo>
                    <a:pt x="0" y="214"/>
                    <a:pt x="0" y="214"/>
                    <a:pt x="0" y="214"/>
                  </a:cubicBezTo>
                  <a:cubicBezTo>
                    <a:pt x="2" y="214"/>
                    <a:pt x="2" y="214"/>
                    <a:pt x="2" y="214"/>
                  </a:cubicBezTo>
                  <a:cubicBezTo>
                    <a:pt x="114" y="204"/>
                    <a:pt x="202" y="115"/>
                    <a:pt x="211" y="2"/>
                  </a:cubicBezTo>
                  <a:cubicBezTo>
                    <a:pt x="211" y="0"/>
                    <a:pt x="211" y="0"/>
                    <a:pt x="211" y="0"/>
                  </a:cubicBezTo>
                  <a:cubicBezTo>
                    <a:pt x="192" y="0"/>
                    <a:pt x="192" y="0"/>
                    <a:pt x="192" y="0"/>
                  </a:cubicBezTo>
                  <a:lnTo>
                    <a:pt x="19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5" name="Freeform 360">
              <a:extLst>
                <a:ext uri="{FF2B5EF4-FFF2-40B4-BE49-F238E27FC236}">
                  <a16:creationId xmlns:a16="http://schemas.microsoft.com/office/drawing/2014/main" id="{C0C86B77-45AB-45BB-AF40-3A4E3DE8C233}"/>
                </a:ext>
              </a:extLst>
            </p:cNvPr>
            <p:cNvSpPr>
              <a:spLocks/>
            </p:cNvSpPr>
            <p:nvPr/>
          </p:nvSpPr>
          <p:spPr bwMode="auto">
            <a:xfrm>
              <a:off x="16116618" y="3798887"/>
              <a:ext cx="217488" cy="220663"/>
            </a:xfrm>
            <a:custGeom>
              <a:avLst/>
              <a:gdLst>
                <a:gd name="T0" fmla="*/ 20 w 211"/>
                <a:gd name="T1" fmla="*/ 2 h 214"/>
                <a:gd name="T2" fmla="*/ 19 w 211"/>
                <a:gd name="T3" fmla="*/ 0 h 214"/>
                <a:gd name="T4" fmla="*/ 0 w 211"/>
                <a:gd name="T5" fmla="*/ 0 h 214"/>
                <a:gd name="T6" fmla="*/ 0 w 211"/>
                <a:gd name="T7" fmla="*/ 2 h 214"/>
                <a:gd name="T8" fmla="*/ 209 w 211"/>
                <a:gd name="T9" fmla="*/ 214 h 214"/>
                <a:gd name="T10" fmla="*/ 211 w 211"/>
                <a:gd name="T11" fmla="*/ 214 h 214"/>
                <a:gd name="T12" fmla="*/ 211 w 211"/>
                <a:gd name="T13" fmla="*/ 195 h 214"/>
                <a:gd name="T14" fmla="*/ 209 w 211"/>
                <a:gd name="T15" fmla="*/ 195 h 214"/>
                <a:gd name="T16" fmla="*/ 20 w 211"/>
                <a:gd name="T17"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4">
                  <a:moveTo>
                    <a:pt x="20" y="2"/>
                  </a:moveTo>
                  <a:cubicBezTo>
                    <a:pt x="19" y="0"/>
                    <a:pt x="19" y="0"/>
                    <a:pt x="19" y="0"/>
                  </a:cubicBezTo>
                  <a:cubicBezTo>
                    <a:pt x="0" y="0"/>
                    <a:pt x="0" y="0"/>
                    <a:pt x="0" y="0"/>
                  </a:cubicBezTo>
                  <a:cubicBezTo>
                    <a:pt x="0" y="2"/>
                    <a:pt x="0" y="2"/>
                    <a:pt x="0" y="2"/>
                  </a:cubicBezTo>
                  <a:cubicBezTo>
                    <a:pt x="10" y="115"/>
                    <a:pt x="97" y="204"/>
                    <a:pt x="209" y="214"/>
                  </a:cubicBezTo>
                  <a:cubicBezTo>
                    <a:pt x="211" y="214"/>
                    <a:pt x="211" y="214"/>
                    <a:pt x="211" y="214"/>
                  </a:cubicBezTo>
                  <a:cubicBezTo>
                    <a:pt x="211" y="195"/>
                    <a:pt x="211" y="195"/>
                    <a:pt x="211" y="195"/>
                  </a:cubicBezTo>
                  <a:cubicBezTo>
                    <a:pt x="209" y="195"/>
                    <a:pt x="209" y="195"/>
                    <a:pt x="209" y="195"/>
                  </a:cubicBezTo>
                  <a:cubicBezTo>
                    <a:pt x="108" y="185"/>
                    <a:pt x="28" y="104"/>
                    <a:pt x="2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6" name="Freeform 361">
              <a:extLst>
                <a:ext uri="{FF2B5EF4-FFF2-40B4-BE49-F238E27FC236}">
                  <a16:creationId xmlns:a16="http://schemas.microsoft.com/office/drawing/2014/main" id="{D9E623CF-6E77-431E-ACC9-99CE63DC9C57}"/>
                </a:ext>
              </a:extLst>
            </p:cNvPr>
            <p:cNvSpPr>
              <a:spLocks/>
            </p:cNvSpPr>
            <p:nvPr/>
          </p:nvSpPr>
          <p:spPr bwMode="auto">
            <a:xfrm>
              <a:off x="16340456" y="3486150"/>
              <a:ext cx="25400" cy="103188"/>
            </a:xfrm>
            <a:custGeom>
              <a:avLst/>
              <a:gdLst>
                <a:gd name="T0" fmla="*/ 12 w 24"/>
                <a:gd name="T1" fmla="*/ 100 h 100"/>
                <a:gd name="T2" fmla="*/ 24 w 24"/>
                <a:gd name="T3" fmla="*/ 88 h 100"/>
                <a:gd name="T4" fmla="*/ 24 w 24"/>
                <a:gd name="T5" fmla="*/ 12 h 100"/>
                <a:gd name="T6" fmla="*/ 12 w 24"/>
                <a:gd name="T7" fmla="*/ 0 h 100"/>
                <a:gd name="T8" fmla="*/ 0 w 24"/>
                <a:gd name="T9" fmla="*/ 12 h 100"/>
                <a:gd name="T10" fmla="*/ 0 w 24"/>
                <a:gd name="T11" fmla="*/ 88 h 100"/>
                <a:gd name="T12" fmla="*/ 12 w 2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4" h="100">
                  <a:moveTo>
                    <a:pt x="12" y="100"/>
                  </a:moveTo>
                  <a:cubicBezTo>
                    <a:pt x="19" y="100"/>
                    <a:pt x="24" y="94"/>
                    <a:pt x="24" y="88"/>
                  </a:cubicBezTo>
                  <a:cubicBezTo>
                    <a:pt x="24" y="12"/>
                    <a:pt x="24" y="12"/>
                    <a:pt x="24" y="12"/>
                  </a:cubicBezTo>
                  <a:cubicBezTo>
                    <a:pt x="24" y="5"/>
                    <a:pt x="19" y="0"/>
                    <a:pt x="12" y="0"/>
                  </a:cubicBezTo>
                  <a:cubicBezTo>
                    <a:pt x="6" y="0"/>
                    <a:pt x="0" y="5"/>
                    <a:pt x="0" y="12"/>
                  </a:cubicBezTo>
                  <a:cubicBezTo>
                    <a:pt x="0" y="88"/>
                    <a:pt x="0" y="88"/>
                    <a:pt x="0" y="88"/>
                  </a:cubicBezTo>
                  <a:cubicBezTo>
                    <a:pt x="0" y="94"/>
                    <a:pt x="6" y="100"/>
                    <a:pt x="1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7" name="Freeform 362">
              <a:extLst>
                <a:ext uri="{FF2B5EF4-FFF2-40B4-BE49-F238E27FC236}">
                  <a16:creationId xmlns:a16="http://schemas.microsoft.com/office/drawing/2014/main" id="{26FF3394-C343-455F-8F08-BAC37246A94D}"/>
                </a:ext>
              </a:extLst>
            </p:cNvPr>
            <p:cNvSpPr>
              <a:spLocks/>
            </p:cNvSpPr>
            <p:nvPr/>
          </p:nvSpPr>
          <p:spPr bwMode="auto">
            <a:xfrm>
              <a:off x="16342043" y="3962400"/>
              <a:ext cx="22225" cy="96838"/>
            </a:xfrm>
            <a:custGeom>
              <a:avLst/>
              <a:gdLst>
                <a:gd name="T0" fmla="*/ 11 w 22"/>
                <a:gd name="T1" fmla="*/ 0 h 94"/>
                <a:gd name="T2" fmla="*/ 0 w 22"/>
                <a:gd name="T3" fmla="*/ 11 h 94"/>
                <a:gd name="T4" fmla="*/ 0 w 22"/>
                <a:gd name="T5" fmla="*/ 83 h 94"/>
                <a:gd name="T6" fmla="*/ 11 w 22"/>
                <a:gd name="T7" fmla="*/ 94 h 94"/>
                <a:gd name="T8" fmla="*/ 22 w 22"/>
                <a:gd name="T9" fmla="*/ 83 h 94"/>
                <a:gd name="T10" fmla="*/ 22 w 22"/>
                <a:gd name="T11" fmla="*/ 11 h 94"/>
                <a:gd name="T12" fmla="*/ 11 w 2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22" h="94">
                  <a:moveTo>
                    <a:pt x="11" y="0"/>
                  </a:moveTo>
                  <a:cubicBezTo>
                    <a:pt x="5" y="0"/>
                    <a:pt x="0" y="5"/>
                    <a:pt x="0" y="11"/>
                  </a:cubicBezTo>
                  <a:cubicBezTo>
                    <a:pt x="0" y="83"/>
                    <a:pt x="0" y="83"/>
                    <a:pt x="0" y="83"/>
                  </a:cubicBezTo>
                  <a:cubicBezTo>
                    <a:pt x="0" y="89"/>
                    <a:pt x="5" y="94"/>
                    <a:pt x="11" y="94"/>
                  </a:cubicBezTo>
                  <a:cubicBezTo>
                    <a:pt x="17" y="94"/>
                    <a:pt x="22" y="89"/>
                    <a:pt x="22" y="83"/>
                  </a:cubicBezTo>
                  <a:cubicBezTo>
                    <a:pt x="22" y="11"/>
                    <a:pt x="22" y="11"/>
                    <a:pt x="22" y="11"/>
                  </a:cubicBezTo>
                  <a:cubicBezTo>
                    <a:pt x="22" y="5"/>
                    <a:pt x="17" y="0"/>
                    <a:pt x="1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8" name="Freeform 363">
              <a:extLst>
                <a:ext uri="{FF2B5EF4-FFF2-40B4-BE49-F238E27FC236}">
                  <a16:creationId xmlns:a16="http://schemas.microsoft.com/office/drawing/2014/main" id="{2A7797D2-FA0C-49A5-8522-CC33DDEBF9E8}"/>
                </a:ext>
              </a:extLst>
            </p:cNvPr>
            <p:cNvSpPr>
              <a:spLocks/>
            </p:cNvSpPr>
            <p:nvPr/>
          </p:nvSpPr>
          <p:spPr bwMode="auto">
            <a:xfrm>
              <a:off x="16532543" y="3768725"/>
              <a:ext cx="95250" cy="23813"/>
            </a:xfrm>
            <a:custGeom>
              <a:avLst/>
              <a:gdLst>
                <a:gd name="T0" fmla="*/ 82 w 93"/>
                <a:gd name="T1" fmla="*/ 0 h 22"/>
                <a:gd name="T2" fmla="*/ 11 w 93"/>
                <a:gd name="T3" fmla="*/ 0 h 22"/>
                <a:gd name="T4" fmla="*/ 0 w 93"/>
                <a:gd name="T5" fmla="*/ 11 h 22"/>
                <a:gd name="T6" fmla="*/ 11 w 93"/>
                <a:gd name="T7" fmla="*/ 22 h 22"/>
                <a:gd name="T8" fmla="*/ 82 w 93"/>
                <a:gd name="T9" fmla="*/ 22 h 22"/>
                <a:gd name="T10" fmla="*/ 93 w 93"/>
                <a:gd name="T11" fmla="*/ 11 h 22"/>
                <a:gd name="T12" fmla="*/ 82 w 9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3" h="22">
                  <a:moveTo>
                    <a:pt x="82" y="0"/>
                  </a:moveTo>
                  <a:cubicBezTo>
                    <a:pt x="11" y="0"/>
                    <a:pt x="11" y="0"/>
                    <a:pt x="11" y="0"/>
                  </a:cubicBezTo>
                  <a:cubicBezTo>
                    <a:pt x="5" y="0"/>
                    <a:pt x="0" y="5"/>
                    <a:pt x="0" y="11"/>
                  </a:cubicBezTo>
                  <a:cubicBezTo>
                    <a:pt x="0" y="17"/>
                    <a:pt x="5" y="22"/>
                    <a:pt x="11" y="22"/>
                  </a:cubicBezTo>
                  <a:cubicBezTo>
                    <a:pt x="82" y="22"/>
                    <a:pt x="82" y="22"/>
                    <a:pt x="82" y="22"/>
                  </a:cubicBezTo>
                  <a:cubicBezTo>
                    <a:pt x="88" y="22"/>
                    <a:pt x="93" y="17"/>
                    <a:pt x="93" y="11"/>
                  </a:cubicBezTo>
                  <a:cubicBezTo>
                    <a:pt x="93" y="5"/>
                    <a:pt x="88" y="0"/>
                    <a:pt x="8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9" name="Freeform 364">
              <a:extLst>
                <a:ext uri="{FF2B5EF4-FFF2-40B4-BE49-F238E27FC236}">
                  <a16:creationId xmlns:a16="http://schemas.microsoft.com/office/drawing/2014/main" id="{490C8CB0-9C74-48BA-9017-C389AEC2E897}"/>
                </a:ext>
              </a:extLst>
            </p:cNvPr>
            <p:cNvSpPr>
              <a:spLocks/>
            </p:cNvSpPr>
            <p:nvPr/>
          </p:nvSpPr>
          <p:spPr bwMode="auto">
            <a:xfrm>
              <a:off x="16078518" y="3768725"/>
              <a:ext cx="96838" cy="23813"/>
            </a:xfrm>
            <a:custGeom>
              <a:avLst/>
              <a:gdLst>
                <a:gd name="T0" fmla="*/ 94 w 94"/>
                <a:gd name="T1" fmla="*/ 11 h 22"/>
                <a:gd name="T2" fmla="*/ 83 w 94"/>
                <a:gd name="T3" fmla="*/ 0 h 22"/>
                <a:gd name="T4" fmla="*/ 12 w 94"/>
                <a:gd name="T5" fmla="*/ 0 h 22"/>
                <a:gd name="T6" fmla="*/ 0 w 94"/>
                <a:gd name="T7" fmla="*/ 11 h 22"/>
                <a:gd name="T8" fmla="*/ 12 w 94"/>
                <a:gd name="T9" fmla="*/ 22 h 22"/>
                <a:gd name="T10" fmla="*/ 83 w 94"/>
                <a:gd name="T11" fmla="*/ 22 h 22"/>
                <a:gd name="T12" fmla="*/ 94 w 94"/>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94" h="22">
                  <a:moveTo>
                    <a:pt x="94" y="11"/>
                  </a:moveTo>
                  <a:cubicBezTo>
                    <a:pt x="94" y="5"/>
                    <a:pt x="89" y="0"/>
                    <a:pt x="83" y="0"/>
                  </a:cubicBezTo>
                  <a:cubicBezTo>
                    <a:pt x="12" y="0"/>
                    <a:pt x="12" y="0"/>
                    <a:pt x="12" y="0"/>
                  </a:cubicBezTo>
                  <a:cubicBezTo>
                    <a:pt x="5" y="0"/>
                    <a:pt x="0" y="5"/>
                    <a:pt x="0" y="11"/>
                  </a:cubicBezTo>
                  <a:cubicBezTo>
                    <a:pt x="0" y="17"/>
                    <a:pt x="5" y="22"/>
                    <a:pt x="12" y="22"/>
                  </a:cubicBezTo>
                  <a:cubicBezTo>
                    <a:pt x="83" y="22"/>
                    <a:pt x="83" y="22"/>
                    <a:pt x="83" y="22"/>
                  </a:cubicBezTo>
                  <a:cubicBezTo>
                    <a:pt x="89" y="22"/>
                    <a:pt x="94" y="17"/>
                    <a:pt x="94"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0" name="Freeform 365">
              <a:extLst>
                <a:ext uri="{FF2B5EF4-FFF2-40B4-BE49-F238E27FC236}">
                  <a16:creationId xmlns:a16="http://schemas.microsoft.com/office/drawing/2014/main" id="{784EF7DB-57ED-4425-99A9-6B2EDDB6837A}"/>
                </a:ext>
              </a:extLst>
            </p:cNvPr>
            <p:cNvSpPr>
              <a:spLocks noEditPoints="1"/>
            </p:cNvSpPr>
            <p:nvPr/>
          </p:nvSpPr>
          <p:spPr bwMode="auto">
            <a:xfrm>
              <a:off x="16237268" y="3662362"/>
              <a:ext cx="263525" cy="263525"/>
            </a:xfrm>
            <a:custGeom>
              <a:avLst/>
              <a:gdLst>
                <a:gd name="T0" fmla="*/ 84 w 257"/>
                <a:gd name="T1" fmla="*/ 14 h 256"/>
                <a:gd name="T2" fmla="*/ 73 w 257"/>
                <a:gd name="T3" fmla="*/ 3 h 256"/>
                <a:gd name="T4" fmla="*/ 54 w 257"/>
                <a:gd name="T5" fmla="*/ 54 h 256"/>
                <a:gd name="T6" fmla="*/ 2 w 257"/>
                <a:gd name="T7" fmla="*/ 74 h 256"/>
                <a:gd name="T8" fmla="*/ 13 w 257"/>
                <a:gd name="T9" fmla="*/ 84 h 256"/>
                <a:gd name="T10" fmla="*/ 49 w 257"/>
                <a:gd name="T11" fmla="*/ 130 h 256"/>
                <a:gd name="T12" fmla="*/ 45 w 257"/>
                <a:gd name="T13" fmla="*/ 145 h 256"/>
                <a:gd name="T14" fmla="*/ 44 w 257"/>
                <a:gd name="T15" fmla="*/ 162 h 256"/>
                <a:gd name="T16" fmla="*/ 15 w 257"/>
                <a:gd name="T17" fmla="*/ 144 h 256"/>
                <a:gd name="T18" fmla="*/ 11 w 257"/>
                <a:gd name="T19" fmla="*/ 157 h 256"/>
                <a:gd name="T20" fmla="*/ 46 w 257"/>
                <a:gd name="T21" fmla="*/ 177 h 256"/>
                <a:gd name="T22" fmla="*/ 77 w 257"/>
                <a:gd name="T23" fmla="*/ 177 h 256"/>
                <a:gd name="T24" fmla="*/ 63 w 257"/>
                <a:gd name="T25" fmla="*/ 201 h 256"/>
                <a:gd name="T26" fmla="*/ 88 w 257"/>
                <a:gd name="T27" fmla="*/ 188 h 256"/>
                <a:gd name="T28" fmla="*/ 98 w 257"/>
                <a:gd name="T29" fmla="*/ 196 h 256"/>
                <a:gd name="T30" fmla="*/ 88 w 257"/>
                <a:gd name="T31" fmla="*/ 226 h 256"/>
                <a:gd name="T32" fmla="*/ 114 w 257"/>
                <a:gd name="T33" fmla="*/ 256 h 256"/>
                <a:gd name="T34" fmla="*/ 119 w 257"/>
                <a:gd name="T35" fmla="*/ 254 h 256"/>
                <a:gd name="T36" fmla="*/ 103 w 257"/>
                <a:gd name="T37" fmla="*/ 221 h 256"/>
                <a:gd name="T38" fmla="*/ 189 w 257"/>
                <a:gd name="T39" fmla="*/ 189 h 256"/>
                <a:gd name="T40" fmla="*/ 204 w 257"/>
                <a:gd name="T41" fmla="*/ 111 h 256"/>
                <a:gd name="T42" fmla="*/ 244 w 257"/>
                <a:gd name="T43" fmla="*/ 120 h 256"/>
                <a:gd name="T44" fmla="*/ 254 w 257"/>
                <a:gd name="T45" fmla="*/ 119 h 256"/>
                <a:gd name="T46" fmla="*/ 226 w 257"/>
                <a:gd name="T47" fmla="*/ 88 h 256"/>
                <a:gd name="T48" fmla="*/ 196 w 257"/>
                <a:gd name="T49" fmla="*/ 98 h 256"/>
                <a:gd name="T50" fmla="*/ 188 w 257"/>
                <a:gd name="T51" fmla="*/ 88 h 256"/>
                <a:gd name="T52" fmla="*/ 204 w 257"/>
                <a:gd name="T53" fmla="*/ 69 h 256"/>
                <a:gd name="T54" fmla="*/ 191 w 257"/>
                <a:gd name="T55" fmla="*/ 63 h 256"/>
                <a:gd name="T56" fmla="*/ 167 w 257"/>
                <a:gd name="T57" fmla="*/ 67 h 256"/>
                <a:gd name="T58" fmla="*/ 176 w 257"/>
                <a:gd name="T59" fmla="*/ 38 h 256"/>
                <a:gd name="T60" fmla="*/ 146 w 257"/>
                <a:gd name="T61" fmla="*/ 10 h 256"/>
                <a:gd name="T62" fmla="*/ 144 w 257"/>
                <a:gd name="T63" fmla="*/ 21 h 256"/>
                <a:gd name="T64" fmla="*/ 156 w 257"/>
                <a:gd name="T65" fmla="*/ 56 h 256"/>
                <a:gd name="T66" fmla="*/ 134 w 257"/>
                <a:gd name="T67" fmla="*/ 45 h 256"/>
                <a:gd name="T68" fmla="*/ 81 w 257"/>
                <a:gd name="T69" fmla="*/ 39 h 256"/>
                <a:gd name="T70" fmla="*/ 183 w 257"/>
                <a:gd name="T71" fmla="*/ 173 h 256"/>
                <a:gd name="T72" fmla="*/ 140 w 257"/>
                <a:gd name="T73" fmla="*/ 61 h 256"/>
                <a:gd name="T74" fmla="*/ 178 w 257"/>
                <a:gd name="T75" fmla="*/ 99 h 256"/>
                <a:gd name="T76" fmla="*/ 64 w 257"/>
                <a:gd name="T77" fmla="*/ 64 h 256"/>
                <a:gd name="T78" fmla="*/ 120 w 257"/>
                <a:gd name="T79" fmla="*/ 60 h 256"/>
                <a:gd name="T80" fmla="*/ 64 w 257"/>
                <a:gd name="T81" fmla="*/ 64 h 256"/>
                <a:gd name="T82" fmla="*/ 173 w 257"/>
                <a:gd name="T83" fmla="*/ 183 h 256"/>
                <a:gd name="T84" fmla="*/ 61 w 257"/>
                <a:gd name="T85" fmla="*/ 1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256">
                  <a:moveTo>
                    <a:pt x="81" y="39"/>
                  </a:moveTo>
                  <a:cubicBezTo>
                    <a:pt x="76" y="31"/>
                    <a:pt x="77" y="20"/>
                    <a:pt x="84" y="14"/>
                  </a:cubicBezTo>
                  <a:cubicBezTo>
                    <a:pt x="86" y="11"/>
                    <a:pt x="86" y="6"/>
                    <a:pt x="83" y="3"/>
                  </a:cubicBezTo>
                  <a:cubicBezTo>
                    <a:pt x="81" y="0"/>
                    <a:pt x="76" y="0"/>
                    <a:pt x="73" y="3"/>
                  </a:cubicBezTo>
                  <a:cubicBezTo>
                    <a:pt x="62" y="14"/>
                    <a:pt x="60" y="31"/>
                    <a:pt x="67" y="44"/>
                  </a:cubicBezTo>
                  <a:cubicBezTo>
                    <a:pt x="62" y="47"/>
                    <a:pt x="58" y="50"/>
                    <a:pt x="54" y="54"/>
                  </a:cubicBezTo>
                  <a:cubicBezTo>
                    <a:pt x="50" y="58"/>
                    <a:pt x="46" y="63"/>
                    <a:pt x="44" y="68"/>
                  </a:cubicBezTo>
                  <a:cubicBezTo>
                    <a:pt x="30" y="61"/>
                    <a:pt x="13" y="63"/>
                    <a:pt x="2" y="74"/>
                  </a:cubicBezTo>
                  <a:cubicBezTo>
                    <a:pt x="0" y="77"/>
                    <a:pt x="0" y="81"/>
                    <a:pt x="2" y="84"/>
                  </a:cubicBezTo>
                  <a:cubicBezTo>
                    <a:pt x="5" y="87"/>
                    <a:pt x="10" y="87"/>
                    <a:pt x="13" y="84"/>
                  </a:cubicBezTo>
                  <a:cubicBezTo>
                    <a:pt x="20" y="77"/>
                    <a:pt x="31" y="77"/>
                    <a:pt x="38" y="82"/>
                  </a:cubicBezTo>
                  <a:cubicBezTo>
                    <a:pt x="35" y="99"/>
                    <a:pt x="39" y="117"/>
                    <a:pt x="49" y="130"/>
                  </a:cubicBezTo>
                  <a:cubicBezTo>
                    <a:pt x="45" y="134"/>
                    <a:pt x="45" y="134"/>
                    <a:pt x="45" y="134"/>
                  </a:cubicBezTo>
                  <a:cubicBezTo>
                    <a:pt x="42" y="137"/>
                    <a:pt x="42" y="142"/>
                    <a:pt x="45" y="145"/>
                  </a:cubicBezTo>
                  <a:cubicBezTo>
                    <a:pt x="56" y="156"/>
                    <a:pt x="56" y="156"/>
                    <a:pt x="56" y="156"/>
                  </a:cubicBezTo>
                  <a:cubicBezTo>
                    <a:pt x="44" y="162"/>
                    <a:pt x="44" y="162"/>
                    <a:pt x="44" y="162"/>
                  </a:cubicBezTo>
                  <a:cubicBezTo>
                    <a:pt x="20" y="145"/>
                    <a:pt x="20" y="145"/>
                    <a:pt x="20" y="145"/>
                  </a:cubicBezTo>
                  <a:cubicBezTo>
                    <a:pt x="18" y="144"/>
                    <a:pt x="17" y="143"/>
                    <a:pt x="15" y="144"/>
                  </a:cubicBezTo>
                  <a:cubicBezTo>
                    <a:pt x="13" y="144"/>
                    <a:pt x="11" y="145"/>
                    <a:pt x="10" y="147"/>
                  </a:cubicBezTo>
                  <a:cubicBezTo>
                    <a:pt x="7" y="150"/>
                    <a:pt x="8" y="155"/>
                    <a:pt x="11" y="157"/>
                  </a:cubicBezTo>
                  <a:cubicBezTo>
                    <a:pt x="39" y="177"/>
                    <a:pt x="39" y="177"/>
                    <a:pt x="39" y="177"/>
                  </a:cubicBezTo>
                  <a:cubicBezTo>
                    <a:pt x="41" y="178"/>
                    <a:pt x="44" y="178"/>
                    <a:pt x="46" y="177"/>
                  </a:cubicBezTo>
                  <a:cubicBezTo>
                    <a:pt x="67" y="167"/>
                    <a:pt x="67" y="167"/>
                    <a:pt x="67" y="167"/>
                  </a:cubicBezTo>
                  <a:cubicBezTo>
                    <a:pt x="77" y="177"/>
                    <a:pt x="77" y="177"/>
                    <a:pt x="77" y="177"/>
                  </a:cubicBezTo>
                  <a:cubicBezTo>
                    <a:pt x="63" y="191"/>
                    <a:pt x="63" y="191"/>
                    <a:pt x="63" y="191"/>
                  </a:cubicBezTo>
                  <a:cubicBezTo>
                    <a:pt x="60" y="194"/>
                    <a:pt x="60" y="199"/>
                    <a:pt x="63" y="201"/>
                  </a:cubicBezTo>
                  <a:cubicBezTo>
                    <a:pt x="66" y="204"/>
                    <a:pt x="71" y="204"/>
                    <a:pt x="74" y="202"/>
                  </a:cubicBezTo>
                  <a:cubicBezTo>
                    <a:pt x="88" y="188"/>
                    <a:pt x="88" y="188"/>
                    <a:pt x="88" y="188"/>
                  </a:cubicBezTo>
                  <a:cubicBezTo>
                    <a:pt x="89" y="189"/>
                    <a:pt x="89" y="189"/>
                    <a:pt x="89" y="189"/>
                  </a:cubicBezTo>
                  <a:cubicBezTo>
                    <a:pt x="92" y="191"/>
                    <a:pt x="95" y="194"/>
                    <a:pt x="98" y="196"/>
                  </a:cubicBezTo>
                  <a:cubicBezTo>
                    <a:pt x="88" y="219"/>
                    <a:pt x="88" y="219"/>
                    <a:pt x="88" y="219"/>
                  </a:cubicBezTo>
                  <a:cubicBezTo>
                    <a:pt x="86" y="221"/>
                    <a:pt x="87" y="224"/>
                    <a:pt x="88" y="226"/>
                  </a:cubicBezTo>
                  <a:cubicBezTo>
                    <a:pt x="108" y="253"/>
                    <a:pt x="108" y="253"/>
                    <a:pt x="108" y="253"/>
                  </a:cubicBezTo>
                  <a:cubicBezTo>
                    <a:pt x="109" y="255"/>
                    <a:pt x="111" y="256"/>
                    <a:pt x="114" y="256"/>
                  </a:cubicBezTo>
                  <a:cubicBezTo>
                    <a:pt x="115" y="256"/>
                    <a:pt x="117" y="256"/>
                    <a:pt x="118" y="255"/>
                  </a:cubicBezTo>
                  <a:cubicBezTo>
                    <a:pt x="118" y="255"/>
                    <a:pt x="119" y="255"/>
                    <a:pt x="119" y="254"/>
                  </a:cubicBezTo>
                  <a:cubicBezTo>
                    <a:pt x="122" y="252"/>
                    <a:pt x="122" y="248"/>
                    <a:pt x="120" y="245"/>
                  </a:cubicBezTo>
                  <a:cubicBezTo>
                    <a:pt x="103" y="221"/>
                    <a:pt x="103" y="221"/>
                    <a:pt x="103" y="221"/>
                  </a:cubicBezTo>
                  <a:cubicBezTo>
                    <a:pt x="111" y="204"/>
                    <a:pt x="111" y="204"/>
                    <a:pt x="111" y="204"/>
                  </a:cubicBezTo>
                  <a:cubicBezTo>
                    <a:pt x="138" y="215"/>
                    <a:pt x="169" y="209"/>
                    <a:pt x="189" y="189"/>
                  </a:cubicBezTo>
                  <a:cubicBezTo>
                    <a:pt x="202" y="176"/>
                    <a:pt x="209" y="158"/>
                    <a:pt x="209" y="139"/>
                  </a:cubicBezTo>
                  <a:cubicBezTo>
                    <a:pt x="209" y="129"/>
                    <a:pt x="207" y="120"/>
                    <a:pt x="204" y="111"/>
                  </a:cubicBezTo>
                  <a:cubicBezTo>
                    <a:pt x="221" y="103"/>
                    <a:pt x="221" y="103"/>
                    <a:pt x="221" y="103"/>
                  </a:cubicBezTo>
                  <a:cubicBezTo>
                    <a:pt x="244" y="120"/>
                    <a:pt x="244" y="120"/>
                    <a:pt x="244" y="120"/>
                  </a:cubicBezTo>
                  <a:cubicBezTo>
                    <a:pt x="247" y="123"/>
                    <a:pt x="251" y="122"/>
                    <a:pt x="254" y="120"/>
                  </a:cubicBezTo>
                  <a:cubicBezTo>
                    <a:pt x="254" y="119"/>
                    <a:pt x="254" y="119"/>
                    <a:pt x="254" y="119"/>
                  </a:cubicBezTo>
                  <a:cubicBezTo>
                    <a:pt x="257" y="116"/>
                    <a:pt x="256" y="111"/>
                    <a:pt x="253" y="108"/>
                  </a:cubicBezTo>
                  <a:cubicBezTo>
                    <a:pt x="226" y="88"/>
                    <a:pt x="226" y="88"/>
                    <a:pt x="226" y="88"/>
                  </a:cubicBezTo>
                  <a:cubicBezTo>
                    <a:pt x="224" y="87"/>
                    <a:pt x="221" y="86"/>
                    <a:pt x="219" y="88"/>
                  </a:cubicBezTo>
                  <a:cubicBezTo>
                    <a:pt x="196" y="98"/>
                    <a:pt x="196" y="98"/>
                    <a:pt x="196" y="98"/>
                  </a:cubicBezTo>
                  <a:cubicBezTo>
                    <a:pt x="194" y="95"/>
                    <a:pt x="191" y="92"/>
                    <a:pt x="188" y="89"/>
                  </a:cubicBezTo>
                  <a:cubicBezTo>
                    <a:pt x="188" y="88"/>
                    <a:pt x="188" y="88"/>
                    <a:pt x="188" y="88"/>
                  </a:cubicBezTo>
                  <a:cubicBezTo>
                    <a:pt x="201" y="74"/>
                    <a:pt x="201" y="74"/>
                    <a:pt x="201" y="74"/>
                  </a:cubicBezTo>
                  <a:cubicBezTo>
                    <a:pt x="203" y="72"/>
                    <a:pt x="204" y="71"/>
                    <a:pt x="204" y="69"/>
                  </a:cubicBezTo>
                  <a:cubicBezTo>
                    <a:pt x="204" y="67"/>
                    <a:pt x="203" y="65"/>
                    <a:pt x="201" y="63"/>
                  </a:cubicBezTo>
                  <a:cubicBezTo>
                    <a:pt x="198" y="60"/>
                    <a:pt x="194" y="60"/>
                    <a:pt x="191" y="63"/>
                  </a:cubicBezTo>
                  <a:cubicBezTo>
                    <a:pt x="177" y="77"/>
                    <a:pt x="177" y="77"/>
                    <a:pt x="177" y="77"/>
                  </a:cubicBezTo>
                  <a:cubicBezTo>
                    <a:pt x="167" y="67"/>
                    <a:pt x="167" y="67"/>
                    <a:pt x="167" y="67"/>
                  </a:cubicBezTo>
                  <a:cubicBezTo>
                    <a:pt x="177" y="46"/>
                    <a:pt x="177" y="46"/>
                    <a:pt x="177" y="46"/>
                  </a:cubicBezTo>
                  <a:cubicBezTo>
                    <a:pt x="178" y="44"/>
                    <a:pt x="178" y="41"/>
                    <a:pt x="176" y="38"/>
                  </a:cubicBezTo>
                  <a:cubicBezTo>
                    <a:pt x="156" y="12"/>
                    <a:pt x="156" y="12"/>
                    <a:pt x="156" y="12"/>
                  </a:cubicBezTo>
                  <a:cubicBezTo>
                    <a:pt x="154" y="9"/>
                    <a:pt x="149" y="8"/>
                    <a:pt x="146" y="10"/>
                  </a:cubicBezTo>
                  <a:cubicBezTo>
                    <a:pt x="144" y="12"/>
                    <a:pt x="143" y="13"/>
                    <a:pt x="143" y="15"/>
                  </a:cubicBezTo>
                  <a:cubicBezTo>
                    <a:pt x="143" y="17"/>
                    <a:pt x="143" y="19"/>
                    <a:pt x="144" y="21"/>
                  </a:cubicBezTo>
                  <a:cubicBezTo>
                    <a:pt x="162" y="44"/>
                    <a:pt x="162" y="44"/>
                    <a:pt x="162" y="44"/>
                  </a:cubicBezTo>
                  <a:cubicBezTo>
                    <a:pt x="156" y="56"/>
                    <a:pt x="156" y="56"/>
                    <a:pt x="156" y="56"/>
                  </a:cubicBezTo>
                  <a:cubicBezTo>
                    <a:pt x="145" y="45"/>
                    <a:pt x="145" y="45"/>
                    <a:pt x="145" y="45"/>
                  </a:cubicBezTo>
                  <a:cubicBezTo>
                    <a:pt x="142" y="42"/>
                    <a:pt x="137" y="42"/>
                    <a:pt x="134" y="45"/>
                  </a:cubicBezTo>
                  <a:cubicBezTo>
                    <a:pt x="130" y="49"/>
                    <a:pt x="130" y="49"/>
                    <a:pt x="130" y="49"/>
                  </a:cubicBezTo>
                  <a:cubicBezTo>
                    <a:pt x="116" y="39"/>
                    <a:pt x="98" y="35"/>
                    <a:pt x="81" y="39"/>
                  </a:cubicBezTo>
                  <a:close/>
                  <a:moveTo>
                    <a:pt x="194" y="139"/>
                  </a:moveTo>
                  <a:cubicBezTo>
                    <a:pt x="194" y="151"/>
                    <a:pt x="191" y="163"/>
                    <a:pt x="183" y="173"/>
                  </a:cubicBezTo>
                  <a:cubicBezTo>
                    <a:pt x="106" y="95"/>
                    <a:pt x="106" y="95"/>
                    <a:pt x="106" y="95"/>
                  </a:cubicBezTo>
                  <a:cubicBezTo>
                    <a:pt x="140" y="61"/>
                    <a:pt x="140" y="61"/>
                    <a:pt x="140" y="61"/>
                  </a:cubicBezTo>
                  <a:cubicBezTo>
                    <a:pt x="178" y="99"/>
                    <a:pt x="178" y="99"/>
                    <a:pt x="178" y="99"/>
                  </a:cubicBezTo>
                  <a:cubicBezTo>
                    <a:pt x="178" y="99"/>
                    <a:pt x="178" y="99"/>
                    <a:pt x="178" y="99"/>
                  </a:cubicBezTo>
                  <a:cubicBezTo>
                    <a:pt x="189" y="110"/>
                    <a:pt x="194" y="124"/>
                    <a:pt x="194" y="139"/>
                  </a:cubicBezTo>
                  <a:close/>
                  <a:moveTo>
                    <a:pt x="64" y="64"/>
                  </a:moveTo>
                  <a:cubicBezTo>
                    <a:pt x="73" y="56"/>
                    <a:pt x="84" y="52"/>
                    <a:pt x="95" y="52"/>
                  </a:cubicBezTo>
                  <a:cubicBezTo>
                    <a:pt x="103" y="52"/>
                    <a:pt x="112" y="55"/>
                    <a:pt x="120" y="60"/>
                  </a:cubicBezTo>
                  <a:cubicBezTo>
                    <a:pt x="60" y="120"/>
                    <a:pt x="60" y="120"/>
                    <a:pt x="60" y="120"/>
                  </a:cubicBezTo>
                  <a:cubicBezTo>
                    <a:pt x="48" y="103"/>
                    <a:pt x="50" y="79"/>
                    <a:pt x="64" y="64"/>
                  </a:cubicBezTo>
                  <a:close/>
                  <a:moveTo>
                    <a:pt x="95" y="106"/>
                  </a:moveTo>
                  <a:cubicBezTo>
                    <a:pt x="173" y="183"/>
                    <a:pt x="173" y="183"/>
                    <a:pt x="173" y="183"/>
                  </a:cubicBezTo>
                  <a:cubicBezTo>
                    <a:pt x="151" y="200"/>
                    <a:pt x="119" y="198"/>
                    <a:pt x="99" y="178"/>
                  </a:cubicBezTo>
                  <a:cubicBezTo>
                    <a:pt x="61" y="140"/>
                    <a:pt x="61" y="140"/>
                    <a:pt x="61" y="140"/>
                  </a:cubicBezTo>
                  <a:lnTo>
                    <a:pt x="95" y="1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41" name="Freeform 366">
              <a:extLst>
                <a:ext uri="{FF2B5EF4-FFF2-40B4-BE49-F238E27FC236}">
                  <a16:creationId xmlns:a16="http://schemas.microsoft.com/office/drawing/2014/main" id="{FC28974A-616D-40F9-A58D-DB8766B5A555}"/>
                </a:ext>
              </a:extLst>
            </p:cNvPr>
            <p:cNvSpPr>
              <a:spLocks noEditPoints="1"/>
            </p:cNvSpPr>
            <p:nvPr/>
          </p:nvSpPr>
          <p:spPr bwMode="auto">
            <a:xfrm>
              <a:off x="15962631" y="3627437"/>
              <a:ext cx="781050" cy="641350"/>
            </a:xfrm>
            <a:custGeom>
              <a:avLst/>
              <a:gdLst>
                <a:gd name="T0" fmla="*/ 704 w 759"/>
                <a:gd name="T1" fmla="*/ 0 h 622"/>
                <a:gd name="T2" fmla="*/ 588 w 759"/>
                <a:gd name="T3" fmla="*/ 0 h 622"/>
                <a:gd name="T4" fmla="*/ 580 w 759"/>
                <a:gd name="T5" fmla="*/ 9 h 622"/>
                <a:gd name="T6" fmla="*/ 580 w 759"/>
                <a:gd name="T7" fmla="*/ 9 h 622"/>
                <a:gd name="T8" fmla="*/ 589 w 759"/>
                <a:gd name="T9" fmla="*/ 19 h 622"/>
                <a:gd name="T10" fmla="*/ 704 w 759"/>
                <a:gd name="T11" fmla="*/ 19 h 622"/>
                <a:gd name="T12" fmla="*/ 741 w 759"/>
                <a:gd name="T13" fmla="*/ 56 h 622"/>
                <a:gd name="T14" fmla="*/ 741 w 759"/>
                <a:gd name="T15" fmla="*/ 494 h 622"/>
                <a:gd name="T16" fmla="*/ 704 w 759"/>
                <a:gd name="T17" fmla="*/ 531 h 622"/>
                <a:gd name="T18" fmla="*/ 55 w 759"/>
                <a:gd name="T19" fmla="*/ 531 h 622"/>
                <a:gd name="T20" fmla="*/ 18 w 759"/>
                <a:gd name="T21" fmla="*/ 494 h 622"/>
                <a:gd name="T22" fmla="*/ 18 w 759"/>
                <a:gd name="T23" fmla="*/ 56 h 622"/>
                <a:gd name="T24" fmla="*/ 55 w 759"/>
                <a:gd name="T25" fmla="*/ 19 h 622"/>
                <a:gd name="T26" fmla="*/ 170 w 759"/>
                <a:gd name="T27" fmla="*/ 19 h 622"/>
                <a:gd name="T28" fmla="*/ 180 w 759"/>
                <a:gd name="T29" fmla="*/ 9 h 622"/>
                <a:gd name="T30" fmla="*/ 180 w 759"/>
                <a:gd name="T31" fmla="*/ 9 h 622"/>
                <a:gd name="T32" fmla="*/ 171 w 759"/>
                <a:gd name="T33" fmla="*/ 0 h 622"/>
                <a:gd name="T34" fmla="*/ 55 w 759"/>
                <a:gd name="T35" fmla="*/ 0 h 622"/>
                <a:gd name="T36" fmla="*/ 0 w 759"/>
                <a:gd name="T37" fmla="*/ 56 h 622"/>
                <a:gd name="T38" fmla="*/ 0 w 759"/>
                <a:gd name="T39" fmla="*/ 494 h 622"/>
                <a:gd name="T40" fmla="*/ 55 w 759"/>
                <a:gd name="T41" fmla="*/ 549 h 622"/>
                <a:gd name="T42" fmla="*/ 334 w 759"/>
                <a:gd name="T43" fmla="*/ 549 h 622"/>
                <a:gd name="T44" fmla="*/ 334 w 759"/>
                <a:gd name="T45" fmla="*/ 603 h 622"/>
                <a:gd name="T46" fmla="*/ 248 w 759"/>
                <a:gd name="T47" fmla="*/ 603 h 622"/>
                <a:gd name="T48" fmla="*/ 239 w 759"/>
                <a:gd name="T49" fmla="*/ 612 h 622"/>
                <a:gd name="T50" fmla="*/ 248 w 759"/>
                <a:gd name="T51" fmla="*/ 622 h 622"/>
                <a:gd name="T52" fmla="*/ 511 w 759"/>
                <a:gd name="T53" fmla="*/ 622 h 622"/>
                <a:gd name="T54" fmla="*/ 520 w 759"/>
                <a:gd name="T55" fmla="*/ 612 h 622"/>
                <a:gd name="T56" fmla="*/ 511 w 759"/>
                <a:gd name="T57" fmla="*/ 603 h 622"/>
                <a:gd name="T58" fmla="*/ 424 w 759"/>
                <a:gd name="T59" fmla="*/ 603 h 622"/>
                <a:gd name="T60" fmla="*/ 424 w 759"/>
                <a:gd name="T61" fmla="*/ 549 h 622"/>
                <a:gd name="T62" fmla="*/ 707 w 759"/>
                <a:gd name="T63" fmla="*/ 549 h 622"/>
                <a:gd name="T64" fmla="*/ 759 w 759"/>
                <a:gd name="T65" fmla="*/ 496 h 622"/>
                <a:gd name="T66" fmla="*/ 759 w 759"/>
                <a:gd name="T67" fmla="*/ 56 h 622"/>
                <a:gd name="T68" fmla="*/ 704 w 759"/>
                <a:gd name="T69" fmla="*/ 0 h 622"/>
                <a:gd name="T70" fmla="*/ 406 w 759"/>
                <a:gd name="T71" fmla="*/ 603 h 622"/>
                <a:gd name="T72" fmla="*/ 353 w 759"/>
                <a:gd name="T73" fmla="*/ 603 h 622"/>
                <a:gd name="T74" fmla="*/ 353 w 759"/>
                <a:gd name="T75" fmla="*/ 549 h 622"/>
                <a:gd name="T76" fmla="*/ 406 w 759"/>
                <a:gd name="T77" fmla="*/ 549 h 622"/>
                <a:gd name="T78" fmla="*/ 406 w 759"/>
                <a:gd name="T79" fmla="*/ 603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622">
                  <a:moveTo>
                    <a:pt x="704" y="0"/>
                  </a:moveTo>
                  <a:cubicBezTo>
                    <a:pt x="588" y="0"/>
                    <a:pt x="588" y="0"/>
                    <a:pt x="588" y="0"/>
                  </a:cubicBezTo>
                  <a:cubicBezTo>
                    <a:pt x="583" y="0"/>
                    <a:pt x="580" y="4"/>
                    <a:pt x="580" y="9"/>
                  </a:cubicBezTo>
                  <a:cubicBezTo>
                    <a:pt x="580" y="9"/>
                    <a:pt x="580" y="9"/>
                    <a:pt x="580" y="9"/>
                  </a:cubicBezTo>
                  <a:cubicBezTo>
                    <a:pt x="580" y="15"/>
                    <a:pt x="584" y="19"/>
                    <a:pt x="589" y="19"/>
                  </a:cubicBezTo>
                  <a:cubicBezTo>
                    <a:pt x="704" y="19"/>
                    <a:pt x="704" y="19"/>
                    <a:pt x="704" y="19"/>
                  </a:cubicBezTo>
                  <a:cubicBezTo>
                    <a:pt x="724" y="19"/>
                    <a:pt x="741" y="36"/>
                    <a:pt x="741" y="56"/>
                  </a:cubicBezTo>
                  <a:cubicBezTo>
                    <a:pt x="741" y="494"/>
                    <a:pt x="741" y="494"/>
                    <a:pt x="741" y="494"/>
                  </a:cubicBezTo>
                  <a:cubicBezTo>
                    <a:pt x="741" y="514"/>
                    <a:pt x="724" y="531"/>
                    <a:pt x="704" y="531"/>
                  </a:cubicBezTo>
                  <a:cubicBezTo>
                    <a:pt x="55" y="531"/>
                    <a:pt x="55" y="531"/>
                    <a:pt x="55" y="531"/>
                  </a:cubicBezTo>
                  <a:cubicBezTo>
                    <a:pt x="34" y="531"/>
                    <a:pt x="18" y="514"/>
                    <a:pt x="18" y="494"/>
                  </a:cubicBezTo>
                  <a:cubicBezTo>
                    <a:pt x="18" y="56"/>
                    <a:pt x="18" y="56"/>
                    <a:pt x="18" y="56"/>
                  </a:cubicBezTo>
                  <a:cubicBezTo>
                    <a:pt x="18" y="36"/>
                    <a:pt x="34" y="19"/>
                    <a:pt x="55" y="19"/>
                  </a:cubicBezTo>
                  <a:cubicBezTo>
                    <a:pt x="170" y="19"/>
                    <a:pt x="170" y="19"/>
                    <a:pt x="170" y="19"/>
                  </a:cubicBezTo>
                  <a:cubicBezTo>
                    <a:pt x="175" y="19"/>
                    <a:pt x="180" y="15"/>
                    <a:pt x="180" y="9"/>
                  </a:cubicBezTo>
                  <a:cubicBezTo>
                    <a:pt x="180" y="9"/>
                    <a:pt x="180" y="9"/>
                    <a:pt x="180" y="9"/>
                  </a:cubicBezTo>
                  <a:cubicBezTo>
                    <a:pt x="180" y="4"/>
                    <a:pt x="176" y="0"/>
                    <a:pt x="171" y="0"/>
                  </a:cubicBezTo>
                  <a:cubicBezTo>
                    <a:pt x="55" y="0"/>
                    <a:pt x="55" y="0"/>
                    <a:pt x="55" y="0"/>
                  </a:cubicBezTo>
                  <a:cubicBezTo>
                    <a:pt x="24" y="0"/>
                    <a:pt x="0" y="25"/>
                    <a:pt x="0" y="56"/>
                  </a:cubicBezTo>
                  <a:cubicBezTo>
                    <a:pt x="0" y="494"/>
                    <a:pt x="0" y="494"/>
                    <a:pt x="0" y="494"/>
                  </a:cubicBezTo>
                  <a:cubicBezTo>
                    <a:pt x="0" y="524"/>
                    <a:pt x="24" y="549"/>
                    <a:pt x="55" y="549"/>
                  </a:cubicBezTo>
                  <a:cubicBezTo>
                    <a:pt x="334" y="549"/>
                    <a:pt x="334" y="549"/>
                    <a:pt x="334" y="549"/>
                  </a:cubicBezTo>
                  <a:cubicBezTo>
                    <a:pt x="334" y="603"/>
                    <a:pt x="334" y="603"/>
                    <a:pt x="334" y="603"/>
                  </a:cubicBezTo>
                  <a:cubicBezTo>
                    <a:pt x="248" y="603"/>
                    <a:pt x="248" y="603"/>
                    <a:pt x="248" y="603"/>
                  </a:cubicBezTo>
                  <a:cubicBezTo>
                    <a:pt x="243" y="603"/>
                    <a:pt x="239" y="607"/>
                    <a:pt x="239" y="612"/>
                  </a:cubicBezTo>
                  <a:cubicBezTo>
                    <a:pt x="239" y="617"/>
                    <a:pt x="243" y="622"/>
                    <a:pt x="248" y="622"/>
                  </a:cubicBezTo>
                  <a:cubicBezTo>
                    <a:pt x="511" y="622"/>
                    <a:pt x="511" y="622"/>
                    <a:pt x="511" y="622"/>
                  </a:cubicBezTo>
                  <a:cubicBezTo>
                    <a:pt x="516" y="622"/>
                    <a:pt x="520" y="617"/>
                    <a:pt x="520" y="612"/>
                  </a:cubicBezTo>
                  <a:cubicBezTo>
                    <a:pt x="520" y="607"/>
                    <a:pt x="516" y="603"/>
                    <a:pt x="511" y="603"/>
                  </a:cubicBezTo>
                  <a:cubicBezTo>
                    <a:pt x="424" y="603"/>
                    <a:pt x="424" y="603"/>
                    <a:pt x="424" y="603"/>
                  </a:cubicBezTo>
                  <a:cubicBezTo>
                    <a:pt x="424" y="549"/>
                    <a:pt x="424" y="549"/>
                    <a:pt x="424" y="549"/>
                  </a:cubicBezTo>
                  <a:cubicBezTo>
                    <a:pt x="707" y="549"/>
                    <a:pt x="707" y="549"/>
                    <a:pt x="707" y="549"/>
                  </a:cubicBezTo>
                  <a:cubicBezTo>
                    <a:pt x="736" y="549"/>
                    <a:pt x="759" y="525"/>
                    <a:pt x="759" y="496"/>
                  </a:cubicBezTo>
                  <a:cubicBezTo>
                    <a:pt x="759" y="56"/>
                    <a:pt x="759" y="56"/>
                    <a:pt x="759" y="56"/>
                  </a:cubicBezTo>
                  <a:cubicBezTo>
                    <a:pt x="759" y="25"/>
                    <a:pt x="735" y="0"/>
                    <a:pt x="704" y="0"/>
                  </a:cubicBezTo>
                  <a:close/>
                  <a:moveTo>
                    <a:pt x="406" y="603"/>
                  </a:moveTo>
                  <a:cubicBezTo>
                    <a:pt x="353" y="603"/>
                    <a:pt x="353" y="603"/>
                    <a:pt x="353" y="603"/>
                  </a:cubicBezTo>
                  <a:cubicBezTo>
                    <a:pt x="353" y="549"/>
                    <a:pt x="353" y="549"/>
                    <a:pt x="353" y="549"/>
                  </a:cubicBezTo>
                  <a:cubicBezTo>
                    <a:pt x="406" y="549"/>
                    <a:pt x="406" y="549"/>
                    <a:pt x="406" y="549"/>
                  </a:cubicBezTo>
                  <a:lnTo>
                    <a:pt x="406" y="6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grpSp>
      <p:sp>
        <p:nvSpPr>
          <p:cNvPr id="56" name="TextBox 55">
            <a:extLst>
              <a:ext uri="{FF2B5EF4-FFF2-40B4-BE49-F238E27FC236}">
                <a16:creationId xmlns:a16="http://schemas.microsoft.com/office/drawing/2014/main" id="{678341FE-FF1A-452D-9CA0-9386F42E6A9D}"/>
              </a:ext>
            </a:extLst>
          </p:cNvPr>
          <p:cNvSpPr txBox="1"/>
          <p:nvPr/>
        </p:nvSpPr>
        <p:spPr>
          <a:xfrm>
            <a:off x="4815881" y="2348464"/>
            <a:ext cx="3939689" cy="1231106"/>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Recover your business after a cyber attack</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Certified cybersecurity professionals recover critical IT services, applications, infrastructure and endpoints</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Contact: </a:t>
            </a:r>
            <a:r>
              <a:rPr lang="en-US" sz="1400" dirty="0">
                <a:solidFill>
                  <a:schemeClr val="tx2"/>
                </a:solidFill>
                <a:hlinkClick r:id="rId5">
                  <a:extLst>
                    <a:ext uri="{A12FA001-AC4F-418D-AE19-62706E023703}">
                      <ahyp:hlinkClr xmlns:ahyp="http://schemas.microsoft.com/office/drawing/2018/hyperlinkcolor" val="tx"/>
                    </a:ext>
                  </a:extLst>
                </a:hlinkClick>
              </a:rPr>
              <a:t>Incident.recovery@dell.com</a:t>
            </a:r>
            <a:r>
              <a:rPr lang="en-US" sz="1400" dirty="0">
                <a:solidFill>
                  <a:schemeClr val="tx2"/>
                </a:solidFill>
              </a:rPr>
              <a:t> </a:t>
            </a:r>
          </a:p>
        </p:txBody>
      </p:sp>
      <p:sp>
        <p:nvSpPr>
          <p:cNvPr id="47" name="TextBox 46">
            <a:extLst>
              <a:ext uri="{FF2B5EF4-FFF2-40B4-BE49-F238E27FC236}">
                <a16:creationId xmlns:a16="http://schemas.microsoft.com/office/drawing/2014/main" id="{1BA0F1DD-4953-4648-95F4-E2AE7833480D}"/>
              </a:ext>
            </a:extLst>
          </p:cNvPr>
          <p:cNvSpPr txBox="1"/>
          <p:nvPr/>
        </p:nvSpPr>
        <p:spPr>
          <a:xfrm>
            <a:off x="409208" y="2348464"/>
            <a:ext cx="3953243" cy="1431161"/>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Improve your security posture across your </a:t>
            </a:r>
            <a:br>
              <a:rPr lang="en-US" sz="1300" dirty="0">
                <a:solidFill>
                  <a:schemeClr val="tx2"/>
                </a:solidFill>
              </a:rPr>
            </a:br>
            <a:r>
              <a:rPr lang="en-US" sz="1300" dirty="0">
                <a:solidFill>
                  <a:schemeClr val="tx2"/>
                </a:solidFill>
              </a:rPr>
              <a:t>entire IT environment </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Help secure your organization and provide remediation if and when a threat is identified </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Monitored 24x7x365 by certified security experts </a:t>
            </a:r>
          </a:p>
          <a:p>
            <a:pPr marL="173034" indent="-115885" defTabSz="609555">
              <a:spcBef>
                <a:spcPts val="600"/>
              </a:spcBef>
              <a:buClr>
                <a:schemeClr val="accent3"/>
              </a:buClr>
              <a:buFont typeface="Arial" panose="020B0604020202020204" pitchFamily="34" charset="0"/>
              <a:buChar char="•"/>
            </a:pPr>
            <a:r>
              <a:rPr lang="en-US" sz="1300" dirty="0">
                <a:solidFill>
                  <a:schemeClr val="tx2"/>
                </a:solidFill>
              </a:rPr>
              <a:t>Powered by </a:t>
            </a:r>
            <a:r>
              <a:rPr lang="en-US" sz="1300" dirty="0" err="1">
                <a:solidFill>
                  <a:schemeClr val="tx2"/>
                </a:solidFill>
              </a:rPr>
              <a:t>Secureworks</a:t>
            </a:r>
            <a:r>
              <a:rPr lang="en-US" sz="1300" dirty="0">
                <a:solidFill>
                  <a:schemeClr val="tx2"/>
                </a:solidFill>
              </a:rPr>
              <a:t>® </a:t>
            </a:r>
            <a:r>
              <a:rPr lang="en-US" sz="1300" dirty="0" err="1">
                <a:solidFill>
                  <a:schemeClr val="tx2"/>
                </a:solidFill>
              </a:rPr>
              <a:t>Taegis</a:t>
            </a:r>
            <a:r>
              <a:rPr lang="en-US" sz="1300" dirty="0">
                <a:solidFill>
                  <a:schemeClr val="tx2"/>
                </a:solidFill>
              </a:rPr>
              <a:t>™ XDR</a:t>
            </a:r>
          </a:p>
        </p:txBody>
      </p:sp>
    </p:spTree>
    <p:extLst>
      <p:ext uri="{BB962C8B-B14F-4D97-AF65-F5344CB8AC3E}">
        <p14:creationId xmlns:p14="http://schemas.microsoft.com/office/powerpoint/2010/main" val="22895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Rounded Corners 98">
            <a:extLst>
              <a:ext uri="{FF2B5EF4-FFF2-40B4-BE49-F238E27FC236}">
                <a16:creationId xmlns:a16="http://schemas.microsoft.com/office/drawing/2014/main" id="{69A99C04-FF11-45AC-913E-76BD44D86EB0}"/>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5" name="Rectangle 124">
            <a:extLst>
              <a:ext uri="{FF2B5EF4-FFF2-40B4-BE49-F238E27FC236}">
                <a16:creationId xmlns:a16="http://schemas.microsoft.com/office/drawing/2014/main" id="{342D8D63-9AAF-4EFA-83B8-E47968DDD273}"/>
              </a:ext>
            </a:extLst>
          </p:cNvPr>
          <p:cNvSpPr/>
          <p:nvPr/>
        </p:nvSpPr>
        <p:spPr>
          <a:xfrm>
            <a:off x="881" y="3835703"/>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a:extLst>
              <a:ext uri="{FF2B5EF4-FFF2-40B4-BE49-F238E27FC236}">
                <a16:creationId xmlns:a16="http://schemas.microsoft.com/office/drawing/2014/main" id="{6D083FF2-6230-49C3-AF33-9C02902EEAE3}"/>
              </a:ext>
            </a:extLst>
          </p:cNvPr>
          <p:cNvSpPr>
            <a:spLocks noGrp="1"/>
          </p:cNvSpPr>
          <p:nvPr>
            <p:ph type="title"/>
          </p:nvPr>
        </p:nvSpPr>
        <p:spPr/>
        <p:txBody>
          <a:bodyPr/>
          <a:lstStyle/>
          <a:p>
            <a:r>
              <a:rPr lang="en-US" dirty="0"/>
              <a:t>Cyber Recovery Expertise</a:t>
            </a:r>
          </a:p>
        </p:txBody>
      </p:sp>
      <p:sp>
        <p:nvSpPr>
          <p:cNvPr id="24" name="Rectangle 23">
            <a:extLst>
              <a:ext uri="{FF2B5EF4-FFF2-40B4-BE49-F238E27FC236}">
                <a16:creationId xmlns:a16="http://schemas.microsoft.com/office/drawing/2014/main" id="{AAB1DB17-F7D1-4D9E-A3F4-37DE763471DB}"/>
              </a:ext>
            </a:extLst>
          </p:cNvPr>
          <p:cNvSpPr/>
          <p:nvPr/>
        </p:nvSpPr>
        <p:spPr>
          <a:xfrm>
            <a:off x="373259" y="3884953"/>
            <a:ext cx="1888783" cy="830997"/>
          </a:xfrm>
          <a:prstGeom prst="rect">
            <a:avLst/>
          </a:prstGeom>
        </p:spPr>
        <p:txBody>
          <a:bodyPr wrap="square">
            <a:spAutoFit/>
          </a:bodyPr>
          <a:lstStyle/>
          <a:p>
            <a:pPr algn="ctr"/>
            <a:r>
              <a:rPr lang="en-US" sz="1600" b="1" dirty="0">
                <a:solidFill>
                  <a:schemeClr val="accent3"/>
                </a:solidFill>
              </a:rPr>
              <a:t>Over 750 Global Cyber Recovery Customers</a:t>
            </a:r>
          </a:p>
        </p:txBody>
      </p:sp>
      <p:sp>
        <p:nvSpPr>
          <p:cNvPr id="25" name="Rectangle 24">
            <a:extLst>
              <a:ext uri="{FF2B5EF4-FFF2-40B4-BE49-F238E27FC236}">
                <a16:creationId xmlns:a16="http://schemas.microsoft.com/office/drawing/2014/main" id="{CA46B7F5-D23B-4D25-B0E5-2E9D2EBD0024}"/>
              </a:ext>
            </a:extLst>
          </p:cNvPr>
          <p:cNvSpPr/>
          <p:nvPr/>
        </p:nvSpPr>
        <p:spPr>
          <a:xfrm>
            <a:off x="3262312" y="3884953"/>
            <a:ext cx="2619373" cy="830997"/>
          </a:xfrm>
          <a:prstGeom prst="rect">
            <a:avLst/>
          </a:prstGeom>
        </p:spPr>
        <p:txBody>
          <a:bodyPr wrap="square">
            <a:spAutoFit/>
          </a:bodyPr>
          <a:lstStyle/>
          <a:p>
            <a:pPr algn="ctr"/>
            <a:r>
              <a:rPr lang="en-US" sz="1600" b="1" dirty="0">
                <a:solidFill>
                  <a:schemeClr val="accent3"/>
                </a:solidFill>
              </a:rPr>
              <a:t>Design Experience with Multiple Technologies, Platforms and Vendors</a:t>
            </a:r>
          </a:p>
        </p:txBody>
      </p:sp>
      <p:sp>
        <p:nvSpPr>
          <p:cNvPr id="27" name="Rectangle 26">
            <a:extLst>
              <a:ext uri="{FF2B5EF4-FFF2-40B4-BE49-F238E27FC236}">
                <a16:creationId xmlns:a16="http://schemas.microsoft.com/office/drawing/2014/main" id="{E965A67F-08B7-4D86-BFCF-44165D1F9342}"/>
              </a:ext>
            </a:extLst>
          </p:cNvPr>
          <p:cNvSpPr/>
          <p:nvPr/>
        </p:nvSpPr>
        <p:spPr>
          <a:xfrm>
            <a:off x="6821920" y="3884953"/>
            <a:ext cx="1894416" cy="830997"/>
          </a:xfrm>
          <a:prstGeom prst="rect">
            <a:avLst/>
          </a:prstGeom>
        </p:spPr>
        <p:txBody>
          <a:bodyPr wrap="square">
            <a:spAutoFit/>
          </a:bodyPr>
          <a:lstStyle/>
          <a:p>
            <a:pPr algn="ctr"/>
            <a:r>
              <a:rPr lang="en-US" sz="1600" b="1" dirty="0">
                <a:solidFill>
                  <a:schemeClr val="accent3"/>
                </a:solidFill>
              </a:rPr>
              <a:t>First and Only Sheltered Harbor Solution Provider</a:t>
            </a:r>
          </a:p>
        </p:txBody>
      </p:sp>
      <p:grpSp>
        <p:nvGrpSpPr>
          <p:cNvPr id="4" name="Group 3">
            <a:extLst>
              <a:ext uri="{FF2B5EF4-FFF2-40B4-BE49-F238E27FC236}">
                <a16:creationId xmlns:a16="http://schemas.microsoft.com/office/drawing/2014/main" id="{96320C33-FA84-4088-8D4D-32682955366E}"/>
              </a:ext>
            </a:extLst>
          </p:cNvPr>
          <p:cNvGrpSpPr/>
          <p:nvPr/>
        </p:nvGrpSpPr>
        <p:grpSpPr>
          <a:xfrm>
            <a:off x="367213" y="1391861"/>
            <a:ext cx="8349123" cy="545437"/>
            <a:chOff x="367213" y="1110366"/>
            <a:chExt cx="8349123" cy="545437"/>
          </a:xfrm>
        </p:grpSpPr>
        <p:sp>
          <p:nvSpPr>
            <p:cNvPr id="6" name="Rectangle 5">
              <a:extLst>
                <a:ext uri="{FF2B5EF4-FFF2-40B4-BE49-F238E27FC236}">
                  <a16:creationId xmlns:a16="http://schemas.microsoft.com/office/drawing/2014/main" id="{6723E728-A3CF-4E2D-898D-0609B3E536B0}"/>
                </a:ext>
              </a:extLst>
            </p:cNvPr>
            <p:cNvSpPr/>
            <p:nvPr/>
          </p:nvSpPr>
          <p:spPr>
            <a:xfrm>
              <a:off x="7747801" y="1253818"/>
              <a:ext cx="968535" cy="258532"/>
            </a:xfrm>
            <a:prstGeom prst="rect">
              <a:avLst/>
            </a:prstGeom>
          </p:spPr>
          <p:txBody>
            <a:bodyPr wrap="none">
              <a:spAutoFit/>
            </a:bodyPr>
            <a:lstStyle/>
            <a:p>
              <a:pPr defTabSz="457200" fontAlgn="auto">
                <a:lnSpc>
                  <a:spcPct val="90000"/>
                </a:lnSpc>
                <a:spcBef>
                  <a:spcPts val="0"/>
                </a:spcBef>
                <a:spcAft>
                  <a:spcPts val="0"/>
                </a:spcAft>
              </a:pPr>
              <a:r>
                <a:rPr lang="en-US" sz="1200" b="1">
                  <a:solidFill>
                    <a:schemeClr val="tx2"/>
                  </a:solidFill>
                </a:rPr>
                <a:t>Healthcare</a:t>
              </a:r>
              <a:endParaRPr lang="en-US" sz="1200">
                <a:solidFill>
                  <a:schemeClr val="tx2"/>
                </a:solidFill>
              </a:endParaRPr>
            </a:p>
          </p:txBody>
        </p:sp>
        <p:sp>
          <p:nvSpPr>
            <p:cNvPr id="9" name="Rectangle 8">
              <a:extLst>
                <a:ext uri="{FF2B5EF4-FFF2-40B4-BE49-F238E27FC236}">
                  <a16:creationId xmlns:a16="http://schemas.microsoft.com/office/drawing/2014/main" id="{5B3EBDE2-5718-480D-AC37-F262A35D8196}"/>
                </a:ext>
              </a:extLst>
            </p:cNvPr>
            <p:cNvSpPr/>
            <p:nvPr/>
          </p:nvSpPr>
          <p:spPr>
            <a:xfrm>
              <a:off x="928558" y="1263051"/>
              <a:ext cx="1540355" cy="240066"/>
            </a:xfrm>
            <a:prstGeom prst="rect">
              <a:avLst/>
            </a:prstGeom>
            <a:noFill/>
          </p:spPr>
          <p:txBody>
            <a:bodyPr wrap="square">
              <a:spAutoFit/>
            </a:bodyPr>
            <a:lstStyle/>
            <a:p>
              <a:pPr defTabSz="457200" fontAlgn="auto">
                <a:lnSpc>
                  <a:spcPct val="80000"/>
                </a:lnSpc>
                <a:spcBef>
                  <a:spcPts val="0"/>
                </a:spcBef>
                <a:spcAft>
                  <a:spcPts val="0"/>
                </a:spcAft>
              </a:pPr>
              <a:r>
                <a:rPr lang="en-US" sz="1200" b="1" dirty="0">
                  <a:solidFill>
                    <a:schemeClr val="tx2"/>
                  </a:solidFill>
                </a:rPr>
                <a:t>Financial Services</a:t>
              </a:r>
            </a:p>
          </p:txBody>
        </p:sp>
        <p:sp>
          <p:nvSpPr>
            <p:cNvPr id="12" name="Rectangle 11">
              <a:extLst>
                <a:ext uri="{FF2B5EF4-FFF2-40B4-BE49-F238E27FC236}">
                  <a16:creationId xmlns:a16="http://schemas.microsoft.com/office/drawing/2014/main" id="{22DA6860-7F55-482C-B816-7B7409DBC2BA}"/>
                </a:ext>
              </a:extLst>
            </p:cNvPr>
            <p:cNvSpPr/>
            <p:nvPr/>
          </p:nvSpPr>
          <p:spPr>
            <a:xfrm>
              <a:off x="5794461" y="1253818"/>
              <a:ext cx="705642" cy="258532"/>
            </a:xfrm>
            <a:prstGeom prst="rect">
              <a:avLst/>
            </a:prstGeom>
          </p:spPr>
          <p:txBody>
            <a:bodyPr wrap="none">
              <a:spAutoFit/>
            </a:bodyPr>
            <a:lstStyle/>
            <a:p>
              <a:pPr defTabSz="457200" fontAlgn="auto">
                <a:lnSpc>
                  <a:spcPct val="90000"/>
                </a:lnSpc>
                <a:spcBef>
                  <a:spcPts val="0"/>
                </a:spcBef>
                <a:spcAft>
                  <a:spcPts val="0"/>
                </a:spcAft>
              </a:pPr>
              <a:r>
                <a:rPr lang="en-US" sz="1200" b="1">
                  <a:solidFill>
                    <a:schemeClr val="tx2"/>
                  </a:solidFill>
                </a:rPr>
                <a:t>Energy</a:t>
              </a:r>
            </a:p>
          </p:txBody>
        </p:sp>
        <p:sp>
          <p:nvSpPr>
            <p:cNvPr id="15" name="Freeform 12">
              <a:extLst>
                <a:ext uri="{FF2B5EF4-FFF2-40B4-BE49-F238E27FC236}">
                  <a16:creationId xmlns:a16="http://schemas.microsoft.com/office/drawing/2014/main" id="{4F79B620-02C3-4F43-84DA-4A01149C700D}"/>
                </a:ext>
              </a:extLst>
            </p:cNvPr>
            <p:cNvSpPr>
              <a:spLocks noChangeAspect="1" noEditPoints="1"/>
            </p:cNvSpPr>
            <p:nvPr/>
          </p:nvSpPr>
          <p:spPr bwMode="auto">
            <a:xfrm>
              <a:off x="5315648" y="1125670"/>
              <a:ext cx="433126" cy="514828"/>
            </a:xfrm>
            <a:custGeom>
              <a:avLst/>
              <a:gdLst>
                <a:gd name="T0" fmla="*/ 136 w 156"/>
                <a:gd name="T1" fmla="*/ 94 h 186"/>
                <a:gd name="T2" fmla="*/ 139 w 156"/>
                <a:gd name="T3" fmla="*/ 82 h 186"/>
                <a:gd name="T4" fmla="*/ 108 w 156"/>
                <a:gd name="T5" fmla="*/ 51 h 186"/>
                <a:gd name="T6" fmla="*/ 136 w 156"/>
                <a:gd name="T7" fmla="*/ 53 h 186"/>
                <a:gd name="T8" fmla="*/ 139 w 156"/>
                <a:gd name="T9" fmla="*/ 41 h 186"/>
                <a:gd name="T10" fmla="*/ 108 w 156"/>
                <a:gd name="T11" fmla="*/ 10 h 186"/>
                <a:gd name="T12" fmla="*/ 107 w 156"/>
                <a:gd name="T13" fmla="*/ 0 h 186"/>
                <a:gd name="T14" fmla="*/ 51 w 156"/>
                <a:gd name="T15" fmla="*/ 2 h 186"/>
                <a:gd name="T16" fmla="*/ 17 w 156"/>
                <a:gd name="T17" fmla="*/ 41 h 186"/>
                <a:gd name="T18" fmla="*/ 17 w 156"/>
                <a:gd name="T19" fmla="*/ 53 h 186"/>
                <a:gd name="T20" fmla="*/ 51 w 156"/>
                <a:gd name="T21" fmla="*/ 42 h 186"/>
                <a:gd name="T22" fmla="*/ 17 w 156"/>
                <a:gd name="T23" fmla="*/ 82 h 186"/>
                <a:gd name="T24" fmla="*/ 17 w 156"/>
                <a:gd name="T25" fmla="*/ 94 h 186"/>
                <a:gd name="T26" fmla="*/ 49 w 156"/>
                <a:gd name="T27" fmla="*/ 83 h 186"/>
                <a:gd name="T28" fmla="*/ 0 w 156"/>
                <a:gd name="T29" fmla="*/ 186 h 186"/>
                <a:gd name="T30" fmla="*/ 124 w 156"/>
                <a:gd name="T31" fmla="*/ 176 h 186"/>
                <a:gd name="T32" fmla="*/ 135 w 156"/>
                <a:gd name="T33" fmla="*/ 39 h 186"/>
                <a:gd name="T34" fmla="*/ 108 w 156"/>
                <a:gd name="T35" fmla="*/ 54 h 186"/>
                <a:gd name="T36" fmla="*/ 108 w 156"/>
                <a:gd name="T37" fmla="*/ 54 h 186"/>
                <a:gd name="T38" fmla="*/ 56 w 156"/>
                <a:gd name="T39" fmla="*/ 2 h 186"/>
                <a:gd name="T40" fmla="*/ 57 w 156"/>
                <a:gd name="T41" fmla="*/ 42 h 186"/>
                <a:gd name="T42" fmla="*/ 101 w 156"/>
                <a:gd name="T43" fmla="*/ 46 h 186"/>
                <a:gd name="T44" fmla="*/ 101 w 156"/>
                <a:gd name="T45" fmla="*/ 46 h 186"/>
                <a:gd name="T46" fmla="*/ 80 w 156"/>
                <a:gd name="T47" fmla="*/ 23 h 186"/>
                <a:gd name="T48" fmla="*/ 101 w 156"/>
                <a:gd name="T49" fmla="*/ 7 h 186"/>
                <a:gd name="T50" fmla="*/ 57 w 156"/>
                <a:gd name="T51" fmla="*/ 37 h 186"/>
                <a:gd name="T52" fmla="*/ 57 w 156"/>
                <a:gd name="T53" fmla="*/ 37 h 186"/>
                <a:gd name="T54" fmla="*/ 57 w 156"/>
                <a:gd name="T55" fmla="*/ 45 h 186"/>
                <a:gd name="T56" fmla="*/ 104 w 156"/>
                <a:gd name="T57" fmla="*/ 80 h 186"/>
                <a:gd name="T58" fmla="*/ 21 w 156"/>
                <a:gd name="T59" fmla="*/ 39 h 186"/>
                <a:gd name="T60" fmla="*/ 21 w 156"/>
                <a:gd name="T61" fmla="*/ 39 h 186"/>
                <a:gd name="T62" fmla="*/ 51 w 156"/>
                <a:gd name="T63" fmla="*/ 75 h 186"/>
                <a:gd name="T64" fmla="*/ 54 w 156"/>
                <a:gd name="T65" fmla="*/ 90 h 186"/>
                <a:gd name="T66" fmla="*/ 57 w 156"/>
                <a:gd name="T67" fmla="*/ 83 h 186"/>
                <a:gd name="T68" fmla="*/ 99 w 156"/>
                <a:gd name="T69" fmla="*/ 83 h 186"/>
                <a:gd name="T70" fmla="*/ 101 w 156"/>
                <a:gd name="T71" fmla="*/ 83 h 186"/>
                <a:gd name="T72" fmla="*/ 109 w 156"/>
                <a:gd name="T73" fmla="*/ 128 h 186"/>
                <a:gd name="T74" fmla="*/ 98 w 156"/>
                <a:gd name="T75" fmla="*/ 90 h 186"/>
                <a:gd name="T76" fmla="*/ 57 w 156"/>
                <a:gd name="T77" fmla="*/ 92 h 186"/>
                <a:gd name="T78" fmla="*/ 54 w 156"/>
                <a:gd name="T79" fmla="*/ 90 h 186"/>
                <a:gd name="T80" fmla="*/ 50 w 156"/>
                <a:gd name="T81" fmla="*/ 129 h 186"/>
                <a:gd name="T82" fmla="*/ 47 w 156"/>
                <a:gd name="T83" fmla="*/ 130 h 186"/>
                <a:gd name="T84" fmla="*/ 47 w 156"/>
                <a:gd name="T85" fmla="*/ 130 h 186"/>
                <a:gd name="T86" fmla="*/ 117 w 156"/>
                <a:gd name="T87" fmla="*/ 176 h 186"/>
                <a:gd name="T88" fmla="*/ 110 w 156"/>
                <a:gd name="T89" fmla="*/ 13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186">
                  <a:moveTo>
                    <a:pt x="107" y="83"/>
                  </a:moveTo>
                  <a:cubicBezTo>
                    <a:pt x="136" y="83"/>
                    <a:pt x="136" y="83"/>
                    <a:pt x="136" y="83"/>
                  </a:cubicBezTo>
                  <a:cubicBezTo>
                    <a:pt x="136" y="94"/>
                    <a:pt x="136" y="94"/>
                    <a:pt x="136" y="94"/>
                  </a:cubicBezTo>
                  <a:cubicBezTo>
                    <a:pt x="138" y="94"/>
                    <a:pt x="138" y="94"/>
                    <a:pt x="138" y="94"/>
                  </a:cubicBezTo>
                  <a:cubicBezTo>
                    <a:pt x="138" y="83"/>
                    <a:pt x="138" y="83"/>
                    <a:pt x="138" y="83"/>
                  </a:cubicBezTo>
                  <a:cubicBezTo>
                    <a:pt x="139" y="82"/>
                    <a:pt x="139" y="82"/>
                    <a:pt x="139" y="82"/>
                  </a:cubicBezTo>
                  <a:cubicBezTo>
                    <a:pt x="139" y="82"/>
                    <a:pt x="139" y="82"/>
                    <a:pt x="139" y="82"/>
                  </a:cubicBezTo>
                  <a:cubicBezTo>
                    <a:pt x="139" y="81"/>
                    <a:pt x="139" y="81"/>
                    <a:pt x="139" y="80"/>
                  </a:cubicBezTo>
                  <a:cubicBezTo>
                    <a:pt x="108" y="51"/>
                    <a:pt x="108" y="51"/>
                    <a:pt x="108" y="51"/>
                  </a:cubicBezTo>
                  <a:cubicBezTo>
                    <a:pt x="108" y="42"/>
                    <a:pt x="108" y="42"/>
                    <a:pt x="108" y="42"/>
                  </a:cubicBezTo>
                  <a:cubicBezTo>
                    <a:pt x="136" y="42"/>
                    <a:pt x="136" y="42"/>
                    <a:pt x="136" y="42"/>
                  </a:cubicBezTo>
                  <a:cubicBezTo>
                    <a:pt x="136" y="53"/>
                    <a:pt x="136" y="53"/>
                    <a:pt x="136" y="53"/>
                  </a:cubicBezTo>
                  <a:cubicBezTo>
                    <a:pt x="138" y="53"/>
                    <a:pt x="138" y="53"/>
                    <a:pt x="138" y="53"/>
                  </a:cubicBezTo>
                  <a:cubicBezTo>
                    <a:pt x="138" y="42"/>
                    <a:pt x="138" y="42"/>
                    <a:pt x="138" y="42"/>
                  </a:cubicBezTo>
                  <a:cubicBezTo>
                    <a:pt x="139" y="41"/>
                    <a:pt x="139" y="41"/>
                    <a:pt x="139" y="41"/>
                  </a:cubicBezTo>
                  <a:cubicBezTo>
                    <a:pt x="139" y="41"/>
                    <a:pt x="139" y="41"/>
                    <a:pt x="139" y="41"/>
                  </a:cubicBezTo>
                  <a:cubicBezTo>
                    <a:pt x="139" y="41"/>
                    <a:pt x="139" y="40"/>
                    <a:pt x="139" y="40"/>
                  </a:cubicBezTo>
                  <a:cubicBezTo>
                    <a:pt x="108" y="10"/>
                    <a:pt x="108" y="10"/>
                    <a:pt x="108" y="10"/>
                  </a:cubicBezTo>
                  <a:cubicBezTo>
                    <a:pt x="108" y="0"/>
                    <a:pt x="108" y="0"/>
                    <a:pt x="108" y="0"/>
                  </a:cubicBezTo>
                  <a:cubicBezTo>
                    <a:pt x="107" y="0"/>
                    <a:pt x="107" y="0"/>
                    <a:pt x="107" y="0"/>
                  </a:cubicBezTo>
                  <a:cubicBezTo>
                    <a:pt x="107" y="0"/>
                    <a:pt x="107" y="0"/>
                    <a:pt x="107" y="0"/>
                  </a:cubicBezTo>
                  <a:cubicBezTo>
                    <a:pt x="50" y="0"/>
                    <a:pt x="50" y="0"/>
                    <a:pt x="50" y="0"/>
                  </a:cubicBezTo>
                  <a:cubicBezTo>
                    <a:pt x="50" y="2"/>
                    <a:pt x="50" y="2"/>
                    <a:pt x="50" y="2"/>
                  </a:cubicBezTo>
                  <a:cubicBezTo>
                    <a:pt x="51" y="2"/>
                    <a:pt x="51" y="2"/>
                    <a:pt x="51" y="2"/>
                  </a:cubicBezTo>
                  <a:cubicBezTo>
                    <a:pt x="51" y="8"/>
                    <a:pt x="51" y="8"/>
                    <a:pt x="51" y="8"/>
                  </a:cubicBezTo>
                  <a:cubicBezTo>
                    <a:pt x="17" y="40"/>
                    <a:pt x="17" y="40"/>
                    <a:pt x="17" y="40"/>
                  </a:cubicBezTo>
                  <a:cubicBezTo>
                    <a:pt x="17" y="40"/>
                    <a:pt x="17" y="41"/>
                    <a:pt x="17" y="41"/>
                  </a:cubicBezTo>
                  <a:cubicBezTo>
                    <a:pt x="17" y="41"/>
                    <a:pt x="17" y="41"/>
                    <a:pt x="17" y="41"/>
                  </a:cubicBezTo>
                  <a:cubicBezTo>
                    <a:pt x="17" y="42"/>
                    <a:pt x="17" y="42"/>
                    <a:pt x="17" y="42"/>
                  </a:cubicBezTo>
                  <a:cubicBezTo>
                    <a:pt x="17" y="53"/>
                    <a:pt x="17" y="53"/>
                    <a:pt x="17" y="53"/>
                  </a:cubicBezTo>
                  <a:cubicBezTo>
                    <a:pt x="20" y="53"/>
                    <a:pt x="20" y="53"/>
                    <a:pt x="20" y="53"/>
                  </a:cubicBezTo>
                  <a:cubicBezTo>
                    <a:pt x="20" y="42"/>
                    <a:pt x="20" y="42"/>
                    <a:pt x="20" y="42"/>
                  </a:cubicBezTo>
                  <a:cubicBezTo>
                    <a:pt x="51" y="42"/>
                    <a:pt x="51" y="42"/>
                    <a:pt x="51" y="42"/>
                  </a:cubicBezTo>
                  <a:cubicBezTo>
                    <a:pt x="51" y="48"/>
                    <a:pt x="51" y="48"/>
                    <a:pt x="51" y="48"/>
                  </a:cubicBezTo>
                  <a:cubicBezTo>
                    <a:pt x="17" y="80"/>
                    <a:pt x="17" y="80"/>
                    <a:pt x="17" y="80"/>
                  </a:cubicBezTo>
                  <a:cubicBezTo>
                    <a:pt x="17" y="81"/>
                    <a:pt x="17" y="81"/>
                    <a:pt x="17" y="82"/>
                  </a:cubicBezTo>
                  <a:cubicBezTo>
                    <a:pt x="17" y="82"/>
                    <a:pt x="17" y="82"/>
                    <a:pt x="17" y="82"/>
                  </a:cubicBezTo>
                  <a:cubicBezTo>
                    <a:pt x="17" y="83"/>
                    <a:pt x="17" y="83"/>
                    <a:pt x="17" y="83"/>
                  </a:cubicBezTo>
                  <a:cubicBezTo>
                    <a:pt x="17" y="94"/>
                    <a:pt x="17" y="94"/>
                    <a:pt x="17" y="94"/>
                  </a:cubicBezTo>
                  <a:cubicBezTo>
                    <a:pt x="20" y="94"/>
                    <a:pt x="20" y="94"/>
                    <a:pt x="20" y="94"/>
                  </a:cubicBezTo>
                  <a:cubicBezTo>
                    <a:pt x="20" y="83"/>
                    <a:pt x="20" y="83"/>
                    <a:pt x="20" y="83"/>
                  </a:cubicBezTo>
                  <a:cubicBezTo>
                    <a:pt x="49" y="83"/>
                    <a:pt x="49" y="83"/>
                    <a:pt x="49" y="83"/>
                  </a:cubicBezTo>
                  <a:cubicBezTo>
                    <a:pt x="32" y="176"/>
                    <a:pt x="32" y="176"/>
                    <a:pt x="32" y="176"/>
                  </a:cubicBezTo>
                  <a:cubicBezTo>
                    <a:pt x="0" y="176"/>
                    <a:pt x="0" y="176"/>
                    <a:pt x="0" y="176"/>
                  </a:cubicBezTo>
                  <a:cubicBezTo>
                    <a:pt x="0" y="186"/>
                    <a:pt x="0" y="186"/>
                    <a:pt x="0" y="186"/>
                  </a:cubicBezTo>
                  <a:cubicBezTo>
                    <a:pt x="156" y="186"/>
                    <a:pt x="156" y="186"/>
                    <a:pt x="156" y="186"/>
                  </a:cubicBezTo>
                  <a:cubicBezTo>
                    <a:pt x="156" y="176"/>
                    <a:pt x="156" y="176"/>
                    <a:pt x="156" y="176"/>
                  </a:cubicBezTo>
                  <a:cubicBezTo>
                    <a:pt x="124" y="176"/>
                    <a:pt x="124" y="176"/>
                    <a:pt x="124" y="176"/>
                  </a:cubicBezTo>
                  <a:lnTo>
                    <a:pt x="107" y="83"/>
                  </a:lnTo>
                  <a:close/>
                  <a:moveTo>
                    <a:pt x="108" y="13"/>
                  </a:moveTo>
                  <a:cubicBezTo>
                    <a:pt x="135" y="39"/>
                    <a:pt x="135" y="39"/>
                    <a:pt x="135" y="39"/>
                  </a:cubicBezTo>
                  <a:cubicBezTo>
                    <a:pt x="108" y="39"/>
                    <a:pt x="108" y="39"/>
                    <a:pt x="108" y="39"/>
                  </a:cubicBezTo>
                  <a:lnTo>
                    <a:pt x="108" y="13"/>
                  </a:lnTo>
                  <a:close/>
                  <a:moveTo>
                    <a:pt x="108" y="54"/>
                  </a:moveTo>
                  <a:cubicBezTo>
                    <a:pt x="135" y="80"/>
                    <a:pt x="135" y="80"/>
                    <a:pt x="135" y="80"/>
                  </a:cubicBezTo>
                  <a:cubicBezTo>
                    <a:pt x="108" y="80"/>
                    <a:pt x="108" y="80"/>
                    <a:pt x="108" y="80"/>
                  </a:cubicBezTo>
                  <a:lnTo>
                    <a:pt x="108" y="54"/>
                  </a:lnTo>
                  <a:close/>
                  <a:moveTo>
                    <a:pt x="104" y="2"/>
                  </a:moveTo>
                  <a:cubicBezTo>
                    <a:pt x="80" y="20"/>
                    <a:pt x="80" y="20"/>
                    <a:pt x="80" y="20"/>
                  </a:cubicBezTo>
                  <a:cubicBezTo>
                    <a:pt x="56" y="2"/>
                    <a:pt x="56" y="2"/>
                    <a:pt x="56" y="2"/>
                  </a:cubicBezTo>
                  <a:lnTo>
                    <a:pt x="104" y="2"/>
                  </a:lnTo>
                  <a:close/>
                  <a:moveTo>
                    <a:pt x="80" y="59"/>
                  </a:moveTo>
                  <a:cubicBezTo>
                    <a:pt x="57" y="42"/>
                    <a:pt x="57" y="42"/>
                    <a:pt x="57" y="42"/>
                  </a:cubicBezTo>
                  <a:cubicBezTo>
                    <a:pt x="102" y="42"/>
                    <a:pt x="102" y="42"/>
                    <a:pt x="102" y="42"/>
                  </a:cubicBezTo>
                  <a:lnTo>
                    <a:pt x="80" y="59"/>
                  </a:lnTo>
                  <a:close/>
                  <a:moveTo>
                    <a:pt x="101" y="46"/>
                  </a:moveTo>
                  <a:cubicBezTo>
                    <a:pt x="101" y="75"/>
                    <a:pt x="101" y="75"/>
                    <a:pt x="101" y="75"/>
                  </a:cubicBezTo>
                  <a:cubicBezTo>
                    <a:pt x="82" y="60"/>
                    <a:pt x="82" y="60"/>
                    <a:pt x="82" y="60"/>
                  </a:cubicBezTo>
                  <a:lnTo>
                    <a:pt x="101" y="46"/>
                  </a:lnTo>
                  <a:close/>
                  <a:moveTo>
                    <a:pt x="102" y="39"/>
                  </a:moveTo>
                  <a:cubicBezTo>
                    <a:pt x="58" y="39"/>
                    <a:pt x="58" y="39"/>
                    <a:pt x="58" y="39"/>
                  </a:cubicBezTo>
                  <a:cubicBezTo>
                    <a:pt x="80" y="23"/>
                    <a:pt x="80" y="23"/>
                    <a:pt x="80" y="23"/>
                  </a:cubicBezTo>
                  <a:lnTo>
                    <a:pt x="102" y="39"/>
                  </a:lnTo>
                  <a:close/>
                  <a:moveTo>
                    <a:pt x="82" y="22"/>
                  </a:moveTo>
                  <a:cubicBezTo>
                    <a:pt x="101" y="7"/>
                    <a:pt x="101" y="7"/>
                    <a:pt x="101" y="7"/>
                  </a:cubicBezTo>
                  <a:cubicBezTo>
                    <a:pt x="101" y="36"/>
                    <a:pt x="101" y="36"/>
                    <a:pt x="101" y="36"/>
                  </a:cubicBezTo>
                  <a:lnTo>
                    <a:pt x="82" y="22"/>
                  </a:lnTo>
                  <a:close/>
                  <a:moveTo>
                    <a:pt x="57" y="37"/>
                  </a:moveTo>
                  <a:cubicBezTo>
                    <a:pt x="57" y="6"/>
                    <a:pt x="57" y="6"/>
                    <a:pt x="57" y="6"/>
                  </a:cubicBezTo>
                  <a:cubicBezTo>
                    <a:pt x="78" y="22"/>
                    <a:pt x="78" y="22"/>
                    <a:pt x="78" y="22"/>
                  </a:cubicBezTo>
                  <a:lnTo>
                    <a:pt x="57" y="37"/>
                  </a:lnTo>
                  <a:close/>
                  <a:moveTo>
                    <a:pt x="78" y="60"/>
                  </a:moveTo>
                  <a:cubicBezTo>
                    <a:pt x="57" y="76"/>
                    <a:pt x="57" y="76"/>
                    <a:pt x="57" y="76"/>
                  </a:cubicBezTo>
                  <a:cubicBezTo>
                    <a:pt x="57" y="45"/>
                    <a:pt x="57" y="45"/>
                    <a:pt x="57" y="45"/>
                  </a:cubicBezTo>
                  <a:lnTo>
                    <a:pt x="78" y="60"/>
                  </a:lnTo>
                  <a:close/>
                  <a:moveTo>
                    <a:pt x="80" y="62"/>
                  </a:moveTo>
                  <a:cubicBezTo>
                    <a:pt x="104" y="80"/>
                    <a:pt x="104" y="80"/>
                    <a:pt x="104" y="80"/>
                  </a:cubicBezTo>
                  <a:cubicBezTo>
                    <a:pt x="55" y="80"/>
                    <a:pt x="55" y="80"/>
                    <a:pt x="55" y="80"/>
                  </a:cubicBezTo>
                  <a:lnTo>
                    <a:pt x="80" y="62"/>
                  </a:lnTo>
                  <a:close/>
                  <a:moveTo>
                    <a:pt x="21" y="39"/>
                  </a:moveTo>
                  <a:cubicBezTo>
                    <a:pt x="51" y="11"/>
                    <a:pt x="51" y="11"/>
                    <a:pt x="51" y="11"/>
                  </a:cubicBezTo>
                  <a:cubicBezTo>
                    <a:pt x="51" y="39"/>
                    <a:pt x="51" y="39"/>
                    <a:pt x="51" y="39"/>
                  </a:cubicBezTo>
                  <a:lnTo>
                    <a:pt x="21" y="39"/>
                  </a:lnTo>
                  <a:close/>
                  <a:moveTo>
                    <a:pt x="21" y="80"/>
                  </a:moveTo>
                  <a:cubicBezTo>
                    <a:pt x="51" y="52"/>
                    <a:pt x="51" y="52"/>
                    <a:pt x="51" y="52"/>
                  </a:cubicBezTo>
                  <a:cubicBezTo>
                    <a:pt x="51" y="75"/>
                    <a:pt x="51" y="75"/>
                    <a:pt x="51" y="75"/>
                  </a:cubicBezTo>
                  <a:cubicBezTo>
                    <a:pt x="50" y="80"/>
                    <a:pt x="50" y="80"/>
                    <a:pt x="50" y="80"/>
                  </a:cubicBezTo>
                  <a:lnTo>
                    <a:pt x="21" y="80"/>
                  </a:lnTo>
                  <a:close/>
                  <a:moveTo>
                    <a:pt x="54" y="90"/>
                  </a:moveTo>
                  <a:cubicBezTo>
                    <a:pt x="54" y="90"/>
                    <a:pt x="54" y="90"/>
                    <a:pt x="54" y="90"/>
                  </a:cubicBezTo>
                  <a:cubicBezTo>
                    <a:pt x="56" y="83"/>
                    <a:pt x="56" y="83"/>
                    <a:pt x="56" y="83"/>
                  </a:cubicBezTo>
                  <a:cubicBezTo>
                    <a:pt x="57" y="83"/>
                    <a:pt x="57" y="83"/>
                    <a:pt x="57" y="83"/>
                  </a:cubicBezTo>
                  <a:cubicBezTo>
                    <a:pt x="57" y="82"/>
                    <a:pt x="57" y="82"/>
                    <a:pt x="57" y="82"/>
                  </a:cubicBezTo>
                  <a:cubicBezTo>
                    <a:pt x="58" y="83"/>
                    <a:pt x="58" y="83"/>
                    <a:pt x="58" y="83"/>
                  </a:cubicBezTo>
                  <a:cubicBezTo>
                    <a:pt x="99" y="83"/>
                    <a:pt x="99" y="83"/>
                    <a:pt x="99" y="83"/>
                  </a:cubicBezTo>
                  <a:cubicBezTo>
                    <a:pt x="99" y="82"/>
                    <a:pt x="99" y="82"/>
                    <a:pt x="99" y="82"/>
                  </a:cubicBezTo>
                  <a:cubicBezTo>
                    <a:pt x="99" y="83"/>
                    <a:pt x="99" y="83"/>
                    <a:pt x="99" y="83"/>
                  </a:cubicBezTo>
                  <a:cubicBezTo>
                    <a:pt x="101" y="83"/>
                    <a:pt x="101" y="83"/>
                    <a:pt x="101" y="83"/>
                  </a:cubicBezTo>
                  <a:cubicBezTo>
                    <a:pt x="104" y="97"/>
                    <a:pt x="104" y="97"/>
                    <a:pt x="104" y="97"/>
                  </a:cubicBezTo>
                  <a:cubicBezTo>
                    <a:pt x="104" y="97"/>
                    <a:pt x="104" y="97"/>
                    <a:pt x="104" y="97"/>
                  </a:cubicBezTo>
                  <a:cubicBezTo>
                    <a:pt x="109" y="128"/>
                    <a:pt x="109" y="128"/>
                    <a:pt x="109" y="128"/>
                  </a:cubicBezTo>
                  <a:cubicBezTo>
                    <a:pt x="80" y="106"/>
                    <a:pt x="80" y="106"/>
                    <a:pt x="80" y="106"/>
                  </a:cubicBezTo>
                  <a:cubicBezTo>
                    <a:pt x="100" y="92"/>
                    <a:pt x="100" y="92"/>
                    <a:pt x="100" y="92"/>
                  </a:cubicBezTo>
                  <a:cubicBezTo>
                    <a:pt x="98" y="90"/>
                    <a:pt x="98" y="90"/>
                    <a:pt x="98" y="90"/>
                  </a:cubicBezTo>
                  <a:cubicBezTo>
                    <a:pt x="78" y="105"/>
                    <a:pt x="78" y="105"/>
                    <a:pt x="78" y="105"/>
                  </a:cubicBezTo>
                  <a:cubicBezTo>
                    <a:pt x="59" y="90"/>
                    <a:pt x="59" y="90"/>
                    <a:pt x="59" y="90"/>
                  </a:cubicBezTo>
                  <a:cubicBezTo>
                    <a:pt x="57" y="92"/>
                    <a:pt x="57" y="92"/>
                    <a:pt x="57" y="92"/>
                  </a:cubicBezTo>
                  <a:cubicBezTo>
                    <a:pt x="76" y="106"/>
                    <a:pt x="76" y="106"/>
                    <a:pt x="76" y="106"/>
                  </a:cubicBezTo>
                  <a:cubicBezTo>
                    <a:pt x="47" y="128"/>
                    <a:pt x="47" y="128"/>
                    <a:pt x="47" y="128"/>
                  </a:cubicBezTo>
                  <a:lnTo>
                    <a:pt x="54" y="90"/>
                  </a:lnTo>
                  <a:close/>
                  <a:moveTo>
                    <a:pt x="107" y="129"/>
                  </a:moveTo>
                  <a:cubicBezTo>
                    <a:pt x="78" y="148"/>
                    <a:pt x="78" y="148"/>
                    <a:pt x="78" y="148"/>
                  </a:cubicBezTo>
                  <a:cubicBezTo>
                    <a:pt x="50" y="129"/>
                    <a:pt x="50" y="129"/>
                    <a:pt x="50" y="129"/>
                  </a:cubicBezTo>
                  <a:cubicBezTo>
                    <a:pt x="78" y="108"/>
                    <a:pt x="78" y="108"/>
                    <a:pt x="78" y="108"/>
                  </a:cubicBezTo>
                  <a:lnTo>
                    <a:pt x="107" y="129"/>
                  </a:lnTo>
                  <a:close/>
                  <a:moveTo>
                    <a:pt x="47" y="130"/>
                  </a:moveTo>
                  <a:cubicBezTo>
                    <a:pt x="76" y="149"/>
                    <a:pt x="76" y="149"/>
                    <a:pt x="76" y="149"/>
                  </a:cubicBezTo>
                  <a:cubicBezTo>
                    <a:pt x="39" y="173"/>
                    <a:pt x="39" y="173"/>
                    <a:pt x="39" y="173"/>
                  </a:cubicBezTo>
                  <a:lnTo>
                    <a:pt x="47" y="130"/>
                  </a:lnTo>
                  <a:close/>
                  <a:moveTo>
                    <a:pt x="39" y="176"/>
                  </a:moveTo>
                  <a:cubicBezTo>
                    <a:pt x="78" y="151"/>
                    <a:pt x="78" y="151"/>
                    <a:pt x="78" y="151"/>
                  </a:cubicBezTo>
                  <a:cubicBezTo>
                    <a:pt x="117" y="176"/>
                    <a:pt x="117" y="176"/>
                    <a:pt x="117" y="176"/>
                  </a:cubicBezTo>
                  <a:lnTo>
                    <a:pt x="39" y="176"/>
                  </a:lnTo>
                  <a:close/>
                  <a:moveTo>
                    <a:pt x="81" y="149"/>
                  </a:moveTo>
                  <a:cubicBezTo>
                    <a:pt x="110" y="130"/>
                    <a:pt x="110" y="130"/>
                    <a:pt x="110" y="130"/>
                  </a:cubicBezTo>
                  <a:cubicBezTo>
                    <a:pt x="117" y="173"/>
                    <a:pt x="117" y="173"/>
                    <a:pt x="117" y="173"/>
                  </a:cubicBezTo>
                  <a:lnTo>
                    <a:pt x="81" y="149"/>
                  </a:lnTo>
                  <a:close/>
                </a:path>
              </a:pathLst>
            </a:custGeom>
            <a:solidFill>
              <a:schemeClr val="tx2"/>
            </a:solidFill>
            <a:ln w="635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20" name="Rectangle 19">
              <a:extLst>
                <a:ext uri="{FF2B5EF4-FFF2-40B4-BE49-F238E27FC236}">
                  <a16:creationId xmlns:a16="http://schemas.microsoft.com/office/drawing/2014/main" id="{12412CC0-2F68-42E6-BB42-66E35B2E60DA}"/>
                </a:ext>
              </a:extLst>
            </p:cNvPr>
            <p:cNvSpPr/>
            <p:nvPr/>
          </p:nvSpPr>
          <p:spPr>
            <a:xfrm>
              <a:off x="3856325" y="1253818"/>
              <a:ext cx="587020" cy="258532"/>
            </a:xfrm>
            <a:prstGeom prst="rect">
              <a:avLst/>
            </a:prstGeom>
          </p:spPr>
          <p:txBody>
            <a:bodyPr wrap="none">
              <a:spAutoFit/>
            </a:bodyPr>
            <a:lstStyle/>
            <a:p>
              <a:pPr defTabSz="457200" fontAlgn="auto">
                <a:lnSpc>
                  <a:spcPct val="90000"/>
                </a:lnSpc>
                <a:spcBef>
                  <a:spcPts val="0"/>
                </a:spcBef>
                <a:spcAft>
                  <a:spcPts val="0"/>
                </a:spcAft>
              </a:pPr>
              <a:r>
                <a:rPr lang="en-US" sz="1200" b="1">
                  <a:solidFill>
                    <a:schemeClr val="tx2"/>
                  </a:solidFill>
                </a:rPr>
                <a:t>Legal</a:t>
              </a:r>
            </a:p>
          </p:txBody>
        </p:sp>
        <p:grpSp>
          <p:nvGrpSpPr>
            <p:cNvPr id="38" name="Group 37">
              <a:extLst>
                <a:ext uri="{FF2B5EF4-FFF2-40B4-BE49-F238E27FC236}">
                  <a16:creationId xmlns:a16="http://schemas.microsoft.com/office/drawing/2014/main" id="{FD8D6EE9-61F2-45FD-914E-620B5B3DAD61}"/>
                </a:ext>
              </a:extLst>
            </p:cNvPr>
            <p:cNvGrpSpPr>
              <a:grpSpLocks noChangeAspect="1"/>
            </p:cNvGrpSpPr>
            <p:nvPr/>
          </p:nvGrpSpPr>
          <p:grpSpPr>
            <a:xfrm>
              <a:off x="367213" y="1110366"/>
              <a:ext cx="542470" cy="545437"/>
              <a:chOff x="6000750" y="57150"/>
              <a:chExt cx="454712" cy="457200"/>
            </a:xfrm>
            <a:solidFill>
              <a:schemeClr val="tx2"/>
            </a:solidFill>
          </p:grpSpPr>
          <p:sp>
            <p:nvSpPr>
              <p:cNvPr id="39" name="Freeform 5">
                <a:extLst>
                  <a:ext uri="{FF2B5EF4-FFF2-40B4-BE49-F238E27FC236}">
                    <a16:creationId xmlns:a16="http://schemas.microsoft.com/office/drawing/2014/main" id="{FBB1A14C-3991-4DA6-837C-D1E7C64A83D8}"/>
                  </a:ext>
                </a:extLst>
              </p:cNvPr>
              <p:cNvSpPr>
                <a:spLocks noEditPoints="1"/>
              </p:cNvSpPr>
              <p:nvPr/>
            </p:nvSpPr>
            <p:spPr bwMode="auto">
              <a:xfrm>
                <a:off x="6015686" y="57150"/>
                <a:ext cx="424840" cy="146039"/>
              </a:xfrm>
              <a:custGeom>
                <a:avLst/>
                <a:gdLst>
                  <a:gd name="T0" fmla="*/ 5 w 172"/>
                  <a:gd name="T1" fmla="*/ 59 h 59"/>
                  <a:gd name="T2" fmla="*/ 7 w 172"/>
                  <a:gd name="T3" fmla="*/ 59 h 59"/>
                  <a:gd name="T4" fmla="*/ 165 w 172"/>
                  <a:gd name="T5" fmla="*/ 59 h 59"/>
                  <a:gd name="T6" fmla="*/ 167 w 172"/>
                  <a:gd name="T7" fmla="*/ 59 h 59"/>
                  <a:gd name="T8" fmla="*/ 171 w 172"/>
                  <a:gd name="T9" fmla="*/ 55 h 59"/>
                  <a:gd name="T10" fmla="*/ 169 w 172"/>
                  <a:gd name="T11" fmla="*/ 49 h 59"/>
                  <a:gd name="T12" fmla="*/ 167 w 172"/>
                  <a:gd name="T13" fmla="*/ 48 h 59"/>
                  <a:gd name="T14" fmla="*/ 90 w 172"/>
                  <a:gd name="T15" fmla="*/ 2 h 59"/>
                  <a:gd name="T16" fmla="*/ 90 w 172"/>
                  <a:gd name="T17" fmla="*/ 2 h 59"/>
                  <a:gd name="T18" fmla="*/ 83 w 172"/>
                  <a:gd name="T19" fmla="*/ 1 h 59"/>
                  <a:gd name="T20" fmla="*/ 82 w 172"/>
                  <a:gd name="T21" fmla="*/ 2 h 59"/>
                  <a:gd name="T22" fmla="*/ 5 w 172"/>
                  <a:gd name="T23" fmla="*/ 48 h 59"/>
                  <a:gd name="T24" fmla="*/ 4 w 172"/>
                  <a:gd name="T25" fmla="*/ 49 h 59"/>
                  <a:gd name="T26" fmla="*/ 1 w 172"/>
                  <a:gd name="T27" fmla="*/ 55 h 59"/>
                  <a:gd name="T28" fmla="*/ 5 w 172"/>
                  <a:gd name="T29" fmla="*/ 59 h 59"/>
                  <a:gd name="T30" fmla="*/ 86 w 172"/>
                  <a:gd name="T31" fmla="*/ 10 h 59"/>
                  <a:gd name="T32" fmla="*/ 86 w 172"/>
                  <a:gd name="T33" fmla="*/ 10 h 59"/>
                  <a:gd name="T34" fmla="*/ 154 w 172"/>
                  <a:gd name="T35" fmla="*/ 50 h 59"/>
                  <a:gd name="T36" fmla="*/ 18 w 172"/>
                  <a:gd name="T37" fmla="*/ 50 h 59"/>
                  <a:gd name="T38" fmla="*/ 86 w 172"/>
                  <a:gd name="T39"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59">
                    <a:moveTo>
                      <a:pt x="5" y="59"/>
                    </a:moveTo>
                    <a:cubicBezTo>
                      <a:pt x="5" y="59"/>
                      <a:pt x="6" y="59"/>
                      <a:pt x="7" y="59"/>
                    </a:cubicBezTo>
                    <a:cubicBezTo>
                      <a:pt x="165" y="59"/>
                      <a:pt x="165" y="59"/>
                      <a:pt x="165" y="59"/>
                    </a:cubicBezTo>
                    <a:cubicBezTo>
                      <a:pt x="166" y="59"/>
                      <a:pt x="167" y="59"/>
                      <a:pt x="167" y="59"/>
                    </a:cubicBezTo>
                    <a:cubicBezTo>
                      <a:pt x="169" y="58"/>
                      <a:pt x="171" y="57"/>
                      <a:pt x="171" y="55"/>
                    </a:cubicBezTo>
                    <a:cubicBezTo>
                      <a:pt x="172" y="53"/>
                      <a:pt x="171" y="50"/>
                      <a:pt x="169" y="49"/>
                    </a:cubicBezTo>
                    <a:cubicBezTo>
                      <a:pt x="168" y="48"/>
                      <a:pt x="168" y="48"/>
                      <a:pt x="167" y="48"/>
                    </a:cubicBezTo>
                    <a:cubicBezTo>
                      <a:pt x="90" y="2"/>
                      <a:pt x="90" y="2"/>
                      <a:pt x="90" y="2"/>
                    </a:cubicBezTo>
                    <a:cubicBezTo>
                      <a:pt x="90" y="2"/>
                      <a:pt x="90" y="2"/>
                      <a:pt x="90" y="2"/>
                    </a:cubicBezTo>
                    <a:cubicBezTo>
                      <a:pt x="88" y="0"/>
                      <a:pt x="85" y="0"/>
                      <a:pt x="83" y="1"/>
                    </a:cubicBezTo>
                    <a:cubicBezTo>
                      <a:pt x="82" y="1"/>
                      <a:pt x="82" y="1"/>
                      <a:pt x="82" y="2"/>
                    </a:cubicBezTo>
                    <a:cubicBezTo>
                      <a:pt x="5" y="48"/>
                      <a:pt x="5" y="48"/>
                      <a:pt x="5" y="48"/>
                    </a:cubicBezTo>
                    <a:cubicBezTo>
                      <a:pt x="4" y="48"/>
                      <a:pt x="4" y="48"/>
                      <a:pt x="4" y="49"/>
                    </a:cubicBezTo>
                    <a:cubicBezTo>
                      <a:pt x="2" y="50"/>
                      <a:pt x="0" y="53"/>
                      <a:pt x="1" y="55"/>
                    </a:cubicBezTo>
                    <a:cubicBezTo>
                      <a:pt x="2" y="57"/>
                      <a:pt x="3" y="58"/>
                      <a:pt x="5" y="59"/>
                    </a:cubicBezTo>
                    <a:close/>
                    <a:moveTo>
                      <a:pt x="86" y="10"/>
                    </a:moveTo>
                    <a:cubicBezTo>
                      <a:pt x="86" y="10"/>
                      <a:pt x="86" y="10"/>
                      <a:pt x="86" y="10"/>
                    </a:cubicBezTo>
                    <a:cubicBezTo>
                      <a:pt x="154" y="50"/>
                      <a:pt x="154" y="50"/>
                      <a:pt x="154" y="50"/>
                    </a:cubicBezTo>
                    <a:cubicBezTo>
                      <a:pt x="18" y="50"/>
                      <a:pt x="18" y="50"/>
                      <a:pt x="18" y="50"/>
                    </a:cubicBezTo>
                    <a:lnTo>
                      <a:pt x="86"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0" name="Freeform 6">
                <a:extLst>
                  <a:ext uri="{FF2B5EF4-FFF2-40B4-BE49-F238E27FC236}">
                    <a16:creationId xmlns:a16="http://schemas.microsoft.com/office/drawing/2014/main" id="{58DDBD5E-B8C1-41EA-87FB-6D0913369CFE}"/>
                  </a:ext>
                </a:extLst>
              </p:cNvPr>
              <p:cNvSpPr>
                <a:spLocks/>
              </p:cNvSpPr>
              <p:nvPr/>
            </p:nvSpPr>
            <p:spPr bwMode="auto">
              <a:xfrm>
                <a:off x="6025643" y="454607"/>
                <a:ext cx="404926" cy="22403"/>
              </a:xfrm>
              <a:custGeom>
                <a:avLst/>
                <a:gdLst>
                  <a:gd name="T0" fmla="*/ 0 w 164"/>
                  <a:gd name="T1" fmla="*/ 5 h 9"/>
                  <a:gd name="T2" fmla="*/ 4 w 164"/>
                  <a:gd name="T3" fmla="*/ 9 h 9"/>
                  <a:gd name="T4" fmla="*/ 160 w 164"/>
                  <a:gd name="T5" fmla="*/ 9 h 9"/>
                  <a:gd name="T6" fmla="*/ 164 w 164"/>
                  <a:gd name="T7" fmla="*/ 5 h 9"/>
                  <a:gd name="T8" fmla="*/ 160 w 164"/>
                  <a:gd name="T9" fmla="*/ 0 h 9"/>
                  <a:gd name="T10" fmla="*/ 4 w 164"/>
                  <a:gd name="T11" fmla="*/ 0 h 9"/>
                  <a:gd name="T12" fmla="*/ 0 w 164"/>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64" h="9">
                    <a:moveTo>
                      <a:pt x="0" y="5"/>
                    </a:moveTo>
                    <a:cubicBezTo>
                      <a:pt x="0" y="7"/>
                      <a:pt x="2" y="9"/>
                      <a:pt x="4" y="9"/>
                    </a:cubicBezTo>
                    <a:cubicBezTo>
                      <a:pt x="160" y="9"/>
                      <a:pt x="160" y="9"/>
                      <a:pt x="160" y="9"/>
                    </a:cubicBezTo>
                    <a:cubicBezTo>
                      <a:pt x="162" y="9"/>
                      <a:pt x="164" y="7"/>
                      <a:pt x="164" y="5"/>
                    </a:cubicBezTo>
                    <a:cubicBezTo>
                      <a:pt x="164" y="3"/>
                      <a:pt x="162" y="0"/>
                      <a:pt x="160" y="0"/>
                    </a:cubicBezTo>
                    <a:cubicBezTo>
                      <a:pt x="4" y="0"/>
                      <a:pt x="4" y="0"/>
                      <a:pt x="4" y="0"/>
                    </a:cubicBezTo>
                    <a:cubicBezTo>
                      <a:pt x="2" y="0"/>
                      <a:pt x="0" y="3"/>
                      <a:pt x="0"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1" name="Freeform 7">
                <a:extLst>
                  <a:ext uri="{FF2B5EF4-FFF2-40B4-BE49-F238E27FC236}">
                    <a16:creationId xmlns:a16="http://schemas.microsoft.com/office/drawing/2014/main" id="{4AD9C5A8-C2FA-42F5-A3C5-637E6A5E9B8F}"/>
                  </a:ext>
                </a:extLst>
              </p:cNvPr>
              <p:cNvSpPr>
                <a:spLocks/>
              </p:cNvSpPr>
              <p:nvPr/>
            </p:nvSpPr>
            <p:spPr bwMode="auto">
              <a:xfrm>
                <a:off x="6000750" y="491947"/>
                <a:ext cx="454712" cy="22403"/>
              </a:xfrm>
              <a:custGeom>
                <a:avLst/>
                <a:gdLst>
                  <a:gd name="T0" fmla="*/ 179 w 184"/>
                  <a:gd name="T1" fmla="*/ 0 h 9"/>
                  <a:gd name="T2" fmla="*/ 5 w 184"/>
                  <a:gd name="T3" fmla="*/ 0 h 9"/>
                  <a:gd name="T4" fmla="*/ 0 w 184"/>
                  <a:gd name="T5" fmla="*/ 4 h 9"/>
                  <a:gd name="T6" fmla="*/ 5 w 184"/>
                  <a:gd name="T7" fmla="*/ 9 h 9"/>
                  <a:gd name="T8" fmla="*/ 179 w 184"/>
                  <a:gd name="T9" fmla="*/ 9 h 9"/>
                  <a:gd name="T10" fmla="*/ 184 w 184"/>
                  <a:gd name="T11" fmla="*/ 4 h 9"/>
                  <a:gd name="T12" fmla="*/ 179 w 18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4" h="9">
                    <a:moveTo>
                      <a:pt x="179" y="0"/>
                    </a:moveTo>
                    <a:cubicBezTo>
                      <a:pt x="5" y="0"/>
                      <a:pt x="5" y="0"/>
                      <a:pt x="5" y="0"/>
                    </a:cubicBezTo>
                    <a:cubicBezTo>
                      <a:pt x="2" y="0"/>
                      <a:pt x="0" y="2"/>
                      <a:pt x="0" y="4"/>
                    </a:cubicBezTo>
                    <a:cubicBezTo>
                      <a:pt x="0" y="7"/>
                      <a:pt x="2" y="9"/>
                      <a:pt x="5" y="9"/>
                    </a:cubicBezTo>
                    <a:cubicBezTo>
                      <a:pt x="179" y="9"/>
                      <a:pt x="179" y="9"/>
                      <a:pt x="179" y="9"/>
                    </a:cubicBezTo>
                    <a:cubicBezTo>
                      <a:pt x="182" y="9"/>
                      <a:pt x="184" y="7"/>
                      <a:pt x="184" y="4"/>
                    </a:cubicBezTo>
                    <a:cubicBezTo>
                      <a:pt x="184" y="2"/>
                      <a:pt x="182" y="0"/>
                      <a:pt x="1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2" name="Freeform 9">
                <a:extLst>
                  <a:ext uri="{FF2B5EF4-FFF2-40B4-BE49-F238E27FC236}">
                    <a16:creationId xmlns:a16="http://schemas.microsoft.com/office/drawing/2014/main" id="{26B85282-F45E-48F3-A3D7-19FBA8840D57}"/>
                  </a:ext>
                </a:extLst>
              </p:cNvPr>
              <p:cNvSpPr>
                <a:spLocks/>
              </p:cNvSpPr>
              <p:nvPr/>
            </p:nvSpPr>
            <p:spPr bwMode="auto">
              <a:xfrm>
                <a:off x="6035600" y="210656"/>
                <a:ext cx="73849" cy="239802"/>
              </a:xfrm>
              <a:custGeom>
                <a:avLst/>
                <a:gdLst>
                  <a:gd name="T0" fmla="*/ 4 w 30"/>
                  <a:gd name="T1" fmla="*/ 88 h 97"/>
                  <a:gd name="T2" fmla="*/ 0 w 30"/>
                  <a:gd name="T3" fmla="*/ 92 h 97"/>
                  <a:gd name="T4" fmla="*/ 4 w 30"/>
                  <a:gd name="T5" fmla="*/ 97 h 97"/>
                  <a:gd name="T6" fmla="*/ 25 w 30"/>
                  <a:gd name="T7" fmla="*/ 97 h 97"/>
                  <a:gd name="T8" fmla="*/ 30 w 30"/>
                  <a:gd name="T9" fmla="*/ 92 h 97"/>
                  <a:gd name="T10" fmla="*/ 25 w 30"/>
                  <a:gd name="T11" fmla="*/ 88 h 97"/>
                  <a:gd name="T12" fmla="*/ 21 w 30"/>
                  <a:gd name="T13" fmla="*/ 88 h 97"/>
                  <a:gd name="T14" fmla="*/ 21 w 30"/>
                  <a:gd name="T15" fmla="*/ 9 h 97"/>
                  <a:gd name="T16" fmla="*/ 25 w 30"/>
                  <a:gd name="T17" fmla="*/ 9 h 97"/>
                  <a:gd name="T18" fmla="*/ 30 w 30"/>
                  <a:gd name="T19" fmla="*/ 5 h 97"/>
                  <a:gd name="T20" fmla="*/ 25 w 30"/>
                  <a:gd name="T21" fmla="*/ 0 h 97"/>
                  <a:gd name="T22" fmla="*/ 4 w 30"/>
                  <a:gd name="T23" fmla="*/ 0 h 97"/>
                  <a:gd name="T24" fmla="*/ 0 w 30"/>
                  <a:gd name="T25" fmla="*/ 5 h 97"/>
                  <a:gd name="T26" fmla="*/ 4 w 30"/>
                  <a:gd name="T27" fmla="*/ 9 h 97"/>
                  <a:gd name="T28" fmla="*/ 8 w 30"/>
                  <a:gd name="T29" fmla="*/ 9 h 97"/>
                  <a:gd name="T30" fmla="*/ 8 w 30"/>
                  <a:gd name="T31" fmla="*/ 88 h 97"/>
                  <a:gd name="T32" fmla="*/ 4 w 30"/>
                  <a:gd name="T33"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97">
                    <a:moveTo>
                      <a:pt x="4" y="88"/>
                    </a:moveTo>
                    <a:cubicBezTo>
                      <a:pt x="2" y="88"/>
                      <a:pt x="0" y="90"/>
                      <a:pt x="0" y="92"/>
                    </a:cubicBezTo>
                    <a:cubicBezTo>
                      <a:pt x="0" y="95"/>
                      <a:pt x="2" y="97"/>
                      <a:pt x="4" y="97"/>
                    </a:cubicBezTo>
                    <a:cubicBezTo>
                      <a:pt x="25" y="97"/>
                      <a:pt x="25" y="97"/>
                      <a:pt x="25" y="97"/>
                    </a:cubicBezTo>
                    <a:cubicBezTo>
                      <a:pt x="28" y="97"/>
                      <a:pt x="30" y="95"/>
                      <a:pt x="30" y="92"/>
                    </a:cubicBezTo>
                    <a:cubicBezTo>
                      <a:pt x="30" y="90"/>
                      <a:pt x="28" y="88"/>
                      <a:pt x="25" y="88"/>
                    </a:cubicBezTo>
                    <a:cubicBezTo>
                      <a:pt x="21" y="88"/>
                      <a:pt x="21" y="88"/>
                      <a:pt x="21" y="88"/>
                    </a:cubicBezTo>
                    <a:cubicBezTo>
                      <a:pt x="21" y="9"/>
                      <a:pt x="21" y="9"/>
                      <a:pt x="21" y="9"/>
                    </a:cubicBezTo>
                    <a:cubicBezTo>
                      <a:pt x="25" y="9"/>
                      <a:pt x="25" y="9"/>
                      <a:pt x="25" y="9"/>
                    </a:cubicBezTo>
                    <a:cubicBezTo>
                      <a:pt x="28" y="9"/>
                      <a:pt x="30" y="7"/>
                      <a:pt x="30" y="5"/>
                    </a:cubicBezTo>
                    <a:cubicBezTo>
                      <a:pt x="30" y="2"/>
                      <a:pt x="28" y="0"/>
                      <a:pt x="25" y="0"/>
                    </a:cubicBezTo>
                    <a:cubicBezTo>
                      <a:pt x="4" y="0"/>
                      <a:pt x="4" y="0"/>
                      <a:pt x="4" y="0"/>
                    </a:cubicBezTo>
                    <a:cubicBezTo>
                      <a:pt x="2" y="0"/>
                      <a:pt x="0" y="2"/>
                      <a:pt x="0" y="5"/>
                    </a:cubicBezTo>
                    <a:cubicBezTo>
                      <a:pt x="0" y="7"/>
                      <a:pt x="2" y="9"/>
                      <a:pt x="4" y="9"/>
                    </a:cubicBezTo>
                    <a:cubicBezTo>
                      <a:pt x="8" y="9"/>
                      <a:pt x="8" y="9"/>
                      <a:pt x="8" y="9"/>
                    </a:cubicBezTo>
                    <a:cubicBezTo>
                      <a:pt x="8" y="88"/>
                      <a:pt x="8" y="88"/>
                      <a:pt x="8" y="88"/>
                    </a:cubicBezTo>
                    <a:lnTo>
                      <a:pt x="4" y="8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3" name="Freeform 11">
                <a:extLst>
                  <a:ext uri="{FF2B5EF4-FFF2-40B4-BE49-F238E27FC236}">
                    <a16:creationId xmlns:a16="http://schemas.microsoft.com/office/drawing/2014/main" id="{775F46E2-331B-49AE-9CFF-B22A35A93C5D}"/>
                  </a:ext>
                </a:extLst>
              </p:cNvPr>
              <p:cNvSpPr>
                <a:spLocks/>
              </p:cNvSpPr>
              <p:nvPr/>
            </p:nvSpPr>
            <p:spPr bwMode="auto">
              <a:xfrm>
                <a:off x="6346763" y="210656"/>
                <a:ext cx="71360" cy="239802"/>
              </a:xfrm>
              <a:custGeom>
                <a:avLst/>
                <a:gdLst>
                  <a:gd name="T0" fmla="*/ 4 w 29"/>
                  <a:gd name="T1" fmla="*/ 88 h 97"/>
                  <a:gd name="T2" fmla="*/ 0 w 29"/>
                  <a:gd name="T3" fmla="*/ 92 h 97"/>
                  <a:gd name="T4" fmla="*/ 4 w 29"/>
                  <a:gd name="T5" fmla="*/ 97 h 97"/>
                  <a:gd name="T6" fmla="*/ 25 w 29"/>
                  <a:gd name="T7" fmla="*/ 97 h 97"/>
                  <a:gd name="T8" fmla="*/ 29 w 29"/>
                  <a:gd name="T9" fmla="*/ 92 h 97"/>
                  <a:gd name="T10" fmla="*/ 25 w 29"/>
                  <a:gd name="T11" fmla="*/ 88 h 97"/>
                  <a:gd name="T12" fmla="*/ 21 w 29"/>
                  <a:gd name="T13" fmla="*/ 88 h 97"/>
                  <a:gd name="T14" fmla="*/ 21 w 29"/>
                  <a:gd name="T15" fmla="*/ 9 h 97"/>
                  <a:gd name="T16" fmla="*/ 25 w 29"/>
                  <a:gd name="T17" fmla="*/ 9 h 97"/>
                  <a:gd name="T18" fmla="*/ 29 w 29"/>
                  <a:gd name="T19" fmla="*/ 5 h 97"/>
                  <a:gd name="T20" fmla="*/ 25 w 29"/>
                  <a:gd name="T21" fmla="*/ 0 h 97"/>
                  <a:gd name="T22" fmla="*/ 4 w 29"/>
                  <a:gd name="T23" fmla="*/ 0 h 97"/>
                  <a:gd name="T24" fmla="*/ 0 w 29"/>
                  <a:gd name="T25" fmla="*/ 5 h 97"/>
                  <a:gd name="T26" fmla="*/ 4 w 29"/>
                  <a:gd name="T27" fmla="*/ 9 h 97"/>
                  <a:gd name="T28" fmla="*/ 8 w 29"/>
                  <a:gd name="T29" fmla="*/ 9 h 97"/>
                  <a:gd name="T30" fmla="*/ 8 w 29"/>
                  <a:gd name="T31" fmla="*/ 88 h 97"/>
                  <a:gd name="T32" fmla="*/ 4 w 29"/>
                  <a:gd name="T33"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97">
                    <a:moveTo>
                      <a:pt x="4" y="88"/>
                    </a:moveTo>
                    <a:cubicBezTo>
                      <a:pt x="2" y="88"/>
                      <a:pt x="0" y="90"/>
                      <a:pt x="0" y="92"/>
                    </a:cubicBezTo>
                    <a:cubicBezTo>
                      <a:pt x="0" y="95"/>
                      <a:pt x="2" y="97"/>
                      <a:pt x="4" y="97"/>
                    </a:cubicBezTo>
                    <a:cubicBezTo>
                      <a:pt x="25" y="97"/>
                      <a:pt x="25" y="97"/>
                      <a:pt x="25" y="97"/>
                    </a:cubicBezTo>
                    <a:cubicBezTo>
                      <a:pt x="27" y="97"/>
                      <a:pt x="29" y="95"/>
                      <a:pt x="29" y="92"/>
                    </a:cubicBezTo>
                    <a:cubicBezTo>
                      <a:pt x="29" y="90"/>
                      <a:pt x="27" y="88"/>
                      <a:pt x="25" y="88"/>
                    </a:cubicBezTo>
                    <a:cubicBezTo>
                      <a:pt x="21" y="88"/>
                      <a:pt x="21" y="88"/>
                      <a:pt x="21" y="88"/>
                    </a:cubicBezTo>
                    <a:cubicBezTo>
                      <a:pt x="21" y="9"/>
                      <a:pt x="21" y="9"/>
                      <a:pt x="21" y="9"/>
                    </a:cubicBezTo>
                    <a:cubicBezTo>
                      <a:pt x="25" y="9"/>
                      <a:pt x="25" y="9"/>
                      <a:pt x="25" y="9"/>
                    </a:cubicBezTo>
                    <a:cubicBezTo>
                      <a:pt x="27" y="9"/>
                      <a:pt x="29" y="7"/>
                      <a:pt x="29" y="5"/>
                    </a:cubicBezTo>
                    <a:cubicBezTo>
                      <a:pt x="29" y="2"/>
                      <a:pt x="27" y="0"/>
                      <a:pt x="25" y="0"/>
                    </a:cubicBezTo>
                    <a:cubicBezTo>
                      <a:pt x="4" y="0"/>
                      <a:pt x="4" y="0"/>
                      <a:pt x="4" y="0"/>
                    </a:cubicBezTo>
                    <a:cubicBezTo>
                      <a:pt x="2" y="0"/>
                      <a:pt x="0" y="2"/>
                      <a:pt x="0" y="5"/>
                    </a:cubicBezTo>
                    <a:cubicBezTo>
                      <a:pt x="0" y="7"/>
                      <a:pt x="2" y="9"/>
                      <a:pt x="4" y="9"/>
                    </a:cubicBezTo>
                    <a:cubicBezTo>
                      <a:pt x="8" y="9"/>
                      <a:pt x="8" y="9"/>
                      <a:pt x="8" y="9"/>
                    </a:cubicBezTo>
                    <a:cubicBezTo>
                      <a:pt x="8" y="88"/>
                      <a:pt x="8" y="88"/>
                      <a:pt x="8" y="88"/>
                    </a:cubicBezTo>
                    <a:lnTo>
                      <a:pt x="4" y="8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grpSp>
            <p:nvGrpSpPr>
              <p:cNvPr id="44" name="Group 43">
                <a:extLst>
                  <a:ext uri="{FF2B5EF4-FFF2-40B4-BE49-F238E27FC236}">
                    <a16:creationId xmlns:a16="http://schemas.microsoft.com/office/drawing/2014/main" id="{29501E00-3591-4051-B4A7-2C43CD134364}"/>
                  </a:ext>
                </a:extLst>
              </p:cNvPr>
              <p:cNvGrpSpPr/>
              <p:nvPr/>
            </p:nvGrpSpPr>
            <p:grpSpPr>
              <a:xfrm>
                <a:off x="6136783" y="239234"/>
                <a:ext cx="182647" cy="182647"/>
                <a:chOff x="5429250" y="-276041"/>
                <a:chExt cx="552081" cy="552082"/>
              </a:xfrm>
              <a:grpFill/>
            </p:grpSpPr>
            <p:sp>
              <p:nvSpPr>
                <p:cNvPr id="47" name="Freeform 37">
                  <a:extLst>
                    <a:ext uri="{FF2B5EF4-FFF2-40B4-BE49-F238E27FC236}">
                      <a16:creationId xmlns:a16="http://schemas.microsoft.com/office/drawing/2014/main" id="{DDA2CF2B-0562-4EDB-A192-D3CABEA9A0C4}"/>
                    </a:ext>
                  </a:extLst>
                </p:cNvPr>
                <p:cNvSpPr>
                  <a:spLocks noEditPoints="1"/>
                </p:cNvSpPr>
                <p:nvPr/>
              </p:nvSpPr>
              <p:spPr bwMode="auto">
                <a:xfrm>
                  <a:off x="5429250" y="-276041"/>
                  <a:ext cx="552081" cy="552082"/>
                </a:xfrm>
                <a:custGeom>
                  <a:avLst/>
                  <a:gdLst>
                    <a:gd name="T0" fmla="*/ 111 w 221"/>
                    <a:gd name="T1" fmla="*/ 17 h 221"/>
                    <a:gd name="T2" fmla="*/ 204 w 221"/>
                    <a:gd name="T3" fmla="*/ 111 h 221"/>
                    <a:gd name="T4" fmla="*/ 111 w 221"/>
                    <a:gd name="T5" fmla="*/ 204 h 221"/>
                    <a:gd name="T6" fmla="*/ 17 w 221"/>
                    <a:gd name="T7" fmla="*/ 111 h 221"/>
                    <a:gd name="T8" fmla="*/ 111 w 221"/>
                    <a:gd name="T9" fmla="*/ 17 h 221"/>
                    <a:gd name="T10" fmla="*/ 111 w 221"/>
                    <a:gd name="T11" fmla="*/ 0 h 221"/>
                    <a:gd name="T12" fmla="*/ 0 w 221"/>
                    <a:gd name="T13" fmla="*/ 111 h 221"/>
                    <a:gd name="T14" fmla="*/ 111 w 221"/>
                    <a:gd name="T15" fmla="*/ 221 h 221"/>
                    <a:gd name="T16" fmla="*/ 221 w 221"/>
                    <a:gd name="T17" fmla="*/ 111 h 221"/>
                    <a:gd name="T18" fmla="*/ 111 w 221"/>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1">
                      <a:moveTo>
                        <a:pt x="111" y="17"/>
                      </a:moveTo>
                      <a:cubicBezTo>
                        <a:pt x="162" y="17"/>
                        <a:pt x="204" y="59"/>
                        <a:pt x="204" y="111"/>
                      </a:cubicBezTo>
                      <a:cubicBezTo>
                        <a:pt x="204" y="162"/>
                        <a:pt x="162" y="204"/>
                        <a:pt x="111" y="204"/>
                      </a:cubicBezTo>
                      <a:cubicBezTo>
                        <a:pt x="59" y="204"/>
                        <a:pt x="17" y="162"/>
                        <a:pt x="17" y="111"/>
                      </a:cubicBezTo>
                      <a:cubicBezTo>
                        <a:pt x="17" y="59"/>
                        <a:pt x="59" y="17"/>
                        <a:pt x="111" y="17"/>
                      </a:cubicBezTo>
                      <a:moveTo>
                        <a:pt x="111" y="0"/>
                      </a:moveTo>
                      <a:cubicBezTo>
                        <a:pt x="50" y="0"/>
                        <a:pt x="0" y="50"/>
                        <a:pt x="0" y="111"/>
                      </a:cubicBezTo>
                      <a:cubicBezTo>
                        <a:pt x="0" y="172"/>
                        <a:pt x="50" y="221"/>
                        <a:pt x="111" y="221"/>
                      </a:cubicBezTo>
                      <a:cubicBezTo>
                        <a:pt x="171" y="221"/>
                        <a:pt x="221" y="172"/>
                        <a:pt x="221" y="111"/>
                      </a:cubicBezTo>
                      <a:cubicBezTo>
                        <a:pt x="221" y="50"/>
                        <a:pt x="171" y="0"/>
                        <a:pt x="111"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8" name="Freeform 38">
                  <a:extLst>
                    <a:ext uri="{FF2B5EF4-FFF2-40B4-BE49-F238E27FC236}">
                      <a16:creationId xmlns:a16="http://schemas.microsoft.com/office/drawing/2014/main" id="{DB04A4B9-858D-4DB7-BF73-DD20C4ACCF5E}"/>
                    </a:ext>
                  </a:extLst>
                </p:cNvPr>
                <p:cNvSpPr>
                  <a:spLocks/>
                </p:cNvSpPr>
                <p:nvPr/>
              </p:nvSpPr>
              <p:spPr bwMode="auto">
                <a:xfrm>
                  <a:off x="5611531" y="-178615"/>
                  <a:ext cx="185424" cy="357230"/>
                </a:xfrm>
                <a:custGeom>
                  <a:avLst/>
                  <a:gdLst>
                    <a:gd name="T0" fmla="*/ 72 w 74"/>
                    <a:gd name="T1" fmla="*/ 87 h 143"/>
                    <a:gd name="T2" fmla="*/ 65 w 74"/>
                    <a:gd name="T3" fmla="*/ 77 h 143"/>
                    <a:gd name="T4" fmla="*/ 55 w 74"/>
                    <a:gd name="T5" fmla="*/ 70 h 143"/>
                    <a:gd name="T6" fmla="*/ 40 w 74"/>
                    <a:gd name="T7" fmla="*/ 64 h 143"/>
                    <a:gd name="T8" fmla="*/ 26 w 74"/>
                    <a:gd name="T9" fmla="*/ 58 h 143"/>
                    <a:gd name="T10" fmla="*/ 21 w 74"/>
                    <a:gd name="T11" fmla="*/ 53 h 143"/>
                    <a:gd name="T12" fmla="*/ 19 w 74"/>
                    <a:gd name="T13" fmla="*/ 45 h 143"/>
                    <a:gd name="T14" fmla="*/ 24 w 74"/>
                    <a:gd name="T15" fmla="*/ 34 h 143"/>
                    <a:gd name="T16" fmla="*/ 38 w 74"/>
                    <a:gd name="T17" fmla="*/ 29 h 143"/>
                    <a:gd name="T18" fmla="*/ 52 w 74"/>
                    <a:gd name="T19" fmla="*/ 34 h 143"/>
                    <a:gd name="T20" fmla="*/ 57 w 74"/>
                    <a:gd name="T21" fmla="*/ 49 h 143"/>
                    <a:gd name="T22" fmla="*/ 57 w 74"/>
                    <a:gd name="T23" fmla="*/ 55 h 143"/>
                    <a:gd name="T24" fmla="*/ 73 w 74"/>
                    <a:gd name="T25" fmla="*/ 55 h 143"/>
                    <a:gd name="T26" fmla="*/ 73 w 74"/>
                    <a:gd name="T27" fmla="*/ 49 h 143"/>
                    <a:gd name="T28" fmla="*/ 65 w 74"/>
                    <a:gd name="T29" fmla="*/ 24 h 143"/>
                    <a:gd name="T30" fmla="*/ 46 w 74"/>
                    <a:gd name="T31" fmla="*/ 14 h 143"/>
                    <a:gd name="T32" fmla="*/ 46 w 74"/>
                    <a:gd name="T33" fmla="*/ 0 h 143"/>
                    <a:gd name="T34" fmla="*/ 30 w 74"/>
                    <a:gd name="T35" fmla="*/ 0 h 143"/>
                    <a:gd name="T36" fmla="*/ 30 w 74"/>
                    <a:gd name="T37" fmla="*/ 14 h 143"/>
                    <a:gd name="T38" fmla="*/ 13 w 74"/>
                    <a:gd name="T39" fmla="*/ 22 h 143"/>
                    <a:gd name="T40" fmla="*/ 3 w 74"/>
                    <a:gd name="T41" fmla="*/ 45 h 143"/>
                    <a:gd name="T42" fmla="*/ 7 w 74"/>
                    <a:gd name="T43" fmla="*/ 60 h 143"/>
                    <a:gd name="T44" fmla="*/ 16 w 74"/>
                    <a:gd name="T45" fmla="*/ 70 h 143"/>
                    <a:gd name="T46" fmla="*/ 34 w 74"/>
                    <a:gd name="T47" fmla="*/ 79 h 143"/>
                    <a:gd name="T48" fmla="*/ 50 w 74"/>
                    <a:gd name="T49" fmla="*/ 86 h 143"/>
                    <a:gd name="T50" fmla="*/ 56 w 74"/>
                    <a:gd name="T51" fmla="*/ 91 h 143"/>
                    <a:gd name="T52" fmla="*/ 58 w 74"/>
                    <a:gd name="T53" fmla="*/ 99 h 143"/>
                    <a:gd name="T54" fmla="*/ 53 w 74"/>
                    <a:gd name="T55" fmla="*/ 110 h 143"/>
                    <a:gd name="T56" fmla="*/ 39 w 74"/>
                    <a:gd name="T57" fmla="*/ 115 h 143"/>
                    <a:gd name="T58" fmla="*/ 22 w 74"/>
                    <a:gd name="T59" fmla="*/ 109 h 143"/>
                    <a:gd name="T60" fmla="*/ 16 w 74"/>
                    <a:gd name="T61" fmla="*/ 94 h 143"/>
                    <a:gd name="T62" fmla="*/ 16 w 74"/>
                    <a:gd name="T63" fmla="*/ 88 h 143"/>
                    <a:gd name="T64" fmla="*/ 0 w 74"/>
                    <a:gd name="T65" fmla="*/ 88 h 143"/>
                    <a:gd name="T66" fmla="*/ 0 w 74"/>
                    <a:gd name="T67" fmla="*/ 94 h 143"/>
                    <a:gd name="T68" fmla="*/ 10 w 74"/>
                    <a:gd name="T69" fmla="*/ 120 h 143"/>
                    <a:gd name="T70" fmla="*/ 31 w 74"/>
                    <a:gd name="T71" fmla="*/ 130 h 143"/>
                    <a:gd name="T72" fmla="*/ 31 w 74"/>
                    <a:gd name="T73" fmla="*/ 143 h 143"/>
                    <a:gd name="T74" fmla="*/ 47 w 74"/>
                    <a:gd name="T75" fmla="*/ 143 h 143"/>
                    <a:gd name="T76" fmla="*/ 47 w 74"/>
                    <a:gd name="T77" fmla="*/ 130 h 143"/>
                    <a:gd name="T78" fmla="*/ 65 w 74"/>
                    <a:gd name="T79" fmla="*/ 121 h 143"/>
                    <a:gd name="T80" fmla="*/ 74 w 74"/>
                    <a:gd name="T81" fmla="*/ 99 h 143"/>
                    <a:gd name="T82" fmla="*/ 72 w 74"/>
                    <a:gd name="T83" fmla="*/ 8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143">
                      <a:moveTo>
                        <a:pt x="72" y="87"/>
                      </a:moveTo>
                      <a:cubicBezTo>
                        <a:pt x="70" y="83"/>
                        <a:pt x="68" y="80"/>
                        <a:pt x="65" y="77"/>
                      </a:cubicBezTo>
                      <a:cubicBezTo>
                        <a:pt x="63" y="74"/>
                        <a:pt x="59" y="72"/>
                        <a:pt x="55" y="70"/>
                      </a:cubicBezTo>
                      <a:cubicBezTo>
                        <a:pt x="52" y="68"/>
                        <a:pt x="47" y="66"/>
                        <a:pt x="40" y="64"/>
                      </a:cubicBezTo>
                      <a:cubicBezTo>
                        <a:pt x="34" y="62"/>
                        <a:pt x="29" y="60"/>
                        <a:pt x="26" y="58"/>
                      </a:cubicBezTo>
                      <a:cubicBezTo>
                        <a:pt x="23" y="56"/>
                        <a:pt x="22" y="55"/>
                        <a:pt x="21" y="53"/>
                      </a:cubicBezTo>
                      <a:cubicBezTo>
                        <a:pt x="20" y="52"/>
                        <a:pt x="19" y="49"/>
                        <a:pt x="19" y="45"/>
                      </a:cubicBezTo>
                      <a:cubicBezTo>
                        <a:pt x="19" y="40"/>
                        <a:pt x="21" y="37"/>
                        <a:pt x="24" y="34"/>
                      </a:cubicBezTo>
                      <a:cubicBezTo>
                        <a:pt x="27" y="31"/>
                        <a:pt x="32" y="29"/>
                        <a:pt x="38" y="29"/>
                      </a:cubicBezTo>
                      <a:cubicBezTo>
                        <a:pt x="44" y="29"/>
                        <a:pt x="49" y="31"/>
                        <a:pt x="52" y="34"/>
                      </a:cubicBezTo>
                      <a:cubicBezTo>
                        <a:pt x="56" y="38"/>
                        <a:pt x="57" y="43"/>
                        <a:pt x="57" y="49"/>
                      </a:cubicBezTo>
                      <a:cubicBezTo>
                        <a:pt x="57" y="55"/>
                        <a:pt x="57" y="55"/>
                        <a:pt x="57" y="55"/>
                      </a:cubicBezTo>
                      <a:cubicBezTo>
                        <a:pt x="73" y="55"/>
                        <a:pt x="73" y="55"/>
                        <a:pt x="73" y="55"/>
                      </a:cubicBezTo>
                      <a:cubicBezTo>
                        <a:pt x="73" y="49"/>
                        <a:pt x="73" y="49"/>
                        <a:pt x="73" y="49"/>
                      </a:cubicBezTo>
                      <a:cubicBezTo>
                        <a:pt x="73" y="39"/>
                        <a:pt x="70" y="30"/>
                        <a:pt x="65" y="24"/>
                      </a:cubicBezTo>
                      <a:cubicBezTo>
                        <a:pt x="60" y="19"/>
                        <a:pt x="54" y="15"/>
                        <a:pt x="46" y="14"/>
                      </a:cubicBezTo>
                      <a:cubicBezTo>
                        <a:pt x="46" y="0"/>
                        <a:pt x="46" y="0"/>
                        <a:pt x="46" y="0"/>
                      </a:cubicBezTo>
                      <a:cubicBezTo>
                        <a:pt x="30" y="0"/>
                        <a:pt x="30" y="0"/>
                        <a:pt x="30" y="0"/>
                      </a:cubicBezTo>
                      <a:cubicBezTo>
                        <a:pt x="30" y="14"/>
                        <a:pt x="30" y="14"/>
                        <a:pt x="30" y="14"/>
                      </a:cubicBezTo>
                      <a:cubicBezTo>
                        <a:pt x="23" y="15"/>
                        <a:pt x="18" y="18"/>
                        <a:pt x="13" y="22"/>
                      </a:cubicBezTo>
                      <a:cubicBezTo>
                        <a:pt x="6" y="28"/>
                        <a:pt x="3" y="36"/>
                        <a:pt x="3" y="45"/>
                      </a:cubicBezTo>
                      <a:cubicBezTo>
                        <a:pt x="3" y="51"/>
                        <a:pt x="4" y="56"/>
                        <a:pt x="7" y="60"/>
                      </a:cubicBezTo>
                      <a:cubicBezTo>
                        <a:pt x="9" y="64"/>
                        <a:pt x="12" y="67"/>
                        <a:pt x="16" y="70"/>
                      </a:cubicBezTo>
                      <a:cubicBezTo>
                        <a:pt x="20" y="73"/>
                        <a:pt x="26" y="76"/>
                        <a:pt x="34" y="79"/>
                      </a:cubicBezTo>
                      <a:cubicBezTo>
                        <a:pt x="41" y="81"/>
                        <a:pt x="47" y="84"/>
                        <a:pt x="50" y="86"/>
                      </a:cubicBezTo>
                      <a:cubicBezTo>
                        <a:pt x="53" y="87"/>
                        <a:pt x="55" y="89"/>
                        <a:pt x="56" y="91"/>
                      </a:cubicBezTo>
                      <a:cubicBezTo>
                        <a:pt x="57" y="93"/>
                        <a:pt x="58" y="96"/>
                        <a:pt x="58" y="99"/>
                      </a:cubicBezTo>
                      <a:cubicBezTo>
                        <a:pt x="58" y="103"/>
                        <a:pt x="56" y="107"/>
                        <a:pt x="53" y="110"/>
                      </a:cubicBezTo>
                      <a:cubicBezTo>
                        <a:pt x="49" y="113"/>
                        <a:pt x="45" y="115"/>
                        <a:pt x="39" y="115"/>
                      </a:cubicBezTo>
                      <a:cubicBezTo>
                        <a:pt x="31" y="115"/>
                        <a:pt x="26" y="113"/>
                        <a:pt x="22" y="109"/>
                      </a:cubicBezTo>
                      <a:cubicBezTo>
                        <a:pt x="18" y="106"/>
                        <a:pt x="16" y="101"/>
                        <a:pt x="16" y="94"/>
                      </a:cubicBezTo>
                      <a:cubicBezTo>
                        <a:pt x="16" y="88"/>
                        <a:pt x="16" y="88"/>
                        <a:pt x="16" y="88"/>
                      </a:cubicBezTo>
                      <a:cubicBezTo>
                        <a:pt x="0" y="88"/>
                        <a:pt x="0" y="88"/>
                        <a:pt x="0" y="88"/>
                      </a:cubicBezTo>
                      <a:cubicBezTo>
                        <a:pt x="0" y="94"/>
                        <a:pt x="0" y="94"/>
                        <a:pt x="0" y="94"/>
                      </a:cubicBezTo>
                      <a:cubicBezTo>
                        <a:pt x="0" y="105"/>
                        <a:pt x="3" y="114"/>
                        <a:pt x="10" y="120"/>
                      </a:cubicBezTo>
                      <a:cubicBezTo>
                        <a:pt x="15" y="125"/>
                        <a:pt x="22" y="129"/>
                        <a:pt x="31" y="130"/>
                      </a:cubicBezTo>
                      <a:cubicBezTo>
                        <a:pt x="31" y="143"/>
                        <a:pt x="31" y="143"/>
                        <a:pt x="31" y="143"/>
                      </a:cubicBezTo>
                      <a:cubicBezTo>
                        <a:pt x="47" y="143"/>
                        <a:pt x="47" y="143"/>
                        <a:pt x="47" y="143"/>
                      </a:cubicBezTo>
                      <a:cubicBezTo>
                        <a:pt x="47" y="130"/>
                        <a:pt x="47" y="130"/>
                        <a:pt x="47" y="130"/>
                      </a:cubicBezTo>
                      <a:cubicBezTo>
                        <a:pt x="54" y="128"/>
                        <a:pt x="60" y="125"/>
                        <a:pt x="65" y="121"/>
                      </a:cubicBezTo>
                      <a:cubicBezTo>
                        <a:pt x="71" y="115"/>
                        <a:pt x="74" y="108"/>
                        <a:pt x="74" y="99"/>
                      </a:cubicBezTo>
                      <a:cubicBezTo>
                        <a:pt x="74" y="94"/>
                        <a:pt x="73" y="90"/>
                        <a:pt x="72" y="87"/>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grpSp>
          <p:sp>
            <p:nvSpPr>
              <p:cNvPr id="45" name="Freeform 10">
                <a:extLst>
                  <a:ext uri="{FF2B5EF4-FFF2-40B4-BE49-F238E27FC236}">
                    <a16:creationId xmlns:a16="http://schemas.microsoft.com/office/drawing/2014/main" id="{93D7E117-5D76-4854-A14A-6264B6F37C02}"/>
                  </a:ext>
                </a:extLst>
              </p:cNvPr>
              <p:cNvSpPr>
                <a:spLocks/>
              </p:cNvSpPr>
              <p:nvPr/>
            </p:nvSpPr>
            <p:spPr bwMode="auto">
              <a:xfrm>
                <a:off x="6190767" y="210655"/>
                <a:ext cx="72190" cy="41597"/>
              </a:xfrm>
              <a:custGeom>
                <a:avLst/>
                <a:gdLst>
                  <a:gd name="T0" fmla="*/ 4 w 29"/>
                  <a:gd name="T1" fmla="*/ 88 h 97"/>
                  <a:gd name="T2" fmla="*/ 0 w 29"/>
                  <a:gd name="T3" fmla="*/ 92 h 97"/>
                  <a:gd name="T4" fmla="*/ 4 w 29"/>
                  <a:gd name="T5" fmla="*/ 97 h 97"/>
                  <a:gd name="T6" fmla="*/ 25 w 29"/>
                  <a:gd name="T7" fmla="*/ 97 h 97"/>
                  <a:gd name="T8" fmla="*/ 29 w 29"/>
                  <a:gd name="T9" fmla="*/ 92 h 97"/>
                  <a:gd name="T10" fmla="*/ 25 w 29"/>
                  <a:gd name="T11" fmla="*/ 88 h 97"/>
                  <a:gd name="T12" fmla="*/ 21 w 29"/>
                  <a:gd name="T13" fmla="*/ 88 h 97"/>
                  <a:gd name="T14" fmla="*/ 21 w 29"/>
                  <a:gd name="T15" fmla="*/ 9 h 97"/>
                  <a:gd name="T16" fmla="*/ 25 w 29"/>
                  <a:gd name="T17" fmla="*/ 9 h 97"/>
                  <a:gd name="T18" fmla="*/ 29 w 29"/>
                  <a:gd name="T19" fmla="*/ 5 h 97"/>
                  <a:gd name="T20" fmla="*/ 25 w 29"/>
                  <a:gd name="T21" fmla="*/ 0 h 97"/>
                  <a:gd name="T22" fmla="*/ 4 w 29"/>
                  <a:gd name="T23" fmla="*/ 0 h 97"/>
                  <a:gd name="T24" fmla="*/ 0 w 29"/>
                  <a:gd name="T25" fmla="*/ 5 h 97"/>
                  <a:gd name="T26" fmla="*/ 4 w 29"/>
                  <a:gd name="T27" fmla="*/ 9 h 97"/>
                  <a:gd name="T28" fmla="*/ 8 w 29"/>
                  <a:gd name="T29" fmla="*/ 9 h 97"/>
                  <a:gd name="T30" fmla="*/ 8 w 29"/>
                  <a:gd name="T31" fmla="*/ 88 h 97"/>
                  <a:gd name="T32" fmla="*/ 4 w 29"/>
                  <a:gd name="T33" fmla="*/ 88 h 97"/>
                  <a:gd name="connsiteX0" fmla="*/ 1379 w 10000"/>
                  <a:gd name="connsiteY0" fmla="*/ 9072 h 10000"/>
                  <a:gd name="connsiteX1" fmla="*/ 0 w 10000"/>
                  <a:gd name="connsiteY1" fmla="*/ 9485 h 10000"/>
                  <a:gd name="connsiteX2" fmla="*/ 1379 w 10000"/>
                  <a:gd name="connsiteY2" fmla="*/ 10000 h 10000"/>
                  <a:gd name="connsiteX3" fmla="*/ 8621 w 10000"/>
                  <a:gd name="connsiteY3" fmla="*/ 10000 h 10000"/>
                  <a:gd name="connsiteX4" fmla="*/ 8621 w 10000"/>
                  <a:gd name="connsiteY4" fmla="*/ 9072 h 10000"/>
                  <a:gd name="connsiteX5" fmla="*/ 7241 w 10000"/>
                  <a:gd name="connsiteY5" fmla="*/ 9072 h 10000"/>
                  <a:gd name="connsiteX6" fmla="*/ 7241 w 10000"/>
                  <a:gd name="connsiteY6" fmla="*/ 928 h 10000"/>
                  <a:gd name="connsiteX7" fmla="*/ 8621 w 10000"/>
                  <a:gd name="connsiteY7" fmla="*/ 928 h 10000"/>
                  <a:gd name="connsiteX8" fmla="*/ 10000 w 10000"/>
                  <a:gd name="connsiteY8" fmla="*/ 515 h 10000"/>
                  <a:gd name="connsiteX9" fmla="*/ 8621 w 10000"/>
                  <a:gd name="connsiteY9" fmla="*/ 0 h 10000"/>
                  <a:gd name="connsiteX10" fmla="*/ 1379 w 10000"/>
                  <a:gd name="connsiteY10" fmla="*/ 0 h 10000"/>
                  <a:gd name="connsiteX11" fmla="*/ 0 w 10000"/>
                  <a:gd name="connsiteY11" fmla="*/ 515 h 10000"/>
                  <a:gd name="connsiteX12" fmla="*/ 1379 w 10000"/>
                  <a:gd name="connsiteY12" fmla="*/ 928 h 10000"/>
                  <a:gd name="connsiteX13" fmla="*/ 2759 w 10000"/>
                  <a:gd name="connsiteY13" fmla="*/ 928 h 10000"/>
                  <a:gd name="connsiteX14" fmla="*/ 2759 w 10000"/>
                  <a:gd name="connsiteY14" fmla="*/ 9072 h 10000"/>
                  <a:gd name="connsiteX15" fmla="*/ 1379 w 10000"/>
                  <a:gd name="connsiteY15" fmla="*/ 9072 h 10000"/>
                  <a:gd name="connsiteX0" fmla="*/ 1379 w 10000"/>
                  <a:gd name="connsiteY0" fmla="*/ 9072 h 10007"/>
                  <a:gd name="connsiteX1" fmla="*/ 0 w 10000"/>
                  <a:gd name="connsiteY1" fmla="*/ 9485 h 10007"/>
                  <a:gd name="connsiteX2" fmla="*/ 8621 w 10000"/>
                  <a:gd name="connsiteY2" fmla="*/ 10000 h 10007"/>
                  <a:gd name="connsiteX3" fmla="*/ 8621 w 10000"/>
                  <a:gd name="connsiteY3" fmla="*/ 9072 h 10007"/>
                  <a:gd name="connsiteX4" fmla="*/ 7241 w 10000"/>
                  <a:gd name="connsiteY4" fmla="*/ 9072 h 10007"/>
                  <a:gd name="connsiteX5" fmla="*/ 7241 w 10000"/>
                  <a:gd name="connsiteY5" fmla="*/ 928 h 10007"/>
                  <a:gd name="connsiteX6" fmla="*/ 8621 w 10000"/>
                  <a:gd name="connsiteY6" fmla="*/ 928 h 10007"/>
                  <a:gd name="connsiteX7" fmla="*/ 10000 w 10000"/>
                  <a:gd name="connsiteY7" fmla="*/ 515 h 10007"/>
                  <a:gd name="connsiteX8" fmla="*/ 8621 w 10000"/>
                  <a:gd name="connsiteY8" fmla="*/ 0 h 10007"/>
                  <a:gd name="connsiteX9" fmla="*/ 1379 w 10000"/>
                  <a:gd name="connsiteY9" fmla="*/ 0 h 10007"/>
                  <a:gd name="connsiteX10" fmla="*/ 0 w 10000"/>
                  <a:gd name="connsiteY10" fmla="*/ 515 h 10007"/>
                  <a:gd name="connsiteX11" fmla="*/ 1379 w 10000"/>
                  <a:gd name="connsiteY11" fmla="*/ 928 h 10007"/>
                  <a:gd name="connsiteX12" fmla="*/ 2759 w 10000"/>
                  <a:gd name="connsiteY12" fmla="*/ 928 h 10007"/>
                  <a:gd name="connsiteX13" fmla="*/ 2759 w 10000"/>
                  <a:gd name="connsiteY13" fmla="*/ 9072 h 10007"/>
                  <a:gd name="connsiteX14" fmla="*/ 1379 w 10000"/>
                  <a:gd name="connsiteY14" fmla="*/ 9072 h 10007"/>
                  <a:gd name="connsiteX0" fmla="*/ 1379 w 10000"/>
                  <a:gd name="connsiteY0" fmla="*/ 9072 h 9485"/>
                  <a:gd name="connsiteX1" fmla="*/ 0 w 10000"/>
                  <a:gd name="connsiteY1" fmla="*/ 9485 h 9485"/>
                  <a:gd name="connsiteX2" fmla="*/ 8621 w 10000"/>
                  <a:gd name="connsiteY2" fmla="*/ 9072 h 9485"/>
                  <a:gd name="connsiteX3" fmla="*/ 7241 w 10000"/>
                  <a:gd name="connsiteY3" fmla="*/ 9072 h 9485"/>
                  <a:gd name="connsiteX4" fmla="*/ 7241 w 10000"/>
                  <a:gd name="connsiteY4" fmla="*/ 928 h 9485"/>
                  <a:gd name="connsiteX5" fmla="*/ 8621 w 10000"/>
                  <a:gd name="connsiteY5" fmla="*/ 928 h 9485"/>
                  <a:gd name="connsiteX6" fmla="*/ 10000 w 10000"/>
                  <a:gd name="connsiteY6" fmla="*/ 515 h 9485"/>
                  <a:gd name="connsiteX7" fmla="*/ 8621 w 10000"/>
                  <a:gd name="connsiteY7" fmla="*/ 0 h 9485"/>
                  <a:gd name="connsiteX8" fmla="*/ 1379 w 10000"/>
                  <a:gd name="connsiteY8" fmla="*/ 0 h 9485"/>
                  <a:gd name="connsiteX9" fmla="*/ 0 w 10000"/>
                  <a:gd name="connsiteY9" fmla="*/ 515 h 9485"/>
                  <a:gd name="connsiteX10" fmla="*/ 1379 w 10000"/>
                  <a:gd name="connsiteY10" fmla="*/ 928 h 9485"/>
                  <a:gd name="connsiteX11" fmla="*/ 2759 w 10000"/>
                  <a:gd name="connsiteY11" fmla="*/ 928 h 9485"/>
                  <a:gd name="connsiteX12" fmla="*/ 2759 w 10000"/>
                  <a:gd name="connsiteY12" fmla="*/ 9072 h 9485"/>
                  <a:gd name="connsiteX13" fmla="*/ 1379 w 10000"/>
                  <a:gd name="connsiteY13" fmla="*/ 9072 h 9485"/>
                  <a:gd name="connsiteX0" fmla="*/ 1379 w 10000"/>
                  <a:gd name="connsiteY0" fmla="*/ 9565 h 9565"/>
                  <a:gd name="connsiteX1" fmla="*/ 8621 w 10000"/>
                  <a:gd name="connsiteY1" fmla="*/ 9565 h 9565"/>
                  <a:gd name="connsiteX2" fmla="*/ 7241 w 10000"/>
                  <a:gd name="connsiteY2" fmla="*/ 9565 h 9565"/>
                  <a:gd name="connsiteX3" fmla="*/ 7241 w 10000"/>
                  <a:gd name="connsiteY3" fmla="*/ 978 h 9565"/>
                  <a:gd name="connsiteX4" fmla="*/ 8621 w 10000"/>
                  <a:gd name="connsiteY4" fmla="*/ 978 h 9565"/>
                  <a:gd name="connsiteX5" fmla="*/ 10000 w 10000"/>
                  <a:gd name="connsiteY5" fmla="*/ 543 h 9565"/>
                  <a:gd name="connsiteX6" fmla="*/ 8621 w 10000"/>
                  <a:gd name="connsiteY6" fmla="*/ 0 h 9565"/>
                  <a:gd name="connsiteX7" fmla="*/ 1379 w 10000"/>
                  <a:gd name="connsiteY7" fmla="*/ 0 h 9565"/>
                  <a:gd name="connsiteX8" fmla="*/ 0 w 10000"/>
                  <a:gd name="connsiteY8" fmla="*/ 543 h 9565"/>
                  <a:gd name="connsiteX9" fmla="*/ 1379 w 10000"/>
                  <a:gd name="connsiteY9" fmla="*/ 978 h 9565"/>
                  <a:gd name="connsiteX10" fmla="*/ 2759 w 10000"/>
                  <a:gd name="connsiteY10" fmla="*/ 978 h 9565"/>
                  <a:gd name="connsiteX11" fmla="*/ 2759 w 10000"/>
                  <a:gd name="connsiteY11" fmla="*/ 9565 h 9565"/>
                  <a:gd name="connsiteX12" fmla="*/ 1379 w 10000"/>
                  <a:gd name="connsiteY12" fmla="*/ 9565 h 9565"/>
                  <a:gd name="connsiteX0" fmla="*/ 2759 w 10000"/>
                  <a:gd name="connsiteY0" fmla="*/ 10000 h 10000"/>
                  <a:gd name="connsiteX1" fmla="*/ 8621 w 10000"/>
                  <a:gd name="connsiteY1" fmla="*/ 10000 h 10000"/>
                  <a:gd name="connsiteX2" fmla="*/ 7241 w 10000"/>
                  <a:gd name="connsiteY2" fmla="*/ 10000 h 10000"/>
                  <a:gd name="connsiteX3" fmla="*/ 7241 w 10000"/>
                  <a:gd name="connsiteY3" fmla="*/ 1022 h 10000"/>
                  <a:gd name="connsiteX4" fmla="*/ 8621 w 10000"/>
                  <a:gd name="connsiteY4" fmla="*/ 1022 h 10000"/>
                  <a:gd name="connsiteX5" fmla="*/ 10000 w 10000"/>
                  <a:gd name="connsiteY5" fmla="*/ 568 h 10000"/>
                  <a:gd name="connsiteX6" fmla="*/ 8621 w 10000"/>
                  <a:gd name="connsiteY6" fmla="*/ 0 h 10000"/>
                  <a:gd name="connsiteX7" fmla="*/ 1379 w 10000"/>
                  <a:gd name="connsiteY7" fmla="*/ 0 h 10000"/>
                  <a:gd name="connsiteX8" fmla="*/ 0 w 10000"/>
                  <a:gd name="connsiteY8" fmla="*/ 568 h 10000"/>
                  <a:gd name="connsiteX9" fmla="*/ 1379 w 10000"/>
                  <a:gd name="connsiteY9" fmla="*/ 1022 h 10000"/>
                  <a:gd name="connsiteX10" fmla="*/ 2759 w 10000"/>
                  <a:gd name="connsiteY10" fmla="*/ 1022 h 10000"/>
                  <a:gd name="connsiteX11" fmla="*/ 2759 w 10000"/>
                  <a:gd name="connsiteY11" fmla="*/ 10000 h 10000"/>
                  <a:gd name="connsiteX0" fmla="*/ 2759 w 10000"/>
                  <a:gd name="connsiteY0" fmla="*/ 10000 h 10000"/>
                  <a:gd name="connsiteX1" fmla="*/ 7241 w 10000"/>
                  <a:gd name="connsiteY1" fmla="*/ 10000 h 10000"/>
                  <a:gd name="connsiteX2" fmla="*/ 7241 w 10000"/>
                  <a:gd name="connsiteY2" fmla="*/ 1022 h 10000"/>
                  <a:gd name="connsiteX3" fmla="*/ 8621 w 10000"/>
                  <a:gd name="connsiteY3" fmla="*/ 1022 h 10000"/>
                  <a:gd name="connsiteX4" fmla="*/ 10000 w 10000"/>
                  <a:gd name="connsiteY4" fmla="*/ 568 h 10000"/>
                  <a:gd name="connsiteX5" fmla="*/ 8621 w 10000"/>
                  <a:gd name="connsiteY5" fmla="*/ 0 h 10000"/>
                  <a:gd name="connsiteX6" fmla="*/ 1379 w 10000"/>
                  <a:gd name="connsiteY6" fmla="*/ 0 h 10000"/>
                  <a:gd name="connsiteX7" fmla="*/ 0 w 10000"/>
                  <a:gd name="connsiteY7" fmla="*/ 568 h 10000"/>
                  <a:gd name="connsiteX8" fmla="*/ 1379 w 10000"/>
                  <a:gd name="connsiteY8" fmla="*/ 1022 h 10000"/>
                  <a:gd name="connsiteX9" fmla="*/ 2759 w 10000"/>
                  <a:gd name="connsiteY9" fmla="*/ 1022 h 10000"/>
                  <a:gd name="connsiteX10" fmla="*/ 2759 w 10000"/>
                  <a:gd name="connsiteY10" fmla="*/ 10000 h 10000"/>
                  <a:gd name="connsiteX0" fmla="*/ 2759 w 10000"/>
                  <a:gd name="connsiteY0" fmla="*/ 10000 h 10000"/>
                  <a:gd name="connsiteX1" fmla="*/ 6746 w 10000"/>
                  <a:gd name="connsiteY1" fmla="*/ 1900 h 10000"/>
                  <a:gd name="connsiteX2" fmla="*/ 7241 w 10000"/>
                  <a:gd name="connsiteY2" fmla="*/ 1022 h 10000"/>
                  <a:gd name="connsiteX3" fmla="*/ 8621 w 10000"/>
                  <a:gd name="connsiteY3" fmla="*/ 1022 h 10000"/>
                  <a:gd name="connsiteX4" fmla="*/ 10000 w 10000"/>
                  <a:gd name="connsiteY4" fmla="*/ 568 h 10000"/>
                  <a:gd name="connsiteX5" fmla="*/ 8621 w 10000"/>
                  <a:gd name="connsiteY5" fmla="*/ 0 h 10000"/>
                  <a:gd name="connsiteX6" fmla="*/ 1379 w 10000"/>
                  <a:gd name="connsiteY6" fmla="*/ 0 h 10000"/>
                  <a:gd name="connsiteX7" fmla="*/ 0 w 10000"/>
                  <a:gd name="connsiteY7" fmla="*/ 568 h 10000"/>
                  <a:gd name="connsiteX8" fmla="*/ 1379 w 10000"/>
                  <a:gd name="connsiteY8" fmla="*/ 1022 h 10000"/>
                  <a:gd name="connsiteX9" fmla="*/ 2759 w 10000"/>
                  <a:gd name="connsiteY9" fmla="*/ 1022 h 10000"/>
                  <a:gd name="connsiteX10" fmla="*/ 2759 w 10000"/>
                  <a:gd name="connsiteY10" fmla="*/ 10000 h 10000"/>
                  <a:gd name="connsiteX0" fmla="*/ 3584 w 10000"/>
                  <a:gd name="connsiteY0" fmla="*/ 1517 h 1912"/>
                  <a:gd name="connsiteX1" fmla="*/ 6746 w 10000"/>
                  <a:gd name="connsiteY1" fmla="*/ 1900 h 1912"/>
                  <a:gd name="connsiteX2" fmla="*/ 7241 w 10000"/>
                  <a:gd name="connsiteY2" fmla="*/ 1022 h 1912"/>
                  <a:gd name="connsiteX3" fmla="*/ 8621 w 10000"/>
                  <a:gd name="connsiteY3" fmla="*/ 1022 h 1912"/>
                  <a:gd name="connsiteX4" fmla="*/ 10000 w 10000"/>
                  <a:gd name="connsiteY4" fmla="*/ 568 h 1912"/>
                  <a:gd name="connsiteX5" fmla="*/ 8621 w 10000"/>
                  <a:gd name="connsiteY5" fmla="*/ 0 h 1912"/>
                  <a:gd name="connsiteX6" fmla="*/ 1379 w 10000"/>
                  <a:gd name="connsiteY6" fmla="*/ 0 h 1912"/>
                  <a:gd name="connsiteX7" fmla="*/ 0 w 10000"/>
                  <a:gd name="connsiteY7" fmla="*/ 568 h 1912"/>
                  <a:gd name="connsiteX8" fmla="*/ 1379 w 10000"/>
                  <a:gd name="connsiteY8" fmla="*/ 1022 h 1912"/>
                  <a:gd name="connsiteX9" fmla="*/ 2759 w 10000"/>
                  <a:gd name="connsiteY9" fmla="*/ 1022 h 1912"/>
                  <a:gd name="connsiteX10" fmla="*/ 3584 w 10000"/>
                  <a:gd name="connsiteY10" fmla="*/ 1517 h 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912">
                    <a:moveTo>
                      <a:pt x="3584" y="1517"/>
                    </a:moveTo>
                    <a:cubicBezTo>
                      <a:pt x="4638" y="1645"/>
                      <a:pt x="6137" y="1982"/>
                      <a:pt x="6746" y="1900"/>
                    </a:cubicBezTo>
                    <a:cubicBezTo>
                      <a:pt x="7355" y="1818"/>
                      <a:pt x="6929" y="1168"/>
                      <a:pt x="7241" y="1022"/>
                    </a:cubicBezTo>
                    <a:cubicBezTo>
                      <a:pt x="7553" y="876"/>
                      <a:pt x="8161" y="1022"/>
                      <a:pt x="8621" y="1022"/>
                    </a:cubicBezTo>
                    <a:cubicBezTo>
                      <a:pt x="9310" y="1022"/>
                      <a:pt x="10000" y="796"/>
                      <a:pt x="10000" y="568"/>
                    </a:cubicBezTo>
                    <a:cubicBezTo>
                      <a:pt x="10000" y="227"/>
                      <a:pt x="9310" y="0"/>
                      <a:pt x="8621" y="0"/>
                    </a:cubicBezTo>
                    <a:lnTo>
                      <a:pt x="1379" y="0"/>
                    </a:lnTo>
                    <a:cubicBezTo>
                      <a:pt x="690" y="0"/>
                      <a:pt x="0" y="227"/>
                      <a:pt x="0" y="568"/>
                    </a:cubicBezTo>
                    <a:cubicBezTo>
                      <a:pt x="0" y="796"/>
                      <a:pt x="690" y="1022"/>
                      <a:pt x="1379" y="1022"/>
                    </a:cubicBezTo>
                    <a:lnTo>
                      <a:pt x="2759" y="1022"/>
                    </a:lnTo>
                    <a:lnTo>
                      <a:pt x="3584" y="15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sp>
            <p:nvSpPr>
              <p:cNvPr id="46" name="Freeform 10">
                <a:extLst>
                  <a:ext uri="{FF2B5EF4-FFF2-40B4-BE49-F238E27FC236}">
                    <a16:creationId xmlns:a16="http://schemas.microsoft.com/office/drawing/2014/main" id="{69EBB3AB-644F-4C1A-96F9-B82922CB23B3}"/>
                  </a:ext>
                </a:extLst>
              </p:cNvPr>
              <p:cNvSpPr>
                <a:spLocks/>
              </p:cNvSpPr>
              <p:nvPr/>
            </p:nvSpPr>
            <p:spPr bwMode="auto">
              <a:xfrm flipV="1">
                <a:off x="6190767" y="408861"/>
                <a:ext cx="72190" cy="41597"/>
              </a:xfrm>
              <a:custGeom>
                <a:avLst/>
                <a:gdLst>
                  <a:gd name="T0" fmla="*/ 4 w 29"/>
                  <a:gd name="T1" fmla="*/ 88 h 97"/>
                  <a:gd name="T2" fmla="*/ 0 w 29"/>
                  <a:gd name="T3" fmla="*/ 92 h 97"/>
                  <a:gd name="T4" fmla="*/ 4 w 29"/>
                  <a:gd name="T5" fmla="*/ 97 h 97"/>
                  <a:gd name="T6" fmla="*/ 25 w 29"/>
                  <a:gd name="T7" fmla="*/ 97 h 97"/>
                  <a:gd name="T8" fmla="*/ 29 w 29"/>
                  <a:gd name="T9" fmla="*/ 92 h 97"/>
                  <a:gd name="T10" fmla="*/ 25 w 29"/>
                  <a:gd name="T11" fmla="*/ 88 h 97"/>
                  <a:gd name="T12" fmla="*/ 21 w 29"/>
                  <a:gd name="T13" fmla="*/ 88 h 97"/>
                  <a:gd name="T14" fmla="*/ 21 w 29"/>
                  <a:gd name="T15" fmla="*/ 9 h 97"/>
                  <a:gd name="T16" fmla="*/ 25 w 29"/>
                  <a:gd name="T17" fmla="*/ 9 h 97"/>
                  <a:gd name="T18" fmla="*/ 29 w 29"/>
                  <a:gd name="T19" fmla="*/ 5 h 97"/>
                  <a:gd name="T20" fmla="*/ 25 w 29"/>
                  <a:gd name="T21" fmla="*/ 0 h 97"/>
                  <a:gd name="T22" fmla="*/ 4 w 29"/>
                  <a:gd name="T23" fmla="*/ 0 h 97"/>
                  <a:gd name="T24" fmla="*/ 0 w 29"/>
                  <a:gd name="T25" fmla="*/ 5 h 97"/>
                  <a:gd name="T26" fmla="*/ 4 w 29"/>
                  <a:gd name="T27" fmla="*/ 9 h 97"/>
                  <a:gd name="T28" fmla="*/ 8 w 29"/>
                  <a:gd name="T29" fmla="*/ 9 h 97"/>
                  <a:gd name="T30" fmla="*/ 8 w 29"/>
                  <a:gd name="T31" fmla="*/ 88 h 97"/>
                  <a:gd name="T32" fmla="*/ 4 w 29"/>
                  <a:gd name="T33" fmla="*/ 88 h 97"/>
                  <a:gd name="connsiteX0" fmla="*/ 1379 w 10000"/>
                  <a:gd name="connsiteY0" fmla="*/ 9072 h 10000"/>
                  <a:gd name="connsiteX1" fmla="*/ 0 w 10000"/>
                  <a:gd name="connsiteY1" fmla="*/ 9485 h 10000"/>
                  <a:gd name="connsiteX2" fmla="*/ 1379 w 10000"/>
                  <a:gd name="connsiteY2" fmla="*/ 10000 h 10000"/>
                  <a:gd name="connsiteX3" fmla="*/ 8621 w 10000"/>
                  <a:gd name="connsiteY3" fmla="*/ 10000 h 10000"/>
                  <a:gd name="connsiteX4" fmla="*/ 8621 w 10000"/>
                  <a:gd name="connsiteY4" fmla="*/ 9072 h 10000"/>
                  <a:gd name="connsiteX5" fmla="*/ 7241 w 10000"/>
                  <a:gd name="connsiteY5" fmla="*/ 9072 h 10000"/>
                  <a:gd name="connsiteX6" fmla="*/ 7241 w 10000"/>
                  <a:gd name="connsiteY6" fmla="*/ 928 h 10000"/>
                  <a:gd name="connsiteX7" fmla="*/ 8621 w 10000"/>
                  <a:gd name="connsiteY7" fmla="*/ 928 h 10000"/>
                  <a:gd name="connsiteX8" fmla="*/ 10000 w 10000"/>
                  <a:gd name="connsiteY8" fmla="*/ 515 h 10000"/>
                  <a:gd name="connsiteX9" fmla="*/ 8621 w 10000"/>
                  <a:gd name="connsiteY9" fmla="*/ 0 h 10000"/>
                  <a:gd name="connsiteX10" fmla="*/ 1379 w 10000"/>
                  <a:gd name="connsiteY10" fmla="*/ 0 h 10000"/>
                  <a:gd name="connsiteX11" fmla="*/ 0 w 10000"/>
                  <a:gd name="connsiteY11" fmla="*/ 515 h 10000"/>
                  <a:gd name="connsiteX12" fmla="*/ 1379 w 10000"/>
                  <a:gd name="connsiteY12" fmla="*/ 928 h 10000"/>
                  <a:gd name="connsiteX13" fmla="*/ 2759 w 10000"/>
                  <a:gd name="connsiteY13" fmla="*/ 928 h 10000"/>
                  <a:gd name="connsiteX14" fmla="*/ 2759 w 10000"/>
                  <a:gd name="connsiteY14" fmla="*/ 9072 h 10000"/>
                  <a:gd name="connsiteX15" fmla="*/ 1379 w 10000"/>
                  <a:gd name="connsiteY15" fmla="*/ 9072 h 10000"/>
                  <a:gd name="connsiteX0" fmla="*/ 1379 w 10000"/>
                  <a:gd name="connsiteY0" fmla="*/ 9072 h 10007"/>
                  <a:gd name="connsiteX1" fmla="*/ 0 w 10000"/>
                  <a:gd name="connsiteY1" fmla="*/ 9485 h 10007"/>
                  <a:gd name="connsiteX2" fmla="*/ 8621 w 10000"/>
                  <a:gd name="connsiteY2" fmla="*/ 10000 h 10007"/>
                  <a:gd name="connsiteX3" fmla="*/ 8621 w 10000"/>
                  <a:gd name="connsiteY3" fmla="*/ 9072 h 10007"/>
                  <a:gd name="connsiteX4" fmla="*/ 7241 w 10000"/>
                  <a:gd name="connsiteY4" fmla="*/ 9072 h 10007"/>
                  <a:gd name="connsiteX5" fmla="*/ 7241 w 10000"/>
                  <a:gd name="connsiteY5" fmla="*/ 928 h 10007"/>
                  <a:gd name="connsiteX6" fmla="*/ 8621 w 10000"/>
                  <a:gd name="connsiteY6" fmla="*/ 928 h 10007"/>
                  <a:gd name="connsiteX7" fmla="*/ 10000 w 10000"/>
                  <a:gd name="connsiteY7" fmla="*/ 515 h 10007"/>
                  <a:gd name="connsiteX8" fmla="*/ 8621 w 10000"/>
                  <a:gd name="connsiteY8" fmla="*/ 0 h 10007"/>
                  <a:gd name="connsiteX9" fmla="*/ 1379 w 10000"/>
                  <a:gd name="connsiteY9" fmla="*/ 0 h 10007"/>
                  <a:gd name="connsiteX10" fmla="*/ 0 w 10000"/>
                  <a:gd name="connsiteY10" fmla="*/ 515 h 10007"/>
                  <a:gd name="connsiteX11" fmla="*/ 1379 w 10000"/>
                  <a:gd name="connsiteY11" fmla="*/ 928 h 10007"/>
                  <a:gd name="connsiteX12" fmla="*/ 2759 w 10000"/>
                  <a:gd name="connsiteY12" fmla="*/ 928 h 10007"/>
                  <a:gd name="connsiteX13" fmla="*/ 2759 w 10000"/>
                  <a:gd name="connsiteY13" fmla="*/ 9072 h 10007"/>
                  <a:gd name="connsiteX14" fmla="*/ 1379 w 10000"/>
                  <a:gd name="connsiteY14" fmla="*/ 9072 h 10007"/>
                  <a:gd name="connsiteX0" fmla="*/ 1379 w 10000"/>
                  <a:gd name="connsiteY0" fmla="*/ 9072 h 9485"/>
                  <a:gd name="connsiteX1" fmla="*/ 0 w 10000"/>
                  <a:gd name="connsiteY1" fmla="*/ 9485 h 9485"/>
                  <a:gd name="connsiteX2" fmla="*/ 8621 w 10000"/>
                  <a:gd name="connsiteY2" fmla="*/ 9072 h 9485"/>
                  <a:gd name="connsiteX3" fmla="*/ 7241 w 10000"/>
                  <a:gd name="connsiteY3" fmla="*/ 9072 h 9485"/>
                  <a:gd name="connsiteX4" fmla="*/ 7241 w 10000"/>
                  <a:gd name="connsiteY4" fmla="*/ 928 h 9485"/>
                  <a:gd name="connsiteX5" fmla="*/ 8621 w 10000"/>
                  <a:gd name="connsiteY5" fmla="*/ 928 h 9485"/>
                  <a:gd name="connsiteX6" fmla="*/ 10000 w 10000"/>
                  <a:gd name="connsiteY6" fmla="*/ 515 h 9485"/>
                  <a:gd name="connsiteX7" fmla="*/ 8621 w 10000"/>
                  <a:gd name="connsiteY7" fmla="*/ 0 h 9485"/>
                  <a:gd name="connsiteX8" fmla="*/ 1379 w 10000"/>
                  <a:gd name="connsiteY8" fmla="*/ 0 h 9485"/>
                  <a:gd name="connsiteX9" fmla="*/ 0 w 10000"/>
                  <a:gd name="connsiteY9" fmla="*/ 515 h 9485"/>
                  <a:gd name="connsiteX10" fmla="*/ 1379 w 10000"/>
                  <a:gd name="connsiteY10" fmla="*/ 928 h 9485"/>
                  <a:gd name="connsiteX11" fmla="*/ 2759 w 10000"/>
                  <a:gd name="connsiteY11" fmla="*/ 928 h 9485"/>
                  <a:gd name="connsiteX12" fmla="*/ 2759 w 10000"/>
                  <a:gd name="connsiteY12" fmla="*/ 9072 h 9485"/>
                  <a:gd name="connsiteX13" fmla="*/ 1379 w 10000"/>
                  <a:gd name="connsiteY13" fmla="*/ 9072 h 9485"/>
                  <a:gd name="connsiteX0" fmla="*/ 1379 w 10000"/>
                  <a:gd name="connsiteY0" fmla="*/ 9565 h 9565"/>
                  <a:gd name="connsiteX1" fmla="*/ 8621 w 10000"/>
                  <a:gd name="connsiteY1" fmla="*/ 9565 h 9565"/>
                  <a:gd name="connsiteX2" fmla="*/ 7241 w 10000"/>
                  <a:gd name="connsiteY2" fmla="*/ 9565 h 9565"/>
                  <a:gd name="connsiteX3" fmla="*/ 7241 w 10000"/>
                  <a:gd name="connsiteY3" fmla="*/ 978 h 9565"/>
                  <a:gd name="connsiteX4" fmla="*/ 8621 w 10000"/>
                  <a:gd name="connsiteY4" fmla="*/ 978 h 9565"/>
                  <a:gd name="connsiteX5" fmla="*/ 10000 w 10000"/>
                  <a:gd name="connsiteY5" fmla="*/ 543 h 9565"/>
                  <a:gd name="connsiteX6" fmla="*/ 8621 w 10000"/>
                  <a:gd name="connsiteY6" fmla="*/ 0 h 9565"/>
                  <a:gd name="connsiteX7" fmla="*/ 1379 w 10000"/>
                  <a:gd name="connsiteY7" fmla="*/ 0 h 9565"/>
                  <a:gd name="connsiteX8" fmla="*/ 0 w 10000"/>
                  <a:gd name="connsiteY8" fmla="*/ 543 h 9565"/>
                  <a:gd name="connsiteX9" fmla="*/ 1379 w 10000"/>
                  <a:gd name="connsiteY9" fmla="*/ 978 h 9565"/>
                  <a:gd name="connsiteX10" fmla="*/ 2759 w 10000"/>
                  <a:gd name="connsiteY10" fmla="*/ 978 h 9565"/>
                  <a:gd name="connsiteX11" fmla="*/ 2759 w 10000"/>
                  <a:gd name="connsiteY11" fmla="*/ 9565 h 9565"/>
                  <a:gd name="connsiteX12" fmla="*/ 1379 w 10000"/>
                  <a:gd name="connsiteY12" fmla="*/ 9565 h 9565"/>
                  <a:gd name="connsiteX0" fmla="*/ 2759 w 10000"/>
                  <a:gd name="connsiteY0" fmla="*/ 10000 h 10000"/>
                  <a:gd name="connsiteX1" fmla="*/ 8621 w 10000"/>
                  <a:gd name="connsiteY1" fmla="*/ 10000 h 10000"/>
                  <a:gd name="connsiteX2" fmla="*/ 7241 w 10000"/>
                  <a:gd name="connsiteY2" fmla="*/ 10000 h 10000"/>
                  <a:gd name="connsiteX3" fmla="*/ 7241 w 10000"/>
                  <a:gd name="connsiteY3" fmla="*/ 1022 h 10000"/>
                  <a:gd name="connsiteX4" fmla="*/ 8621 w 10000"/>
                  <a:gd name="connsiteY4" fmla="*/ 1022 h 10000"/>
                  <a:gd name="connsiteX5" fmla="*/ 10000 w 10000"/>
                  <a:gd name="connsiteY5" fmla="*/ 568 h 10000"/>
                  <a:gd name="connsiteX6" fmla="*/ 8621 w 10000"/>
                  <a:gd name="connsiteY6" fmla="*/ 0 h 10000"/>
                  <a:gd name="connsiteX7" fmla="*/ 1379 w 10000"/>
                  <a:gd name="connsiteY7" fmla="*/ 0 h 10000"/>
                  <a:gd name="connsiteX8" fmla="*/ 0 w 10000"/>
                  <a:gd name="connsiteY8" fmla="*/ 568 h 10000"/>
                  <a:gd name="connsiteX9" fmla="*/ 1379 w 10000"/>
                  <a:gd name="connsiteY9" fmla="*/ 1022 h 10000"/>
                  <a:gd name="connsiteX10" fmla="*/ 2759 w 10000"/>
                  <a:gd name="connsiteY10" fmla="*/ 1022 h 10000"/>
                  <a:gd name="connsiteX11" fmla="*/ 2759 w 10000"/>
                  <a:gd name="connsiteY11" fmla="*/ 10000 h 10000"/>
                  <a:gd name="connsiteX0" fmla="*/ 2759 w 10000"/>
                  <a:gd name="connsiteY0" fmla="*/ 10000 h 10000"/>
                  <a:gd name="connsiteX1" fmla="*/ 7241 w 10000"/>
                  <a:gd name="connsiteY1" fmla="*/ 10000 h 10000"/>
                  <a:gd name="connsiteX2" fmla="*/ 7241 w 10000"/>
                  <a:gd name="connsiteY2" fmla="*/ 1022 h 10000"/>
                  <a:gd name="connsiteX3" fmla="*/ 8621 w 10000"/>
                  <a:gd name="connsiteY3" fmla="*/ 1022 h 10000"/>
                  <a:gd name="connsiteX4" fmla="*/ 10000 w 10000"/>
                  <a:gd name="connsiteY4" fmla="*/ 568 h 10000"/>
                  <a:gd name="connsiteX5" fmla="*/ 8621 w 10000"/>
                  <a:gd name="connsiteY5" fmla="*/ 0 h 10000"/>
                  <a:gd name="connsiteX6" fmla="*/ 1379 w 10000"/>
                  <a:gd name="connsiteY6" fmla="*/ 0 h 10000"/>
                  <a:gd name="connsiteX7" fmla="*/ 0 w 10000"/>
                  <a:gd name="connsiteY7" fmla="*/ 568 h 10000"/>
                  <a:gd name="connsiteX8" fmla="*/ 1379 w 10000"/>
                  <a:gd name="connsiteY8" fmla="*/ 1022 h 10000"/>
                  <a:gd name="connsiteX9" fmla="*/ 2759 w 10000"/>
                  <a:gd name="connsiteY9" fmla="*/ 1022 h 10000"/>
                  <a:gd name="connsiteX10" fmla="*/ 2759 w 10000"/>
                  <a:gd name="connsiteY10" fmla="*/ 10000 h 10000"/>
                  <a:gd name="connsiteX0" fmla="*/ 2759 w 10000"/>
                  <a:gd name="connsiteY0" fmla="*/ 10000 h 10000"/>
                  <a:gd name="connsiteX1" fmla="*/ 6746 w 10000"/>
                  <a:gd name="connsiteY1" fmla="*/ 1900 h 10000"/>
                  <a:gd name="connsiteX2" fmla="*/ 7241 w 10000"/>
                  <a:gd name="connsiteY2" fmla="*/ 1022 h 10000"/>
                  <a:gd name="connsiteX3" fmla="*/ 8621 w 10000"/>
                  <a:gd name="connsiteY3" fmla="*/ 1022 h 10000"/>
                  <a:gd name="connsiteX4" fmla="*/ 10000 w 10000"/>
                  <a:gd name="connsiteY4" fmla="*/ 568 h 10000"/>
                  <a:gd name="connsiteX5" fmla="*/ 8621 w 10000"/>
                  <a:gd name="connsiteY5" fmla="*/ 0 h 10000"/>
                  <a:gd name="connsiteX6" fmla="*/ 1379 w 10000"/>
                  <a:gd name="connsiteY6" fmla="*/ 0 h 10000"/>
                  <a:gd name="connsiteX7" fmla="*/ 0 w 10000"/>
                  <a:gd name="connsiteY7" fmla="*/ 568 h 10000"/>
                  <a:gd name="connsiteX8" fmla="*/ 1379 w 10000"/>
                  <a:gd name="connsiteY8" fmla="*/ 1022 h 10000"/>
                  <a:gd name="connsiteX9" fmla="*/ 2759 w 10000"/>
                  <a:gd name="connsiteY9" fmla="*/ 1022 h 10000"/>
                  <a:gd name="connsiteX10" fmla="*/ 2759 w 10000"/>
                  <a:gd name="connsiteY10" fmla="*/ 10000 h 10000"/>
                  <a:gd name="connsiteX0" fmla="*/ 3584 w 10000"/>
                  <a:gd name="connsiteY0" fmla="*/ 1517 h 1912"/>
                  <a:gd name="connsiteX1" fmla="*/ 6746 w 10000"/>
                  <a:gd name="connsiteY1" fmla="*/ 1900 h 1912"/>
                  <a:gd name="connsiteX2" fmla="*/ 7241 w 10000"/>
                  <a:gd name="connsiteY2" fmla="*/ 1022 h 1912"/>
                  <a:gd name="connsiteX3" fmla="*/ 8621 w 10000"/>
                  <a:gd name="connsiteY3" fmla="*/ 1022 h 1912"/>
                  <a:gd name="connsiteX4" fmla="*/ 10000 w 10000"/>
                  <a:gd name="connsiteY4" fmla="*/ 568 h 1912"/>
                  <a:gd name="connsiteX5" fmla="*/ 8621 w 10000"/>
                  <a:gd name="connsiteY5" fmla="*/ 0 h 1912"/>
                  <a:gd name="connsiteX6" fmla="*/ 1379 w 10000"/>
                  <a:gd name="connsiteY6" fmla="*/ 0 h 1912"/>
                  <a:gd name="connsiteX7" fmla="*/ 0 w 10000"/>
                  <a:gd name="connsiteY7" fmla="*/ 568 h 1912"/>
                  <a:gd name="connsiteX8" fmla="*/ 1379 w 10000"/>
                  <a:gd name="connsiteY8" fmla="*/ 1022 h 1912"/>
                  <a:gd name="connsiteX9" fmla="*/ 2759 w 10000"/>
                  <a:gd name="connsiteY9" fmla="*/ 1022 h 1912"/>
                  <a:gd name="connsiteX10" fmla="*/ 3584 w 10000"/>
                  <a:gd name="connsiteY10" fmla="*/ 1517 h 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912">
                    <a:moveTo>
                      <a:pt x="3584" y="1517"/>
                    </a:moveTo>
                    <a:cubicBezTo>
                      <a:pt x="4638" y="1645"/>
                      <a:pt x="6137" y="1982"/>
                      <a:pt x="6746" y="1900"/>
                    </a:cubicBezTo>
                    <a:cubicBezTo>
                      <a:pt x="7355" y="1818"/>
                      <a:pt x="6929" y="1168"/>
                      <a:pt x="7241" y="1022"/>
                    </a:cubicBezTo>
                    <a:cubicBezTo>
                      <a:pt x="7553" y="876"/>
                      <a:pt x="8161" y="1022"/>
                      <a:pt x="8621" y="1022"/>
                    </a:cubicBezTo>
                    <a:cubicBezTo>
                      <a:pt x="9310" y="1022"/>
                      <a:pt x="10000" y="796"/>
                      <a:pt x="10000" y="568"/>
                    </a:cubicBezTo>
                    <a:cubicBezTo>
                      <a:pt x="10000" y="227"/>
                      <a:pt x="9310" y="0"/>
                      <a:pt x="8621" y="0"/>
                    </a:cubicBezTo>
                    <a:lnTo>
                      <a:pt x="1379" y="0"/>
                    </a:lnTo>
                    <a:cubicBezTo>
                      <a:pt x="690" y="0"/>
                      <a:pt x="0" y="227"/>
                      <a:pt x="0" y="568"/>
                    </a:cubicBezTo>
                    <a:cubicBezTo>
                      <a:pt x="0" y="796"/>
                      <a:pt x="690" y="1022"/>
                      <a:pt x="1379" y="1022"/>
                    </a:cubicBezTo>
                    <a:lnTo>
                      <a:pt x="2759" y="1022"/>
                    </a:lnTo>
                    <a:lnTo>
                      <a:pt x="3584" y="15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solidFill>
                    <a:schemeClr val="bg1"/>
                  </a:solidFill>
                </a:endParaRPr>
              </a:p>
            </p:txBody>
          </p:sp>
        </p:grpSp>
        <p:grpSp>
          <p:nvGrpSpPr>
            <p:cNvPr id="49" name="Group 48">
              <a:extLst>
                <a:ext uri="{FF2B5EF4-FFF2-40B4-BE49-F238E27FC236}">
                  <a16:creationId xmlns:a16="http://schemas.microsoft.com/office/drawing/2014/main" id="{FF71F36F-501D-44B8-97FB-CC7F1C5B439C}"/>
                </a:ext>
              </a:extLst>
            </p:cNvPr>
            <p:cNvGrpSpPr>
              <a:grpSpLocks noChangeAspect="1"/>
            </p:cNvGrpSpPr>
            <p:nvPr/>
          </p:nvGrpSpPr>
          <p:grpSpPr>
            <a:xfrm>
              <a:off x="7159644" y="1120758"/>
              <a:ext cx="524652" cy="524652"/>
              <a:chOff x="4316413" y="4033837"/>
              <a:chExt cx="635000" cy="639763"/>
            </a:xfrm>
            <a:solidFill>
              <a:schemeClr val="tx2"/>
            </a:solidFill>
          </p:grpSpPr>
          <p:sp>
            <p:nvSpPr>
              <p:cNvPr id="50" name="Freeform 118">
                <a:extLst>
                  <a:ext uri="{FF2B5EF4-FFF2-40B4-BE49-F238E27FC236}">
                    <a16:creationId xmlns:a16="http://schemas.microsoft.com/office/drawing/2014/main" id="{1BC3EC21-729B-4AC4-92FE-11AC7D2FEB09}"/>
                  </a:ext>
                </a:extLst>
              </p:cNvPr>
              <p:cNvSpPr>
                <a:spLocks noEditPoints="1"/>
              </p:cNvSpPr>
              <p:nvPr/>
            </p:nvSpPr>
            <p:spPr bwMode="auto">
              <a:xfrm>
                <a:off x="4316413" y="4033837"/>
                <a:ext cx="635000" cy="639763"/>
              </a:xfrm>
              <a:custGeom>
                <a:avLst/>
                <a:gdLst>
                  <a:gd name="T0" fmla="*/ 302 w 400"/>
                  <a:gd name="T1" fmla="*/ 98 h 403"/>
                  <a:gd name="T2" fmla="*/ 302 w 400"/>
                  <a:gd name="T3" fmla="*/ 0 h 403"/>
                  <a:gd name="T4" fmla="*/ 98 w 400"/>
                  <a:gd name="T5" fmla="*/ 0 h 403"/>
                  <a:gd name="T6" fmla="*/ 98 w 400"/>
                  <a:gd name="T7" fmla="*/ 98 h 403"/>
                  <a:gd name="T8" fmla="*/ 0 w 400"/>
                  <a:gd name="T9" fmla="*/ 98 h 403"/>
                  <a:gd name="T10" fmla="*/ 0 w 400"/>
                  <a:gd name="T11" fmla="*/ 403 h 403"/>
                  <a:gd name="T12" fmla="*/ 400 w 400"/>
                  <a:gd name="T13" fmla="*/ 403 h 403"/>
                  <a:gd name="T14" fmla="*/ 400 w 400"/>
                  <a:gd name="T15" fmla="*/ 98 h 403"/>
                  <a:gd name="T16" fmla="*/ 302 w 400"/>
                  <a:gd name="T17" fmla="*/ 98 h 403"/>
                  <a:gd name="T18" fmla="*/ 221 w 400"/>
                  <a:gd name="T19" fmla="*/ 366 h 403"/>
                  <a:gd name="T20" fmla="*/ 221 w 400"/>
                  <a:gd name="T21" fmla="*/ 382 h 403"/>
                  <a:gd name="T22" fmla="*/ 179 w 400"/>
                  <a:gd name="T23" fmla="*/ 382 h 403"/>
                  <a:gd name="T24" fmla="*/ 179 w 400"/>
                  <a:gd name="T25" fmla="*/ 366 h 403"/>
                  <a:gd name="T26" fmla="*/ 221 w 400"/>
                  <a:gd name="T27" fmla="*/ 366 h 403"/>
                  <a:gd name="T28" fmla="*/ 158 w 400"/>
                  <a:gd name="T29" fmla="*/ 345 h 403"/>
                  <a:gd name="T30" fmla="*/ 158 w 400"/>
                  <a:gd name="T31" fmla="*/ 382 h 403"/>
                  <a:gd name="T32" fmla="*/ 118 w 400"/>
                  <a:gd name="T33" fmla="*/ 382 h 403"/>
                  <a:gd name="T34" fmla="*/ 118 w 400"/>
                  <a:gd name="T35" fmla="*/ 20 h 403"/>
                  <a:gd name="T36" fmla="*/ 282 w 400"/>
                  <a:gd name="T37" fmla="*/ 20 h 403"/>
                  <a:gd name="T38" fmla="*/ 282 w 400"/>
                  <a:gd name="T39" fmla="*/ 382 h 403"/>
                  <a:gd name="T40" fmla="*/ 242 w 400"/>
                  <a:gd name="T41" fmla="*/ 382 h 403"/>
                  <a:gd name="T42" fmla="*/ 242 w 400"/>
                  <a:gd name="T43" fmla="*/ 345 h 403"/>
                  <a:gd name="T44" fmla="*/ 158 w 400"/>
                  <a:gd name="T45" fmla="*/ 345 h 403"/>
                  <a:gd name="T46" fmla="*/ 379 w 400"/>
                  <a:gd name="T47" fmla="*/ 119 h 403"/>
                  <a:gd name="T48" fmla="*/ 379 w 400"/>
                  <a:gd name="T49" fmla="*/ 382 h 403"/>
                  <a:gd name="T50" fmla="*/ 302 w 400"/>
                  <a:gd name="T51" fmla="*/ 382 h 403"/>
                  <a:gd name="T52" fmla="*/ 302 w 400"/>
                  <a:gd name="T53" fmla="*/ 119 h 403"/>
                  <a:gd name="T54" fmla="*/ 379 w 400"/>
                  <a:gd name="T55" fmla="*/ 119 h 403"/>
                  <a:gd name="T56" fmla="*/ 98 w 400"/>
                  <a:gd name="T57" fmla="*/ 119 h 403"/>
                  <a:gd name="T58" fmla="*/ 98 w 400"/>
                  <a:gd name="T59" fmla="*/ 382 h 403"/>
                  <a:gd name="T60" fmla="*/ 21 w 400"/>
                  <a:gd name="T61" fmla="*/ 382 h 403"/>
                  <a:gd name="T62" fmla="*/ 21 w 400"/>
                  <a:gd name="T63" fmla="*/ 119 h 403"/>
                  <a:gd name="T64" fmla="*/ 98 w 400"/>
                  <a:gd name="T65" fmla="*/ 11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3">
                    <a:moveTo>
                      <a:pt x="302" y="98"/>
                    </a:moveTo>
                    <a:lnTo>
                      <a:pt x="302" y="0"/>
                    </a:lnTo>
                    <a:lnTo>
                      <a:pt x="98" y="0"/>
                    </a:lnTo>
                    <a:lnTo>
                      <a:pt x="98" y="98"/>
                    </a:lnTo>
                    <a:lnTo>
                      <a:pt x="0" y="98"/>
                    </a:lnTo>
                    <a:lnTo>
                      <a:pt x="0" y="403"/>
                    </a:lnTo>
                    <a:lnTo>
                      <a:pt x="400" y="403"/>
                    </a:lnTo>
                    <a:lnTo>
                      <a:pt x="400" y="98"/>
                    </a:lnTo>
                    <a:lnTo>
                      <a:pt x="302" y="98"/>
                    </a:lnTo>
                    <a:close/>
                    <a:moveTo>
                      <a:pt x="221" y="366"/>
                    </a:moveTo>
                    <a:lnTo>
                      <a:pt x="221" y="382"/>
                    </a:lnTo>
                    <a:lnTo>
                      <a:pt x="179" y="382"/>
                    </a:lnTo>
                    <a:lnTo>
                      <a:pt x="179" y="366"/>
                    </a:lnTo>
                    <a:lnTo>
                      <a:pt x="221" y="366"/>
                    </a:lnTo>
                    <a:close/>
                    <a:moveTo>
                      <a:pt x="158" y="345"/>
                    </a:moveTo>
                    <a:lnTo>
                      <a:pt x="158" y="382"/>
                    </a:lnTo>
                    <a:lnTo>
                      <a:pt x="118" y="382"/>
                    </a:lnTo>
                    <a:lnTo>
                      <a:pt x="118" y="20"/>
                    </a:lnTo>
                    <a:lnTo>
                      <a:pt x="282" y="20"/>
                    </a:lnTo>
                    <a:lnTo>
                      <a:pt x="282" y="382"/>
                    </a:lnTo>
                    <a:lnTo>
                      <a:pt x="242" y="382"/>
                    </a:lnTo>
                    <a:lnTo>
                      <a:pt x="242" y="345"/>
                    </a:lnTo>
                    <a:lnTo>
                      <a:pt x="158" y="345"/>
                    </a:lnTo>
                    <a:close/>
                    <a:moveTo>
                      <a:pt x="379" y="119"/>
                    </a:moveTo>
                    <a:lnTo>
                      <a:pt x="379" y="382"/>
                    </a:lnTo>
                    <a:lnTo>
                      <a:pt x="302" y="382"/>
                    </a:lnTo>
                    <a:lnTo>
                      <a:pt x="302" y="119"/>
                    </a:lnTo>
                    <a:lnTo>
                      <a:pt x="379" y="119"/>
                    </a:lnTo>
                    <a:close/>
                    <a:moveTo>
                      <a:pt x="98" y="119"/>
                    </a:moveTo>
                    <a:lnTo>
                      <a:pt x="98" y="382"/>
                    </a:lnTo>
                    <a:lnTo>
                      <a:pt x="21" y="382"/>
                    </a:lnTo>
                    <a:lnTo>
                      <a:pt x="21" y="119"/>
                    </a:lnTo>
                    <a:lnTo>
                      <a:pt x="9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19">
                <a:extLst>
                  <a:ext uri="{FF2B5EF4-FFF2-40B4-BE49-F238E27FC236}">
                    <a16:creationId xmlns:a16="http://schemas.microsoft.com/office/drawing/2014/main" id="{88C57ADA-E7EB-4B25-89D3-0D63CC6D6AF8}"/>
                  </a:ext>
                </a:extLst>
              </p:cNvPr>
              <p:cNvSpPr>
                <a:spLocks noEditPoints="1"/>
              </p:cNvSpPr>
              <p:nvPr/>
            </p:nvSpPr>
            <p:spPr bwMode="auto">
              <a:xfrm>
                <a:off x="4546600" y="4098925"/>
                <a:ext cx="174625" cy="176213"/>
              </a:xfrm>
              <a:custGeom>
                <a:avLst/>
                <a:gdLst>
                  <a:gd name="T0" fmla="*/ 37 w 110"/>
                  <a:gd name="T1" fmla="*/ 111 h 111"/>
                  <a:gd name="T2" fmla="*/ 72 w 110"/>
                  <a:gd name="T3" fmla="*/ 111 h 111"/>
                  <a:gd name="T4" fmla="*/ 72 w 110"/>
                  <a:gd name="T5" fmla="*/ 74 h 111"/>
                  <a:gd name="T6" fmla="*/ 110 w 110"/>
                  <a:gd name="T7" fmla="*/ 74 h 111"/>
                  <a:gd name="T8" fmla="*/ 110 w 110"/>
                  <a:gd name="T9" fmla="*/ 37 h 111"/>
                  <a:gd name="T10" fmla="*/ 72 w 110"/>
                  <a:gd name="T11" fmla="*/ 37 h 111"/>
                  <a:gd name="T12" fmla="*/ 72 w 110"/>
                  <a:gd name="T13" fmla="*/ 0 h 111"/>
                  <a:gd name="T14" fmla="*/ 37 w 110"/>
                  <a:gd name="T15" fmla="*/ 0 h 111"/>
                  <a:gd name="T16" fmla="*/ 37 w 110"/>
                  <a:gd name="T17" fmla="*/ 37 h 111"/>
                  <a:gd name="T18" fmla="*/ 0 w 110"/>
                  <a:gd name="T19" fmla="*/ 37 h 111"/>
                  <a:gd name="T20" fmla="*/ 0 w 110"/>
                  <a:gd name="T21" fmla="*/ 74 h 111"/>
                  <a:gd name="T22" fmla="*/ 37 w 110"/>
                  <a:gd name="T23" fmla="*/ 74 h 111"/>
                  <a:gd name="T24" fmla="*/ 37 w 110"/>
                  <a:gd name="T25" fmla="*/ 111 h 111"/>
                  <a:gd name="T26" fmla="*/ 12 w 110"/>
                  <a:gd name="T27" fmla="*/ 61 h 111"/>
                  <a:gd name="T28" fmla="*/ 12 w 110"/>
                  <a:gd name="T29" fmla="*/ 49 h 111"/>
                  <a:gd name="T30" fmla="*/ 49 w 110"/>
                  <a:gd name="T31" fmla="*/ 49 h 111"/>
                  <a:gd name="T32" fmla="*/ 49 w 110"/>
                  <a:gd name="T33" fmla="*/ 12 h 111"/>
                  <a:gd name="T34" fmla="*/ 61 w 110"/>
                  <a:gd name="T35" fmla="*/ 12 h 111"/>
                  <a:gd name="T36" fmla="*/ 61 w 110"/>
                  <a:gd name="T37" fmla="*/ 49 h 111"/>
                  <a:gd name="T38" fmla="*/ 98 w 110"/>
                  <a:gd name="T39" fmla="*/ 49 h 111"/>
                  <a:gd name="T40" fmla="*/ 98 w 110"/>
                  <a:gd name="T41" fmla="*/ 61 h 111"/>
                  <a:gd name="T42" fmla="*/ 61 w 110"/>
                  <a:gd name="T43" fmla="*/ 61 h 111"/>
                  <a:gd name="T44" fmla="*/ 61 w 110"/>
                  <a:gd name="T45" fmla="*/ 98 h 111"/>
                  <a:gd name="T46" fmla="*/ 49 w 110"/>
                  <a:gd name="T47" fmla="*/ 98 h 111"/>
                  <a:gd name="T48" fmla="*/ 49 w 110"/>
                  <a:gd name="T49" fmla="*/ 61 h 111"/>
                  <a:gd name="T50" fmla="*/ 12 w 110"/>
                  <a:gd name="T51"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1">
                    <a:moveTo>
                      <a:pt x="37" y="111"/>
                    </a:moveTo>
                    <a:lnTo>
                      <a:pt x="72" y="111"/>
                    </a:lnTo>
                    <a:lnTo>
                      <a:pt x="72" y="74"/>
                    </a:lnTo>
                    <a:lnTo>
                      <a:pt x="110" y="74"/>
                    </a:lnTo>
                    <a:lnTo>
                      <a:pt x="110" y="37"/>
                    </a:lnTo>
                    <a:lnTo>
                      <a:pt x="72" y="37"/>
                    </a:lnTo>
                    <a:lnTo>
                      <a:pt x="72" y="0"/>
                    </a:lnTo>
                    <a:lnTo>
                      <a:pt x="37" y="0"/>
                    </a:lnTo>
                    <a:lnTo>
                      <a:pt x="37" y="37"/>
                    </a:lnTo>
                    <a:lnTo>
                      <a:pt x="0" y="37"/>
                    </a:lnTo>
                    <a:lnTo>
                      <a:pt x="0" y="74"/>
                    </a:lnTo>
                    <a:lnTo>
                      <a:pt x="37" y="74"/>
                    </a:lnTo>
                    <a:lnTo>
                      <a:pt x="37" y="111"/>
                    </a:lnTo>
                    <a:close/>
                    <a:moveTo>
                      <a:pt x="12" y="61"/>
                    </a:moveTo>
                    <a:lnTo>
                      <a:pt x="12" y="49"/>
                    </a:lnTo>
                    <a:lnTo>
                      <a:pt x="49" y="49"/>
                    </a:lnTo>
                    <a:lnTo>
                      <a:pt x="49" y="12"/>
                    </a:lnTo>
                    <a:lnTo>
                      <a:pt x="61" y="12"/>
                    </a:lnTo>
                    <a:lnTo>
                      <a:pt x="61" y="49"/>
                    </a:lnTo>
                    <a:lnTo>
                      <a:pt x="98" y="49"/>
                    </a:lnTo>
                    <a:lnTo>
                      <a:pt x="98" y="61"/>
                    </a:lnTo>
                    <a:lnTo>
                      <a:pt x="61" y="61"/>
                    </a:lnTo>
                    <a:lnTo>
                      <a:pt x="61" y="98"/>
                    </a:lnTo>
                    <a:lnTo>
                      <a:pt x="49" y="98"/>
                    </a:lnTo>
                    <a:lnTo>
                      <a:pt x="49" y="61"/>
                    </a:lnTo>
                    <a:lnTo>
                      <a:pt x="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2" name="Rectangle 51">
                <a:extLst>
                  <a:ext uri="{FF2B5EF4-FFF2-40B4-BE49-F238E27FC236}">
                    <a16:creationId xmlns:a16="http://schemas.microsoft.com/office/drawing/2014/main" id="{00943345-1BCC-49D7-892A-B68DFD050545}"/>
                  </a:ext>
                </a:extLst>
              </p:cNvPr>
              <p:cNvSpPr>
                <a:spLocks noChangeArrowheads="1"/>
              </p:cNvSpPr>
              <p:nvPr/>
            </p:nvSpPr>
            <p:spPr bwMode="auto">
              <a:xfrm>
                <a:off x="4557713" y="4548188"/>
                <a:ext cx="152400"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Rectangle 52">
                <a:extLst>
                  <a:ext uri="{FF2B5EF4-FFF2-40B4-BE49-F238E27FC236}">
                    <a16:creationId xmlns:a16="http://schemas.microsoft.com/office/drawing/2014/main" id="{A73C8EE4-49BD-4B95-B2EC-E14E5310DB83}"/>
                  </a:ext>
                </a:extLst>
              </p:cNvPr>
              <p:cNvSpPr>
                <a:spLocks noChangeArrowheads="1"/>
              </p:cNvSpPr>
              <p:nvPr/>
            </p:nvSpPr>
            <p:spPr bwMode="auto">
              <a:xfrm>
                <a:off x="4386263" y="4371975"/>
                <a:ext cx="428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Rectangle 53">
                <a:extLst>
                  <a:ext uri="{FF2B5EF4-FFF2-40B4-BE49-F238E27FC236}">
                    <a16:creationId xmlns:a16="http://schemas.microsoft.com/office/drawing/2014/main" id="{97712D8E-E108-4E78-A3BA-48F2E3C8EEC4}"/>
                  </a:ext>
                </a:extLst>
              </p:cNvPr>
              <p:cNvSpPr>
                <a:spLocks noChangeArrowheads="1"/>
              </p:cNvSpPr>
              <p:nvPr/>
            </p:nvSpPr>
            <p:spPr bwMode="auto">
              <a:xfrm>
                <a:off x="4386263" y="4457700"/>
                <a:ext cx="42863"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Rectangle 54">
                <a:extLst>
                  <a:ext uri="{FF2B5EF4-FFF2-40B4-BE49-F238E27FC236}">
                    <a16:creationId xmlns:a16="http://schemas.microsoft.com/office/drawing/2014/main" id="{739AD723-BFA9-4CA3-84FD-2E8668151291}"/>
                  </a:ext>
                </a:extLst>
              </p:cNvPr>
              <p:cNvSpPr>
                <a:spLocks noChangeArrowheads="1"/>
              </p:cNvSpPr>
              <p:nvPr/>
            </p:nvSpPr>
            <p:spPr bwMode="auto">
              <a:xfrm>
                <a:off x="4386263" y="4540250"/>
                <a:ext cx="428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Rectangle 55">
                <a:extLst>
                  <a:ext uri="{FF2B5EF4-FFF2-40B4-BE49-F238E27FC236}">
                    <a16:creationId xmlns:a16="http://schemas.microsoft.com/office/drawing/2014/main" id="{E4D387F3-D318-413E-A6A5-A73A02B0EED5}"/>
                  </a:ext>
                </a:extLst>
              </p:cNvPr>
              <p:cNvSpPr>
                <a:spLocks noChangeArrowheads="1"/>
              </p:cNvSpPr>
              <p:nvPr/>
            </p:nvSpPr>
            <p:spPr bwMode="auto">
              <a:xfrm>
                <a:off x="4386263" y="4289425"/>
                <a:ext cx="428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 name="Rectangle 56">
                <a:extLst>
                  <a:ext uri="{FF2B5EF4-FFF2-40B4-BE49-F238E27FC236}">
                    <a16:creationId xmlns:a16="http://schemas.microsoft.com/office/drawing/2014/main" id="{88F4DCD5-B74C-448F-844F-413A2DC82BF4}"/>
                  </a:ext>
                </a:extLst>
              </p:cNvPr>
              <p:cNvSpPr>
                <a:spLocks noChangeArrowheads="1"/>
              </p:cNvSpPr>
              <p:nvPr/>
            </p:nvSpPr>
            <p:spPr bwMode="auto">
              <a:xfrm>
                <a:off x="4835525" y="4371975"/>
                <a:ext cx="444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 name="Rectangle 57">
                <a:extLst>
                  <a:ext uri="{FF2B5EF4-FFF2-40B4-BE49-F238E27FC236}">
                    <a16:creationId xmlns:a16="http://schemas.microsoft.com/office/drawing/2014/main" id="{C69CCB37-20AB-438B-8739-C98A2BBF99D4}"/>
                  </a:ext>
                </a:extLst>
              </p:cNvPr>
              <p:cNvSpPr>
                <a:spLocks noChangeArrowheads="1"/>
              </p:cNvSpPr>
              <p:nvPr/>
            </p:nvSpPr>
            <p:spPr bwMode="auto">
              <a:xfrm>
                <a:off x="4835525" y="4457700"/>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9" name="Rectangle 58">
                <a:extLst>
                  <a:ext uri="{FF2B5EF4-FFF2-40B4-BE49-F238E27FC236}">
                    <a16:creationId xmlns:a16="http://schemas.microsoft.com/office/drawing/2014/main" id="{54DA31C8-4B47-43E6-94A2-6A8FFFC56537}"/>
                  </a:ext>
                </a:extLst>
              </p:cNvPr>
              <p:cNvSpPr>
                <a:spLocks noChangeArrowheads="1"/>
              </p:cNvSpPr>
              <p:nvPr/>
            </p:nvSpPr>
            <p:spPr bwMode="auto">
              <a:xfrm>
                <a:off x="4835525" y="4540250"/>
                <a:ext cx="444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Rectangle 59">
                <a:extLst>
                  <a:ext uri="{FF2B5EF4-FFF2-40B4-BE49-F238E27FC236}">
                    <a16:creationId xmlns:a16="http://schemas.microsoft.com/office/drawing/2014/main" id="{9B65CC47-FBA7-41B8-AD93-ACF18540C57A}"/>
                  </a:ext>
                </a:extLst>
              </p:cNvPr>
              <p:cNvSpPr>
                <a:spLocks noChangeArrowheads="1"/>
              </p:cNvSpPr>
              <p:nvPr/>
            </p:nvSpPr>
            <p:spPr bwMode="auto">
              <a:xfrm>
                <a:off x="4835525" y="4289425"/>
                <a:ext cx="444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Rectangle 60">
                <a:extLst>
                  <a:ext uri="{FF2B5EF4-FFF2-40B4-BE49-F238E27FC236}">
                    <a16:creationId xmlns:a16="http://schemas.microsoft.com/office/drawing/2014/main" id="{AC9A3263-36A3-4B5F-92D7-8F42863BC67B}"/>
                  </a:ext>
                </a:extLst>
              </p:cNvPr>
              <p:cNvSpPr>
                <a:spLocks noChangeArrowheads="1"/>
              </p:cNvSpPr>
              <p:nvPr/>
            </p:nvSpPr>
            <p:spPr bwMode="auto">
              <a:xfrm>
                <a:off x="4570413" y="4303713"/>
                <a:ext cx="4127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Rectangle 61">
                <a:extLst>
                  <a:ext uri="{FF2B5EF4-FFF2-40B4-BE49-F238E27FC236}">
                    <a16:creationId xmlns:a16="http://schemas.microsoft.com/office/drawing/2014/main" id="{9B4BEA18-8CC8-4D67-820C-0805325BAA87}"/>
                  </a:ext>
                </a:extLst>
              </p:cNvPr>
              <p:cNvSpPr>
                <a:spLocks noChangeArrowheads="1"/>
              </p:cNvSpPr>
              <p:nvPr/>
            </p:nvSpPr>
            <p:spPr bwMode="auto">
              <a:xfrm>
                <a:off x="4570413" y="4387850"/>
                <a:ext cx="4127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Rectangle 62">
                <a:extLst>
                  <a:ext uri="{FF2B5EF4-FFF2-40B4-BE49-F238E27FC236}">
                    <a16:creationId xmlns:a16="http://schemas.microsoft.com/office/drawing/2014/main" id="{8845FE6E-906A-4B2E-9A33-1FA342BB3C2A}"/>
                  </a:ext>
                </a:extLst>
              </p:cNvPr>
              <p:cNvSpPr>
                <a:spLocks noChangeArrowheads="1"/>
              </p:cNvSpPr>
              <p:nvPr/>
            </p:nvSpPr>
            <p:spPr bwMode="auto">
              <a:xfrm>
                <a:off x="4570413" y="4470400"/>
                <a:ext cx="4127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Rectangle 63">
                <a:extLst>
                  <a:ext uri="{FF2B5EF4-FFF2-40B4-BE49-F238E27FC236}">
                    <a16:creationId xmlns:a16="http://schemas.microsoft.com/office/drawing/2014/main" id="{74ED6CFC-75EE-4F7C-AFF3-BEC13FA294F0}"/>
                  </a:ext>
                </a:extLst>
              </p:cNvPr>
              <p:cNvSpPr>
                <a:spLocks noChangeArrowheads="1"/>
              </p:cNvSpPr>
              <p:nvPr/>
            </p:nvSpPr>
            <p:spPr bwMode="auto">
              <a:xfrm>
                <a:off x="4654550" y="4303713"/>
                <a:ext cx="39688"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Rectangle 64">
                <a:extLst>
                  <a:ext uri="{FF2B5EF4-FFF2-40B4-BE49-F238E27FC236}">
                    <a16:creationId xmlns:a16="http://schemas.microsoft.com/office/drawing/2014/main" id="{D402E18F-DF95-4B4B-9E92-C79F7E7DFF2D}"/>
                  </a:ext>
                </a:extLst>
              </p:cNvPr>
              <p:cNvSpPr>
                <a:spLocks noChangeArrowheads="1"/>
              </p:cNvSpPr>
              <p:nvPr/>
            </p:nvSpPr>
            <p:spPr bwMode="auto">
              <a:xfrm>
                <a:off x="4654550" y="4387850"/>
                <a:ext cx="396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Rectangle 65">
                <a:extLst>
                  <a:ext uri="{FF2B5EF4-FFF2-40B4-BE49-F238E27FC236}">
                    <a16:creationId xmlns:a16="http://schemas.microsoft.com/office/drawing/2014/main" id="{D18DEF07-6C8F-48E2-8FBF-4F1F624EE0F1}"/>
                  </a:ext>
                </a:extLst>
              </p:cNvPr>
              <p:cNvSpPr>
                <a:spLocks noChangeArrowheads="1"/>
              </p:cNvSpPr>
              <p:nvPr/>
            </p:nvSpPr>
            <p:spPr bwMode="auto">
              <a:xfrm>
                <a:off x="4654550" y="4470400"/>
                <a:ext cx="396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7" name="Group 66">
              <a:extLst>
                <a:ext uri="{FF2B5EF4-FFF2-40B4-BE49-F238E27FC236}">
                  <a16:creationId xmlns:a16="http://schemas.microsoft.com/office/drawing/2014/main" id="{0C6CC7D1-9B6D-47FC-919F-82286A6BEC15}"/>
                </a:ext>
              </a:extLst>
            </p:cNvPr>
            <p:cNvGrpSpPr>
              <a:grpSpLocks noChangeAspect="1"/>
            </p:cNvGrpSpPr>
            <p:nvPr/>
          </p:nvGrpSpPr>
          <p:grpSpPr>
            <a:xfrm>
              <a:off x="3314022" y="1157593"/>
              <a:ext cx="497238" cy="450983"/>
              <a:chOff x="13401675" y="-195263"/>
              <a:chExt cx="1092201" cy="990601"/>
            </a:xfrm>
            <a:solidFill>
              <a:schemeClr val="tx2"/>
            </a:solidFill>
          </p:grpSpPr>
          <p:sp>
            <p:nvSpPr>
              <p:cNvPr id="68" name="Freeform 496">
                <a:extLst>
                  <a:ext uri="{FF2B5EF4-FFF2-40B4-BE49-F238E27FC236}">
                    <a16:creationId xmlns:a16="http://schemas.microsoft.com/office/drawing/2014/main" id="{BC2A13D4-2859-4C8D-8246-1BCCA90CC6DB}"/>
                  </a:ext>
                </a:extLst>
              </p:cNvPr>
              <p:cNvSpPr>
                <a:spLocks noEditPoints="1"/>
              </p:cNvSpPr>
              <p:nvPr/>
            </p:nvSpPr>
            <p:spPr bwMode="auto">
              <a:xfrm>
                <a:off x="13635038" y="-195263"/>
                <a:ext cx="858838" cy="849313"/>
              </a:xfrm>
              <a:custGeom>
                <a:avLst/>
                <a:gdLst>
                  <a:gd name="T0" fmla="*/ 506 w 525"/>
                  <a:gd name="T1" fmla="*/ 412 h 519"/>
                  <a:gd name="T2" fmla="*/ 336 w 525"/>
                  <a:gd name="T3" fmla="*/ 194 h 519"/>
                  <a:gd name="T4" fmla="*/ 366 w 525"/>
                  <a:gd name="T5" fmla="*/ 209 h 519"/>
                  <a:gd name="T6" fmla="*/ 403 w 525"/>
                  <a:gd name="T7" fmla="*/ 188 h 519"/>
                  <a:gd name="T8" fmla="*/ 283 w 525"/>
                  <a:gd name="T9" fmla="*/ 11 h 519"/>
                  <a:gd name="T10" fmla="*/ 226 w 525"/>
                  <a:gd name="T11" fmla="*/ 11 h 519"/>
                  <a:gd name="T12" fmla="*/ 216 w 525"/>
                  <a:gd name="T13" fmla="*/ 74 h 519"/>
                  <a:gd name="T14" fmla="*/ 84 w 525"/>
                  <a:gd name="T15" fmla="*/ 214 h 519"/>
                  <a:gd name="T16" fmla="*/ 54 w 525"/>
                  <a:gd name="T17" fmla="*/ 201 h 519"/>
                  <a:gd name="T18" fmla="*/ 15 w 525"/>
                  <a:gd name="T19" fmla="*/ 223 h 519"/>
                  <a:gd name="T20" fmla="*/ 138 w 525"/>
                  <a:gd name="T21" fmla="*/ 400 h 519"/>
                  <a:gd name="T22" fmla="*/ 191 w 525"/>
                  <a:gd name="T23" fmla="*/ 400 h 519"/>
                  <a:gd name="T24" fmla="*/ 202 w 525"/>
                  <a:gd name="T25" fmla="*/ 332 h 519"/>
                  <a:gd name="T26" fmla="*/ 232 w 525"/>
                  <a:gd name="T27" fmla="*/ 298 h 519"/>
                  <a:gd name="T28" fmla="*/ 418 w 525"/>
                  <a:gd name="T29" fmla="*/ 501 h 519"/>
                  <a:gd name="T30" fmla="*/ 507 w 525"/>
                  <a:gd name="T31" fmla="*/ 501 h 519"/>
                  <a:gd name="T32" fmla="*/ 507 w 525"/>
                  <a:gd name="T33" fmla="*/ 412 h 519"/>
                  <a:gd name="T34" fmla="*/ 246 w 525"/>
                  <a:gd name="T35" fmla="*/ 31 h 519"/>
                  <a:gd name="T36" fmla="*/ 263 w 525"/>
                  <a:gd name="T37" fmla="*/ 31 h 519"/>
                  <a:gd name="T38" fmla="*/ 383 w 525"/>
                  <a:gd name="T39" fmla="*/ 168 h 519"/>
                  <a:gd name="T40" fmla="*/ 360 w 525"/>
                  <a:gd name="T41" fmla="*/ 178 h 519"/>
                  <a:gd name="T42" fmla="*/ 236 w 525"/>
                  <a:gd name="T43" fmla="*/ 41 h 519"/>
                  <a:gd name="T44" fmla="*/ 171 w 525"/>
                  <a:gd name="T45" fmla="*/ 380 h 519"/>
                  <a:gd name="T46" fmla="*/ 35 w 525"/>
                  <a:gd name="T47" fmla="*/ 256 h 519"/>
                  <a:gd name="T48" fmla="*/ 45 w 525"/>
                  <a:gd name="T49" fmla="*/ 232 h 519"/>
                  <a:gd name="T50" fmla="*/ 62 w 525"/>
                  <a:gd name="T51" fmla="*/ 232 h 519"/>
                  <a:gd name="T52" fmla="*/ 182 w 525"/>
                  <a:gd name="T53" fmla="*/ 369 h 519"/>
                  <a:gd name="T54" fmla="*/ 104 w 525"/>
                  <a:gd name="T55" fmla="*/ 234 h 519"/>
                  <a:gd name="T56" fmla="*/ 278 w 525"/>
                  <a:gd name="T57" fmla="*/ 136 h 519"/>
                  <a:gd name="T58" fmla="*/ 180 w 525"/>
                  <a:gd name="T59" fmla="*/ 310 h 519"/>
                  <a:gd name="T60" fmla="*/ 284 w 525"/>
                  <a:gd name="T61" fmla="*/ 246 h 519"/>
                  <a:gd name="T62" fmla="*/ 291 w 525"/>
                  <a:gd name="T63" fmla="*/ 321 h 519"/>
                  <a:gd name="T64" fmla="*/ 284 w 525"/>
                  <a:gd name="T65" fmla="*/ 246 h 519"/>
                  <a:gd name="T66" fmla="*/ 462 w 525"/>
                  <a:gd name="T67" fmla="*/ 491 h 519"/>
                  <a:gd name="T68" fmla="*/ 310 w 525"/>
                  <a:gd name="T69" fmla="*/ 342 h 519"/>
                  <a:gd name="T70" fmla="*/ 487 w 525"/>
                  <a:gd name="T71" fmla="*/ 432 h 519"/>
                  <a:gd name="T72" fmla="*/ 487 w 525"/>
                  <a:gd name="T73" fmla="*/ 48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5" h="519">
                    <a:moveTo>
                      <a:pt x="507" y="412"/>
                    </a:moveTo>
                    <a:cubicBezTo>
                      <a:pt x="507" y="412"/>
                      <a:pt x="507" y="412"/>
                      <a:pt x="506" y="412"/>
                    </a:cubicBezTo>
                    <a:cubicBezTo>
                      <a:pt x="304" y="226"/>
                      <a:pt x="304" y="226"/>
                      <a:pt x="304" y="226"/>
                    </a:cubicBezTo>
                    <a:cubicBezTo>
                      <a:pt x="336" y="194"/>
                      <a:pt x="336" y="194"/>
                      <a:pt x="336" y="194"/>
                    </a:cubicBezTo>
                    <a:cubicBezTo>
                      <a:pt x="340" y="198"/>
                      <a:pt x="340" y="198"/>
                      <a:pt x="340" y="198"/>
                    </a:cubicBezTo>
                    <a:cubicBezTo>
                      <a:pt x="347" y="205"/>
                      <a:pt x="356" y="209"/>
                      <a:pt x="366" y="209"/>
                    </a:cubicBezTo>
                    <a:cubicBezTo>
                      <a:pt x="376" y="209"/>
                      <a:pt x="386" y="205"/>
                      <a:pt x="393" y="198"/>
                    </a:cubicBezTo>
                    <a:cubicBezTo>
                      <a:pt x="403" y="188"/>
                      <a:pt x="403" y="188"/>
                      <a:pt x="403" y="188"/>
                    </a:cubicBezTo>
                    <a:cubicBezTo>
                      <a:pt x="418" y="172"/>
                      <a:pt x="418" y="147"/>
                      <a:pt x="403" y="132"/>
                    </a:cubicBezTo>
                    <a:cubicBezTo>
                      <a:pt x="283" y="11"/>
                      <a:pt x="283" y="11"/>
                      <a:pt x="283" y="11"/>
                    </a:cubicBezTo>
                    <a:cubicBezTo>
                      <a:pt x="275" y="4"/>
                      <a:pt x="265" y="0"/>
                      <a:pt x="255" y="0"/>
                    </a:cubicBezTo>
                    <a:cubicBezTo>
                      <a:pt x="244" y="0"/>
                      <a:pt x="234" y="4"/>
                      <a:pt x="226" y="11"/>
                    </a:cubicBezTo>
                    <a:cubicBezTo>
                      <a:pt x="216" y="21"/>
                      <a:pt x="216" y="21"/>
                      <a:pt x="216" y="21"/>
                    </a:cubicBezTo>
                    <a:cubicBezTo>
                      <a:pt x="202" y="36"/>
                      <a:pt x="202" y="60"/>
                      <a:pt x="216" y="74"/>
                    </a:cubicBezTo>
                    <a:cubicBezTo>
                      <a:pt x="220" y="78"/>
                      <a:pt x="220" y="78"/>
                      <a:pt x="220" y="78"/>
                    </a:cubicBezTo>
                    <a:cubicBezTo>
                      <a:pt x="84" y="214"/>
                      <a:pt x="84" y="214"/>
                      <a:pt x="84" y="214"/>
                    </a:cubicBezTo>
                    <a:cubicBezTo>
                      <a:pt x="82" y="212"/>
                      <a:pt x="82" y="212"/>
                      <a:pt x="82" y="212"/>
                    </a:cubicBezTo>
                    <a:cubicBezTo>
                      <a:pt x="75" y="205"/>
                      <a:pt x="65" y="201"/>
                      <a:pt x="54" y="201"/>
                    </a:cubicBezTo>
                    <a:cubicBezTo>
                      <a:pt x="43" y="201"/>
                      <a:pt x="33" y="205"/>
                      <a:pt x="26" y="212"/>
                    </a:cubicBezTo>
                    <a:cubicBezTo>
                      <a:pt x="15" y="223"/>
                      <a:pt x="15" y="223"/>
                      <a:pt x="15" y="223"/>
                    </a:cubicBezTo>
                    <a:cubicBezTo>
                      <a:pt x="0" y="238"/>
                      <a:pt x="0" y="262"/>
                      <a:pt x="15" y="276"/>
                    </a:cubicBezTo>
                    <a:cubicBezTo>
                      <a:pt x="138" y="400"/>
                      <a:pt x="138" y="400"/>
                      <a:pt x="138" y="400"/>
                    </a:cubicBezTo>
                    <a:cubicBezTo>
                      <a:pt x="145" y="407"/>
                      <a:pt x="155" y="411"/>
                      <a:pt x="165" y="411"/>
                    </a:cubicBezTo>
                    <a:cubicBezTo>
                      <a:pt x="175" y="411"/>
                      <a:pt x="184" y="407"/>
                      <a:pt x="191" y="400"/>
                    </a:cubicBezTo>
                    <a:cubicBezTo>
                      <a:pt x="202" y="389"/>
                      <a:pt x="202" y="389"/>
                      <a:pt x="202" y="389"/>
                    </a:cubicBezTo>
                    <a:cubicBezTo>
                      <a:pt x="218" y="373"/>
                      <a:pt x="218" y="348"/>
                      <a:pt x="202" y="332"/>
                    </a:cubicBezTo>
                    <a:cubicBezTo>
                      <a:pt x="200" y="330"/>
                      <a:pt x="200" y="330"/>
                      <a:pt x="200" y="330"/>
                    </a:cubicBezTo>
                    <a:cubicBezTo>
                      <a:pt x="232" y="298"/>
                      <a:pt x="232" y="298"/>
                      <a:pt x="232" y="298"/>
                    </a:cubicBezTo>
                    <a:cubicBezTo>
                      <a:pt x="418" y="500"/>
                      <a:pt x="418" y="500"/>
                      <a:pt x="418" y="500"/>
                    </a:cubicBezTo>
                    <a:cubicBezTo>
                      <a:pt x="418" y="501"/>
                      <a:pt x="418" y="501"/>
                      <a:pt x="418" y="501"/>
                    </a:cubicBezTo>
                    <a:cubicBezTo>
                      <a:pt x="430" y="513"/>
                      <a:pt x="446" y="519"/>
                      <a:pt x="462" y="519"/>
                    </a:cubicBezTo>
                    <a:cubicBezTo>
                      <a:pt x="479" y="519"/>
                      <a:pt x="495" y="513"/>
                      <a:pt x="507" y="501"/>
                    </a:cubicBezTo>
                    <a:cubicBezTo>
                      <a:pt x="519" y="489"/>
                      <a:pt x="525" y="473"/>
                      <a:pt x="525" y="456"/>
                    </a:cubicBezTo>
                    <a:cubicBezTo>
                      <a:pt x="525" y="440"/>
                      <a:pt x="519" y="424"/>
                      <a:pt x="507" y="412"/>
                    </a:cubicBezTo>
                    <a:close/>
                    <a:moveTo>
                      <a:pt x="236" y="41"/>
                    </a:moveTo>
                    <a:cubicBezTo>
                      <a:pt x="246" y="31"/>
                      <a:pt x="246" y="31"/>
                      <a:pt x="246" y="31"/>
                    </a:cubicBezTo>
                    <a:cubicBezTo>
                      <a:pt x="248" y="29"/>
                      <a:pt x="251" y="28"/>
                      <a:pt x="255" y="28"/>
                    </a:cubicBezTo>
                    <a:cubicBezTo>
                      <a:pt x="258" y="28"/>
                      <a:pt x="261" y="29"/>
                      <a:pt x="263" y="31"/>
                    </a:cubicBezTo>
                    <a:cubicBezTo>
                      <a:pt x="383" y="151"/>
                      <a:pt x="383" y="151"/>
                      <a:pt x="383" y="151"/>
                    </a:cubicBezTo>
                    <a:cubicBezTo>
                      <a:pt x="388" y="156"/>
                      <a:pt x="388" y="163"/>
                      <a:pt x="383" y="168"/>
                    </a:cubicBezTo>
                    <a:cubicBezTo>
                      <a:pt x="373" y="178"/>
                      <a:pt x="373" y="178"/>
                      <a:pt x="373" y="178"/>
                    </a:cubicBezTo>
                    <a:cubicBezTo>
                      <a:pt x="369" y="182"/>
                      <a:pt x="363" y="182"/>
                      <a:pt x="360" y="178"/>
                    </a:cubicBezTo>
                    <a:cubicBezTo>
                      <a:pt x="236" y="54"/>
                      <a:pt x="236" y="54"/>
                      <a:pt x="236" y="54"/>
                    </a:cubicBezTo>
                    <a:cubicBezTo>
                      <a:pt x="233" y="51"/>
                      <a:pt x="233" y="45"/>
                      <a:pt x="236" y="41"/>
                    </a:cubicBezTo>
                    <a:close/>
                    <a:moveTo>
                      <a:pt x="182" y="369"/>
                    </a:moveTo>
                    <a:cubicBezTo>
                      <a:pt x="171" y="380"/>
                      <a:pt x="171" y="380"/>
                      <a:pt x="171" y="380"/>
                    </a:cubicBezTo>
                    <a:cubicBezTo>
                      <a:pt x="168" y="383"/>
                      <a:pt x="161" y="383"/>
                      <a:pt x="158" y="380"/>
                    </a:cubicBezTo>
                    <a:cubicBezTo>
                      <a:pt x="35" y="256"/>
                      <a:pt x="35" y="256"/>
                      <a:pt x="35" y="256"/>
                    </a:cubicBezTo>
                    <a:cubicBezTo>
                      <a:pt x="31" y="253"/>
                      <a:pt x="31" y="247"/>
                      <a:pt x="35" y="243"/>
                    </a:cubicBezTo>
                    <a:cubicBezTo>
                      <a:pt x="45" y="232"/>
                      <a:pt x="45" y="232"/>
                      <a:pt x="45" y="232"/>
                    </a:cubicBezTo>
                    <a:cubicBezTo>
                      <a:pt x="48" y="230"/>
                      <a:pt x="51" y="229"/>
                      <a:pt x="54" y="229"/>
                    </a:cubicBezTo>
                    <a:cubicBezTo>
                      <a:pt x="57" y="229"/>
                      <a:pt x="60" y="230"/>
                      <a:pt x="62" y="232"/>
                    </a:cubicBezTo>
                    <a:cubicBezTo>
                      <a:pt x="182" y="352"/>
                      <a:pt x="182" y="352"/>
                      <a:pt x="182" y="352"/>
                    </a:cubicBezTo>
                    <a:cubicBezTo>
                      <a:pt x="187" y="357"/>
                      <a:pt x="187" y="364"/>
                      <a:pt x="182" y="369"/>
                    </a:cubicBezTo>
                    <a:close/>
                    <a:moveTo>
                      <a:pt x="142" y="272"/>
                    </a:moveTo>
                    <a:cubicBezTo>
                      <a:pt x="104" y="234"/>
                      <a:pt x="104" y="234"/>
                      <a:pt x="104" y="234"/>
                    </a:cubicBezTo>
                    <a:cubicBezTo>
                      <a:pt x="240" y="98"/>
                      <a:pt x="240" y="98"/>
                      <a:pt x="240" y="98"/>
                    </a:cubicBezTo>
                    <a:cubicBezTo>
                      <a:pt x="278" y="136"/>
                      <a:pt x="278" y="136"/>
                      <a:pt x="278" y="136"/>
                    </a:cubicBezTo>
                    <a:cubicBezTo>
                      <a:pt x="316" y="174"/>
                      <a:pt x="316" y="174"/>
                      <a:pt x="316" y="174"/>
                    </a:cubicBezTo>
                    <a:cubicBezTo>
                      <a:pt x="180" y="310"/>
                      <a:pt x="180" y="310"/>
                      <a:pt x="180" y="310"/>
                    </a:cubicBezTo>
                    <a:lnTo>
                      <a:pt x="142" y="272"/>
                    </a:lnTo>
                    <a:close/>
                    <a:moveTo>
                      <a:pt x="284" y="246"/>
                    </a:moveTo>
                    <a:cubicBezTo>
                      <a:pt x="327" y="285"/>
                      <a:pt x="327" y="285"/>
                      <a:pt x="327" y="285"/>
                    </a:cubicBezTo>
                    <a:cubicBezTo>
                      <a:pt x="291" y="321"/>
                      <a:pt x="291" y="321"/>
                      <a:pt x="291" y="321"/>
                    </a:cubicBezTo>
                    <a:cubicBezTo>
                      <a:pt x="252" y="278"/>
                      <a:pt x="252" y="278"/>
                      <a:pt x="252" y="278"/>
                    </a:cubicBezTo>
                    <a:lnTo>
                      <a:pt x="284" y="246"/>
                    </a:lnTo>
                    <a:close/>
                    <a:moveTo>
                      <a:pt x="487" y="481"/>
                    </a:moveTo>
                    <a:cubicBezTo>
                      <a:pt x="481" y="488"/>
                      <a:pt x="472" y="491"/>
                      <a:pt x="462" y="491"/>
                    </a:cubicBezTo>
                    <a:cubicBezTo>
                      <a:pt x="453" y="491"/>
                      <a:pt x="445" y="488"/>
                      <a:pt x="438" y="481"/>
                    </a:cubicBezTo>
                    <a:cubicBezTo>
                      <a:pt x="310" y="342"/>
                      <a:pt x="310" y="342"/>
                      <a:pt x="310" y="342"/>
                    </a:cubicBezTo>
                    <a:cubicBezTo>
                      <a:pt x="348" y="304"/>
                      <a:pt x="348" y="304"/>
                      <a:pt x="348" y="304"/>
                    </a:cubicBezTo>
                    <a:cubicBezTo>
                      <a:pt x="487" y="432"/>
                      <a:pt x="487" y="432"/>
                      <a:pt x="487" y="432"/>
                    </a:cubicBezTo>
                    <a:cubicBezTo>
                      <a:pt x="494" y="439"/>
                      <a:pt x="497" y="447"/>
                      <a:pt x="497" y="456"/>
                    </a:cubicBezTo>
                    <a:cubicBezTo>
                      <a:pt x="497" y="466"/>
                      <a:pt x="494" y="474"/>
                      <a:pt x="487" y="4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200">
                  <a:solidFill>
                    <a:schemeClr val="bg1"/>
                  </a:solidFill>
                  <a:latin typeface="+mn-lt"/>
                </a:endParaRPr>
              </a:p>
            </p:txBody>
          </p:sp>
          <p:sp>
            <p:nvSpPr>
              <p:cNvPr id="69" name="Freeform 497">
                <a:extLst>
                  <a:ext uri="{FF2B5EF4-FFF2-40B4-BE49-F238E27FC236}">
                    <a16:creationId xmlns:a16="http://schemas.microsoft.com/office/drawing/2014/main" id="{1AC005D9-ECB5-41D6-9B50-8EA2DEE8BF46}"/>
                  </a:ext>
                </a:extLst>
              </p:cNvPr>
              <p:cNvSpPr>
                <a:spLocks noEditPoints="1"/>
              </p:cNvSpPr>
              <p:nvPr/>
            </p:nvSpPr>
            <p:spPr bwMode="auto">
              <a:xfrm>
                <a:off x="13401675" y="636588"/>
                <a:ext cx="588963" cy="158750"/>
              </a:xfrm>
              <a:custGeom>
                <a:avLst/>
                <a:gdLst>
                  <a:gd name="T0" fmla="*/ 301 w 360"/>
                  <a:gd name="T1" fmla="*/ 0 h 97"/>
                  <a:gd name="T2" fmla="*/ 59 w 360"/>
                  <a:gd name="T3" fmla="*/ 0 h 97"/>
                  <a:gd name="T4" fmla="*/ 0 w 360"/>
                  <a:gd name="T5" fmla="*/ 59 h 97"/>
                  <a:gd name="T6" fmla="*/ 0 w 360"/>
                  <a:gd name="T7" fmla="*/ 83 h 97"/>
                  <a:gd name="T8" fmla="*/ 14 w 360"/>
                  <a:gd name="T9" fmla="*/ 97 h 97"/>
                  <a:gd name="T10" fmla="*/ 346 w 360"/>
                  <a:gd name="T11" fmla="*/ 97 h 97"/>
                  <a:gd name="T12" fmla="*/ 360 w 360"/>
                  <a:gd name="T13" fmla="*/ 83 h 97"/>
                  <a:gd name="T14" fmla="*/ 360 w 360"/>
                  <a:gd name="T15" fmla="*/ 59 h 97"/>
                  <a:gd name="T16" fmla="*/ 301 w 360"/>
                  <a:gd name="T17" fmla="*/ 0 h 97"/>
                  <a:gd name="T18" fmla="*/ 332 w 360"/>
                  <a:gd name="T19" fmla="*/ 69 h 97"/>
                  <a:gd name="T20" fmla="*/ 28 w 360"/>
                  <a:gd name="T21" fmla="*/ 69 h 97"/>
                  <a:gd name="T22" fmla="*/ 28 w 360"/>
                  <a:gd name="T23" fmla="*/ 59 h 97"/>
                  <a:gd name="T24" fmla="*/ 59 w 360"/>
                  <a:gd name="T25" fmla="*/ 28 h 97"/>
                  <a:gd name="T26" fmla="*/ 301 w 360"/>
                  <a:gd name="T27" fmla="*/ 28 h 97"/>
                  <a:gd name="T28" fmla="*/ 332 w 360"/>
                  <a:gd name="T29" fmla="*/ 59 h 97"/>
                  <a:gd name="T30" fmla="*/ 332 w 360"/>
                  <a:gd name="T31" fmla="*/ 6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 h="97">
                    <a:moveTo>
                      <a:pt x="301" y="0"/>
                    </a:moveTo>
                    <a:cubicBezTo>
                      <a:pt x="59" y="0"/>
                      <a:pt x="59" y="0"/>
                      <a:pt x="59" y="0"/>
                    </a:cubicBezTo>
                    <a:cubicBezTo>
                      <a:pt x="26" y="0"/>
                      <a:pt x="0" y="27"/>
                      <a:pt x="0" y="59"/>
                    </a:cubicBezTo>
                    <a:cubicBezTo>
                      <a:pt x="0" y="83"/>
                      <a:pt x="0" y="83"/>
                      <a:pt x="0" y="83"/>
                    </a:cubicBezTo>
                    <a:cubicBezTo>
                      <a:pt x="0" y="91"/>
                      <a:pt x="6" y="97"/>
                      <a:pt x="14" y="97"/>
                    </a:cubicBezTo>
                    <a:cubicBezTo>
                      <a:pt x="346" y="97"/>
                      <a:pt x="346" y="97"/>
                      <a:pt x="346" y="97"/>
                    </a:cubicBezTo>
                    <a:cubicBezTo>
                      <a:pt x="354" y="97"/>
                      <a:pt x="360" y="91"/>
                      <a:pt x="360" y="83"/>
                    </a:cubicBezTo>
                    <a:cubicBezTo>
                      <a:pt x="360" y="59"/>
                      <a:pt x="360" y="59"/>
                      <a:pt x="360" y="59"/>
                    </a:cubicBezTo>
                    <a:cubicBezTo>
                      <a:pt x="360" y="27"/>
                      <a:pt x="333" y="0"/>
                      <a:pt x="301" y="0"/>
                    </a:cubicBezTo>
                    <a:close/>
                    <a:moveTo>
                      <a:pt x="332" y="69"/>
                    </a:moveTo>
                    <a:cubicBezTo>
                      <a:pt x="28" y="69"/>
                      <a:pt x="28" y="69"/>
                      <a:pt x="28" y="69"/>
                    </a:cubicBezTo>
                    <a:cubicBezTo>
                      <a:pt x="28" y="59"/>
                      <a:pt x="28" y="59"/>
                      <a:pt x="28" y="59"/>
                    </a:cubicBezTo>
                    <a:cubicBezTo>
                      <a:pt x="28" y="42"/>
                      <a:pt x="42" y="28"/>
                      <a:pt x="59" y="28"/>
                    </a:cubicBezTo>
                    <a:cubicBezTo>
                      <a:pt x="301" y="28"/>
                      <a:pt x="301" y="28"/>
                      <a:pt x="301" y="28"/>
                    </a:cubicBezTo>
                    <a:cubicBezTo>
                      <a:pt x="318" y="28"/>
                      <a:pt x="332" y="42"/>
                      <a:pt x="332" y="59"/>
                    </a:cubicBezTo>
                    <a:lnTo>
                      <a:pt x="332" y="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200">
                  <a:solidFill>
                    <a:schemeClr val="bg1"/>
                  </a:solidFill>
                  <a:latin typeface="+mn-lt"/>
                </a:endParaRPr>
              </a:p>
            </p:txBody>
          </p:sp>
          <p:sp>
            <p:nvSpPr>
              <p:cNvPr id="70" name="Freeform 498">
                <a:extLst>
                  <a:ext uri="{FF2B5EF4-FFF2-40B4-BE49-F238E27FC236}">
                    <a16:creationId xmlns:a16="http://schemas.microsoft.com/office/drawing/2014/main" id="{4D81BE62-05B3-4F94-8A99-94B76C16F2E6}"/>
                  </a:ext>
                </a:extLst>
              </p:cNvPr>
              <p:cNvSpPr>
                <a:spLocks/>
              </p:cNvSpPr>
              <p:nvPr/>
            </p:nvSpPr>
            <p:spPr bwMode="auto">
              <a:xfrm>
                <a:off x="13495339" y="547688"/>
                <a:ext cx="398463" cy="46038"/>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7" y="0"/>
                      <a:pt x="0" y="6"/>
                      <a:pt x="0" y="14"/>
                    </a:cubicBezTo>
                    <a:cubicBezTo>
                      <a:pt x="0" y="22"/>
                      <a:pt x="7" y="28"/>
                      <a:pt x="14"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200">
                  <a:solidFill>
                    <a:schemeClr val="bg1"/>
                  </a:solidFill>
                  <a:latin typeface="+mn-lt"/>
                </a:endParaRPr>
              </a:p>
            </p:txBody>
          </p:sp>
        </p:grpSp>
      </p:grpSp>
      <p:grpSp>
        <p:nvGrpSpPr>
          <p:cNvPr id="7" name="Group 6">
            <a:extLst>
              <a:ext uri="{FF2B5EF4-FFF2-40B4-BE49-F238E27FC236}">
                <a16:creationId xmlns:a16="http://schemas.microsoft.com/office/drawing/2014/main" id="{6A7CCF88-4318-4C8D-9535-E39C82FBA686}"/>
              </a:ext>
            </a:extLst>
          </p:cNvPr>
          <p:cNvGrpSpPr/>
          <p:nvPr/>
        </p:nvGrpSpPr>
        <p:grpSpPr>
          <a:xfrm>
            <a:off x="1095228" y="3020591"/>
            <a:ext cx="6780469" cy="461675"/>
            <a:chOff x="1095228" y="3097918"/>
            <a:chExt cx="6780469" cy="461675"/>
          </a:xfrm>
        </p:grpSpPr>
        <p:sp>
          <p:nvSpPr>
            <p:cNvPr id="13" name="Rectangle 12">
              <a:extLst>
                <a:ext uri="{FF2B5EF4-FFF2-40B4-BE49-F238E27FC236}">
                  <a16:creationId xmlns:a16="http://schemas.microsoft.com/office/drawing/2014/main" id="{BB8D0637-1A06-49F6-B498-193150C8BFEF}"/>
                </a:ext>
              </a:extLst>
            </p:cNvPr>
            <p:cNvSpPr/>
            <p:nvPr/>
          </p:nvSpPr>
          <p:spPr>
            <a:xfrm>
              <a:off x="1516372" y="3199489"/>
              <a:ext cx="910827" cy="258532"/>
            </a:xfrm>
            <a:prstGeom prst="rect">
              <a:avLst/>
            </a:prstGeom>
          </p:spPr>
          <p:txBody>
            <a:bodyPr wrap="none" anchor="ctr">
              <a:spAutoFit/>
            </a:bodyPr>
            <a:lstStyle/>
            <a:p>
              <a:pPr defTabSz="457200" fontAlgn="auto">
                <a:lnSpc>
                  <a:spcPct val="90000"/>
                </a:lnSpc>
                <a:spcBef>
                  <a:spcPts val="0"/>
                </a:spcBef>
                <a:spcAft>
                  <a:spcPts val="0"/>
                </a:spcAft>
              </a:pPr>
              <a:r>
                <a:rPr lang="en-US" sz="1200" b="1" dirty="0">
                  <a:solidFill>
                    <a:schemeClr val="tx2"/>
                  </a:solidFill>
                </a:rPr>
                <a:t>Insurance</a:t>
              </a:r>
              <a:endParaRPr lang="en-US" sz="1200" dirty="0">
                <a:solidFill>
                  <a:schemeClr val="tx2"/>
                </a:solidFill>
              </a:endParaRPr>
            </a:p>
          </p:txBody>
        </p:sp>
        <p:grpSp>
          <p:nvGrpSpPr>
            <p:cNvPr id="16" name="Group 15">
              <a:extLst>
                <a:ext uri="{FF2B5EF4-FFF2-40B4-BE49-F238E27FC236}">
                  <a16:creationId xmlns:a16="http://schemas.microsoft.com/office/drawing/2014/main" id="{3C2DD454-CBE3-40DB-8229-AD8E69E19950}"/>
                </a:ext>
              </a:extLst>
            </p:cNvPr>
            <p:cNvGrpSpPr>
              <a:grpSpLocks noChangeAspect="1"/>
            </p:cNvGrpSpPr>
            <p:nvPr/>
          </p:nvGrpSpPr>
          <p:grpSpPr>
            <a:xfrm>
              <a:off x="1095228" y="3121806"/>
              <a:ext cx="363176" cy="413898"/>
              <a:chOff x="3438525" y="2219325"/>
              <a:chExt cx="852488" cy="971551"/>
            </a:xfrm>
            <a:solidFill>
              <a:schemeClr val="tx2"/>
            </a:solidFill>
          </p:grpSpPr>
          <p:sp>
            <p:nvSpPr>
              <p:cNvPr id="17" name="Freeform 50">
                <a:extLst>
                  <a:ext uri="{FF2B5EF4-FFF2-40B4-BE49-F238E27FC236}">
                    <a16:creationId xmlns:a16="http://schemas.microsoft.com/office/drawing/2014/main" id="{928FC547-D344-4561-9483-C2FA31F21619}"/>
                  </a:ext>
                </a:extLst>
              </p:cNvPr>
              <p:cNvSpPr>
                <a:spLocks noEditPoints="1"/>
              </p:cNvSpPr>
              <p:nvPr/>
            </p:nvSpPr>
            <p:spPr bwMode="auto">
              <a:xfrm>
                <a:off x="3438525" y="2219325"/>
                <a:ext cx="730250" cy="971550"/>
              </a:xfrm>
              <a:custGeom>
                <a:avLst/>
                <a:gdLst>
                  <a:gd name="T0" fmla="*/ 112 w 192"/>
                  <a:gd name="T1" fmla="*/ 239 h 256"/>
                  <a:gd name="T2" fmla="*/ 17 w 192"/>
                  <a:gd name="T3" fmla="*/ 239 h 256"/>
                  <a:gd name="T4" fmla="*/ 17 w 192"/>
                  <a:gd name="T5" fmla="*/ 75 h 256"/>
                  <a:gd name="T6" fmla="*/ 81 w 192"/>
                  <a:gd name="T7" fmla="*/ 75 h 256"/>
                  <a:gd name="T8" fmla="*/ 81 w 192"/>
                  <a:gd name="T9" fmla="*/ 17 h 256"/>
                  <a:gd name="T10" fmla="*/ 175 w 192"/>
                  <a:gd name="T11" fmla="*/ 17 h 256"/>
                  <a:gd name="T12" fmla="*/ 175 w 192"/>
                  <a:gd name="T13" fmla="*/ 83 h 256"/>
                  <a:gd name="T14" fmla="*/ 192 w 192"/>
                  <a:gd name="T15" fmla="*/ 83 h 256"/>
                  <a:gd name="T16" fmla="*/ 192 w 192"/>
                  <a:gd name="T17" fmla="*/ 0 h 256"/>
                  <a:gd name="T18" fmla="*/ 63 w 192"/>
                  <a:gd name="T19" fmla="*/ 0 h 256"/>
                  <a:gd name="T20" fmla="*/ 0 w 192"/>
                  <a:gd name="T21" fmla="*/ 60 h 256"/>
                  <a:gd name="T22" fmla="*/ 0 w 192"/>
                  <a:gd name="T23" fmla="*/ 256 h 256"/>
                  <a:gd name="T24" fmla="*/ 130 w 192"/>
                  <a:gd name="T25" fmla="*/ 256 h 256"/>
                  <a:gd name="T26" fmla="*/ 112 w 192"/>
                  <a:gd name="T27" fmla="*/ 239 h 256"/>
                  <a:gd name="T28" fmla="*/ 64 w 192"/>
                  <a:gd name="T29" fmla="*/ 22 h 256"/>
                  <a:gd name="T30" fmla="*/ 64 w 192"/>
                  <a:gd name="T31" fmla="*/ 58 h 256"/>
                  <a:gd name="T32" fmla="*/ 26 w 192"/>
                  <a:gd name="T33" fmla="*/ 58 h 256"/>
                  <a:gd name="T34" fmla="*/ 64 w 192"/>
                  <a:gd name="T35" fmla="*/ 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56">
                    <a:moveTo>
                      <a:pt x="112" y="239"/>
                    </a:moveTo>
                    <a:cubicBezTo>
                      <a:pt x="17" y="239"/>
                      <a:pt x="17" y="239"/>
                      <a:pt x="17" y="239"/>
                    </a:cubicBezTo>
                    <a:cubicBezTo>
                      <a:pt x="17" y="75"/>
                      <a:pt x="17" y="75"/>
                      <a:pt x="17" y="75"/>
                    </a:cubicBezTo>
                    <a:cubicBezTo>
                      <a:pt x="81" y="75"/>
                      <a:pt x="81" y="75"/>
                      <a:pt x="81" y="75"/>
                    </a:cubicBezTo>
                    <a:cubicBezTo>
                      <a:pt x="81" y="17"/>
                      <a:pt x="81" y="17"/>
                      <a:pt x="81" y="17"/>
                    </a:cubicBezTo>
                    <a:cubicBezTo>
                      <a:pt x="175" y="17"/>
                      <a:pt x="175" y="17"/>
                      <a:pt x="175" y="17"/>
                    </a:cubicBezTo>
                    <a:cubicBezTo>
                      <a:pt x="175" y="83"/>
                      <a:pt x="175" y="83"/>
                      <a:pt x="175" y="83"/>
                    </a:cubicBezTo>
                    <a:cubicBezTo>
                      <a:pt x="192" y="83"/>
                      <a:pt x="192" y="83"/>
                      <a:pt x="192" y="83"/>
                    </a:cubicBezTo>
                    <a:cubicBezTo>
                      <a:pt x="192" y="0"/>
                      <a:pt x="192" y="0"/>
                      <a:pt x="192" y="0"/>
                    </a:cubicBezTo>
                    <a:cubicBezTo>
                      <a:pt x="63" y="0"/>
                      <a:pt x="63" y="0"/>
                      <a:pt x="63" y="0"/>
                    </a:cubicBezTo>
                    <a:cubicBezTo>
                      <a:pt x="0" y="60"/>
                      <a:pt x="0" y="60"/>
                      <a:pt x="0" y="60"/>
                    </a:cubicBezTo>
                    <a:cubicBezTo>
                      <a:pt x="0" y="256"/>
                      <a:pt x="0" y="256"/>
                      <a:pt x="0" y="256"/>
                    </a:cubicBezTo>
                    <a:cubicBezTo>
                      <a:pt x="130" y="256"/>
                      <a:pt x="130" y="256"/>
                      <a:pt x="130" y="256"/>
                    </a:cubicBezTo>
                    <a:cubicBezTo>
                      <a:pt x="123" y="251"/>
                      <a:pt x="117" y="245"/>
                      <a:pt x="112" y="239"/>
                    </a:cubicBezTo>
                    <a:close/>
                    <a:moveTo>
                      <a:pt x="64" y="22"/>
                    </a:moveTo>
                    <a:cubicBezTo>
                      <a:pt x="64" y="58"/>
                      <a:pt x="64" y="58"/>
                      <a:pt x="64" y="58"/>
                    </a:cubicBezTo>
                    <a:cubicBezTo>
                      <a:pt x="26" y="58"/>
                      <a:pt x="26" y="58"/>
                      <a:pt x="26" y="58"/>
                    </a:cubicBezTo>
                    <a:lnTo>
                      <a:pt x="64" y="22"/>
                    </a:lnTo>
                    <a:close/>
                  </a:path>
                </a:pathLst>
              </a:custGeom>
              <a:grpFill/>
              <a:ln>
                <a:noFill/>
              </a:ln>
            </p:spPr>
            <p:txBody>
              <a:bodyPr vert="horz" wrap="square" lIns="91440" tIns="45720" rIns="91440" bIns="45720" numCol="1" anchor="ctr" anchorCtr="0" compatLnSpc="1">
                <a:prstTxWarp prst="textNoShape">
                  <a:avLst/>
                </a:prstTxWarp>
              </a:bodyPr>
              <a:lstStyle/>
              <a:p>
                <a:endParaRPr lang="en-US" sz="1200">
                  <a:solidFill>
                    <a:schemeClr val="tx2"/>
                  </a:solidFill>
                </a:endParaRPr>
              </a:p>
            </p:txBody>
          </p:sp>
          <p:sp>
            <p:nvSpPr>
              <p:cNvPr id="18" name="Freeform 51">
                <a:extLst>
                  <a:ext uri="{FF2B5EF4-FFF2-40B4-BE49-F238E27FC236}">
                    <a16:creationId xmlns:a16="http://schemas.microsoft.com/office/drawing/2014/main" id="{40CDC34F-0E44-469D-9F07-D92A8995C35A}"/>
                  </a:ext>
                </a:extLst>
              </p:cNvPr>
              <p:cNvSpPr>
                <a:spLocks noEditPoints="1"/>
              </p:cNvSpPr>
              <p:nvPr/>
            </p:nvSpPr>
            <p:spPr bwMode="auto">
              <a:xfrm>
                <a:off x="3841750" y="2598738"/>
                <a:ext cx="449263" cy="592138"/>
              </a:xfrm>
              <a:custGeom>
                <a:avLst/>
                <a:gdLst>
                  <a:gd name="T0" fmla="*/ 86 w 118"/>
                  <a:gd name="T1" fmla="*/ 0 h 156"/>
                  <a:gd name="T2" fmla="*/ 69 w 118"/>
                  <a:gd name="T3" fmla="*/ 0 h 156"/>
                  <a:gd name="T4" fmla="*/ 0 w 118"/>
                  <a:gd name="T5" fmla="*/ 0 h 156"/>
                  <a:gd name="T6" fmla="*/ 0 w 118"/>
                  <a:gd name="T7" fmla="*/ 81 h 156"/>
                  <a:gd name="T8" fmla="*/ 0 w 118"/>
                  <a:gd name="T9" fmla="*/ 81 h 156"/>
                  <a:gd name="T10" fmla="*/ 30 w 118"/>
                  <a:gd name="T11" fmla="*/ 139 h 156"/>
                  <a:gd name="T12" fmla="*/ 59 w 118"/>
                  <a:gd name="T13" fmla="*/ 156 h 156"/>
                  <a:gd name="T14" fmla="*/ 86 w 118"/>
                  <a:gd name="T15" fmla="*/ 141 h 156"/>
                  <a:gd name="T16" fmla="*/ 118 w 118"/>
                  <a:gd name="T17" fmla="*/ 81 h 156"/>
                  <a:gd name="T18" fmla="*/ 118 w 118"/>
                  <a:gd name="T19" fmla="*/ 81 h 156"/>
                  <a:gd name="T20" fmla="*/ 118 w 118"/>
                  <a:gd name="T21" fmla="*/ 0 h 156"/>
                  <a:gd name="T22" fmla="*/ 86 w 118"/>
                  <a:gd name="T23" fmla="*/ 0 h 156"/>
                  <a:gd name="T24" fmla="*/ 101 w 118"/>
                  <a:gd name="T25" fmla="*/ 78 h 156"/>
                  <a:gd name="T26" fmla="*/ 101 w 118"/>
                  <a:gd name="T27" fmla="*/ 81 h 156"/>
                  <a:gd name="T28" fmla="*/ 86 w 118"/>
                  <a:gd name="T29" fmla="*/ 117 h 156"/>
                  <a:gd name="T30" fmla="*/ 69 w 118"/>
                  <a:gd name="T31" fmla="*/ 132 h 156"/>
                  <a:gd name="T32" fmla="*/ 59 w 118"/>
                  <a:gd name="T33" fmla="*/ 137 h 156"/>
                  <a:gd name="T34" fmla="*/ 19 w 118"/>
                  <a:gd name="T35" fmla="*/ 94 h 156"/>
                  <a:gd name="T36" fmla="*/ 69 w 118"/>
                  <a:gd name="T37" fmla="*/ 49 h 156"/>
                  <a:gd name="T38" fmla="*/ 70 w 118"/>
                  <a:gd name="T39" fmla="*/ 48 h 156"/>
                  <a:gd name="T40" fmla="*/ 69 w 118"/>
                  <a:gd name="T41" fmla="*/ 47 h 156"/>
                  <a:gd name="T42" fmla="*/ 58 w 118"/>
                  <a:gd name="T43" fmla="*/ 35 h 156"/>
                  <a:gd name="T44" fmla="*/ 17 w 118"/>
                  <a:gd name="T45" fmla="*/ 73 h 156"/>
                  <a:gd name="T46" fmla="*/ 17 w 118"/>
                  <a:gd name="T47" fmla="*/ 17 h 156"/>
                  <a:gd name="T48" fmla="*/ 69 w 118"/>
                  <a:gd name="T49" fmla="*/ 17 h 156"/>
                  <a:gd name="T50" fmla="*/ 86 w 118"/>
                  <a:gd name="T51" fmla="*/ 17 h 156"/>
                  <a:gd name="T52" fmla="*/ 101 w 118"/>
                  <a:gd name="T53" fmla="*/ 17 h 156"/>
                  <a:gd name="T54" fmla="*/ 101 w 118"/>
                  <a:gd name="T55" fmla="*/ 44 h 156"/>
                  <a:gd name="T56" fmla="*/ 86 w 118"/>
                  <a:gd name="T57" fmla="*/ 58 h 156"/>
                  <a:gd name="T58" fmla="*/ 69 w 118"/>
                  <a:gd name="T59" fmla="*/ 74 h 156"/>
                  <a:gd name="T60" fmla="*/ 46 w 118"/>
                  <a:gd name="T61" fmla="*/ 94 h 156"/>
                  <a:gd name="T62" fmla="*/ 58 w 118"/>
                  <a:gd name="T63" fmla="*/ 107 h 156"/>
                  <a:gd name="T64" fmla="*/ 69 w 118"/>
                  <a:gd name="T65" fmla="*/ 97 h 156"/>
                  <a:gd name="T66" fmla="*/ 86 w 118"/>
                  <a:gd name="T67" fmla="*/ 81 h 156"/>
                  <a:gd name="T68" fmla="*/ 101 w 118"/>
                  <a:gd name="T69" fmla="*/ 68 h 156"/>
                  <a:gd name="T70" fmla="*/ 101 w 118"/>
                  <a:gd name="T71" fmla="*/ 78 h 156"/>
                  <a:gd name="T72" fmla="*/ 101 w 118"/>
                  <a:gd name="T73"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56">
                    <a:moveTo>
                      <a:pt x="86" y="0"/>
                    </a:moveTo>
                    <a:cubicBezTo>
                      <a:pt x="69" y="0"/>
                      <a:pt x="69" y="0"/>
                      <a:pt x="69" y="0"/>
                    </a:cubicBezTo>
                    <a:cubicBezTo>
                      <a:pt x="0" y="0"/>
                      <a:pt x="0" y="0"/>
                      <a:pt x="0" y="0"/>
                    </a:cubicBezTo>
                    <a:cubicBezTo>
                      <a:pt x="0" y="81"/>
                      <a:pt x="0" y="81"/>
                      <a:pt x="0" y="81"/>
                    </a:cubicBezTo>
                    <a:cubicBezTo>
                      <a:pt x="0" y="81"/>
                      <a:pt x="0" y="81"/>
                      <a:pt x="0" y="81"/>
                    </a:cubicBezTo>
                    <a:cubicBezTo>
                      <a:pt x="1" y="104"/>
                      <a:pt x="12" y="124"/>
                      <a:pt x="30" y="139"/>
                    </a:cubicBezTo>
                    <a:cubicBezTo>
                      <a:pt x="38" y="146"/>
                      <a:pt x="48" y="152"/>
                      <a:pt x="59" y="156"/>
                    </a:cubicBezTo>
                    <a:cubicBezTo>
                      <a:pt x="69" y="152"/>
                      <a:pt x="78" y="147"/>
                      <a:pt x="86" y="141"/>
                    </a:cubicBezTo>
                    <a:cubicBezTo>
                      <a:pt x="105" y="126"/>
                      <a:pt x="117" y="105"/>
                      <a:pt x="118" y="81"/>
                    </a:cubicBezTo>
                    <a:cubicBezTo>
                      <a:pt x="118" y="81"/>
                      <a:pt x="118" y="81"/>
                      <a:pt x="118" y="81"/>
                    </a:cubicBezTo>
                    <a:cubicBezTo>
                      <a:pt x="118" y="0"/>
                      <a:pt x="118" y="0"/>
                      <a:pt x="118" y="0"/>
                    </a:cubicBezTo>
                    <a:lnTo>
                      <a:pt x="86" y="0"/>
                    </a:lnTo>
                    <a:close/>
                    <a:moveTo>
                      <a:pt x="101" y="78"/>
                    </a:moveTo>
                    <a:cubicBezTo>
                      <a:pt x="101" y="81"/>
                      <a:pt x="101" y="81"/>
                      <a:pt x="101" y="81"/>
                    </a:cubicBezTo>
                    <a:cubicBezTo>
                      <a:pt x="100" y="94"/>
                      <a:pt x="95" y="107"/>
                      <a:pt x="86" y="117"/>
                    </a:cubicBezTo>
                    <a:cubicBezTo>
                      <a:pt x="81" y="123"/>
                      <a:pt x="75" y="128"/>
                      <a:pt x="69" y="132"/>
                    </a:cubicBezTo>
                    <a:cubicBezTo>
                      <a:pt x="66" y="134"/>
                      <a:pt x="62" y="136"/>
                      <a:pt x="59" y="137"/>
                    </a:cubicBezTo>
                    <a:cubicBezTo>
                      <a:pt x="39" y="129"/>
                      <a:pt x="24" y="112"/>
                      <a:pt x="19" y="94"/>
                    </a:cubicBezTo>
                    <a:cubicBezTo>
                      <a:pt x="69" y="49"/>
                      <a:pt x="69" y="49"/>
                      <a:pt x="69" y="49"/>
                    </a:cubicBezTo>
                    <a:cubicBezTo>
                      <a:pt x="70" y="48"/>
                      <a:pt x="70" y="48"/>
                      <a:pt x="70" y="48"/>
                    </a:cubicBezTo>
                    <a:cubicBezTo>
                      <a:pt x="69" y="47"/>
                      <a:pt x="69" y="47"/>
                      <a:pt x="69" y="47"/>
                    </a:cubicBezTo>
                    <a:cubicBezTo>
                      <a:pt x="58" y="35"/>
                      <a:pt x="58" y="35"/>
                      <a:pt x="58" y="35"/>
                    </a:cubicBezTo>
                    <a:cubicBezTo>
                      <a:pt x="17" y="73"/>
                      <a:pt x="17" y="73"/>
                      <a:pt x="17" y="73"/>
                    </a:cubicBezTo>
                    <a:cubicBezTo>
                      <a:pt x="17" y="17"/>
                      <a:pt x="17" y="17"/>
                      <a:pt x="17" y="17"/>
                    </a:cubicBezTo>
                    <a:cubicBezTo>
                      <a:pt x="69" y="17"/>
                      <a:pt x="69" y="17"/>
                      <a:pt x="69" y="17"/>
                    </a:cubicBezTo>
                    <a:cubicBezTo>
                      <a:pt x="86" y="17"/>
                      <a:pt x="86" y="17"/>
                      <a:pt x="86" y="17"/>
                    </a:cubicBezTo>
                    <a:cubicBezTo>
                      <a:pt x="101" y="17"/>
                      <a:pt x="101" y="17"/>
                      <a:pt x="101" y="17"/>
                    </a:cubicBezTo>
                    <a:cubicBezTo>
                      <a:pt x="101" y="44"/>
                      <a:pt x="101" y="44"/>
                      <a:pt x="101" y="44"/>
                    </a:cubicBezTo>
                    <a:cubicBezTo>
                      <a:pt x="86" y="58"/>
                      <a:pt x="86" y="58"/>
                      <a:pt x="86" y="58"/>
                    </a:cubicBezTo>
                    <a:cubicBezTo>
                      <a:pt x="69" y="74"/>
                      <a:pt x="69" y="74"/>
                      <a:pt x="69" y="74"/>
                    </a:cubicBezTo>
                    <a:cubicBezTo>
                      <a:pt x="46" y="94"/>
                      <a:pt x="46" y="94"/>
                      <a:pt x="46" y="94"/>
                    </a:cubicBezTo>
                    <a:cubicBezTo>
                      <a:pt x="58" y="107"/>
                      <a:pt x="58" y="107"/>
                      <a:pt x="58" y="107"/>
                    </a:cubicBezTo>
                    <a:cubicBezTo>
                      <a:pt x="69" y="97"/>
                      <a:pt x="69" y="97"/>
                      <a:pt x="69" y="97"/>
                    </a:cubicBezTo>
                    <a:cubicBezTo>
                      <a:pt x="86" y="81"/>
                      <a:pt x="86" y="81"/>
                      <a:pt x="86" y="81"/>
                    </a:cubicBezTo>
                    <a:cubicBezTo>
                      <a:pt x="101" y="68"/>
                      <a:pt x="101" y="68"/>
                      <a:pt x="101" y="68"/>
                    </a:cubicBezTo>
                    <a:cubicBezTo>
                      <a:pt x="101" y="78"/>
                      <a:pt x="101" y="78"/>
                      <a:pt x="101" y="78"/>
                    </a:cubicBezTo>
                    <a:cubicBezTo>
                      <a:pt x="101" y="78"/>
                      <a:pt x="101" y="78"/>
                      <a:pt x="101" y="78"/>
                    </a:cubicBezTo>
                    <a:close/>
                  </a:path>
                </a:pathLst>
              </a:custGeom>
              <a:grpFill/>
              <a:ln>
                <a:noFill/>
              </a:ln>
            </p:spPr>
            <p:txBody>
              <a:bodyPr vert="horz" wrap="square" lIns="91440" tIns="45720" rIns="91440" bIns="45720" numCol="1" anchor="ctr" anchorCtr="0" compatLnSpc="1">
                <a:prstTxWarp prst="textNoShape">
                  <a:avLst/>
                </a:prstTxWarp>
              </a:bodyPr>
              <a:lstStyle/>
              <a:p>
                <a:endParaRPr lang="en-US" sz="1200">
                  <a:solidFill>
                    <a:schemeClr val="tx2"/>
                  </a:solidFill>
                </a:endParaRPr>
              </a:p>
            </p:txBody>
          </p:sp>
        </p:grpSp>
        <p:sp>
          <p:nvSpPr>
            <p:cNvPr id="33" name="Rectangle 32">
              <a:extLst>
                <a:ext uri="{FF2B5EF4-FFF2-40B4-BE49-F238E27FC236}">
                  <a16:creationId xmlns:a16="http://schemas.microsoft.com/office/drawing/2014/main" id="{8A523BF5-5326-4FFD-A50A-79C55F4B6DE9}"/>
                </a:ext>
              </a:extLst>
            </p:cNvPr>
            <p:cNvSpPr/>
            <p:nvPr/>
          </p:nvSpPr>
          <p:spPr>
            <a:xfrm>
              <a:off x="4180157" y="3199489"/>
              <a:ext cx="796821" cy="258532"/>
            </a:xfrm>
            <a:prstGeom prst="rect">
              <a:avLst/>
            </a:prstGeom>
          </p:spPr>
          <p:txBody>
            <a:bodyPr wrap="none" anchor="ctr">
              <a:spAutoFit/>
            </a:bodyPr>
            <a:lstStyle/>
            <a:p>
              <a:pPr defTabSz="457200" fontAlgn="auto">
                <a:lnSpc>
                  <a:spcPct val="90000"/>
                </a:lnSpc>
                <a:spcBef>
                  <a:spcPts val="0"/>
                </a:spcBef>
                <a:spcAft>
                  <a:spcPts val="0"/>
                </a:spcAft>
              </a:pPr>
              <a:r>
                <a:rPr lang="en-US" sz="1200" b="1">
                  <a:solidFill>
                    <a:schemeClr val="tx2"/>
                  </a:solidFill>
                </a:rPr>
                <a:t>Telecom</a:t>
              </a:r>
              <a:endParaRPr lang="en-US" sz="1200">
                <a:solidFill>
                  <a:schemeClr val="tx2"/>
                </a:solidFill>
              </a:endParaRPr>
            </a:p>
          </p:txBody>
        </p:sp>
        <p:sp>
          <p:nvSpPr>
            <p:cNvPr id="34" name="Rectangle 33">
              <a:extLst>
                <a:ext uri="{FF2B5EF4-FFF2-40B4-BE49-F238E27FC236}">
                  <a16:creationId xmlns:a16="http://schemas.microsoft.com/office/drawing/2014/main" id="{14099641-FB7A-42B0-BD1B-5FB8364AA245}"/>
                </a:ext>
              </a:extLst>
            </p:cNvPr>
            <p:cNvSpPr/>
            <p:nvPr/>
          </p:nvSpPr>
          <p:spPr>
            <a:xfrm>
              <a:off x="6629843" y="3199489"/>
              <a:ext cx="1245854" cy="258532"/>
            </a:xfrm>
            <a:prstGeom prst="rect">
              <a:avLst/>
            </a:prstGeom>
          </p:spPr>
          <p:txBody>
            <a:bodyPr wrap="none" anchor="ctr">
              <a:spAutoFit/>
            </a:bodyPr>
            <a:lstStyle/>
            <a:p>
              <a:pPr defTabSz="457200" fontAlgn="auto">
                <a:lnSpc>
                  <a:spcPct val="90000"/>
                </a:lnSpc>
                <a:spcBef>
                  <a:spcPts val="0"/>
                </a:spcBef>
                <a:spcAft>
                  <a:spcPts val="0"/>
                </a:spcAft>
              </a:pPr>
              <a:r>
                <a:rPr lang="en-US" sz="1200" b="1">
                  <a:solidFill>
                    <a:schemeClr val="tx2"/>
                  </a:solidFill>
                </a:rPr>
                <a:t>Manufacturing</a:t>
              </a:r>
              <a:endParaRPr lang="en-US" sz="1200">
                <a:solidFill>
                  <a:schemeClr val="tx2"/>
                </a:solidFill>
              </a:endParaRPr>
            </a:p>
          </p:txBody>
        </p:sp>
        <p:grpSp>
          <p:nvGrpSpPr>
            <p:cNvPr id="75" name="Group 23">
              <a:extLst>
                <a:ext uri="{FF2B5EF4-FFF2-40B4-BE49-F238E27FC236}">
                  <a16:creationId xmlns:a16="http://schemas.microsoft.com/office/drawing/2014/main" id="{51AF2AFB-8BB3-442E-8DDC-FD2839608516}"/>
                </a:ext>
              </a:extLst>
            </p:cNvPr>
            <p:cNvGrpSpPr>
              <a:grpSpLocks noChangeAspect="1"/>
            </p:cNvGrpSpPr>
            <p:nvPr/>
          </p:nvGrpSpPr>
          <p:grpSpPr bwMode="auto">
            <a:xfrm>
              <a:off x="3704749" y="3099796"/>
              <a:ext cx="360929" cy="457918"/>
              <a:chOff x="5151" y="1153"/>
              <a:chExt cx="227" cy="288"/>
            </a:xfrm>
            <a:solidFill>
              <a:schemeClr val="tx2"/>
            </a:solidFill>
          </p:grpSpPr>
          <p:sp>
            <p:nvSpPr>
              <p:cNvPr id="76" name="Freeform 24">
                <a:extLst>
                  <a:ext uri="{FF2B5EF4-FFF2-40B4-BE49-F238E27FC236}">
                    <a16:creationId xmlns:a16="http://schemas.microsoft.com/office/drawing/2014/main" id="{C6402278-AE44-485D-895B-668D78F3D1C9}"/>
                  </a:ext>
                </a:extLst>
              </p:cNvPr>
              <p:cNvSpPr>
                <a:spLocks/>
              </p:cNvSpPr>
              <p:nvPr/>
            </p:nvSpPr>
            <p:spPr bwMode="auto">
              <a:xfrm>
                <a:off x="5186" y="1178"/>
                <a:ext cx="24" cy="91"/>
              </a:xfrm>
              <a:custGeom>
                <a:avLst/>
                <a:gdLst>
                  <a:gd name="T0" fmla="*/ 15 w 21"/>
                  <a:gd name="T1" fmla="*/ 79 h 79"/>
                  <a:gd name="T2" fmla="*/ 21 w 21"/>
                  <a:gd name="T3" fmla="*/ 74 h 79"/>
                  <a:gd name="T4" fmla="*/ 8 w 21"/>
                  <a:gd name="T5" fmla="*/ 39 h 79"/>
                  <a:gd name="T6" fmla="*/ 20 w 21"/>
                  <a:gd name="T7" fmla="*/ 5 h 79"/>
                  <a:gd name="T8" fmla="*/ 14 w 21"/>
                  <a:gd name="T9" fmla="*/ 0 h 79"/>
                  <a:gd name="T10" fmla="*/ 0 w 21"/>
                  <a:gd name="T11" fmla="*/ 39 h 79"/>
                  <a:gd name="T12" fmla="*/ 15 w 21"/>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21" h="79">
                    <a:moveTo>
                      <a:pt x="15" y="79"/>
                    </a:moveTo>
                    <a:cubicBezTo>
                      <a:pt x="21" y="74"/>
                      <a:pt x="21" y="74"/>
                      <a:pt x="21" y="74"/>
                    </a:cubicBezTo>
                    <a:cubicBezTo>
                      <a:pt x="12" y="64"/>
                      <a:pt x="8" y="51"/>
                      <a:pt x="8" y="39"/>
                    </a:cubicBezTo>
                    <a:cubicBezTo>
                      <a:pt x="8" y="26"/>
                      <a:pt x="12" y="14"/>
                      <a:pt x="20" y="5"/>
                    </a:cubicBezTo>
                    <a:cubicBezTo>
                      <a:pt x="14" y="0"/>
                      <a:pt x="14" y="0"/>
                      <a:pt x="14" y="0"/>
                    </a:cubicBezTo>
                    <a:cubicBezTo>
                      <a:pt x="5" y="11"/>
                      <a:pt x="0" y="25"/>
                      <a:pt x="0" y="39"/>
                    </a:cubicBezTo>
                    <a:cubicBezTo>
                      <a:pt x="0" y="53"/>
                      <a:pt x="5" y="68"/>
                      <a:pt x="15" y="79"/>
                    </a:cubicBez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77" name="Freeform 25">
                <a:extLst>
                  <a:ext uri="{FF2B5EF4-FFF2-40B4-BE49-F238E27FC236}">
                    <a16:creationId xmlns:a16="http://schemas.microsoft.com/office/drawing/2014/main" id="{686301FC-B1F4-4988-8396-54C93D57B2B8}"/>
                  </a:ext>
                </a:extLst>
              </p:cNvPr>
              <p:cNvSpPr>
                <a:spLocks/>
              </p:cNvSpPr>
              <p:nvPr/>
            </p:nvSpPr>
            <p:spPr bwMode="auto">
              <a:xfrm>
                <a:off x="5151" y="1153"/>
                <a:ext cx="33" cy="140"/>
              </a:xfrm>
              <a:custGeom>
                <a:avLst/>
                <a:gdLst>
                  <a:gd name="T0" fmla="*/ 23 w 29"/>
                  <a:gd name="T1" fmla="*/ 122 h 122"/>
                  <a:gd name="T2" fmla="*/ 29 w 29"/>
                  <a:gd name="T3" fmla="*/ 117 h 122"/>
                  <a:gd name="T4" fmla="*/ 8 w 29"/>
                  <a:gd name="T5" fmla="*/ 60 h 122"/>
                  <a:gd name="T6" fmla="*/ 27 w 29"/>
                  <a:gd name="T7" fmla="*/ 6 h 122"/>
                  <a:gd name="T8" fmla="*/ 21 w 29"/>
                  <a:gd name="T9" fmla="*/ 0 h 122"/>
                  <a:gd name="T10" fmla="*/ 0 w 29"/>
                  <a:gd name="T11" fmla="*/ 60 h 122"/>
                  <a:gd name="T12" fmla="*/ 23 w 29"/>
                  <a:gd name="T13" fmla="*/ 122 h 122"/>
                </a:gdLst>
                <a:ahLst/>
                <a:cxnLst>
                  <a:cxn ang="0">
                    <a:pos x="T0" y="T1"/>
                  </a:cxn>
                  <a:cxn ang="0">
                    <a:pos x="T2" y="T3"/>
                  </a:cxn>
                  <a:cxn ang="0">
                    <a:pos x="T4" y="T5"/>
                  </a:cxn>
                  <a:cxn ang="0">
                    <a:pos x="T6" y="T7"/>
                  </a:cxn>
                  <a:cxn ang="0">
                    <a:pos x="T8" y="T9"/>
                  </a:cxn>
                  <a:cxn ang="0">
                    <a:pos x="T10" y="T11"/>
                  </a:cxn>
                  <a:cxn ang="0">
                    <a:pos x="T12" y="T13"/>
                  </a:cxn>
                </a:cxnLst>
                <a:rect l="0" t="0" r="r" b="b"/>
                <a:pathLst>
                  <a:path w="29" h="122">
                    <a:moveTo>
                      <a:pt x="23" y="122"/>
                    </a:moveTo>
                    <a:cubicBezTo>
                      <a:pt x="29" y="117"/>
                      <a:pt x="29" y="117"/>
                      <a:pt x="29" y="117"/>
                    </a:cubicBezTo>
                    <a:cubicBezTo>
                      <a:pt x="15" y="101"/>
                      <a:pt x="8" y="81"/>
                      <a:pt x="8" y="60"/>
                    </a:cubicBezTo>
                    <a:cubicBezTo>
                      <a:pt x="8" y="40"/>
                      <a:pt x="15" y="21"/>
                      <a:pt x="27" y="6"/>
                    </a:cubicBezTo>
                    <a:cubicBezTo>
                      <a:pt x="21" y="0"/>
                      <a:pt x="21" y="0"/>
                      <a:pt x="21" y="0"/>
                    </a:cubicBezTo>
                    <a:cubicBezTo>
                      <a:pt x="7" y="17"/>
                      <a:pt x="0" y="39"/>
                      <a:pt x="0" y="60"/>
                    </a:cubicBezTo>
                    <a:cubicBezTo>
                      <a:pt x="0" y="83"/>
                      <a:pt x="8" y="105"/>
                      <a:pt x="23" y="122"/>
                    </a:cubicBez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78" name="Freeform 26">
                <a:extLst>
                  <a:ext uri="{FF2B5EF4-FFF2-40B4-BE49-F238E27FC236}">
                    <a16:creationId xmlns:a16="http://schemas.microsoft.com/office/drawing/2014/main" id="{6C528B77-C448-4A0E-8C81-AB949C072382}"/>
                  </a:ext>
                </a:extLst>
              </p:cNvPr>
              <p:cNvSpPr>
                <a:spLocks/>
              </p:cNvSpPr>
              <p:nvPr/>
            </p:nvSpPr>
            <p:spPr bwMode="auto">
              <a:xfrm>
                <a:off x="5318" y="1178"/>
                <a:ext cx="24" cy="91"/>
              </a:xfrm>
              <a:custGeom>
                <a:avLst/>
                <a:gdLst>
                  <a:gd name="T0" fmla="*/ 0 w 21"/>
                  <a:gd name="T1" fmla="*/ 74 h 79"/>
                  <a:gd name="T2" fmla="*/ 6 w 21"/>
                  <a:gd name="T3" fmla="*/ 79 h 79"/>
                  <a:gd name="T4" fmla="*/ 21 w 21"/>
                  <a:gd name="T5" fmla="*/ 39 h 79"/>
                  <a:gd name="T6" fmla="*/ 7 w 21"/>
                  <a:gd name="T7" fmla="*/ 0 h 79"/>
                  <a:gd name="T8" fmla="*/ 1 w 21"/>
                  <a:gd name="T9" fmla="*/ 5 h 79"/>
                  <a:gd name="T10" fmla="*/ 13 w 21"/>
                  <a:gd name="T11" fmla="*/ 39 h 79"/>
                  <a:gd name="T12" fmla="*/ 0 w 21"/>
                  <a:gd name="T13" fmla="*/ 74 h 79"/>
                </a:gdLst>
                <a:ahLst/>
                <a:cxnLst>
                  <a:cxn ang="0">
                    <a:pos x="T0" y="T1"/>
                  </a:cxn>
                  <a:cxn ang="0">
                    <a:pos x="T2" y="T3"/>
                  </a:cxn>
                  <a:cxn ang="0">
                    <a:pos x="T4" y="T5"/>
                  </a:cxn>
                  <a:cxn ang="0">
                    <a:pos x="T6" y="T7"/>
                  </a:cxn>
                  <a:cxn ang="0">
                    <a:pos x="T8" y="T9"/>
                  </a:cxn>
                  <a:cxn ang="0">
                    <a:pos x="T10" y="T11"/>
                  </a:cxn>
                  <a:cxn ang="0">
                    <a:pos x="T12" y="T13"/>
                  </a:cxn>
                </a:cxnLst>
                <a:rect l="0" t="0" r="r" b="b"/>
                <a:pathLst>
                  <a:path w="21" h="79">
                    <a:moveTo>
                      <a:pt x="0" y="74"/>
                    </a:moveTo>
                    <a:cubicBezTo>
                      <a:pt x="6" y="79"/>
                      <a:pt x="6" y="79"/>
                      <a:pt x="6" y="79"/>
                    </a:cubicBezTo>
                    <a:cubicBezTo>
                      <a:pt x="16" y="68"/>
                      <a:pt x="21" y="53"/>
                      <a:pt x="21" y="39"/>
                    </a:cubicBezTo>
                    <a:cubicBezTo>
                      <a:pt x="21" y="25"/>
                      <a:pt x="16" y="11"/>
                      <a:pt x="7" y="0"/>
                    </a:cubicBezTo>
                    <a:cubicBezTo>
                      <a:pt x="1" y="5"/>
                      <a:pt x="1" y="5"/>
                      <a:pt x="1" y="5"/>
                    </a:cubicBezTo>
                    <a:cubicBezTo>
                      <a:pt x="9" y="14"/>
                      <a:pt x="13" y="26"/>
                      <a:pt x="13" y="39"/>
                    </a:cubicBezTo>
                    <a:cubicBezTo>
                      <a:pt x="13" y="51"/>
                      <a:pt x="9" y="64"/>
                      <a:pt x="0" y="74"/>
                    </a:cubicBez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79" name="Freeform 27">
                <a:extLst>
                  <a:ext uri="{FF2B5EF4-FFF2-40B4-BE49-F238E27FC236}">
                    <a16:creationId xmlns:a16="http://schemas.microsoft.com/office/drawing/2014/main" id="{4832349C-3627-4D46-8058-981B7369127E}"/>
                  </a:ext>
                </a:extLst>
              </p:cNvPr>
              <p:cNvSpPr>
                <a:spLocks/>
              </p:cNvSpPr>
              <p:nvPr/>
            </p:nvSpPr>
            <p:spPr bwMode="auto">
              <a:xfrm>
                <a:off x="5345" y="1153"/>
                <a:ext cx="33" cy="140"/>
              </a:xfrm>
              <a:custGeom>
                <a:avLst/>
                <a:gdLst>
                  <a:gd name="T0" fmla="*/ 0 w 29"/>
                  <a:gd name="T1" fmla="*/ 117 h 122"/>
                  <a:gd name="T2" fmla="*/ 6 w 29"/>
                  <a:gd name="T3" fmla="*/ 122 h 122"/>
                  <a:gd name="T4" fmla="*/ 29 w 29"/>
                  <a:gd name="T5" fmla="*/ 60 h 122"/>
                  <a:gd name="T6" fmla="*/ 8 w 29"/>
                  <a:gd name="T7" fmla="*/ 0 h 122"/>
                  <a:gd name="T8" fmla="*/ 2 w 29"/>
                  <a:gd name="T9" fmla="*/ 6 h 122"/>
                  <a:gd name="T10" fmla="*/ 21 w 29"/>
                  <a:gd name="T11" fmla="*/ 60 h 122"/>
                  <a:gd name="T12" fmla="*/ 0 w 29"/>
                  <a:gd name="T13" fmla="*/ 117 h 122"/>
                </a:gdLst>
                <a:ahLst/>
                <a:cxnLst>
                  <a:cxn ang="0">
                    <a:pos x="T0" y="T1"/>
                  </a:cxn>
                  <a:cxn ang="0">
                    <a:pos x="T2" y="T3"/>
                  </a:cxn>
                  <a:cxn ang="0">
                    <a:pos x="T4" y="T5"/>
                  </a:cxn>
                  <a:cxn ang="0">
                    <a:pos x="T6" y="T7"/>
                  </a:cxn>
                  <a:cxn ang="0">
                    <a:pos x="T8" y="T9"/>
                  </a:cxn>
                  <a:cxn ang="0">
                    <a:pos x="T10" y="T11"/>
                  </a:cxn>
                  <a:cxn ang="0">
                    <a:pos x="T12" y="T13"/>
                  </a:cxn>
                </a:cxnLst>
                <a:rect l="0" t="0" r="r" b="b"/>
                <a:pathLst>
                  <a:path w="29" h="122">
                    <a:moveTo>
                      <a:pt x="0" y="117"/>
                    </a:moveTo>
                    <a:cubicBezTo>
                      <a:pt x="6" y="122"/>
                      <a:pt x="6" y="122"/>
                      <a:pt x="6" y="122"/>
                    </a:cubicBezTo>
                    <a:cubicBezTo>
                      <a:pt x="21" y="105"/>
                      <a:pt x="29" y="83"/>
                      <a:pt x="29" y="60"/>
                    </a:cubicBezTo>
                    <a:cubicBezTo>
                      <a:pt x="29" y="39"/>
                      <a:pt x="22" y="17"/>
                      <a:pt x="8" y="0"/>
                    </a:cubicBezTo>
                    <a:cubicBezTo>
                      <a:pt x="2" y="6"/>
                      <a:pt x="2" y="6"/>
                      <a:pt x="2" y="6"/>
                    </a:cubicBezTo>
                    <a:cubicBezTo>
                      <a:pt x="14" y="21"/>
                      <a:pt x="21" y="40"/>
                      <a:pt x="21" y="60"/>
                    </a:cubicBezTo>
                    <a:cubicBezTo>
                      <a:pt x="21" y="81"/>
                      <a:pt x="14" y="101"/>
                      <a:pt x="0" y="117"/>
                    </a:cubicBez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80" name="Freeform 28">
                <a:extLst>
                  <a:ext uri="{FF2B5EF4-FFF2-40B4-BE49-F238E27FC236}">
                    <a16:creationId xmlns:a16="http://schemas.microsoft.com/office/drawing/2014/main" id="{D3026714-377F-4B94-87E9-D6FE2BE0F513}"/>
                  </a:ext>
                </a:extLst>
              </p:cNvPr>
              <p:cNvSpPr>
                <a:spLocks noEditPoints="1"/>
              </p:cNvSpPr>
              <p:nvPr/>
            </p:nvSpPr>
            <p:spPr bwMode="auto">
              <a:xfrm>
                <a:off x="5191" y="1190"/>
                <a:ext cx="147" cy="251"/>
              </a:xfrm>
              <a:custGeom>
                <a:avLst/>
                <a:gdLst>
                  <a:gd name="T0" fmla="*/ 88 w 128"/>
                  <a:gd name="T1" fmla="*/ 49 h 220"/>
                  <a:gd name="T2" fmla="*/ 94 w 128"/>
                  <a:gd name="T3" fmla="*/ 30 h 220"/>
                  <a:gd name="T4" fmla="*/ 64 w 128"/>
                  <a:gd name="T5" fmla="*/ 0 h 220"/>
                  <a:gd name="T6" fmla="*/ 34 w 128"/>
                  <a:gd name="T7" fmla="*/ 30 h 220"/>
                  <a:gd name="T8" fmla="*/ 40 w 128"/>
                  <a:gd name="T9" fmla="*/ 49 h 220"/>
                  <a:gd name="T10" fmla="*/ 0 w 128"/>
                  <a:gd name="T11" fmla="*/ 218 h 220"/>
                  <a:gd name="T12" fmla="*/ 8 w 128"/>
                  <a:gd name="T13" fmla="*/ 220 h 220"/>
                  <a:gd name="T14" fmla="*/ 47 w 128"/>
                  <a:gd name="T15" fmla="*/ 55 h 220"/>
                  <a:gd name="T16" fmla="*/ 64 w 128"/>
                  <a:gd name="T17" fmla="*/ 60 h 220"/>
                  <a:gd name="T18" fmla="*/ 81 w 128"/>
                  <a:gd name="T19" fmla="*/ 55 h 220"/>
                  <a:gd name="T20" fmla="*/ 120 w 128"/>
                  <a:gd name="T21" fmla="*/ 220 h 220"/>
                  <a:gd name="T22" fmla="*/ 128 w 128"/>
                  <a:gd name="T23" fmla="*/ 218 h 220"/>
                  <a:gd name="T24" fmla="*/ 88 w 128"/>
                  <a:gd name="T25" fmla="*/ 49 h 220"/>
                  <a:gd name="T26" fmla="*/ 42 w 128"/>
                  <a:gd name="T27" fmla="*/ 30 h 220"/>
                  <a:gd name="T28" fmla="*/ 64 w 128"/>
                  <a:gd name="T29" fmla="*/ 8 h 220"/>
                  <a:gd name="T30" fmla="*/ 86 w 128"/>
                  <a:gd name="T31" fmla="*/ 30 h 220"/>
                  <a:gd name="T32" fmla="*/ 64 w 128"/>
                  <a:gd name="T33" fmla="*/ 52 h 220"/>
                  <a:gd name="T34" fmla="*/ 42 w 128"/>
                  <a:gd name="T35" fmla="*/ 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20">
                    <a:moveTo>
                      <a:pt x="88" y="49"/>
                    </a:moveTo>
                    <a:cubicBezTo>
                      <a:pt x="92" y="43"/>
                      <a:pt x="94" y="37"/>
                      <a:pt x="94" y="30"/>
                    </a:cubicBezTo>
                    <a:cubicBezTo>
                      <a:pt x="94" y="13"/>
                      <a:pt x="81" y="0"/>
                      <a:pt x="64" y="0"/>
                    </a:cubicBezTo>
                    <a:cubicBezTo>
                      <a:pt x="47" y="0"/>
                      <a:pt x="34" y="13"/>
                      <a:pt x="34" y="30"/>
                    </a:cubicBezTo>
                    <a:cubicBezTo>
                      <a:pt x="34" y="37"/>
                      <a:pt x="36" y="43"/>
                      <a:pt x="40" y="49"/>
                    </a:cubicBezTo>
                    <a:cubicBezTo>
                      <a:pt x="0" y="218"/>
                      <a:pt x="0" y="218"/>
                      <a:pt x="0" y="218"/>
                    </a:cubicBezTo>
                    <a:cubicBezTo>
                      <a:pt x="8" y="220"/>
                      <a:pt x="8" y="220"/>
                      <a:pt x="8" y="220"/>
                    </a:cubicBezTo>
                    <a:cubicBezTo>
                      <a:pt x="47" y="55"/>
                      <a:pt x="47" y="55"/>
                      <a:pt x="47" y="55"/>
                    </a:cubicBezTo>
                    <a:cubicBezTo>
                      <a:pt x="52" y="58"/>
                      <a:pt x="58" y="60"/>
                      <a:pt x="64" y="60"/>
                    </a:cubicBezTo>
                    <a:cubicBezTo>
                      <a:pt x="70" y="60"/>
                      <a:pt x="76" y="58"/>
                      <a:pt x="81" y="55"/>
                    </a:cubicBezTo>
                    <a:cubicBezTo>
                      <a:pt x="120" y="220"/>
                      <a:pt x="120" y="220"/>
                      <a:pt x="120" y="220"/>
                    </a:cubicBezTo>
                    <a:cubicBezTo>
                      <a:pt x="128" y="218"/>
                      <a:pt x="128" y="218"/>
                      <a:pt x="128" y="218"/>
                    </a:cubicBezTo>
                    <a:lnTo>
                      <a:pt x="88" y="49"/>
                    </a:lnTo>
                    <a:close/>
                    <a:moveTo>
                      <a:pt x="42" y="30"/>
                    </a:moveTo>
                    <a:cubicBezTo>
                      <a:pt x="42" y="18"/>
                      <a:pt x="52" y="8"/>
                      <a:pt x="64" y="8"/>
                    </a:cubicBezTo>
                    <a:cubicBezTo>
                      <a:pt x="76" y="8"/>
                      <a:pt x="86" y="18"/>
                      <a:pt x="86" y="30"/>
                    </a:cubicBezTo>
                    <a:cubicBezTo>
                      <a:pt x="86" y="42"/>
                      <a:pt x="76" y="52"/>
                      <a:pt x="64" y="52"/>
                    </a:cubicBezTo>
                    <a:cubicBezTo>
                      <a:pt x="52" y="52"/>
                      <a:pt x="42" y="42"/>
                      <a:pt x="42" y="30"/>
                    </a:cubicBez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81" name="Freeform 29">
                <a:extLst>
                  <a:ext uri="{FF2B5EF4-FFF2-40B4-BE49-F238E27FC236}">
                    <a16:creationId xmlns:a16="http://schemas.microsoft.com/office/drawing/2014/main" id="{CB262972-F786-4C30-9A90-A7D9FF7F5ED9}"/>
                  </a:ext>
                </a:extLst>
              </p:cNvPr>
              <p:cNvSpPr>
                <a:spLocks/>
              </p:cNvSpPr>
              <p:nvPr/>
            </p:nvSpPr>
            <p:spPr bwMode="auto">
              <a:xfrm>
                <a:off x="5230" y="1291"/>
                <a:ext cx="69" cy="46"/>
              </a:xfrm>
              <a:custGeom>
                <a:avLst/>
                <a:gdLst>
                  <a:gd name="T0" fmla="*/ 5 w 69"/>
                  <a:gd name="T1" fmla="*/ 46 h 46"/>
                  <a:gd name="T2" fmla="*/ 34 w 69"/>
                  <a:gd name="T3" fmla="*/ 26 h 46"/>
                  <a:gd name="T4" fmla="*/ 64 w 69"/>
                  <a:gd name="T5" fmla="*/ 46 h 46"/>
                  <a:gd name="T6" fmla="*/ 69 w 69"/>
                  <a:gd name="T7" fmla="*/ 38 h 46"/>
                  <a:gd name="T8" fmla="*/ 42 w 69"/>
                  <a:gd name="T9" fmla="*/ 20 h 46"/>
                  <a:gd name="T10" fmla="*/ 60 w 69"/>
                  <a:gd name="T11" fmla="*/ 8 h 46"/>
                  <a:gd name="T12" fmla="*/ 54 w 69"/>
                  <a:gd name="T13" fmla="*/ 0 h 46"/>
                  <a:gd name="T14" fmla="*/ 34 w 69"/>
                  <a:gd name="T15" fmla="*/ 14 h 46"/>
                  <a:gd name="T16" fmla="*/ 16 w 69"/>
                  <a:gd name="T17" fmla="*/ 0 h 46"/>
                  <a:gd name="T18" fmla="*/ 10 w 69"/>
                  <a:gd name="T19" fmla="*/ 8 h 46"/>
                  <a:gd name="T20" fmla="*/ 26 w 69"/>
                  <a:gd name="T21" fmla="*/ 20 h 46"/>
                  <a:gd name="T22" fmla="*/ 0 w 69"/>
                  <a:gd name="T23" fmla="*/ 38 h 46"/>
                  <a:gd name="T24" fmla="*/ 5 w 69"/>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6">
                    <a:moveTo>
                      <a:pt x="5" y="46"/>
                    </a:moveTo>
                    <a:lnTo>
                      <a:pt x="34" y="26"/>
                    </a:lnTo>
                    <a:lnTo>
                      <a:pt x="64" y="46"/>
                    </a:lnTo>
                    <a:lnTo>
                      <a:pt x="69" y="38"/>
                    </a:lnTo>
                    <a:lnTo>
                      <a:pt x="42" y="20"/>
                    </a:lnTo>
                    <a:lnTo>
                      <a:pt x="60" y="8"/>
                    </a:lnTo>
                    <a:lnTo>
                      <a:pt x="54" y="0"/>
                    </a:lnTo>
                    <a:lnTo>
                      <a:pt x="34" y="14"/>
                    </a:lnTo>
                    <a:lnTo>
                      <a:pt x="16" y="0"/>
                    </a:lnTo>
                    <a:lnTo>
                      <a:pt x="10" y="8"/>
                    </a:lnTo>
                    <a:lnTo>
                      <a:pt x="26" y="20"/>
                    </a:lnTo>
                    <a:lnTo>
                      <a:pt x="0" y="38"/>
                    </a:lnTo>
                    <a:lnTo>
                      <a:pt x="5" y="46"/>
                    </a:ln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82" name="Freeform 30">
                <a:extLst>
                  <a:ext uri="{FF2B5EF4-FFF2-40B4-BE49-F238E27FC236}">
                    <a16:creationId xmlns:a16="http://schemas.microsoft.com/office/drawing/2014/main" id="{D4D91B72-85BE-44DB-8868-A9E39D684031}"/>
                  </a:ext>
                </a:extLst>
              </p:cNvPr>
              <p:cNvSpPr>
                <a:spLocks/>
              </p:cNvSpPr>
              <p:nvPr/>
            </p:nvSpPr>
            <p:spPr bwMode="auto">
              <a:xfrm>
                <a:off x="5213" y="1360"/>
                <a:ext cx="103" cy="69"/>
              </a:xfrm>
              <a:custGeom>
                <a:avLst/>
                <a:gdLst>
                  <a:gd name="T0" fmla="*/ 93 w 103"/>
                  <a:gd name="T1" fmla="*/ 8 h 69"/>
                  <a:gd name="T2" fmla="*/ 88 w 103"/>
                  <a:gd name="T3" fmla="*/ 0 h 69"/>
                  <a:gd name="T4" fmla="*/ 51 w 103"/>
                  <a:gd name="T5" fmla="*/ 25 h 69"/>
                  <a:gd name="T6" fmla="*/ 16 w 103"/>
                  <a:gd name="T7" fmla="*/ 0 h 69"/>
                  <a:gd name="T8" fmla="*/ 11 w 103"/>
                  <a:gd name="T9" fmla="*/ 8 h 69"/>
                  <a:gd name="T10" fmla="*/ 43 w 103"/>
                  <a:gd name="T11" fmla="*/ 31 h 69"/>
                  <a:gd name="T12" fmla="*/ 0 w 103"/>
                  <a:gd name="T13" fmla="*/ 61 h 69"/>
                  <a:gd name="T14" fmla="*/ 6 w 103"/>
                  <a:gd name="T15" fmla="*/ 69 h 69"/>
                  <a:gd name="T16" fmla="*/ 51 w 103"/>
                  <a:gd name="T17" fmla="*/ 37 h 69"/>
                  <a:gd name="T18" fmla="*/ 97 w 103"/>
                  <a:gd name="T19" fmla="*/ 69 h 69"/>
                  <a:gd name="T20" fmla="*/ 103 w 103"/>
                  <a:gd name="T21" fmla="*/ 61 h 69"/>
                  <a:gd name="T22" fmla="*/ 59 w 103"/>
                  <a:gd name="T23" fmla="*/ 31 h 69"/>
                  <a:gd name="T24" fmla="*/ 93 w 103"/>
                  <a:gd name="T25"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69">
                    <a:moveTo>
                      <a:pt x="93" y="8"/>
                    </a:moveTo>
                    <a:lnTo>
                      <a:pt x="88" y="0"/>
                    </a:lnTo>
                    <a:lnTo>
                      <a:pt x="51" y="25"/>
                    </a:lnTo>
                    <a:lnTo>
                      <a:pt x="16" y="0"/>
                    </a:lnTo>
                    <a:lnTo>
                      <a:pt x="11" y="8"/>
                    </a:lnTo>
                    <a:lnTo>
                      <a:pt x="43" y="31"/>
                    </a:lnTo>
                    <a:lnTo>
                      <a:pt x="0" y="61"/>
                    </a:lnTo>
                    <a:lnTo>
                      <a:pt x="6" y="69"/>
                    </a:lnTo>
                    <a:lnTo>
                      <a:pt x="51" y="37"/>
                    </a:lnTo>
                    <a:lnTo>
                      <a:pt x="97" y="69"/>
                    </a:lnTo>
                    <a:lnTo>
                      <a:pt x="103" y="61"/>
                    </a:lnTo>
                    <a:lnTo>
                      <a:pt x="59" y="31"/>
                    </a:lnTo>
                    <a:lnTo>
                      <a:pt x="93" y="8"/>
                    </a:lnTo>
                    <a:close/>
                  </a:path>
                </a:pathLst>
              </a:custGeom>
              <a:grpFill/>
              <a:ln w="9525">
                <a:noFill/>
                <a:round/>
                <a:headEnd/>
                <a:tailEnd/>
              </a:ln>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grpSp>
        <p:grpSp>
          <p:nvGrpSpPr>
            <p:cNvPr id="29" name="Group 28">
              <a:extLst>
                <a:ext uri="{FF2B5EF4-FFF2-40B4-BE49-F238E27FC236}">
                  <a16:creationId xmlns:a16="http://schemas.microsoft.com/office/drawing/2014/main" id="{1CF64B7A-38B3-4263-B75B-DFF469A7D804}"/>
                </a:ext>
              </a:extLst>
            </p:cNvPr>
            <p:cNvGrpSpPr/>
            <p:nvPr/>
          </p:nvGrpSpPr>
          <p:grpSpPr>
            <a:xfrm>
              <a:off x="6184412" y="3097918"/>
              <a:ext cx="388191" cy="461675"/>
              <a:chOff x="6194976" y="2626344"/>
              <a:chExt cx="388191" cy="461675"/>
            </a:xfrm>
            <a:solidFill>
              <a:schemeClr val="tx2"/>
            </a:solidFill>
          </p:grpSpPr>
          <p:sp>
            <p:nvSpPr>
              <p:cNvPr id="84" name="Freeform 32">
                <a:extLst>
                  <a:ext uri="{FF2B5EF4-FFF2-40B4-BE49-F238E27FC236}">
                    <a16:creationId xmlns:a16="http://schemas.microsoft.com/office/drawing/2014/main" id="{7047FB82-7644-4D7F-B007-DADD867D4BA3}"/>
                  </a:ext>
                </a:extLst>
              </p:cNvPr>
              <p:cNvSpPr>
                <a:spLocks noEditPoints="1"/>
              </p:cNvSpPr>
              <p:nvPr/>
            </p:nvSpPr>
            <p:spPr bwMode="auto">
              <a:xfrm>
                <a:off x="6194976" y="2626344"/>
                <a:ext cx="388191" cy="461675"/>
              </a:xfrm>
              <a:custGeom>
                <a:avLst/>
                <a:gdLst>
                  <a:gd name="T0" fmla="*/ 243 w 243"/>
                  <a:gd name="T1" fmla="*/ 289 h 289"/>
                  <a:gd name="T2" fmla="*/ 0 w 243"/>
                  <a:gd name="T3" fmla="*/ 289 h 289"/>
                  <a:gd name="T4" fmla="*/ 0 w 243"/>
                  <a:gd name="T5" fmla="*/ 52 h 289"/>
                  <a:gd name="T6" fmla="*/ 61 w 243"/>
                  <a:gd name="T7" fmla="*/ 107 h 289"/>
                  <a:gd name="T8" fmla="*/ 61 w 243"/>
                  <a:gd name="T9" fmla="*/ 52 h 289"/>
                  <a:gd name="T10" fmla="*/ 124 w 243"/>
                  <a:gd name="T11" fmla="*/ 107 h 289"/>
                  <a:gd name="T12" fmla="*/ 124 w 243"/>
                  <a:gd name="T13" fmla="*/ 52 h 289"/>
                  <a:gd name="T14" fmla="*/ 185 w 243"/>
                  <a:gd name="T15" fmla="*/ 107 h 289"/>
                  <a:gd name="T16" fmla="*/ 185 w 243"/>
                  <a:gd name="T17" fmla="*/ 0 h 289"/>
                  <a:gd name="T18" fmla="*/ 243 w 243"/>
                  <a:gd name="T19" fmla="*/ 0 h 289"/>
                  <a:gd name="T20" fmla="*/ 243 w 243"/>
                  <a:gd name="T21" fmla="*/ 289 h 289"/>
                  <a:gd name="T22" fmla="*/ 9 w 243"/>
                  <a:gd name="T23" fmla="*/ 280 h 289"/>
                  <a:gd name="T24" fmla="*/ 234 w 243"/>
                  <a:gd name="T25" fmla="*/ 280 h 289"/>
                  <a:gd name="T26" fmla="*/ 234 w 243"/>
                  <a:gd name="T27" fmla="*/ 9 h 289"/>
                  <a:gd name="T28" fmla="*/ 194 w 243"/>
                  <a:gd name="T29" fmla="*/ 9 h 289"/>
                  <a:gd name="T30" fmla="*/ 194 w 243"/>
                  <a:gd name="T31" fmla="*/ 128 h 289"/>
                  <a:gd name="T32" fmla="*/ 133 w 243"/>
                  <a:gd name="T33" fmla="*/ 72 h 289"/>
                  <a:gd name="T34" fmla="*/ 133 w 243"/>
                  <a:gd name="T35" fmla="*/ 128 h 289"/>
                  <a:gd name="T36" fmla="*/ 70 w 243"/>
                  <a:gd name="T37" fmla="*/ 72 h 289"/>
                  <a:gd name="T38" fmla="*/ 70 w 243"/>
                  <a:gd name="T39" fmla="*/ 128 h 289"/>
                  <a:gd name="T40" fmla="*/ 9 w 243"/>
                  <a:gd name="T41" fmla="*/ 72 h 289"/>
                  <a:gd name="T42" fmla="*/ 9 w 243"/>
                  <a:gd name="T43" fmla="*/ 28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89">
                    <a:moveTo>
                      <a:pt x="243" y="289"/>
                    </a:moveTo>
                    <a:lnTo>
                      <a:pt x="0" y="289"/>
                    </a:lnTo>
                    <a:lnTo>
                      <a:pt x="0" y="52"/>
                    </a:lnTo>
                    <a:lnTo>
                      <a:pt x="61" y="107"/>
                    </a:lnTo>
                    <a:lnTo>
                      <a:pt x="61" y="52"/>
                    </a:lnTo>
                    <a:lnTo>
                      <a:pt x="124" y="107"/>
                    </a:lnTo>
                    <a:lnTo>
                      <a:pt x="124" y="52"/>
                    </a:lnTo>
                    <a:lnTo>
                      <a:pt x="185" y="107"/>
                    </a:lnTo>
                    <a:lnTo>
                      <a:pt x="185" y="0"/>
                    </a:lnTo>
                    <a:lnTo>
                      <a:pt x="243" y="0"/>
                    </a:lnTo>
                    <a:lnTo>
                      <a:pt x="243" y="289"/>
                    </a:lnTo>
                    <a:close/>
                    <a:moveTo>
                      <a:pt x="9" y="280"/>
                    </a:moveTo>
                    <a:lnTo>
                      <a:pt x="234" y="280"/>
                    </a:lnTo>
                    <a:lnTo>
                      <a:pt x="234" y="9"/>
                    </a:lnTo>
                    <a:lnTo>
                      <a:pt x="194" y="9"/>
                    </a:lnTo>
                    <a:lnTo>
                      <a:pt x="194" y="128"/>
                    </a:lnTo>
                    <a:lnTo>
                      <a:pt x="133" y="72"/>
                    </a:lnTo>
                    <a:lnTo>
                      <a:pt x="133" y="128"/>
                    </a:lnTo>
                    <a:lnTo>
                      <a:pt x="70" y="72"/>
                    </a:lnTo>
                    <a:lnTo>
                      <a:pt x="70" y="128"/>
                    </a:lnTo>
                    <a:lnTo>
                      <a:pt x="9" y="72"/>
                    </a:lnTo>
                    <a:lnTo>
                      <a:pt x="9"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7" name="Rectangle 86">
                <a:extLst>
                  <a:ext uri="{FF2B5EF4-FFF2-40B4-BE49-F238E27FC236}">
                    <a16:creationId xmlns:a16="http://schemas.microsoft.com/office/drawing/2014/main" id="{AF8C0326-29B2-442B-84E8-51291034E230}"/>
                  </a:ext>
                </a:extLst>
              </p:cNvPr>
              <p:cNvSpPr>
                <a:spLocks noChangeArrowheads="1"/>
              </p:cNvSpPr>
              <p:nvPr/>
            </p:nvSpPr>
            <p:spPr bwMode="auto">
              <a:xfrm>
                <a:off x="6260777" y="2890351"/>
                <a:ext cx="34102" cy="35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88" name="Rectangle 87">
                <a:extLst>
                  <a:ext uri="{FF2B5EF4-FFF2-40B4-BE49-F238E27FC236}">
                    <a16:creationId xmlns:a16="http://schemas.microsoft.com/office/drawing/2014/main" id="{C69CC6BE-1392-4330-B7B1-0EF75A3F2553}"/>
                  </a:ext>
                </a:extLst>
              </p:cNvPr>
              <p:cNvSpPr>
                <a:spLocks noChangeArrowheads="1"/>
              </p:cNvSpPr>
              <p:nvPr/>
            </p:nvSpPr>
            <p:spPr bwMode="auto">
              <a:xfrm>
                <a:off x="6260777" y="2959349"/>
                <a:ext cx="34102" cy="338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89" name="Rectangle 88">
                <a:extLst>
                  <a:ext uri="{FF2B5EF4-FFF2-40B4-BE49-F238E27FC236}">
                    <a16:creationId xmlns:a16="http://schemas.microsoft.com/office/drawing/2014/main" id="{10CFB600-4458-4169-BD97-67DB33F3B8B3}"/>
                  </a:ext>
                </a:extLst>
              </p:cNvPr>
              <p:cNvSpPr>
                <a:spLocks noChangeArrowheads="1"/>
              </p:cNvSpPr>
              <p:nvPr/>
            </p:nvSpPr>
            <p:spPr bwMode="auto">
              <a:xfrm>
                <a:off x="6330293" y="2890351"/>
                <a:ext cx="32791" cy="35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90" name="Rectangle 89">
                <a:extLst>
                  <a:ext uri="{FF2B5EF4-FFF2-40B4-BE49-F238E27FC236}">
                    <a16:creationId xmlns:a16="http://schemas.microsoft.com/office/drawing/2014/main" id="{323C1C24-C5DD-4093-AE3E-63F42D130CE3}"/>
                  </a:ext>
                </a:extLst>
              </p:cNvPr>
              <p:cNvSpPr>
                <a:spLocks noChangeArrowheads="1"/>
              </p:cNvSpPr>
              <p:nvPr/>
            </p:nvSpPr>
            <p:spPr bwMode="auto">
              <a:xfrm>
                <a:off x="6330293" y="2959349"/>
                <a:ext cx="32791" cy="338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91" name="Rectangle 90">
                <a:extLst>
                  <a:ext uri="{FF2B5EF4-FFF2-40B4-BE49-F238E27FC236}">
                    <a16:creationId xmlns:a16="http://schemas.microsoft.com/office/drawing/2014/main" id="{1A42BD43-A5E4-43F8-94A7-345E57BFA2A7}"/>
                  </a:ext>
                </a:extLst>
              </p:cNvPr>
              <p:cNvSpPr>
                <a:spLocks noChangeArrowheads="1"/>
              </p:cNvSpPr>
              <p:nvPr/>
            </p:nvSpPr>
            <p:spPr bwMode="auto">
              <a:xfrm>
                <a:off x="6410816" y="2891144"/>
                <a:ext cx="34102" cy="35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92" name="Rectangle 91">
                <a:extLst>
                  <a:ext uri="{FF2B5EF4-FFF2-40B4-BE49-F238E27FC236}">
                    <a16:creationId xmlns:a16="http://schemas.microsoft.com/office/drawing/2014/main" id="{6FD453F6-B201-4EB5-AA5A-837B6218921B}"/>
                  </a:ext>
                </a:extLst>
              </p:cNvPr>
              <p:cNvSpPr>
                <a:spLocks noChangeArrowheads="1"/>
              </p:cNvSpPr>
              <p:nvPr/>
            </p:nvSpPr>
            <p:spPr bwMode="auto">
              <a:xfrm>
                <a:off x="6410816" y="2960142"/>
                <a:ext cx="34102" cy="338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93" name="Rectangle 92">
                <a:extLst>
                  <a:ext uri="{FF2B5EF4-FFF2-40B4-BE49-F238E27FC236}">
                    <a16:creationId xmlns:a16="http://schemas.microsoft.com/office/drawing/2014/main" id="{9C3EB8F5-733D-45CF-A434-E660AF70002A}"/>
                  </a:ext>
                </a:extLst>
              </p:cNvPr>
              <p:cNvSpPr>
                <a:spLocks noChangeArrowheads="1"/>
              </p:cNvSpPr>
              <p:nvPr/>
            </p:nvSpPr>
            <p:spPr bwMode="auto">
              <a:xfrm>
                <a:off x="6480332" y="2891144"/>
                <a:ext cx="32791" cy="35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sp>
            <p:nvSpPr>
              <p:cNvPr id="94" name="Rectangle 93">
                <a:extLst>
                  <a:ext uri="{FF2B5EF4-FFF2-40B4-BE49-F238E27FC236}">
                    <a16:creationId xmlns:a16="http://schemas.microsoft.com/office/drawing/2014/main" id="{C8A73B34-8632-4566-9B78-B4E8B3BC7F72}"/>
                  </a:ext>
                </a:extLst>
              </p:cNvPr>
              <p:cNvSpPr>
                <a:spLocks noChangeArrowheads="1"/>
              </p:cNvSpPr>
              <p:nvPr/>
            </p:nvSpPr>
            <p:spPr bwMode="auto">
              <a:xfrm>
                <a:off x="6480332" y="2960142"/>
                <a:ext cx="32791" cy="338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solidFill>
                    <a:schemeClr val="bg1"/>
                  </a:solidFill>
                </a:endParaRPr>
              </a:p>
            </p:txBody>
          </p:sp>
        </p:grpSp>
      </p:grpSp>
      <p:grpSp>
        <p:nvGrpSpPr>
          <p:cNvPr id="5" name="Group 4">
            <a:extLst>
              <a:ext uri="{FF2B5EF4-FFF2-40B4-BE49-F238E27FC236}">
                <a16:creationId xmlns:a16="http://schemas.microsoft.com/office/drawing/2014/main" id="{567D0C5F-2F27-43CC-9C19-9A9DA53A1E4D}"/>
              </a:ext>
            </a:extLst>
          </p:cNvPr>
          <p:cNvGrpSpPr/>
          <p:nvPr/>
        </p:nvGrpSpPr>
        <p:grpSpPr>
          <a:xfrm>
            <a:off x="351912" y="2238718"/>
            <a:ext cx="8004046" cy="513229"/>
            <a:chOff x="351912" y="2120246"/>
            <a:chExt cx="8004046" cy="513229"/>
          </a:xfrm>
        </p:grpSpPr>
        <p:sp>
          <p:nvSpPr>
            <p:cNvPr id="28" name="Rectangle 27">
              <a:extLst>
                <a:ext uri="{FF2B5EF4-FFF2-40B4-BE49-F238E27FC236}">
                  <a16:creationId xmlns:a16="http://schemas.microsoft.com/office/drawing/2014/main" id="{08FFA536-980C-42F3-9785-0F9942DFC2C5}"/>
                </a:ext>
              </a:extLst>
            </p:cNvPr>
            <p:cNvSpPr/>
            <p:nvPr/>
          </p:nvSpPr>
          <p:spPr>
            <a:xfrm>
              <a:off x="3467022" y="2307103"/>
              <a:ext cx="946093" cy="258532"/>
            </a:xfrm>
            <a:prstGeom prst="rect">
              <a:avLst/>
            </a:prstGeom>
          </p:spPr>
          <p:txBody>
            <a:bodyPr wrap="none">
              <a:spAutoFit/>
            </a:bodyPr>
            <a:lstStyle/>
            <a:p>
              <a:pPr defTabSz="457200" fontAlgn="auto">
                <a:lnSpc>
                  <a:spcPct val="90000"/>
                </a:lnSpc>
                <a:spcBef>
                  <a:spcPts val="0"/>
                </a:spcBef>
                <a:spcAft>
                  <a:spcPts val="0"/>
                </a:spcAft>
              </a:pPr>
              <a:r>
                <a:rPr lang="en-US" sz="1200" b="1" dirty="0">
                  <a:solidFill>
                    <a:schemeClr val="tx2"/>
                  </a:solidFill>
                </a:rPr>
                <a:t>FED/SLED</a:t>
              </a:r>
              <a:endParaRPr lang="en-US" sz="1200" dirty="0">
                <a:solidFill>
                  <a:schemeClr val="tx2"/>
                </a:solidFill>
              </a:endParaRPr>
            </a:p>
          </p:txBody>
        </p:sp>
        <p:sp>
          <p:nvSpPr>
            <p:cNvPr id="31" name="Rectangle 30">
              <a:extLst>
                <a:ext uri="{FF2B5EF4-FFF2-40B4-BE49-F238E27FC236}">
                  <a16:creationId xmlns:a16="http://schemas.microsoft.com/office/drawing/2014/main" id="{5594B8B5-D48B-4224-A236-E2001A2BB87F}"/>
                </a:ext>
              </a:extLst>
            </p:cNvPr>
            <p:cNvSpPr/>
            <p:nvPr/>
          </p:nvSpPr>
          <p:spPr>
            <a:xfrm>
              <a:off x="928558" y="2307103"/>
              <a:ext cx="1263038" cy="258532"/>
            </a:xfrm>
            <a:prstGeom prst="rect">
              <a:avLst/>
            </a:prstGeom>
          </p:spPr>
          <p:txBody>
            <a:bodyPr wrap="none">
              <a:spAutoFit/>
            </a:bodyPr>
            <a:lstStyle/>
            <a:p>
              <a:pPr algn="ctr" defTabSz="457200" fontAlgn="auto">
                <a:lnSpc>
                  <a:spcPct val="90000"/>
                </a:lnSpc>
                <a:spcBef>
                  <a:spcPts val="0"/>
                </a:spcBef>
                <a:spcAft>
                  <a:spcPts val="0"/>
                </a:spcAft>
              </a:pPr>
              <a:r>
                <a:rPr lang="en-US" sz="1200" b="1">
                  <a:solidFill>
                    <a:schemeClr val="tx2"/>
                  </a:solidFill>
                </a:rPr>
                <a:t>Transportation</a:t>
              </a:r>
            </a:p>
          </p:txBody>
        </p:sp>
        <p:sp>
          <p:nvSpPr>
            <p:cNvPr id="35" name="Rectangle 34">
              <a:extLst>
                <a:ext uri="{FF2B5EF4-FFF2-40B4-BE49-F238E27FC236}">
                  <a16:creationId xmlns:a16="http://schemas.microsoft.com/office/drawing/2014/main" id="{1DFF412A-D0E9-430E-8EE1-519969C2069F}"/>
                </a:ext>
              </a:extLst>
            </p:cNvPr>
            <p:cNvSpPr/>
            <p:nvPr/>
          </p:nvSpPr>
          <p:spPr>
            <a:xfrm>
              <a:off x="7752908" y="2307103"/>
              <a:ext cx="603050" cy="258532"/>
            </a:xfrm>
            <a:prstGeom prst="rect">
              <a:avLst/>
            </a:prstGeom>
          </p:spPr>
          <p:txBody>
            <a:bodyPr wrap="none">
              <a:spAutoFit/>
            </a:bodyPr>
            <a:lstStyle/>
            <a:p>
              <a:pPr defTabSz="457200" fontAlgn="auto">
                <a:lnSpc>
                  <a:spcPct val="90000"/>
                </a:lnSpc>
                <a:spcBef>
                  <a:spcPts val="0"/>
                </a:spcBef>
                <a:spcAft>
                  <a:spcPts val="0"/>
                </a:spcAft>
              </a:pPr>
              <a:r>
                <a:rPr lang="en-US" sz="1200" b="1">
                  <a:solidFill>
                    <a:schemeClr val="tx2"/>
                  </a:solidFill>
                </a:rPr>
                <a:t>Retail</a:t>
              </a:r>
              <a:endParaRPr lang="en-US" sz="1200">
                <a:solidFill>
                  <a:schemeClr val="tx2"/>
                </a:solidFill>
              </a:endParaRPr>
            </a:p>
          </p:txBody>
        </p:sp>
        <p:grpSp>
          <p:nvGrpSpPr>
            <p:cNvPr id="3" name="Group 2">
              <a:extLst>
                <a:ext uri="{FF2B5EF4-FFF2-40B4-BE49-F238E27FC236}">
                  <a16:creationId xmlns:a16="http://schemas.microsoft.com/office/drawing/2014/main" id="{90C6C19C-EDDC-48D6-AB3E-41152E4DCFE4}"/>
                </a:ext>
              </a:extLst>
            </p:cNvPr>
            <p:cNvGrpSpPr/>
            <p:nvPr/>
          </p:nvGrpSpPr>
          <p:grpSpPr>
            <a:xfrm>
              <a:off x="351912" y="2120246"/>
              <a:ext cx="573072" cy="418439"/>
              <a:chOff x="348338" y="2025058"/>
              <a:chExt cx="573072" cy="418439"/>
            </a:xfrm>
            <a:solidFill>
              <a:schemeClr val="tx2"/>
            </a:solidFill>
          </p:grpSpPr>
          <p:sp>
            <p:nvSpPr>
              <p:cNvPr id="71" name="Freeform 33">
                <a:extLst>
                  <a:ext uri="{FF2B5EF4-FFF2-40B4-BE49-F238E27FC236}">
                    <a16:creationId xmlns:a16="http://schemas.microsoft.com/office/drawing/2014/main" id="{5DDF7930-B078-4826-B7EF-7D2555A91B95}"/>
                  </a:ext>
                </a:extLst>
              </p:cNvPr>
              <p:cNvSpPr>
                <a:spLocks noEditPoints="1"/>
              </p:cNvSpPr>
              <p:nvPr/>
            </p:nvSpPr>
            <p:spPr bwMode="auto">
              <a:xfrm>
                <a:off x="540149" y="2238866"/>
                <a:ext cx="381261" cy="204631"/>
              </a:xfrm>
              <a:custGeom>
                <a:avLst/>
                <a:gdLst>
                  <a:gd name="T0" fmla="*/ 225 w 291"/>
                  <a:gd name="T1" fmla="*/ 53 h 156"/>
                  <a:gd name="T2" fmla="*/ 170 w 291"/>
                  <a:gd name="T3" fmla="*/ 4 h 156"/>
                  <a:gd name="T4" fmla="*/ 90 w 291"/>
                  <a:gd name="T5" fmla="*/ 0 h 156"/>
                  <a:gd name="T6" fmla="*/ 48 w 291"/>
                  <a:gd name="T7" fmla="*/ 53 h 156"/>
                  <a:gd name="T8" fmla="*/ 0 w 291"/>
                  <a:gd name="T9" fmla="*/ 78 h 156"/>
                  <a:gd name="T10" fmla="*/ 0 w 291"/>
                  <a:gd name="T11" fmla="*/ 96 h 156"/>
                  <a:gd name="T12" fmla="*/ 25 w 291"/>
                  <a:gd name="T13" fmla="*/ 129 h 156"/>
                  <a:gd name="T14" fmla="*/ 69 w 291"/>
                  <a:gd name="T15" fmla="*/ 156 h 156"/>
                  <a:gd name="T16" fmla="*/ 207 w 291"/>
                  <a:gd name="T17" fmla="*/ 129 h 156"/>
                  <a:gd name="T18" fmla="*/ 272 w 291"/>
                  <a:gd name="T19" fmla="*/ 129 h 156"/>
                  <a:gd name="T20" fmla="*/ 291 w 291"/>
                  <a:gd name="T21" fmla="*/ 96 h 156"/>
                  <a:gd name="T22" fmla="*/ 291 w 291"/>
                  <a:gd name="T23" fmla="*/ 78 h 156"/>
                  <a:gd name="T24" fmla="*/ 220 w 291"/>
                  <a:gd name="T25" fmla="*/ 121 h 156"/>
                  <a:gd name="T26" fmla="*/ 260 w 291"/>
                  <a:gd name="T27" fmla="*/ 123 h 156"/>
                  <a:gd name="T28" fmla="*/ 220 w 291"/>
                  <a:gd name="T29" fmla="*/ 125 h 156"/>
                  <a:gd name="T30" fmla="*/ 220 w 291"/>
                  <a:gd name="T31" fmla="*/ 121 h 156"/>
                  <a:gd name="T32" fmla="*/ 207 w 291"/>
                  <a:gd name="T33" fmla="*/ 117 h 156"/>
                  <a:gd name="T34" fmla="*/ 69 w 291"/>
                  <a:gd name="T35" fmla="*/ 89 h 156"/>
                  <a:gd name="T36" fmla="*/ 25 w 291"/>
                  <a:gd name="T37" fmla="*/ 116 h 156"/>
                  <a:gd name="T38" fmla="*/ 13 w 291"/>
                  <a:gd name="T39" fmla="*/ 103 h 156"/>
                  <a:gd name="T40" fmla="*/ 32 w 291"/>
                  <a:gd name="T41" fmla="*/ 96 h 156"/>
                  <a:gd name="T42" fmla="*/ 25 w 291"/>
                  <a:gd name="T43" fmla="*/ 72 h 156"/>
                  <a:gd name="T44" fmla="*/ 25 w 291"/>
                  <a:gd name="T45" fmla="*/ 66 h 156"/>
                  <a:gd name="T46" fmla="*/ 52 w 291"/>
                  <a:gd name="T47" fmla="*/ 67 h 156"/>
                  <a:gd name="T48" fmla="*/ 108 w 291"/>
                  <a:gd name="T49" fmla="*/ 105 h 156"/>
                  <a:gd name="T50" fmla="*/ 195 w 291"/>
                  <a:gd name="T51" fmla="*/ 112 h 156"/>
                  <a:gd name="T52" fmla="*/ 202 w 291"/>
                  <a:gd name="T53" fmla="*/ 96 h 156"/>
                  <a:gd name="T54" fmla="*/ 189 w 291"/>
                  <a:gd name="T55" fmla="*/ 96 h 156"/>
                  <a:gd name="T56" fmla="*/ 121 w 291"/>
                  <a:gd name="T57" fmla="*/ 99 h 156"/>
                  <a:gd name="T58" fmla="*/ 222 w 291"/>
                  <a:gd name="T59" fmla="*/ 67 h 156"/>
                  <a:gd name="T60" fmla="*/ 267 w 291"/>
                  <a:gd name="T61" fmla="*/ 66 h 156"/>
                  <a:gd name="T62" fmla="*/ 259 w 291"/>
                  <a:gd name="T63" fmla="*/ 72 h 156"/>
                  <a:gd name="T64" fmla="*/ 255 w 291"/>
                  <a:gd name="T65" fmla="*/ 82 h 156"/>
                  <a:gd name="T66" fmla="*/ 276 w 291"/>
                  <a:gd name="T67" fmla="*/ 103 h 156"/>
                  <a:gd name="T68" fmla="*/ 278 w 291"/>
                  <a:gd name="T69" fmla="*/ 105 h 156"/>
                  <a:gd name="T70" fmla="*/ 240 w 291"/>
                  <a:gd name="T71" fmla="*/ 89 h 156"/>
                  <a:gd name="T72" fmla="*/ 90 w 291"/>
                  <a:gd name="T73" fmla="*/ 123 h 156"/>
                  <a:gd name="T74" fmla="*/ 49 w 291"/>
                  <a:gd name="T75" fmla="*/ 123 h 156"/>
                  <a:gd name="T76" fmla="*/ 18 w 291"/>
                  <a:gd name="T77" fmla="*/ 85 h 156"/>
                  <a:gd name="T78" fmla="*/ 13 w 291"/>
                  <a:gd name="T79" fmla="*/ 90 h 156"/>
                  <a:gd name="T80" fmla="*/ 18 w 291"/>
                  <a:gd name="T81" fmla="*/ 85 h 156"/>
                  <a:gd name="T82" fmla="*/ 81 w 291"/>
                  <a:gd name="T83" fmla="*/ 18 h 156"/>
                  <a:gd name="T84" fmla="*/ 153 w 291"/>
                  <a:gd name="T85" fmla="*/ 13 h 156"/>
                  <a:gd name="T86" fmla="*/ 161 w 291"/>
                  <a:gd name="T87" fmla="*/ 15 h 156"/>
                  <a:gd name="T88" fmla="*/ 63 w 291"/>
                  <a:gd name="T89" fmla="*/ 53 h 156"/>
                  <a:gd name="T90" fmla="*/ 274 w 291"/>
                  <a:gd name="T91" fmla="*/ 85 h 156"/>
                  <a:gd name="T92" fmla="*/ 278 w 291"/>
                  <a:gd name="T93" fmla="*/ 8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1" h="156">
                    <a:moveTo>
                      <a:pt x="267" y="53"/>
                    </a:moveTo>
                    <a:cubicBezTo>
                      <a:pt x="225" y="53"/>
                      <a:pt x="225" y="53"/>
                      <a:pt x="225" y="53"/>
                    </a:cubicBezTo>
                    <a:cubicBezTo>
                      <a:pt x="170" y="5"/>
                      <a:pt x="170" y="5"/>
                      <a:pt x="170" y="5"/>
                    </a:cubicBezTo>
                    <a:cubicBezTo>
                      <a:pt x="170" y="4"/>
                      <a:pt x="170" y="4"/>
                      <a:pt x="170" y="4"/>
                    </a:cubicBezTo>
                    <a:cubicBezTo>
                      <a:pt x="165" y="2"/>
                      <a:pt x="158" y="0"/>
                      <a:pt x="153" y="0"/>
                    </a:cubicBezTo>
                    <a:cubicBezTo>
                      <a:pt x="90" y="0"/>
                      <a:pt x="90" y="0"/>
                      <a:pt x="90" y="0"/>
                    </a:cubicBezTo>
                    <a:cubicBezTo>
                      <a:pt x="81" y="0"/>
                      <a:pt x="73" y="5"/>
                      <a:pt x="68" y="14"/>
                    </a:cubicBezTo>
                    <a:cubicBezTo>
                      <a:pt x="48" y="53"/>
                      <a:pt x="48" y="53"/>
                      <a:pt x="48" y="53"/>
                    </a:cubicBezTo>
                    <a:cubicBezTo>
                      <a:pt x="25" y="53"/>
                      <a:pt x="25" y="53"/>
                      <a:pt x="25" y="53"/>
                    </a:cubicBezTo>
                    <a:cubicBezTo>
                      <a:pt x="10" y="53"/>
                      <a:pt x="0" y="63"/>
                      <a:pt x="0" y="78"/>
                    </a:cubicBezTo>
                    <a:cubicBezTo>
                      <a:pt x="0" y="78"/>
                      <a:pt x="0" y="78"/>
                      <a:pt x="0" y="78"/>
                    </a:cubicBezTo>
                    <a:cubicBezTo>
                      <a:pt x="0" y="96"/>
                      <a:pt x="0" y="96"/>
                      <a:pt x="0" y="96"/>
                    </a:cubicBezTo>
                    <a:cubicBezTo>
                      <a:pt x="0" y="105"/>
                      <a:pt x="0" y="105"/>
                      <a:pt x="0" y="105"/>
                    </a:cubicBezTo>
                    <a:cubicBezTo>
                      <a:pt x="0" y="120"/>
                      <a:pt x="10" y="129"/>
                      <a:pt x="25" y="129"/>
                    </a:cubicBezTo>
                    <a:cubicBezTo>
                      <a:pt x="37" y="129"/>
                      <a:pt x="37" y="129"/>
                      <a:pt x="37" y="129"/>
                    </a:cubicBezTo>
                    <a:cubicBezTo>
                      <a:pt x="40" y="145"/>
                      <a:pt x="53" y="156"/>
                      <a:pt x="69" y="156"/>
                    </a:cubicBezTo>
                    <a:cubicBezTo>
                      <a:pt x="86" y="156"/>
                      <a:pt x="99" y="145"/>
                      <a:pt x="102" y="129"/>
                    </a:cubicBezTo>
                    <a:cubicBezTo>
                      <a:pt x="207" y="129"/>
                      <a:pt x="207" y="129"/>
                      <a:pt x="207" y="129"/>
                    </a:cubicBezTo>
                    <a:cubicBezTo>
                      <a:pt x="210" y="145"/>
                      <a:pt x="223" y="156"/>
                      <a:pt x="240" y="156"/>
                    </a:cubicBezTo>
                    <a:cubicBezTo>
                      <a:pt x="257" y="156"/>
                      <a:pt x="270" y="145"/>
                      <a:pt x="272" y="129"/>
                    </a:cubicBezTo>
                    <a:cubicBezTo>
                      <a:pt x="284" y="127"/>
                      <a:pt x="291" y="118"/>
                      <a:pt x="291" y="105"/>
                    </a:cubicBezTo>
                    <a:cubicBezTo>
                      <a:pt x="291" y="96"/>
                      <a:pt x="291" y="96"/>
                      <a:pt x="291" y="96"/>
                    </a:cubicBezTo>
                    <a:cubicBezTo>
                      <a:pt x="291" y="78"/>
                      <a:pt x="291" y="78"/>
                      <a:pt x="291" y="78"/>
                    </a:cubicBezTo>
                    <a:cubicBezTo>
                      <a:pt x="291" y="78"/>
                      <a:pt x="291" y="78"/>
                      <a:pt x="291" y="78"/>
                    </a:cubicBezTo>
                    <a:cubicBezTo>
                      <a:pt x="291" y="63"/>
                      <a:pt x="281" y="53"/>
                      <a:pt x="267" y="53"/>
                    </a:cubicBezTo>
                    <a:close/>
                    <a:moveTo>
                      <a:pt x="220" y="121"/>
                    </a:moveTo>
                    <a:cubicBezTo>
                      <a:pt x="220" y="110"/>
                      <a:pt x="228" y="102"/>
                      <a:pt x="240" y="102"/>
                    </a:cubicBezTo>
                    <a:cubicBezTo>
                      <a:pt x="252" y="102"/>
                      <a:pt x="260" y="110"/>
                      <a:pt x="260" y="123"/>
                    </a:cubicBezTo>
                    <a:cubicBezTo>
                      <a:pt x="260" y="135"/>
                      <a:pt x="252" y="143"/>
                      <a:pt x="240" y="143"/>
                    </a:cubicBezTo>
                    <a:cubicBezTo>
                      <a:pt x="228" y="143"/>
                      <a:pt x="221" y="136"/>
                      <a:pt x="220" y="125"/>
                    </a:cubicBezTo>
                    <a:cubicBezTo>
                      <a:pt x="220" y="125"/>
                      <a:pt x="220" y="124"/>
                      <a:pt x="220" y="123"/>
                    </a:cubicBezTo>
                    <a:cubicBezTo>
                      <a:pt x="220" y="123"/>
                      <a:pt x="220" y="122"/>
                      <a:pt x="220" y="121"/>
                    </a:cubicBezTo>
                    <a:close/>
                    <a:moveTo>
                      <a:pt x="240" y="89"/>
                    </a:moveTo>
                    <a:cubicBezTo>
                      <a:pt x="223" y="89"/>
                      <a:pt x="210" y="101"/>
                      <a:pt x="207" y="117"/>
                    </a:cubicBezTo>
                    <a:cubicBezTo>
                      <a:pt x="102" y="117"/>
                      <a:pt x="102" y="117"/>
                      <a:pt x="102" y="117"/>
                    </a:cubicBezTo>
                    <a:cubicBezTo>
                      <a:pt x="100" y="101"/>
                      <a:pt x="86" y="89"/>
                      <a:pt x="69" y="89"/>
                    </a:cubicBezTo>
                    <a:cubicBezTo>
                      <a:pt x="53" y="89"/>
                      <a:pt x="40" y="101"/>
                      <a:pt x="37" y="116"/>
                    </a:cubicBezTo>
                    <a:cubicBezTo>
                      <a:pt x="25" y="116"/>
                      <a:pt x="25" y="116"/>
                      <a:pt x="25" y="116"/>
                    </a:cubicBezTo>
                    <a:cubicBezTo>
                      <a:pt x="19" y="116"/>
                      <a:pt x="13" y="111"/>
                      <a:pt x="13" y="105"/>
                    </a:cubicBezTo>
                    <a:cubicBezTo>
                      <a:pt x="13" y="103"/>
                      <a:pt x="13" y="103"/>
                      <a:pt x="13" y="103"/>
                    </a:cubicBezTo>
                    <a:cubicBezTo>
                      <a:pt x="25" y="103"/>
                      <a:pt x="25" y="103"/>
                      <a:pt x="25" y="103"/>
                    </a:cubicBezTo>
                    <a:cubicBezTo>
                      <a:pt x="28" y="103"/>
                      <a:pt x="32" y="100"/>
                      <a:pt x="32" y="96"/>
                    </a:cubicBezTo>
                    <a:cubicBezTo>
                      <a:pt x="32" y="78"/>
                      <a:pt x="32" y="78"/>
                      <a:pt x="32" y="78"/>
                    </a:cubicBezTo>
                    <a:cubicBezTo>
                      <a:pt x="32" y="75"/>
                      <a:pt x="28" y="72"/>
                      <a:pt x="25" y="72"/>
                    </a:cubicBezTo>
                    <a:cubicBezTo>
                      <a:pt x="15" y="72"/>
                      <a:pt x="15" y="72"/>
                      <a:pt x="15" y="72"/>
                    </a:cubicBezTo>
                    <a:cubicBezTo>
                      <a:pt x="18" y="69"/>
                      <a:pt x="21" y="66"/>
                      <a:pt x="25" y="66"/>
                    </a:cubicBezTo>
                    <a:cubicBezTo>
                      <a:pt x="49" y="66"/>
                      <a:pt x="49" y="66"/>
                      <a:pt x="49" y="66"/>
                    </a:cubicBezTo>
                    <a:cubicBezTo>
                      <a:pt x="50" y="67"/>
                      <a:pt x="51" y="67"/>
                      <a:pt x="52" y="67"/>
                    </a:cubicBezTo>
                    <a:cubicBezTo>
                      <a:pt x="108" y="67"/>
                      <a:pt x="108" y="67"/>
                      <a:pt x="108" y="67"/>
                    </a:cubicBezTo>
                    <a:cubicBezTo>
                      <a:pt x="108" y="105"/>
                      <a:pt x="108" y="105"/>
                      <a:pt x="108" y="105"/>
                    </a:cubicBezTo>
                    <a:cubicBezTo>
                      <a:pt x="108" y="108"/>
                      <a:pt x="111" y="112"/>
                      <a:pt x="115" y="112"/>
                    </a:cubicBezTo>
                    <a:cubicBezTo>
                      <a:pt x="195" y="112"/>
                      <a:pt x="195" y="112"/>
                      <a:pt x="195" y="112"/>
                    </a:cubicBezTo>
                    <a:cubicBezTo>
                      <a:pt x="199" y="112"/>
                      <a:pt x="202" y="108"/>
                      <a:pt x="202" y="105"/>
                    </a:cubicBezTo>
                    <a:cubicBezTo>
                      <a:pt x="202" y="96"/>
                      <a:pt x="202" y="96"/>
                      <a:pt x="202" y="96"/>
                    </a:cubicBezTo>
                    <a:cubicBezTo>
                      <a:pt x="202" y="93"/>
                      <a:pt x="199" y="90"/>
                      <a:pt x="195" y="90"/>
                    </a:cubicBezTo>
                    <a:cubicBezTo>
                      <a:pt x="192" y="90"/>
                      <a:pt x="189" y="93"/>
                      <a:pt x="189" y="96"/>
                    </a:cubicBezTo>
                    <a:cubicBezTo>
                      <a:pt x="189" y="99"/>
                      <a:pt x="189" y="99"/>
                      <a:pt x="189" y="99"/>
                    </a:cubicBezTo>
                    <a:cubicBezTo>
                      <a:pt x="121" y="99"/>
                      <a:pt x="121" y="99"/>
                      <a:pt x="121" y="99"/>
                    </a:cubicBezTo>
                    <a:cubicBezTo>
                      <a:pt x="121" y="67"/>
                      <a:pt x="121" y="67"/>
                      <a:pt x="121" y="67"/>
                    </a:cubicBezTo>
                    <a:cubicBezTo>
                      <a:pt x="222" y="67"/>
                      <a:pt x="222" y="67"/>
                      <a:pt x="222" y="67"/>
                    </a:cubicBezTo>
                    <a:cubicBezTo>
                      <a:pt x="223" y="67"/>
                      <a:pt x="224" y="67"/>
                      <a:pt x="225" y="66"/>
                    </a:cubicBezTo>
                    <a:cubicBezTo>
                      <a:pt x="267" y="66"/>
                      <a:pt x="267" y="66"/>
                      <a:pt x="267" y="66"/>
                    </a:cubicBezTo>
                    <a:cubicBezTo>
                      <a:pt x="270" y="66"/>
                      <a:pt x="274" y="69"/>
                      <a:pt x="276" y="72"/>
                    </a:cubicBezTo>
                    <a:cubicBezTo>
                      <a:pt x="259" y="72"/>
                      <a:pt x="259" y="72"/>
                      <a:pt x="259" y="72"/>
                    </a:cubicBezTo>
                    <a:cubicBezTo>
                      <a:pt x="256" y="72"/>
                      <a:pt x="252" y="72"/>
                      <a:pt x="252" y="76"/>
                    </a:cubicBezTo>
                    <a:cubicBezTo>
                      <a:pt x="252" y="78"/>
                      <a:pt x="252" y="82"/>
                      <a:pt x="255" y="82"/>
                    </a:cubicBezTo>
                    <a:cubicBezTo>
                      <a:pt x="272" y="100"/>
                      <a:pt x="272" y="100"/>
                      <a:pt x="272" y="100"/>
                    </a:cubicBezTo>
                    <a:cubicBezTo>
                      <a:pt x="272" y="102"/>
                      <a:pt x="273" y="103"/>
                      <a:pt x="276" y="103"/>
                    </a:cubicBezTo>
                    <a:cubicBezTo>
                      <a:pt x="278" y="103"/>
                      <a:pt x="278" y="103"/>
                      <a:pt x="278" y="103"/>
                    </a:cubicBezTo>
                    <a:cubicBezTo>
                      <a:pt x="278" y="105"/>
                      <a:pt x="278" y="105"/>
                      <a:pt x="278" y="105"/>
                    </a:cubicBezTo>
                    <a:cubicBezTo>
                      <a:pt x="278" y="109"/>
                      <a:pt x="276" y="113"/>
                      <a:pt x="272" y="115"/>
                    </a:cubicBezTo>
                    <a:cubicBezTo>
                      <a:pt x="269" y="100"/>
                      <a:pt x="256" y="89"/>
                      <a:pt x="240" y="89"/>
                    </a:cubicBezTo>
                    <a:close/>
                    <a:moveTo>
                      <a:pt x="69" y="102"/>
                    </a:moveTo>
                    <a:cubicBezTo>
                      <a:pt x="82" y="102"/>
                      <a:pt x="90" y="110"/>
                      <a:pt x="90" y="123"/>
                    </a:cubicBezTo>
                    <a:cubicBezTo>
                      <a:pt x="90" y="135"/>
                      <a:pt x="82" y="143"/>
                      <a:pt x="69" y="143"/>
                    </a:cubicBezTo>
                    <a:cubicBezTo>
                      <a:pt x="57" y="143"/>
                      <a:pt x="49" y="135"/>
                      <a:pt x="49" y="123"/>
                    </a:cubicBezTo>
                    <a:cubicBezTo>
                      <a:pt x="49" y="110"/>
                      <a:pt x="57" y="102"/>
                      <a:pt x="69" y="102"/>
                    </a:cubicBezTo>
                    <a:close/>
                    <a:moveTo>
                      <a:pt x="18" y="85"/>
                    </a:moveTo>
                    <a:cubicBezTo>
                      <a:pt x="18" y="90"/>
                      <a:pt x="18" y="90"/>
                      <a:pt x="18" y="90"/>
                    </a:cubicBezTo>
                    <a:cubicBezTo>
                      <a:pt x="13" y="90"/>
                      <a:pt x="13" y="90"/>
                      <a:pt x="13" y="90"/>
                    </a:cubicBezTo>
                    <a:cubicBezTo>
                      <a:pt x="13" y="85"/>
                      <a:pt x="13" y="85"/>
                      <a:pt x="13" y="85"/>
                    </a:cubicBezTo>
                    <a:lnTo>
                      <a:pt x="18" y="85"/>
                    </a:lnTo>
                    <a:close/>
                    <a:moveTo>
                      <a:pt x="63" y="53"/>
                    </a:moveTo>
                    <a:cubicBezTo>
                      <a:pt x="81" y="18"/>
                      <a:pt x="81" y="18"/>
                      <a:pt x="81" y="18"/>
                    </a:cubicBezTo>
                    <a:cubicBezTo>
                      <a:pt x="83" y="15"/>
                      <a:pt x="86" y="13"/>
                      <a:pt x="90" y="13"/>
                    </a:cubicBezTo>
                    <a:cubicBezTo>
                      <a:pt x="153" y="13"/>
                      <a:pt x="153" y="13"/>
                      <a:pt x="153" y="13"/>
                    </a:cubicBezTo>
                    <a:cubicBezTo>
                      <a:pt x="154" y="13"/>
                      <a:pt x="155" y="13"/>
                      <a:pt x="157" y="14"/>
                    </a:cubicBezTo>
                    <a:cubicBezTo>
                      <a:pt x="158" y="14"/>
                      <a:pt x="160" y="15"/>
                      <a:pt x="161" y="15"/>
                    </a:cubicBezTo>
                    <a:cubicBezTo>
                      <a:pt x="205" y="53"/>
                      <a:pt x="205" y="53"/>
                      <a:pt x="205" y="53"/>
                    </a:cubicBezTo>
                    <a:lnTo>
                      <a:pt x="63" y="53"/>
                    </a:lnTo>
                    <a:close/>
                    <a:moveTo>
                      <a:pt x="278" y="89"/>
                    </a:moveTo>
                    <a:cubicBezTo>
                      <a:pt x="274" y="85"/>
                      <a:pt x="274" y="85"/>
                      <a:pt x="274" y="85"/>
                    </a:cubicBezTo>
                    <a:cubicBezTo>
                      <a:pt x="278" y="85"/>
                      <a:pt x="278" y="85"/>
                      <a:pt x="278" y="85"/>
                    </a:cubicBezTo>
                    <a:lnTo>
                      <a:pt x="278" y="89"/>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sp>
            <p:nvSpPr>
              <p:cNvPr id="72" name="Freeform 60">
                <a:extLst>
                  <a:ext uri="{FF2B5EF4-FFF2-40B4-BE49-F238E27FC236}">
                    <a16:creationId xmlns:a16="http://schemas.microsoft.com/office/drawing/2014/main" id="{370AC54E-FDE5-409F-B1B5-3789B9DB8CEA}"/>
                  </a:ext>
                </a:extLst>
              </p:cNvPr>
              <p:cNvSpPr>
                <a:spLocks noEditPoints="1"/>
              </p:cNvSpPr>
              <p:nvPr/>
            </p:nvSpPr>
            <p:spPr bwMode="auto">
              <a:xfrm rot="1193708">
                <a:off x="348338" y="2025058"/>
                <a:ext cx="383622" cy="262251"/>
              </a:xfrm>
              <a:custGeom>
                <a:avLst/>
                <a:gdLst>
                  <a:gd name="T0" fmla="*/ 260 w 291"/>
                  <a:gd name="T1" fmla="*/ 0 h 199"/>
                  <a:gd name="T2" fmla="*/ 226 w 291"/>
                  <a:gd name="T3" fmla="*/ 3 h 199"/>
                  <a:gd name="T4" fmla="*/ 214 w 291"/>
                  <a:gd name="T5" fmla="*/ 7 h 199"/>
                  <a:gd name="T6" fmla="*/ 148 w 291"/>
                  <a:gd name="T7" fmla="*/ 51 h 199"/>
                  <a:gd name="T8" fmla="*/ 39 w 291"/>
                  <a:gd name="T9" fmla="*/ 70 h 199"/>
                  <a:gd name="T10" fmla="*/ 38 w 291"/>
                  <a:gd name="T11" fmla="*/ 80 h 199"/>
                  <a:gd name="T12" fmla="*/ 38 w 291"/>
                  <a:gd name="T13" fmla="*/ 82 h 199"/>
                  <a:gd name="T14" fmla="*/ 69 w 291"/>
                  <a:gd name="T15" fmla="*/ 105 h 199"/>
                  <a:gd name="T16" fmla="*/ 8 w 291"/>
                  <a:gd name="T17" fmla="*/ 88 h 199"/>
                  <a:gd name="T18" fmla="*/ 10 w 291"/>
                  <a:gd name="T19" fmla="*/ 125 h 199"/>
                  <a:gd name="T20" fmla="*/ 63 w 291"/>
                  <a:gd name="T21" fmla="*/ 163 h 199"/>
                  <a:gd name="T22" fmla="*/ 114 w 291"/>
                  <a:gd name="T23" fmla="*/ 148 h 199"/>
                  <a:gd name="T24" fmla="*/ 124 w 291"/>
                  <a:gd name="T25" fmla="*/ 144 h 199"/>
                  <a:gd name="T26" fmla="*/ 120 w 291"/>
                  <a:gd name="T27" fmla="*/ 199 h 199"/>
                  <a:gd name="T28" fmla="*/ 126 w 291"/>
                  <a:gd name="T29" fmla="*/ 199 h 199"/>
                  <a:gd name="T30" fmla="*/ 156 w 291"/>
                  <a:gd name="T31" fmla="*/ 183 h 199"/>
                  <a:gd name="T32" fmla="*/ 239 w 291"/>
                  <a:gd name="T33" fmla="*/ 76 h 199"/>
                  <a:gd name="T34" fmla="*/ 282 w 291"/>
                  <a:gd name="T35" fmla="*/ 8 h 199"/>
                  <a:gd name="T36" fmla="*/ 173 w 291"/>
                  <a:gd name="T37" fmla="*/ 99 h 199"/>
                  <a:gd name="T38" fmla="*/ 170 w 291"/>
                  <a:gd name="T39" fmla="*/ 108 h 199"/>
                  <a:gd name="T40" fmla="*/ 179 w 291"/>
                  <a:gd name="T41" fmla="*/ 110 h 199"/>
                  <a:gd name="T42" fmla="*/ 132 w 291"/>
                  <a:gd name="T43" fmla="*/ 182 h 199"/>
                  <a:gd name="T44" fmla="*/ 144 w 291"/>
                  <a:gd name="T45" fmla="*/ 132 h 199"/>
                  <a:gd name="T46" fmla="*/ 148 w 291"/>
                  <a:gd name="T47" fmla="*/ 123 h 199"/>
                  <a:gd name="T48" fmla="*/ 147 w 291"/>
                  <a:gd name="T49" fmla="*/ 122 h 199"/>
                  <a:gd name="T50" fmla="*/ 138 w 291"/>
                  <a:gd name="T51" fmla="*/ 119 h 199"/>
                  <a:gd name="T52" fmla="*/ 129 w 291"/>
                  <a:gd name="T53" fmla="*/ 125 h 199"/>
                  <a:gd name="T54" fmla="*/ 111 w 291"/>
                  <a:gd name="T55" fmla="*/ 137 h 199"/>
                  <a:gd name="T56" fmla="*/ 48 w 291"/>
                  <a:gd name="T57" fmla="*/ 144 h 199"/>
                  <a:gd name="T58" fmla="*/ 13 w 291"/>
                  <a:gd name="T59" fmla="*/ 101 h 199"/>
                  <a:gd name="T60" fmla="*/ 19 w 291"/>
                  <a:gd name="T61" fmla="*/ 98 h 199"/>
                  <a:gd name="T62" fmla="*/ 72 w 291"/>
                  <a:gd name="T63" fmla="*/ 118 h 199"/>
                  <a:gd name="T64" fmla="*/ 226 w 291"/>
                  <a:gd name="T65" fmla="*/ 15 h 199"/>
                  <a:gd name="T66" fmla="*/ 274 w 291"/>
                  <a:gd name="T67" fmla="*/ 17 h 199"/>
                  <a:gd name="T68" fmla="*/ 232 w 291"/>
                  <a:gd name="T69" fmla="*/ 63 h 199"/>
                  <a:gd name="T70" fmla="*/ 96 w 291"/>
                  <a:gd name="T71" fmla="*/ 87 h 199"/>
                  <a:gd name="T72" fmla="*/ 72 w 291"/>
                  <a:gd name="T73" fmla="*/ 64 h 199"/>
                  <a:gd name="T74" fmla="*/ 96 w 291"/>
                  <a:gd name="T75" fmla="*/ 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199">
                    <a:moveTo>
                      <a:pt x="282" y="8"/>
                    </a:moveTo>
                    <a:cubicBezTo>
                      <a:pt x="277" y="3"/>
                      <a:pt x="269" y="0"/>
                      <a:pt x="260" y="0"/>
                    </a:cubicBezTo>
                    <a:cubicBezTo>
                      <a:pt x="260" y="0"/>
                      <a:pt x="260" y="0"/>
                      <a:pt x="260" y="0"/>
                    </a:cubicBezTo>
                    <a:cubicBezTo>
                      <a:pt x="226" y="3"/>
                      <a:pt x="226" y="3"/>
                      <a:pt x="226" y="3"/>
                    </a:cubicBezTo>
                    <a:cubicBezTo>
                      <a:pt x="222" y="3"/>
                      <a:pt x="220" y="4"/>
                      <a:pt x="217" y="6"/>
                    </a:cubicBezTo>
                    <a:cubicBezTo>
                      <a:pt x="216" y="6"/>
                      <a:pt x="215" y="7"/>
                      <a:pt x="214" y="7"/>
                    </a:cubicBezTo>
                    <a:cubicBezTo>
                      <a:pt x="149" y="51"/>
                      <a:pt x="149" y="51"/>
                      <a:pt x="149" y="51"/>
                    </a:cubicBezTo>
                    <a:cubicBezTo>
                      <a:pt x="149" y="51"/>
                      <a:pt x="149" y="51"/>
                      <a:pt x="148" y="51"/>
                    </a:cubicBezTo>
                    <a:cubicBezTo>
                      <a:pt x="67" y="51"/>
                      <a:pt x="67" y="51"/>
                      <a:pt x="67" y="51"/>
                    </a:cubicBezTo>
                    <a:cubicBezTo>
                      <a:pt x="39" y="70"/>
                      <a:pt x="39" y="70"/>
                      <a:pt x="39" y="70"/>
                    </a:cubicBezTo>
                    <a:cubicBezTo>
                      <a:pt x="36" y="73"/>
                      <a:pt x="36" y="73"/>
                      <a:pt x="36" y="76"/>
                    </a:cubicBezTo>
                    <a:cubicBezTo>
                      <a:pt x="36" y="78"/>
                      <a:pt x="37" y="79"/>
                      <a:pt x="38" y="80"/>
                    </a:cubicBezTo>
                    <a:cubicBezTo>
                      <a:pt x="38" y="80"/>
                      <a:pt x="38" y="80"/>
                      <a:pt x="38" y="81"/>
                    </a:cubicBezTo>
                    <a:cubicBezTo>
                      <a:pt x="38" y="82"/>
                      <a:pt x="38" y="82"/>
                      <a:pt x="38" y="82"/>
                    </a:cubicBezTo>
                    <a:cubicBezTo>
                      <a:pt x="82" y="97"/>
                      <a:pt x="82" y="97"/>
                      <a:pt x="82" y="97"/>
                    </a:cubicBezTo>
                    <a:cubicBezTo>
                      <a:pt x="69" y="105"/>
                      <a:pt x="69" y="105"/>
                      <a:pt x="69" y="105"/>
                    </a:cubicBezTo>
                    <a:cubicBezTo>
                      <a:pt x="25" y="85"/>
                      <a:pt x="25" y="85"/>
                      <a:pt x="25" y="85"/>
                    </a:cubicBezTo>
                    <a:cubicBezTo>
                      <a:pt x="18" y="83"/>
                      <a:pt x="13" y="83"/>
                      <a:pt x="8" y="88"/>
                    </a:cubicBezTo>
                    <a:cubicBezTo>
                      <a:pt x="3" y="90"/>
                      <a:pt x="0" y="95"/>
                      <a:pt x="0" y="101"/>
                    </a:cubicBezTo>
                    <a:cubicBezTo>
                      <a:pt x="0" y="111"/>
                      <a:pt x="3" y="118"/>
                      <a:pt x="10" y="125"/>
                    </a:cubicBezTo>
                    <a:cubicBezTo>
                      <a:pt x="39" y="154"/>
                      <a:pt x="39" y="154"/>
                      <a:pt x="39" y="154"/>
                    </a:cubicBezTo>
                    <a:cubicBezTo>
                      <a:pt x="45" y="160"/>
                      <a:pt x="53" y="163"/>
                      <a:pt x="63" y="163"/>
                    </a:cubicBezTo>
                    <a:cubicBezTo>
                      <a:pt x="67" y="163"/>
                      <a:pt x="70" y="163"/>
                      <a:pt x="73" y="161"/>
                    </a:cubicBezTo>
                    <a:cubicBezTo>
                      <a:pt x="114" y="148"/>
                      <a:pt x="114" y="148"/>
                      <a:pt x="114" y="148"/>
                    </a:cubicBezTo>
                    <a:cubicBezTo>
                      <a:pt x="117" y="148"/>
                      <a:pt x="117" y="148"/>
                      <a:pt x="117" y="148"/>
                    </a:cubicBezTo>
                    <a:cubicBezTo>
                      <a:pt x="124" y="144"/>
                      <a:pt x="124" y="144"/>
                      <a:pt x="124" y="144"/>
                    </a:cubicBezTo>
                    <a:cubicBezTo>
                      <a:pt x="117" y="193"/>
                      <a:pt x="117" y="193"/>
                      <a:pt x="117" y="193"/>
                    </a:cubicBezTo>
                    <a:cubicBezTo>
                      <a:pt x="117" y="193"/>
                      <a:pt x="117" y="196"/>
                      <a:pt x="120" y="199"/>
                    </a:cubicBezTo>
                    <a:cubicBezTo>
                      <a:pt x="120" y="199"/>
                      <a:pt x="120" y="199"/>
                      <a:pt x="120" y="199"/>
                    </a:cubicBezTo>
                    <a:cubicBezTo>
                      <a:pt x="126" y="199"/>
                      <a:pt x="126" y="199"/>
                      <a:pt x="126" y="199"/>
                    </a:cubicBezTo>
                    <a:cubicBezTo>
                      <a:pt x="153" y="185"/>
                      <a:pt x="153" y="185"/>
                      <a:pt x="153" y="185"/>
                    </a:cubicBezTo>
                    <a:cubicBezTo>
                      <a:pt x="156" y="183"/>
                      <a:pt x="156" y="183"/>
                      <a:pt x="156" y="183"/>
                    </a:cubicBezTo>
                    <a:cubicBezTo>
                      <a:pt x="201" y="97"/>
                      <a:pt x="201" y="97"/>
                      <a:pt x="201" y="97"/>
                    </a:cubicBezTo>
                    <a:cubicBezTo>
                      <a:pt x="239" y="76"/>
                      <a:pt x="239" y="76"/>
                      <a:pt x="239" y="76"/>
                    </a:cubicBezTo>
                    <a:cubicBezTo>
                      <a:pt x="287" y="46"/>
                      <a:pt x="291" y="39"/>
                      <a:pt x="291" y="27"/>
                    </a:cubicBezTo>
                    <a:cubicBezTo>
                      <a:pt x="291" y="18"/>
                      <a:pt x="288" y="12"/>
                      <a:pt x="282" y="8"/>
                    </a:cubicBezTo>
                    <a:close/>
                    <a:moveTo>
                      <a:pt x="174" y="99"/>
                    </a:moveTo>
                    <a:cubicBezTo>
                      <a:pt x="173" y="99"/>
                      <a:pt x="173" y="99"/>
                      <a:pt x="173" y="99"/>
                    </a:cubicBezTo>
                    <a:cubicBezTo>
                      <a:pt x="170" y="102"/>
                      <a:pt x="170" y="105"/>
                      <a:pt x="170" y="107"/>
                    </a:cubicBezTo>
                    <a:cubicBezTo>
                      <a:pt x="170" y="108"/>
                      <a:pt x="170" y="108"/>
                      <a:pt x="170" y="108"/>
                    </a:cubicBezTo>
                    <a:cubicBezTo>
                      <a:pt x="171" y="109"/>
                      <a:pt x="171" y="109"/>
                      <a:pt x="171" y="109"/>
                    </a:cubicBezTo>
                    <a:cubicBezTo>
                      <a:pt x="174" y="111"/>
                      <a:pt x="176" y="112"/>
                      <a:pt x="179" y="110"/>
                    </a:cubicBezTo>
                    <a:cubicBezTo>
                      <a:pt x="146" y="175"/>
                      <a:pt x="146" y="175"/>
                      <a:pt x="146" y="175"/>
                    </a:cubicBezTo>
                    <a:cubicBezTo>
                      <a:pt x="132" y="182"/>
                      <a:pt x="132" y="182"/>
                      <a:pt x="132" y="182"/>
                    </a:cubicBezTo>
                    <a:cubicBezTo>
                      <a:pt x="138" y="135"/>
                      <a:pt x="138" y="135"/>
                      <a:pt x="138" y="135"/>
                    </a:cubicBezTo>
                    <a:cubicBezTo>
                      <a:pt x="144" y="132"/>
                      <a:pt x="144" y="132"/>
                      <a:pt x="144" y="132"/>
                    </a:cubicBezTo>
                    <a:cubicBezTo>
                      <a:pt x="145" y="131"/>
                      <a:pt x="145" y="131"/>
                      <a:pt x="145" y="131"/>
                    </a:cubicBezTo>
                    <a:cubicBezTo>
                      <a:pt x="148" y="128"/>
                      <a:pt x="148" y="126"/>
                      <a:pt x="148" y="123"/>
                    </a:cubicBezTo>
                    <a:cubicBezTo>
                      <a:pt x="148" y="122"/>
                      <a:pt x="148" y="122"/>
                      <a:pt x="148" y="122"/>
                    </a:cubicBezTo>
                    <a:cubicBezTo>
                      <a:pt x="147" y="122"/>
                      <a:pt x="147" y="122"/>
                      <a:pt x="147" y="122"/>
                    </a:cubicBezTo>
                    <a:cubicBezTo>
                      <a:pt x="144" y="119"/>
                      <a:pt x="141" y="119"/>
                      <a:pt x="139" y="119"/>
                    </a:cubicBezTo>
                    <a:cubicBezTo>
                      <a:pt x="138" y="119"/>
                      <a:pt x="138" y="119"/>
                      <a:pt x="138" y="119"/>
                    </a:cubicBezTo>
                    <a:cubicBezTo>
                      <a:pt x="130" y="125"/>
                      <a:pt x="130" y="125"/>
                      <a:pt x="130" y="125"/>
                    </a:cubicBezTo>
                    <a:cubicBezTo>
                      <a:pt x="129" y="125"/>
                      <a:pt x="129" y="125"/>
                      <a:pt x="129" y="125"/>
                    </a:cubicBezTo>
                    <a:cubicBezTo>
                      <a:pt x="128" y="125"/>
                      <a:pt x="127" y="126"/>
                      <a:pt x="126" y="127"/>
                    </a:cubicBezTo>
                    <a:cubicBezTo>
                      <a:pt x="111" y="137"/>
                      <a:pt x="111" y="137"/>
                      <a:pt x="111" y="137"/>
                    </a:cubicBezTo>
                    <a:cubicBezTo>
                      <a:pt x="69" y="150"/>
                      <a:pt x="69" y="150"/>
                      <a:pt x="69" y="150"/>
                    </a:cubicBezTo>
                    <a:cubicBezTo>
                      <a:pt x="62" y="152"/>
                      <a:pt x="54" y="150"/>
                      <a:pt x="48" y="144"/>
                    </a:cubicBezTo>
                    <a:cubicBezTo>
                      <a:pt x="19" y="115"/>
                      <a:pt x="19" y="115"/>
                      <a:pt x="19" y="115"/>
                    </a:cubicBezTo>
                    <a:cubicBezTo>
                      <a:pt x="15" y="111"/>
                      <a:pt x="13" y="107"/>
                      <a:pt x="13" y="101"/>
                    </a:cubicBezTo>
                    <a:cubicBezTo>
                      <a:pt x="13" y="99"/>
                      <a:pt x="13" y="99"/>
                      <a:pt x="15" y="98"/>
                    </a:cubicBezTo>
                    <a:cubicBezTo>
                      <a:pt x="16" y="96"/>
                      <a:pt x="17" y="96"/>
                      <a:pt x="19" y="98"/>
                    </a:cubicBezTo>
                    <a:cubicBezTo>
                      <a:pt x="66" y="118"/>
                      <a:pt x="66" y="118"/>
                      <a:pt x="66" y="118"/>
                    </a:cubicBezTo>
                    <a:cubicBezTo>
                      <a:pt x="72" y="118"/>
                      <a:pt x="72" y="118"/>
                      <a:pt x="72" y="118"/>
                    </a:cubicBezTo>
                    <a:cubicBezTo>
                      <a:pt x="221" y="17"/>
                      <a:pt x="221" y="17"/>
                      <a:pt x="221" y="17"/>
                    </a:cubicBezTo>
                    <a:cubicBezTo>
                      <a:pt x="223" y="16"/>
                      <a:pt x="224" y="16"/>
                      <a:pt x="226" y="15"/>
                    </a:cubicBezTo>
                    <a:cubicBezTo>
                      <a:pt x="262" y="13"/>
                      <a:pt x="262" y="13"/>
                      <a:pt x="262" y="13"/>
                    </a:cubicBezTo>
                    <a:cubicBezTo>
                      <a:pt x="267" y="13"/>
                      <a:pt x="270" y="13"/>
                      <a:pt x="274" y="17"/>
                    </a:cubicBezTo>
                    <a:cubicBezTo>
                      <a:pt x="276" y="19"/>
                      <a:pt x="278" y="23"/>
                      <a:pt x="278" y="27"/>
                    </a:cubicBezTo>
                    <a:cubicBezTo>
                      <a:pt x="278" y="32"/>
                      <a:pt x="275" y="39"/>
                      <a:pt x="232" y="63"/>
                    </a:cubicBezTo>
                    <a:lnTo>
                      <a:pt x="174" y="99"/>
                    </a:lnTo>
                    <a:close/>
                    <a:moveTo>
                      <a:pt x="96" y="87"/>
                    </a:moveTo>
                    <a:cubicBezTo>
                      <a:pt x="56" y="73"/>
                      <a:pt x="56" y="73"/>
                      <a:pt x="56" y="73"/>
                    </a:cubicBezTo>
                    <a:cubicBezTo>
                      <a:pt x="72" y="64"/>
                      <a:pt x="72" y="64"/>
                      <a:pt x="72" y="64"/>
                    </a:cubicBezTo>
                    <a:cubicBezTo>
                      <a:pt x="130" y="64"/>
                      <a:pt x="130" y="64"/>
                      <a:pt x="130" y="64"/>
                    </a:cubicBezTo>
                    <a:lnTo>
                      <a:pt x="96" y="87"/>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a:solidFill>
                    <a:schemeClr val="bg1"/>
                  </a:solidFill>
                </a:endParaRPr>
              </a:p>
            </p:txBody>
          </p:sp>
        </p:grpSp>
        <p:sp>
          <p:nvSpPr>
            <p:cNvPr id="73" name="Rectangle 72">
              <a:extLst>
                <a:ext uri="{FF2B5EF4-FFF2-40B4-BE49-F238E27FC236}">
                  <a16:creationId xmlns:a16="http://schemas.microsoft.com/office/drawing/2014/main" id="{6D5F1F0A-2FB9-4D43-A684-EAA482BF8E7B}"/>
                </a:ext>
              </a:extLst>
            </p:cNvPr>
            <p:cNvSpPr/>
            <p:nvPr/>
          </p:nvSpPr>
          <p:spPr>
            <a:xfrm>
              <a:off x="5634058" y="2307103"/>
              <a:ext cx="995785" cy="258532"/>
            </a:xfrm>
            <a:prstGeom prst="rect">
              <a:avLst/>
            </a:prstGeom>
          </p:spPr>
          <p:txBody>
            <a:bodyPr wrap="none">
              <a:spAutoFit/>
            </a:bodyPr>
            <a:lstStyle/>
            <a:p>
              <a:pPr defTabSz="457200" fontAlgn="auto">
                <a:lnSpc>
                  <a:spcPct val="90000"/>
                </a:lnSpc>
                <a:spcBef>
                  <a:spcPts val="0"/>
                </a:spcBef>
                <a:spcAft>
                  <a:spcPts val="0"/>
                </a:spcAft>
              </a:pPr>
              <a:r>
                <a:rPr lang="en-US" sz="1200" b="1">
                  <a:solidFill>
                    <a:schemeClr val="tx2"/>
                  </a:solidFill>
                </a:rPr>
                <a:t>IT Services</a:t>
              </a:r>
              <a:endParaRPr lang="en-US" sz="1200">
                <a:solidFill>
                  <a:schemeClr val="tx2"/>
                </a:solidFill>
              </a:endParaRPr>
            </a:p>
          </p:txBody>
        </p:sp>
        <p:grpSp>
          <p:nvGrpSpPr>
            <p:cNvPr id="95" name="Group 4">
              <a:extLst>
                <a:ext uri="{FF2B5EF4-FFF2-40B4-BE49-F238E27FC236}">
                  <a16:creationId xmlns:a16="http://schemas.microsoft.com/office/drawing/2014/main" id="{A28B0634-DD7F-4DFE-B528-8B6813056DC3}"/>
                </a:ext>
              </a:extLst>
            </p:cNvPr>
            <p:cNvGrpSpPr>
              <a:grpSpLocks noChangeAspect="1"/>
            </p:cNvGrpSpPr>
            <p:nvPr/>
          </p:nvGrpSpPr>
          <p:grpSpPr bwMode="auto">
            <a:xfrm>
              <a:off x="3017672" y="2207053"/>
              <a:ext cx="311332" cy="426422"/>
              <a:chOff x="3799" y="1841"/>
              <a:chExt cx="211" cy="289"/>
            </a:xfrm>
            <a:solidFill>
              <a:schemeClr val="tx2"/>
            </a:solidFill>
          </p:grpSpPr>
          <p:sp>
            <p:nvSpPr>
              <p:cNvPr id="96" name="Freeform 5">
                <a:extLst>
                  <a:ext uri="{FF2B5EF4-FFF2-40B4-BE49-F238E27FC236}">
                    <a16:creationId xmlns:a16="http://schemas.microsoft.com/office/drawing/2014/main" id="{A811DB7E-6D90-49D7-8A1B-F27CD93AE060}"/>
                  </a:ext>
                </a:extLst>
              </p:cNvPr>
              <p:cNvSpPr>
                <a:spLocks/>
              </p:cNvSpPr>
              <p:nvPr/>
            </p:nvSpPr>
            <p:spPr bwMode="auto">
              <a:xfrm>
                <a:off x="3841" y="1861"/>
                <a:ext cx="127" cy="65"/>
              </a:xfrm>
              <a:custGeom>
                <a:avLst/>
                <a:gdLst>
                  <a:gd name="T0" fmla="*/ 112 w 112"/>
                  <a:gd name="T1" fmla="*/ 57 h 57"/>
                  <a:gd name="T2" fmla="*/ 104 w 112"/>
                  <a:gd name="T3" fmla="*/ 57 h 57"/>
                  <a:gd name="T4" fmla="*/ 56 w 112"/>
                  <a:gd name="T5" fmla="*/ 8 h 57"/>
                  <a:gd name="T6" fmla="*/ 8 w 112"/>
                  <a:gd name="T7" fmla="*/ 57 h 57"/>
                  <a:gd name="T8" fmla="*/ 0 w 112"/>
                  <a:gd name="T9" fmla="*/ 57 h 57"/>
                  <a:gd name="T10" fmla="*/ 56 w 112"/>
                  <a:gd name="T11" fmla="*/ 0 h 57"/>
                  <a:gd name="T12" fmla="*/ 112 w 11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12" h="57">
                    <a:moveTo>
                      <a:pt x="112" y="57"/>
                    </a:moveTo>
                    <a:cubicBezTo>
                      <a:pt x="104" y="57"/>
                      <a:pt x="104" y="57"/>
                      <a:pt x="104" y="57"/>
                    </a:cubicBezTo>
                    <a:cubicBezTo>
                      <a:pt x="104" y="30"/>
                      <a:pt x="83" y="8"/>
                      <a:pt x="56" y="8"/>
                    </a:cubicBezTo>
                    <a:cubicBezTo>
                      <a:pt x="29" y="8"/>
                      <a:pt x="8" y="30"/>
                      <a:pt x="8" y="57"/>
                    </a:cubicBezTo>
                    <a:cubicBezTo>
                      <a:pt x="0" y="57"/>
                      <a:pt x="0" y="57"/>
                      <a:pt x="0" y="57"/>
                    </a:cubicBezTo>
                    <a:cubicBezTo>
                      <a:pt x="0" y="26"/>
                      <a:pt x="25" y="0"/>
                      <a:pt x="56" y="0"/>
                    </a:cubicBezTo>
                    <a:cubicBezTo>
                      <a:pt x="87" y="0"/>
                      <a:pt x="112" y="26"/>
                      <a:pt x="112" y="57"/>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6">
                <a:extLst>
                  <a:ext uri="{FF2B5EF4-FFF2-40B4-BE49-F238E27FC236}">
                    <a16:creationId xmlns:a16="http://schemas.microsoft.com/office/drawing/2014/main" id="{A09DE326-A9FA-4615-A855-C0BC674C2662}"/>
                  </a:ext>
                </a:extLst>
              </p:cNvPr>
              <p:cNvSpPr>
                <a:spLocks noChangeArrowheads="1"/>
              </p:cNvSpPr>
              <p:nvPr/>
            </p:nvSpPr>
            <p:spPr bwMode="auto">
              <a:xfrm>
                <a:off x="3828" y="1931"/>
                <a:ext cx="152" cy="9"/>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7">
                <a:extLst>
                  <a:ext uri="{FF2B5EF4-FFF2-40B4-BE49-F238E27FC236}">
                    <a16:creationId xmlns:a16="http://schemas.microsoft.com/office/drawing/2014/main" id="{EDF528CE-EBE7-4925-B554-DD8019B51770}"/>
                  </a:ext>
                </a:extLst>
              </p:cNvPr>
              <p:cNvSpPr>
                <a:spLocks noChangeArrowheads="1"/>
              </p:cNvSpPr>
              <p:nvPr/>
            </p:nvSpPr>
            <p:spPr bwMode="auto">
              <a:xfrm>
                <a:off x="3900" y="1841"/>
                <a:ext cx="9" cy="2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8">
                <a:extLst>
                  <a:ext uri="{FF2B5EF4-FFF2-40B4-BE49-F238E27FC236}">
                    <a16:creationId xmlns:a16="http://schemas.microsoft.com/office/drawing/2014/main" id="{5706407A-148B-40E4-A7F2-3FC38FEBDF38}"/>
                  </a:ext>
                </a:extLst>
              </p:cNvPr>
              <p:cNvSpPr>
                <a:spLocks noChangeArrowheads="1"/>
              </p:cNvSpPr>
              <p:nvPr/>
            </p:nvSpPr>
            <p:spPr bwMode="auto">
              <a:xfrm>
                <a:off x="3799" y="1994"/>
                <a:ext cx="211" cy="9"/>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
                <a:extLst>
                  <a:ext uri="{FF2B5EF4-FFF2-40B4-BE49-F238E27FC236}">
                    <a16:creationId xmlns:a16="http://schemas.microsoft.com/office/drawing/2014/main" id="{04C3C6A3-483F-428C-9191-79F394F48E94}"/>
                  </a:ext>
                </a:extLst>
              </p:cNvPr>
              <p:cNvSpPr>
                <a:spLocks noChangeArrowheads="1"/>
              </p:cNvSpPr>
              <p:nvPr/>
            </p:nvSpPr>
            <p:spPr bwMode="auto">
              <a:xfrm>
                <a:off x="3799" y="2121"/>
                <a:ext cx="211" cy="9"/>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10">
                <a:extLst>
                  <a:ext uri="{FF2B5EF4-FFF2-40B4-BE49-F238E27FC236}">
                    <a16:creationId xmlns:a16="http://schemas.microsoft.com/office/drawing/2014/main" id="{B72BF78C-DEE2-4C3A-9F7F-52D333D2DFF9}"/>
                  </a:ext>
                </a:extLst>
              </p:cNvPr>
              <p:cNvSpPr>
                <a:spLocks noChangeArrowheads="1"/>
              </p:cNvSpPr>
              <p:nvPr/>
            </p:nvSpPr>
            <p:spPr bwMode="auto">
              <a:xfrm>
                <a:off x="3959" y="1946"/>
                <a:ext cx="9" cy="42"/>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11">
                <a:extLst>
                  <a:ext uri="{FF2B5EF4-FFF2-40B4-BE49-F238E27FC236}">
                    <a16:creationId xmlns:a16="http://schemas.microsoft.com/office/drawing/2014/main" id="{D82552F1-98AD-430D-B1B6-928197075766}"/>
                  </a:ext>
                </a:extLst>
              </p:cNvPr>
              <p:cNvSpPr>
                <a:spLocks noChangeArrowheads="1"/>
              </p:cNvSpPr>
              <p:nvPr/>
            </p:nvSpPr>
            <p:spPr bwMode="auto">
              <a:xfrm>
                <a:off x="3929" y="1946"/>
                <a:ext cx="9" cy="42"/>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12">
                <a:extLst>
                  <a:ext uri="{FF2B5EF4-FFF2-40B4-BE49-F238E27FC236}">
                    <a16:creationId xmlns:a16="http://schemas.microsoft.com/office/drawing/2014/main" id="{5FCC0DCE-AE02-4870-A8D5-21335A0BAA63}"/>
                  </a:ext>
                </a:extLst>
              </p:cNvPr>
              <p:cNvSpPr>
                <a:spLocks noChangeArrowheads="1"/>
              </p:cNvSpPr>
              <p:nvPr/>
            </p:nvSpPr>
            <p:spPr bwMode="auto">
              <a:xfrm>
                <a:off x="3900" y="1946"/>
                <a:ext cx="9" cy="42"/>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3">
                <a:extLst>
                  <a:ext uri="{FF2B5EF4-FFF2-40B4-BE49-F238E27FC236}">
                    <a16:creationId xmlns:a16="http://schemas.microsoft.com/office/drawing/2014/main" id="{61C5CB39-10B7-42E9-BE42-5E5DC29AC543}"/>
                  </a:ext>
                </a:extLst>
              </p:cNvPr>
              <p:cNvSpPr>
                <a:spLocks noChangeArrowheads="1"/>
              </p:cNvSpPr>
              <p:nvPr/>
            </p:nvSpPr>
            <p:spPr bwMode="auto">
              <a:xfrm>
                <a:off x="3870" y="1946"/>
                <a:ext cx="9" cy="42"/>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14">
                <a:extLst>
                  <a:ext uri="{FF2B5EF4-FFF2-40B4-BE49-F238E27FC236}">
                    <a16:creationId xmlns:a16="http://schemas.microsoft.com/office/drawing/2014/main" id="{6CBADA0E-06BC-4892-91EC-90895EA8E9DC}"/>
                  </a:ext>
                </a:extLst>
              </p:cNvPr>
              <p:cNvSpPr>
                <a:spLocks noChangeArrowheads="1"/>
              </p:cNvSpPr>
              <p:nvPr/>
            </p:nvSpPr>
            <p:spPr bwMode="auto">
              <a:xfrm>
                <a:off x="3841" y="1946"/>
                <a:ext cx="9" cy="42"/>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5">
                <a:extLst>
                  <a:ext uri="{FF2B5EF4-FFF2-40B4-BE49-F238E27FC236}">
                    <a16:creationId xmlns:a16="http://schemas.microsoft.com/office/drawing/2014/main" id="{2CC187D0-22FC-4124-AFE9-3CAAF4C2619C}"/>
                  </a:ext>
                </a:extLst>
              </p:cNvPr>
              <p:cNvSpPr>
                <a:spLocks noChangeArrowheads="1"/>
              </p:cNvSpPr>
              <p:nvPr/>
            </p:nvSpPr>
            <p:spPr bwMode="auto">
              <a:xfrm>
                <a:off x="3959"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6">
                <a:extLst>
                  <a:ext uri="{FF2B5EF4-FFF2-40B4-BE49-F238E27FC236}">
                    <a16:creationId xmlns:a16="http://schemas.microsoft.com/office/drawing/2014/main" id="{D0933256-117F-44C6-9934-CE3D60E383FA}"/>
                  </a:ext>
                </a:extLst>
              </p:cNvPr>
              <p:cNvSpPr>
                <a:spLocks noChangeArrowheads="1"/>
              </p:cNvSpPr>
              <p:nvPr/>
            </p:nvSpPr>
            <p:spPr bwMode="auto">
              <a:xfrm>
                <a:off x="3929"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7">
                <a:extLst>
                  <a:ext uri="{FF2B5EF4-FFF2-40B4-BE49-F238E27FC236}">
                    <a16:creationId xmlns:a16="http://schemas.microsoft.com/office/drawing/2014/main" id="{F0414E88-EAE3-4697-8118-4833095F5114}"/>
                  </a:ext>
                </a:extLst>
              </p:cNvPr>
              <p:cNvSpPr>
                <a:spLocks noChangeArrowheads="1"/>
              </p:cNvSpPr>
              <p:nvPr/>
            </p:nvSpPr>
            <p:spPr bwMode="auto">
              <a:xfrm>
                <a:off x="3900"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18">
                <a:extLst>
                  <a:ext uri="{FF2B5EF4-FFF2-40B4-BE49-F238E27FC236}">
                    <a16:creationId xmlns:a16="http://schemas.microsoft.com/office/drawing/2014/main" id="{29CCA070-181F-4716-81B8-BD7B67EB24B0}"/>
                  </a:ext>
                </a:extLst>
              </p:cNvPr>
              <p:cNvSpPr>
                <a:spLocks noChangeArrowheads="1"/>
              </p:cNvSpPr>
              <p:nvPr/>
            </p:nvSpPr>
            <p:spPr bwMode="auto">
              <a:xfrm>
                <a:off x="3871" y="2010"/>
                <a:ext cx="10"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19">
                <a:extLst>
                  <a:ext uri="{FF2B5EF4-FFF2-40B4-BE49-F238E27FC236}">
                    <a16:creationId xmlns:a16="http://schemas.microsoft.com/office/drawing/2014/main" id="{D04ADD14-C382-45DE-8CF2-F830AB452D00}"/>
                  </a:ext>
                </a:extLst>
              </p:cNvPr>
              <p:cNvSpPr>
                <a:spLocks noChangeArrowheads="1"/>
              </p:cNvSpPr>
              <p:nvPr/>
            </p:nvSpPr>
            <p:spPr bwMode="auto">
              <a:xfrm>
                <a:off x="3841"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20">
                <a:extLst>
                  <a:ext uri="{FF2B5EF4-FFF2-40B4-BE49-F238E27FC236}">
                    <a16:creationId xmlns:a16="http://schemas.microsoft.com/office/drawing/2014/main" id="{5FE0913D-B182-407B-90C5-1531D303CD6F}"/>
                  </a:ext>
                </a:extLst>
              </p:cNvPr>
              <p:cNvSpPr>
                <a:spLocks noChangeArrowheads="1"/>
              </p:cNvSpPr>
              <p:nvPr/>
            </p:nvSpPr>
            <p:spPr bwMode="auto">
              <a:xfrm>
                <a:off x="3811"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21">
                <a:extLst>
                  <a:ext uri="{FF2B5EF4-FFF2-40B4-BE49-F238E27FC236}">
                    <a16:creationId xmlns:a16="http://schemas.microsoft.com/office/drawing/2014/main" id="{2C2606EE-F7F9-467D-8691-BC9F4F8E632A}"/>
                  </a:ext>
                </a:extLst>
              </p:cNvPr>
              <p:cNvSpPr>
                <a:spLocks noChangeArrowheads="1"/>
              </p:cNvSpPr>
              <p:nvPr/>
            </p:nvSpPr>
            <p:spPr bwMode="auto">
              <a:xfrm>
                <a:off x="3988" y="2010"/>
                <a:ext cx="9" cy="103"/>
              </a:xfrm>
              <a:prstGeom prst="rect">
                <a:avLst/>
              </a:prstGeom>
              <a:grpFill/>
              <a:ln w="6350">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4">
              <a:extLst>
                <a:ext uri="{FF2B5EF4-FFF2-40B4-BE49-F238E27FC236}">
                  <a16:creationId xmlns:a16="http://schemas.microsoft.com/office/drawing/2014/main" id="{02EF0866-A6F6-47BA-9A27-DB1E8A534261}"/>
                </a:ext>
              </a:extLst>
            </p:cNvPr>
            <p:cNvGrpSpPr>
              <a:grpSpLocks noChangeAspect="1"/>
            </p:cNvGrpSpPr>
            <p:nvPr/>
          </p:nvGrpSpPr>
          <p:grpSpPr bwMode="auto">
            <a:xfrm>
              <a:off x="5113521" y="2229946"/>
              <a:ext cx="524466" cy="360296"/>
              <a:chOff x="2346" y="507"/>
              <a:chExt cx="361" cy="248"/>
            </a:xfrm>
            <a:solidFill>
              <a:schemeClr val="tx2"/>
            </a:solidFill>
          </p:grpSpPr>
          <p:sp>
            <p:nvSpPr>
              <p:cNvPr id="117" name="Freeform 5">
                <a:extLst>
                  <a:ext uri="{FF2B5EF4-FFF2-40B4-BE49-F238E27FC236}">
                    <a16:creationId xmlns:a16="http://schemas.microsoft.com/office/drawing/2014/main" id="{9D483B58-4BD1-446A-B496-46267AF0167B}"/>
                  </a:ext>
                </a:extLst>
              </p:cNvPr>
              <p:cNvSpPr>
                <a:spLocks noEditPoints="1"/>
              </p:cNvSpPr>
              <p:nvPr/>
            </p:nvSpPr>
            <p:spPr bwMode="auto">
              <a:xfrm>
                <a:off x="2435" y="607"/>
                <a:ext cx="179" cy="116"/>
              </a:xfrm>
              <a:custGeom>
                <a:avLst/>
                <a:gdLst>
                  <a:gd name="T0" fmla="*/ 0 w 179"/>
                  <a:gd name="T1" fmla="*/ 116 h 116"/>
                  <a:gd name="T2" fmla="*/ 179 w 179"/>
                  <a:gd name="T3" fmla="*/ 116 h 116"/>
                  <a:gd name="T4" fmla="*/ 179 w 179"/>
                  <a:gd name="T5" fmla="*/ 0 h 116"/>
                  <a:gd name="T6" fmla="*/ 0 w 179"/>
                  <a:gd name="T7" fmla="*/ 0 h 116"/>
                  <a:gd name="T8" fmla="*/ 0 w 179"/>
                  <a:gd name="T9" fmla="*/ 116 h 116"/>
                  <a:gd name="T10" fmla="*/ 11 w 179"/>
                  <a:gd name="T11" fmla="*/ 11 h 116"/>
                  <a:gd name="T12" fmla="*/ 168 w 179"/>
                  <a:gd name="T13" fmla="*/ 11 h 116"/>
                  <a:gd name="T14" fmla="*/ 168 w 179"/>
                  <a:gd name="T15" fmla="*/ 105 h 116"/>
                  <a:gd name="T16" fmla="*/ 11 w 179"/>
                  <a:gd name="T17" fmla="*/ 105 h 116"/>
                  <a:gd name="T18" fmla="*/ 11 w 179"/>
                  <a:gd name="T19"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16">
                    <a:moveTo>
                      <a:pt x="0" y="116"/>
                    </a:moveTo>
                    <a:lnTo>
                      <a:pt x="179" y="116"/>
                    </a:lnTo>
                    <a:lnTo>
                      <a:pt x="179" y="0"/>
                    </a:lnTo>
                    <a:lnTo>
                      <a:pt x="0" y="0"/>
                    </a:lnTo>
                    <a:lnTo>
                      <a:pt x="0" y="116"/>
                    </a:lnTo>
                    <a:close/>
                    <a:moveTo>
                      <a:pt x="11" y="11"/>
                    </a:moveTo>
                    <a:lnTo>
                      <a:pt x="168" y="11"/>
                    </a:lnTo>
                    <a:lnTo>
                      <a:pt x="168" y="105"/>
                    </a:lnTo>
                    <a:lnTo>
                      <a:pt x="11" y="105"/>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
                <a:extLst>
                  <a:ext uri="{FF2B5EF4-FFF2-40B4-BE49-F238E27FC236}">
                    <a16:creationId xmlns:a16="http://schemas.microsoft.com/office/drawing/2014/main" id="{F0A4A76F-F38A-441E-A2BB-AD1F81341E71}"/>
                  </a:ext>
                </a:extLst>
              </p:cNvPr>
              <p:cNvSpPr>
                <a:spLocks/>
              </p:cNvSpPr>
              <p:nvPr/>
            </p:nvSpPr>
            <p:spPr bwMode="auto">
              <a:xfrm>
                <a:off x="2485" y="727"/>
                <a:ext cx="79" cy="28"/>
              </a:xfrm>
              <a:custGeom>
                <a:avLst/>
                <a:gdLst>
                  <a:gd name="T0" fmla="*/ 45 w 79"/>
                  <a:gd name="T1" fmla="*/ 0 h 28"/>
                  <a:gd name="T2" fmla="*/ 34 w 79"/>
                  <a:gd name="T3" fmla="*/ 0 h 28"/>
                  <a:gd name="T4" fmla="*/ 34 w 79"/>
                  <a:gd name="T5" fmla="*/ 17 h 28"/>
                  <a:gd name="T6" fmla="*/ 0 w 79"/>
                  <a:gd name="T7" fmla="*/ 17 h 28"/>
                  <a:gd name="T8" fmla="*/ 0 w 79"/>
                  <a:gd name="T9" fmla="*/ 28 h 28"/>
                  <a:gd name="T10" fmla="*/ 79 w 79"/>
                  <a:gd name="T11" fmla="*/ 28 h 28"/>
                  <a:gd name="T12" fmla="*/ 79 w 79"/>
                  <a:gd name="T13" fmla="*/ 17 h 28"/>
                  <a:gd name="T14" fmla="*/ 45 w 79"/>
                  <a:gd name="T15" fmla="*/ 17 h 28"/>
                  <a:gd name="T16" fmla="*/ 45 w 7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8">
                    <a:moveTo>
                      <a:pt x="45" y="0"/>
                    </a:moveTo>
                    <a:lnTo>
                      <a:pt x="34" y="0"/>
                    </a:lnTo>
                    <a:lnTo>
                      <a:pt x="34" y="17"/>
                    </a:lnTo>
                    <a:lnTo>
                      <a:pt x="0" y="17"/>
                    </a:lnTo>
                    <a:lnTo>
                      <a:pt x="0" y="28"/>
                    </a:lnTo>
                    <a:lnTo>
                      <a:pt x="79" y="28"/>
                    </a:lnTo>
                    <a:lnTo>
                      <a:pt x="79" y="17"/>
                    </a:lnTo>
                    <a:lnTo>
                      <a:pt x="45" y="17"/>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
                <a:extLst>
                  <a:ext uri="{FF2B5EF4-FFF2-40B4-BE49-F238E27FC236}">
                    <a16:creationId xmlns:a16="http://schemas.microsoft.com/office/drawing/2014/main" id="{D8323DC5-0FE0-4E12-B842-E670352663E6}"/>
                  </a:ext>
                </a:extLst>
              </p:cNvPr>
              <p:cNvSpPr>
                <a:spLocks/>
              </p:cNvSpPr>
              <p:nvPr/>
            </p:nvSpPr>
            <p:spPr bwMode="auto">
              <a:xfrm>
                <a:off x="2422" y="507"/>
                <a:ext cx="188" cy="69"/>
              </a:xfrm>
              <a:custGeom>
                <a:avLst/>
                <a:gdLst>
                  <a:gd name="T0" fmla="*/ 74 w 139"/>
                  <a:gd name="T1" fmla="*/ 9 h 51"/>
                  <a:gd name="T2" fmla="*/ 121 w 139"/>
                  <a:gd name="T3" fmla="*/ 31 h 51"/>
                  <a:gd name="T4" fmla="*/ 132 w 139"/>
                  <a:gd name="T5" fmla="*/ 46 h 51"/>
                  <a:gd name="T6" fmla="*/ 139 w 139"/>
                  <a:gd name="T7" fmla="*/ 42 h 51"/>
                  <a:gd name="T8" fmla="*/ 127 w 139"/>
                  <a:gd name="T9" fmla="*/ 26 h 51"/>
                  <a:gd name="T10" fmla="*/ 74 w 139"/>
                  <a:gd name="T11" fmla="*/ 1 h 51"/>
                  <a:gd name="T12" fmla="*/ 19 w 139"/>
                  <a:gd name="T13" fmla="*/ 21 h 51"/>
                  <a:gd name="T14" fmla="*/ 0 w 139"/>
                  <a:gd name="T15" fmla="*/ 48 h 51"/>
                  <a:gd name="T16" fmla="*/ 7 w 139"/>
                  <a:gd name="T17" fmla="*/ 51 h 51"/>
                  <a:gd name="T18" fmla="*/ 24 w 139"/>
                  <a:gd name="T19" fmla="*/ 27 h 51"/>
                  <a:gd name="T20" fmla="*/ 74 w 139"/>
                  <a:gd name="T2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51">
                    <a:moveTo>
                      <a:pt x="74" y="9"/>
                    </a:moveTo>
                    <a:cubicBezTo>
                      <a:pt x="92" y="10"/>
                      <a:pt x="109" y="18"/>
                      <a:pt x="121" y="31"/>
                    </a:cubicBezTo>
                    <a:cubicBezTo>
                      <a:pt x="125" y="36"/>
                      <a:pt x="129" y="40"/>
                      <a:pt x="132" y="46"/>
                    </a:cubicBezTo>
                    <a:cubicBezTo>
                      <a:pt x="139" y="42"/>
                      <a:pt x="139" y="42"/>
                      <a:pt x="139" y="42"/>
                    </a:cubicBezTo>
                    <a:cubicBezTo>
                      <a:pt x="136" y="36"/>
                      <a:pt x="132" y="31"/>
                      <a:pt x="127" y="26"/>
                    </a:cubicBezTo>
                    <a:cubicBezTo>
                      <a:pt x="113" y="11"/>
                      <a:pt x="95" y="2"/>
                      <a:pt x="74" y="1"/>
                    </a:cubicBezTo>
                    <a:cubicBezTo>
                      <a:pt x="54" y="0"/>
                      <a:pt x="34" y="7"/>
                      <a:pt x="19" y="21"/>
                    </a:cubicBezTo>
                    <a:cubicBezTo>
                      <a:pt x="11" y="28"/>
                      <a:pt x="4" y="38"/>
                      <a:pt x="0" y="48"/>
                    </a:cubicBezTo>
                    <a:cubicBezTo>
                      <a:pt x="7" y="51"/>
                      <a:pt x="7" y="51"/>
                      <a:pt x="7" y="51"/>
                    </a:cubicBezTo>
                    <a:cubicBezTo>
                      <a:pt x="11" y="42"/>
                      <a:pt x="17" y="34"/>
                      <a:pt x="24" y="27"/>
                    </a:cubicBezTo>
                    <a:cubicBezTo>
                      <a:pt x="38" y="14"/>
                      <a:pt x="55" y="8"/>
                      <a:pt x="7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F8271288-AC54-4596-9055-D3A850708AA9}"/>
                  </a:ext>
                </a:extLst>
              </p:cNvPr>
              <p:cNvSpPr>
                <a:spLocks/>
              </p:cNvSpPr>
              <p:nvPr/>
            </p:nvSpPr>
            <p:spPr bwMode="auto">
              <a:xfrm>
                <a:off x="2346" y="602"/>
                <a:ext cx="65" cy="103"/>
              </a:xfrm>
              <a:custGeom>
                <a:avLst/>
                <a:gdLst>
                  <a:gd name="T0" fmla="*/ 21 w 48"/>
                  <a:gd name="T1" fmla="*/ 59 h 76"/>
                  <a:gd name="T2" fmla="*/ 21 w 48"/>
                  <a:gd name="T3" fmla="*/ 16 h 76"/>
                  <a:gd name="T4" fmla="*/ 42 w 48"/>
                  <a:gd name="T5" fmla="*/ 8 h 76"/>
                  <a:gd name="T6" fmla="*/ 42 w 48"/>
                  <a:gd name="T7" fmla="*/ 0 h 76"/>
                  <a:gd name="T8" fmla="*/ 15 w 48"/>
                  <a:gd name="T9" fmla="*/ 11 h 76"/>
                  <a:gd name="T10" fmla="*/ 15 w 48"/>
                  <a:gd name="T11" fmla="*/ 65 h 76"/>
                  <a:gd name="T12" fmla="*/ 42 w 48"/>
                  <a:gd name="T13" fmla="*/ 76 h 76"/>
                  <a:gd name="T14" fmla="*/ 48 w 48"/>
                  <a:gd name="T15" fmla="*/ 76 h 76"/>
                  <a:gd name="T16" fmla="*/ 48 w 48"/>
                  <a:gd name="T17" fmla="*/ 68 h 76"/>
                  <a:gd name="T18" fmla="*/ 42 w 48"/>
                  <a:gd name="T19" fmla="*/ 68 h 76"/>
                  <a:gd name="T20" fmla="*/ 21 w 48"/>
                  <a:gd name="T21"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76">
                    <a:moveTo>
                      <a:pt x="21" y="59"/>
                    </a:moveTo>
                    <a:cubicBezTo>
                      <a:pt x="9" y="47"/>
                      <a:pt x="9" y="28"/>
                      <a:pt x="21" y="16"/>
                    </a:cubicBezTo>
                    <a:cubicBezTo>
                      <a:pt x="27" y="11"/>
                      <a:pt x="34" y="8"/>
                      <a:pt x="42" y="8"/>
                    </a:cubicBezTo>
                    <a:cubicBezTo>
                      <a:pt x="42" y="0"/>
                      <a:pt x="42" y="0"/>
                      <a:pt x="42" y="0"/>
                    </a:cubicBezTo>
                    <a:cubicBezTo>
                      <a:pt x="32" y="0"/>
                      <a:pt x="22" y="4"/>
                      <a:pt x="15" y="11"/>
                    </a:cubicBezTo>
                    <a:cubicBezTo>
                      <a:pt x="0" y="26"/>
                      <a:pt x="0" y="50"/>
                      <a:pt x="15" y="65"/>
                    </a:cubicBezTo>
                    <a:cubicBezTo>
                      <a:pt x="22" y="72"/>
                      <a:pt x="32" y="76"/>
                      <a:pt x="42" y="76"/>
                    </a:cubicBezTo>
                    <a:cubicBezTo>
                      <a:pt x="48" y="76"/>
                      <a:pt x="48" y="76"/>
                      <a:pt x="48" y="76"/>
                    </a:cubicBezTo>
                    <a:cubicBezTo>
                      <a:pt x="48" y="68"/>
                      <a:pt x="48" y="68"/>
                      <a:pt x="48" y="68"/>
                    </a:cubicBezTo>
                    <a:cubicBezTo>
                      <a:pt x="42" y="68"/>
                      <a:pt x="42" y="68"/>
                      <a:pt x="42" y="68"/>
                    </a:cubicBezTo>
                    <a:cubicBezTo>
                      <a:pt x="34" y="68"/>
                      <a:pt x="27" y="65"/>
                      <a:pt x="2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
                <a:extLst>
                  <a:ext uri="{FF2B5EF4-FFF2-40B4-BE49-F238E27FC236}">
                    <a16:creationId xmlns:a16="http://schemas.microsoft.com/office/drawing/2014/main" id="{C8755EDF-6970-461B-B8DC-EE16E7DEFA1E}"/>
                  </a:ext>
                </a:extLst>
              </p:cNvPr>
              <p:cNvSpPr>
                <a:spLocks/>
              </p:cNvSpPr>
              <p:nvPr/>
            </p:nvSpPr>
            <p:spPr bwMode="auto">
              <a:xfrm>
                <a:off x="2605" y="571"/>
                <a:ext cx="102" cy="134"/>
              </a:xfrm>
              <a:custGeom>
                <a:avLst/>
                <a:gdLst>
                  <a:gd name="T0" fmla="*/ 52 w 75"/>
                  <a:gd name="T1" fmla="*/ 15 h 99"/>
                  <a:gd name="T2" fmla="*/ 0 w 75"/>
                  <a:gd name="T3" fmla="*/ 9 h 99"/>
                  <a:gd name="T4" fmla="*/ 4 w 75"/>
                  <a:gd name="T5" fmla="*/ 16 h 99"/>
                  <a:gd name="T6" fmla="*/ 47 w 75"/>
                  <a:gd name="T7" fmla="*/ 21 h 99"/>
                  <a:gd name="T8" fmla="*/ 52 w 75"/>
                  <a:gd name="T9" fmla="*/ 77 h 99"/>
                  <a:gd name="T10" fmla="*/ 22 w 75"/>
                  <a:gd name="T11" fmla="*/ 91 h 99"/>
                  <a:gd name="T12" fmla="*/ 22 w 75"/>
                  <a:gd name="T13" fmla="*/ 99 h 99"/>
                  <a:gd name="T14" fmla="*/ 58 w 75"/>
                  <a:gd name="T15" fmla="*/ 82 h 99"/>
                  <a:gd name="T16" fmla="*/ 52 w 75"/>
                  <a:gd name="T17"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9">
                    <a:moveTo>
                      <a:pt x="52" y="15"/>
                    </a:moveTo>
                    <a:cubicBezTo>
                      <a:pt x="37" y="3"/>
                      <a:pt x="17" y="0"/>
                      <a:pt x="0" y="9"/>
                    </a:cubicBezTo>
                    <a:cubicBezTo>
                      <a:pt x="4" y="16"/>
                      <a:pt x="4" y="16"/>
                      <a:pt x="4" y="16"/>
                    </a:cubicBezTo>
                    <a:cubicBezTo>
                      <a:pt x="18" y="9"/>
                      <a:pt x="35" y="11"/>
                      <a:pt x="47" y="21"/>
                    </a:cubicBezTo>
                    <a:cubicBezTo>
                      <a:pt x="64" y="35"/>
                      <a:pt x="66" y="60"/>
                      <a:pt x="52" y="77"/>
                    </a:cubicBezTo>
                    <a:cubicBezTo>
                      <a:pt x="44" y="85"/>
                      <a:pt x="34" y="90"/>
                      <a:pt x="22" y="91"/>
                    </a:cubicBezTo>
                    <a:cubicBezTo>
                      <a:pt x="22" y="99"/>
                      <a:pt x="22" y="99"/>
                      <a:pt x="22" y="99"/>
                    </a:cubicBezTo>
                    <a:cubicBezTo>
                      <a:pt x="36" y="98"/>
                      <a:pt x="49" y="92"/>
                      <a:pt x="58" y="82"/>
                    </a:cubicBezTo>
                    <a:cubicBezTo>
                      <a:pt x="75" y="62"/>
                      <a:pt x="72" y="32"/>
                      <a:pt x="5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2" name="Freeform 90">
              <a:extLst>
                <a:ext uri="{FF2B5EF4-FFF2-40B4-BE49-F238E27FC236}">
                  <a16:creationId xmlns:a16="http://schemas.microsoft.com/office/drawing/2014/main" id="{65DD6584-3AB1-45FB-A792-D1C80C17ED35}"/>
                </a:ext>
              </a:extLst>
            </p:cNvPr>
            <p:cNvSpPr>
              <a:spLocks noChangeAspect="1" noEditPoints="1"/>
            </p:cNvSpPr>
            <p:nvPr/>
          </p:nvSpPr>
          <p:spPr bwMode="auto">
            <a:xfrm>
              <a:off x="7187929" y="2234587"/>
              <a:ext cx="468080" cy="376150"/>
            </a:xfrm>
            <a:custGeom>
              <a:avLst/>
              <a:gdLst>
                <a:gd name="T0" fmla="*/ 256 w 256"/>
                <a:gd name="T1" fmla="*/ 31 h 205"/>
                <a:gd name="T2" fmla="*/ 42 w 256"/>
                <a:gd name="T3" fmla="*/ 31 h 205"/>
                <a:gd name="T4" fmla="*/ 32 w 256"/>
                <a:gd name="T5" fmla="*/ 0 h 205"/>
                <a:gd name="T6" fmla="*/ 0 w 256"/>
                <a:gd name="T7" fmla="*/ 0 h 205"/>
                <a:gd name="T8" fmla="*/ 0 w 256"/>
                <a:gd name="T9" fmla="*/ 17 h 205"/>
                <a:gd name="T10" fmla="*/ 20 w 256"/>
                <a:gd name="T11" fmla="*/ 17 h 205"/>
                <a:gd name="T12" fmla="*/ 64 w 256"/>
                <a:gd name="T13" fmla="*/ 161 h 205"/>
                <a:gd name="T14" fmla="*/ 65 w 256"/>
                <a:gd name="T15" fmla="*/ 161 h 205"/>
                <a:gd name="T16" fmla="*/ 61 w 256"/>
                <a:gd name="T17" fmla="*/ 175 h 205"/>
                <a:gd name="T18" fmla="*/ 91 w 256"/>
                <a:gd name="T19" fmla="*/ 205 h 205"/>
                <a:gd name="T20" fmla="*/ 121 w 256"/>
                <a:gd name="T21" fmla="*/ 175 h 205"/>
                <a:gd name="T22" fmla="*/ 117 w 256"/>
                <a:gd name="T23" fmla="*/ 161 h 205"/>
                <a:gd name="T24" fmla="*/ 163 w 256"/>
                <a:gd name="T25" fmla="*/ 161 h 205"/>
                <a:gd name="T26" fmla="*/ 160 w 256"/>
                <a:gd name="T27" fmla="*/ 174 h 205"/>
                <a:gd name="T28" fmla="*/ 190 w 256"/>
                <a:gd name="T29" fmla="*/ 204 h 205"/>
                <a:gd name="T30" fmla="*/ 219 w 256"/>
                <a:gd name="T31" fmla="*/ 174 h 205"/>
                <a:gd name="T32" fmla="*/ 212 w 256"/>
                <a:gd name="T33" fmla="*/ 154 h 205"/>
                <a:gd name="T34" fmla="*/ 212 w 256"/>
                <a:gd name="T35" fmla="*/ 144 h 205"/>
                <a:gd name="T36" fmla="*/ 190 w 256"/>
                <a:gd name="T37" fmla="*/ 144 h 205"/>
                <a:gd name="T38" fmla="*/ 190 w 256"/>
                <a:gd name="T39" fmla="*/ 144 h 205"/>
                <a:gd name="T40" fmla="*/ 189 w 256"/>
                <a:gd name="T41" fmla="*/ 144 h 205"/>
                <a:gd name="T42" fmla="*/ 77 w 256"/>
                <a:gd name="T43" fmla="*/ 144 h 205"/>
                <a:gd name="T44" fmla="*/ 72 w 256"/>
                <a:gd name="T45" fmla="*/ 128 h 205"/>
                <a:gd name="T46" fmla="*/ 225 w 256"/>
                <a:gd name="T47" fmla="*/ 128 h 205"/>
                <a:gd name="T48" fmla="*/ 256 w 256"/>
                <a:gd name="T49" fmla="*/ 31 h 205"/>
                <a:gd name="T50" fmla="*/ 91 w 256"/>
                <a:gd name="T51" fmla="*/ 188 h 205"/>
                <a:gd name="T52" fmla="*/ 78 w 256"/>
                <a:gd name="T53" fmla="*/ 175 h 205"/>
                <a:gd name="T54" fmla="*/ 91 w 256"/>
                <a:gd name="T55" fmla="*/ 162 h 205"/>
                <a:gd name="T56" fmla="*/ 104 w 256"/>
                <a:gd name="T57" fmla="*/ 175 h 205"/>
                <a:gd name="T58" fmla="*/ 91 w 256"/>
                <a:gd name="T59" fmla="*/ 188 h 205"/>
                <a:gd name="T60" fmla="*/ 190 w 256"/>
                <a:gd name="T61" fmla="*/ 187 h 205"/>
                <a:gd name="T62" fmla="*/ 177 w 256"/>
                <a:gd name="T63" fmla="*/ 174 h 205"/>
                <a:gd name="T64" fmla="*/ 189 w 256"/>
                <a:gd name="T65" fmla="*/ 161 h 205"/>
                <a:gd name="T66" fmla="*/ 190 w 256"/>
                <a:gd name="T67" fmla="*/ 161 h 205"/>
                <a:gd name="T68" fmla="*/ 202 w 256"/>
                <a:gd name="T69" fmla="*/ 174 h 205"/>
                <a:gd name="T70" fmla="*/ 190 w 256"/>
                <a:gd name="T71" fmla="*/ 187 h 205"/>
                <a:gd name="T72" fmla="*/ 66 w 256"/>
                <a:gd name="T73" fmla="*/ 111 h 205"/>
                <a:gd name="T74" fmla="*/ 47 w 256"/>
                <a:gd name="T75" fmla="*/ 48 h 205"/>
                <a:gd name="T76" fmla="*/ 233 w 256"/>
                <a:gd name="T77" fmla="*/ 48 h 205"/>
                <a:gd name="T78" fmla="*/ 213 w 256"/>
                <a:gd name="T79" fmla="*/ 111 h 205"/>
                <a:gd name="T80" fmla="*/ 66 w 256"/>
                <a:gd name="T81" fmla="*/ 1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05">
                  <a:moveTo>
                    <a:pt x="256" y="31"/>
                  </a:moveTo>
                  <a:cubicBezTo>
                    <a:pt x="42" y="31"/>
                    <a:pt x="42" y="31"/>
                    <a:pt x="42" y="31"/>
                  </a:cubicBezTo>
                  <a:cubicBezTo>
                    <a:pt x="32" y="0"/>
                    <a:pt x="32" y="0"/>
                    <a:pt x="32" y="0"/>
                  </a:cubicBezTo>
                  <a:cubicBezTo>
                    <a:pt x="0" y="0"/>
                    <a:pt x="0" y="0"/>
                    <a:pt x="0" y="0"/>
                  </a:cubicBezTo>
                  <a:cubicBezTo>
                    <a:pt x="0" y="17"/>
                    <a:pt x="0" y="17"/>
                    <a:pt x="0" y="17"/>
                  </a:cubicBezTo>
                  <a:cubicBezTo>
                    <a:pt x="20" y="17"/>
                    <a:pt x="20" y="17"/>
                    <a:pt x="20" y="17"/>
                  </a:cubicBezTo>
                  <a:cubicBezTo>
                    <a:pt x="64" y="161"/>
                    <a:pt x="64" y="161"/>
                    <a:pt x="64" y="161"/>
                  </a:cubicBezTo>
                  <a:cubicBezTo>
                    <a:pt x="65" y="161"/>
                    <a:pt x="65" y="161"/>
                    <a:pt x="65" y="161"/>
                  </a:cubicBezTo>
                  <a:cubicBezTo>
                    <a:pt x="63" y="166"/>
                    <a:pt x="61" y="170"/>
                    <a:pt x="61" y="175"/>
                  </a:cubicBezTo>
                  <a:cubicBezTo>
                    <a:pt x="61" y="191"/>
                    <a:pt x="75" y="205"/>
                    <a:pt x="91" y="205"/>
                  </a:cubicBezTo>
                  <a:cubicBezTo>
                    <a:pt x="107" y="205"/>
                    <a:pt x="121" y="191"/>
                    <a:pt x="121" y="175"/>
                  </a:cubicBezTo>
                  <a:cubicBezTo>
                    <a:pt x="121" y="170"/>
                    <a:pt x="119" y="166"/>
                    <a:pt x="117" y="161"/>
                  </a:cubicBezTo>
                  <a:cubicBezTo>
                    <a:pt x="163" y="161"/>
                    <a:pt x="163" y="161"/>
                    <a:pt x="163" y="161"/>
                  </a:cubicBezTo>
                  <a:cubicBezTo>
                    <a:pt x="161" y="165"/>
                    <a:pt x="160" y="169"/>
                    <a:pt x="160" y="174"/>
                  </a:cubicBezTo>
                  <a:cubicBezTo>
                    <a:pt x="160" y="190"/>
                    <a:pt x="173" y="204"/>
                    <a:pt x="190" y="204"/>
                  </a:cubicBezTo>
                  <a:cubicBezTo>
                    <a:pt x="206" y="204"/>
                    <a:pt x="219" y="190"/>
                    <a:pt x="219" y="174"/>
                  </a:cubicBezTo>
                  <a:cubicBezTo>
                    <a:pt x="219" y="166"/>
                    <a:pt x="216" y="159"/>
                    <a:pt x="212" y="154"/>
                  </a:cubicBezTo>
                  <a:cubicBezTo>
                    <a:pt x="212" y="144"/>
                    <a:pt x="212" y="144"/>
                    <a:pt x="212" y="144"/>
                  </a:cubicBezTo>
                  <a:cubicBezTo>
                    <a:pt x="190" y="144"/>
                    <a:pt x="190" y="144"/>
                    <a:pt x="190" y="144"/>
                  </a:cubicBezTo>
                  <a:cubicBezTo>
                    <a:pt x="190" y="144"/>
                    <a:pt x="190" y="144"/>
                    <a:pt x="190" y="144"/>
                  </a:cubicBezTo>
                  <a:cubicBezTo>
                    <a:pt x="189" y="144"/>
                    <a:pt x="189" y="144"/>
                    <a:pt x="189" y="144"/>
                  </a:cubicBezTo>
                  <a:cubicBezTo>
                    <a:pt x="77" y="144"/>
                    <a:pt x="77" y="144"/>
                    <a:pt x="77" y="144"/>
                  </a:cubicBezTo>
                  <a:cubicBezTo>
                    <a:pt x="72" y="128"/>
                    <a:pt x="72" y="128"/>
                    <a:pt x="72" y="128"/>
                  </a:cubicBezTo>
                  <a:cubicBezTo>
                    <a:pt x="225" y="128"/>
                    <a:pt x="225" y="128"/>
                    <a:pt x="225" y="128"/>
                  </a:cubicBezTo>
                  <a:lnTo>
                    <a:pt x="256" y="31"/>
                  </a:lnTo>
                  <a:close/>
                  <a:moveTo>
                    <a:pt x="91" y="188"/>
                  </a:moveTo>
                  <a:cubicBezTo>
                    <a:pt x="84" y="188"/>
                    <a:pt x="78" y="182"/>
                    <a:pt x="78" y="175"/>
                  </a:cubicBezTo>
                  <a:cubicBezTo>
                    <a:pt x="78" y="168"/>
                    <a:pt x="84" y="162"/>
                    <a:pt x="91" y="162"/>
                  </a:cubicBezTo>
                  <a:cubicBezTo>
                    <a:pt x="98" y="162"/>
                    <a:pt x="104" y="168"/>
                    <a:pt x="104" y="175"/>
                  </a:cubicBezTo>
                  <a:cubicBezTo>
                    <a:pt x="104" y="182"/>
                    <a:pt x="98" y="188"/>
                    <a:pt x="91" y="188"/>
                  </a:cubicBezTo>
                  <a:close/>
                  <a:moveTo>
                    <a:pt x="190" y="187"/>
                  </a:moveTo>
                  <a:cubicBezTo>
                    <a:pt x="183" y="187"/>
                    <a:pt x="177" y="181"/>
                    <a:pt x="177" y="174"/>
                  </a:cubicBezTo>
                  <a:cubicBezTo>
                    <a:pt x="177" y="167"/>
                    <a:pt x="182" y="162"/>
                    <a:pt x="189" y="161"/>
                  </a:cubicBezTo>
                  <a:cubicBezTo>
                    <a:pt x="190" y="161"/>
                    <a:pt x="190" y="161"/>
                    <a:pt x="190" y="161"/>
                  </a:cubicBezTo>
                  <a:cubicBezTo>
                    <a:pt x="197" y="162"/>
                    <a:pt x="202" y="167"/>
                    <a:pt x="202" y="174"/>
                  </a:cubicBezTo>
                  <a:cubicBezTo>
                    <a:pt x="202" y="181"/>
                    <a:pt x="196" y="187"/>
                    <a:pt x="190" y="187"/>
                  </a:cubicBezTo>
                  <a:close/>
                  <a:moveTo>
                    <a:pt x="66" y="111"/>
                  </a:moveTo>
                  <a:cubicBezTo>
                    <a:pt x="47" y="48"/>
                    <a:pt x="47" y="48"/>
                    <a:pt x="47" y="48"/>
                  </a:cubicBezTo>
                  <a:cubicBezTo>
                    <a:pt x="233" y="48"/>
                    <a:pt x="233" y="48"/>
                    <a:pt x="233" y="48"/>
                  </a:cubicBezTo>
                  <a:cubicBezTo>
                    <a:pt x="213" y="111"/>
                    <a:pt x="213" y="111"/>
                    <a:pt x="213" y="111"/>
                  </a:cubicBezTo>
                  <a:lnTo>
                    <a:pt x="66" y="11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US" sz="1000"/>
            </a:p>
          </p:txBody>
        </p:sp>
      </p:grpSp>
      <p:sp>
        <p:nvSpPr>
          <p:cNvPr id="114" name="Subtitle 8">
            <a:extLst>
              <a:ext uri="{FF2B5EF4-FFF2-40B4-BE49-F238E27FC236}">
                <a16:creationId xmlns:a16="http://schemas.microsoft.com/office/drawing/2014/main" id="{170C6F5D-DDF7-4A26-90C5-CE9E993F5C00}"/>
              </a:ext>
            </a:extLst>
          </p:cNvPr>
          <p:cNvSpPr txBox="1">
            <a:spLocks/>
          </p:cNvSpPr>
          <p:nvPr/>
        </p:nvSpPr>
        <p:spPr>
          <a:xfrm>
            <a:off x="224588" y="641350"/>
            <a:ext cx="8347911" cy="2159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tx2"/>
                </a:solidFill>
              </a:rPr>
              <a:t>Cyber Recovery an area of Services expertise for over 5 years</a:t>
            </a:r>
          </a:p>
        </p:txBody>
      </p:sp>
    </p:spTree>
    <p:extLst>
      <p:ext uri="{BB962C8B-B14F-4D97-AF65-F5344CB8AC3E}">
        <p14:creationId xmlns:p14="http://schemas.microsoft.com/office/powerpoint/2010/main" val="151712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743BA7-A5C1-44DC-BAA8-967F2D5F8352}"/>
              </a:ext>
            </a:extLst>
          </p:cNvPr>
          <p:cNvSpPr>
            <a:spLocks noGrp="1"/>
          </p:cNvSpPr>
          <p:nvPr>
            <p:ph type="title"/>
          </p:nvPr>
        </p:nvSpPr>
        <p:spPr>
          <a:xfrm>
            <a:off x="192327" y="34780"/>
            <a:ext cx="8572500" cy="387798"/>
          </a:xfrm>
        </p:spPr>
        <p:txBody>
          <a:bodyPr/>
          <a:lstStyle/>
          <a:p>
            <a:r>
              <a:rPr lang="en-US" dirty="0"/>
              <a:t>PowerProtect Cyber Recovery Solution Differentiators</a:t>
            </a:r>
          </a:p>
        </p:txBody>
      </p:sp>
      <p:graphicFrame>
        <p:nvGraphicFramePr>
          <p:cNvPr id="10" name="Table 9">
            <a:extLst>
              <a:ext uri="{FF2B5EF4-FFF2-40B4-BE49-F238E27FC236}">
                <a16:creationId xmlns:a16="http://schemas.microsoft.com/office/drawing/2014/main" id="{AC1C03A3-A3EF-4673-BE74-ECE197ADF0E6}"/>
              </a:ext>
            </a:extLst>
          </p:cNvPr>
          <p:cNvGraphicFramePr>
            <a:graphicFrameLocks noGrp="1"/>
          </p:cNvGraphicFramePr>
          <p:nvPr>
            <p:extLst>
              <p:ext uri="{D42A27DB-BD31-4B8C-83A1-F6EECF244321}">
                <p14:modId xmlns:p14="http://schemas.microsoft.com/office/powerpoint/2010/main" val="2371809579"/>
              </p:ext>
            </p:extLst>
          </p:nvPr>
        </p:nvGraphicFramePr>
        <p:xfrm>
          <a:off x="965391" y="422578"/>
          <a:ext cx="7868778" cy="4436956"/>
        </p:xfrm>
        <a:graphic>
          <a:graphicData uri="http://schemas.openxmlformats.org/drawingml/2006/table">
            <a:tbl>
              <a:tblPr bandRow="1">
                <a:tableStyleId>{5C22544A-7EE6-4342-B048-85BDC9FD1C3A}</a:tableStyleId>
              </a:tblPr>
              <a:tblGrid>
                <a:gridCol w="1661172">
                  <a:extLst>
                    <a:ext uri="{9D8B030D-6E8A-4147-A177-3AD203B41FA5}">
                      <a16:colId xmlns:a16="http://schemas.microsoft.com/office/drawing/2014/main" val="2790670284"/>
                    </a:ext>
                  </a:extLst>
                </a:gridCol>
                <a:gridCol w="1034601">
                  <a:extLst>
                    <a:ext uri="{9D8B030D-6E8A-4147-A177-3AD203B41FA5}">
                      <a16:colId xmlns:a16="http://schemas.microsoft.com/office/drawing/2014/main" val="3973905296"/>
                    </a:ext>
                  </a:extLst>
                </a:gridCol>
                <a:gridCol w="1034601">
                  <a:extLst>
                    <a:ext uri="{9D8B030D-6E8A-4147-A177-3AD203B41FA5}">
                      <a16:colId xmlns:a16="http://schemas.microsoft.com/office/drawing/2014/main" val="3570306321"/>
                    </a:ext>
                  </a:extLst>
                </a:gridCol>
                <a:gridCol w="1034601">
                  <a:extLst>
                    <a:ext uri="{9D8B030D-6E8A-4147-A177-3AD203B41FA5}">
                      <a16:colId xmlns:a16="http://schemas.microsoft.com/office/drawing/2014/main" val="3384115104"/>
                    </a:ext>
                  </a:extLst>
                </a:gridCol>
                <a:gridCol w="1034601">
                  <a:extLst>
                    <a:ext uri="{9D8B030D-6E8A-4147-A177-3AD203B41FA5}">
                      <a16:colId xmlns:a16="http://schemas.microsoft.com/office/drawing/2014/main" val="3193727326"/>
                    </a:ext>
                  </a:extLst>
                </a:gridCol>
                <a:gridCol w="1034601">
                  <a:extLst>
                    <a:ext uri="{9D8B030D-6E8A-4147-A177-3AD203B41FA5}">
                      <a16:colId xmlns:a16="http://schemas.microsoft.com/office/drawing/2014/main" val="4208002354"/>
                    </a:ext>
                  </a:extLst>
                </a:gridCol>
                <a:gridCol w="1034601">
                  <a:extLst>
                    <a:ext uri="{9D8B030D-6E8A-4147-A177-3AD203B41FA5}">
                      <a16:colId xmlns:a16="http://schemas.microsoft.com/office/drawing/2014/main" val="46861674"/>
                    </a:ext>
                  </a:extLst>
                </a:gridCol>
              </a:tblGrid>
              <a:tr h="51415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mn-lt"/>
                          <a:ea typeface="+mn-ea"/>
                          <a:cs typeface="+mn-cs"/>
                        </a:rPr>
                        <a:t>Solution Category </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endParaRPr lang="en-US" sz="900" dirty="0"/>
                    </a:p>
                  </a:txBody>
                  <a:tcPr marL="65297" marR="65297" marT="32649" marB="32649">
                    <a:lnL w="12700" cap="flat" cmpd="sng" algn="ctr">
                      <a:solidFill>
                        <a:schemeClr val="accent6"/>
                      </a:solidFill>
                      <a:prstDash val="sysDot"/>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1370766626"/>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Verified integrated lock SEC 17a-4(f) WORM immutable</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extLst>
                  <a:ext uri="{0D108BD9-81ED-4DB2-BD59-A6C34878D82A}">
                    <a16:rowId xmlns:a16="http://schemas.microsoft.com/office/drawing/2014/main" val="365520941"/>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Protection from malicious use of access and credentials</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3835909989"/>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Multi backup software </a:t>
                      </a:r>
                      <a:br>
                        <a:rPr kumimoji="0" lang="en-US" sz="900" b="0" i="0" u="none" strike="noStrike" kern="1200" cap="none" spc="0" normalizeH="0" baseline="0" noProof="0" dirty="0">
                          <a:ln>
                            <a:noFill/>
                          </a:ln>
                          <a:solidFill>
                            <a:srgbClr val="FFFFFF"/>
                          </a:solidFill>
                          <a:effectLst/>
                          <a:uLnTx/>
                          <a:uFillTx/>
                          <a:latin typeface="+mn-lt"/>
                          <a:ea typeface="+mn-ea"/>
                          <a:cs typeface="+mn-cs"/>
                        </a:rPr>
                      </a:br>
                      <a:r>
                        <a:rPr kumimoji="0" lang="en-US" sz="900" b="0" i="0" u="none" strike="noStrike" kern="1200" cap="none" spc="0" normalizeH="0" baseline="0" noProof="0" dirty="0">
                          <a:ln>
                            <a:noFill/>
                          </a:ln>
                          <a:solidFill>
                            <a:srgbClr val="FFFFFF"/>
                          </a:solidFill>
                          <a:effectLst/>
                          <a:uLnTx/>
                          <a:uFillTx/>
                          <a:latin typeface="+mn-lt"/>
                          <a:ea typeface="+mn-ea"/>
                          <a:cs typeface="+mn-cs"/>
                        </a:rPr>
                        <a:t>vendor support</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extLst>
                  <a:ext uri="{0D108BD9-81ED-4DB2-BD59-A6C34878D82A}">
                    <a16:rowId xmlns:a16="http://schemas.microsoft.com/office/drawing/2014/main" val="3954999335"/>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Automated operational Air Gap controlled from vault</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3833644608"/>
                  </a:ext>
                </a:extLst>
              </a:tr>
              <a:tr h="47106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mn-cs"/>
                        </a:rPr>
                        <a:t>Solution provider in Sheltered Harbor alliance partner program</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50000"/>
                      </a:schemeClr>
                    </a:solidFill>
                  </a:tcPr>
                </a:tc>
                <a:extLst>
                  <a:ext uri="{0D108BD9-81ED-4DB2-BD59-A6C34878D82A}">
                    <a16:rowId xmlns:a16="http://schemas.microsoft.com/office/drawing/2014/main" val="2834245097"/>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Full content indexing on-prem w/ AI /ML analytics </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1367268053"/>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Validation of backup set integrity to aid and accelerate recovery</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3">
                              <a:lumMod val="60000"/>
                              <a:lumOff val="40000"/>
                            </a:schemeClr>
                          </a:solidFill>
                        </a:rPr>
                        <a:t>!</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algn="ct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extLst>
                  <a:ext uri="{0D108BD9-81ED-4DB2-BD59-A6C34878D82A}">
                    <a16:rowId xmlns:a16="http://schemas.microsoft.com/office/drawing/2014/main" val="2646945159"/>
                  </a:ext>
                </a:extLst>
              </a:tr>
              <a:tr h="47106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mn-cs"/>
                        </a:rPr>
                        <a:t>In-House Resiliency Services:</a:t>
                      </a:r>
                      <a:r>
                        <a:rPr lang="en-US" sz="900" kern="1200" dirty="0">
                          <a:solidFill>
                            <a:schemeClr val="tx2"/>
                          </a:solidFill>
                          <a:effectLst/>
                          <a:latin typeface="+mn-lt"/>
                          <a:ea typeface="+mn-ea"/>
                          <a:cs typeface="+mn-cs"/>
                        </a:rPr>
                        <a:t> Advisory, Implementation, Runbooks, Custom, and Managed</a:t>
                      </a:r>
                    </a:p>
                  </a:txBody>
                  <a:tcPr marL="65297" marR="65297" marT="32649" marB="32649" anchor="ctr">
                    <a:lnL w="12700" cmpd="sng">
                      <a:noFill/>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dirty="0">
                          <a:solidFill>
                            <a:schemeClr val="accent2">
                              <a:lumMod val="60000"/>
                              <a:lumOff val="40000"/>
                            </a:schemeClr>
                          </a:solidFill>
                          <a:sym typeface="Wingdings" panose="05000000000000000000" pitchFamily="2" charset="2"/>
                        </a:rPr>
                        <a:t></a:t>
                      </a:r>
                      <a:endParaRPr lang="en-US" sz="1900" dirty="0">
                        <a:solidFill>
                          <a:schemeClr val="accent2">
                            <a:lumMod val="60000"/>
                            <a:lumOff val="40000"/>
                          </a:schemeClr>
                        </a:solidFill>
                      </a:endParaRP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ap="flat" cmpd="sng" algn="ctr">
                      <a:solidFill>
                        <a:schemeClr val="accent6"/>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900" b="1" dirty="0">
                          <a:solidFill>
                            <a:schemeClr val="accent5"/>
                          </a:solidFill>
                        </a:rPr>
                        <a:t>x</a:t>
                      </a:r>
                    </a:p>
                  </a:txBody>
                  <a:tcPr marL="65297" marR="65297" marT="32649" marB="32649" anchor="ctr">
                    <a:lnL w="12700" cap="flat" cmpd="sng" algn="ctr">
                      <a:solidFill>
                        <a:schemeClr val="accent6"/>
                      </a:solidFill>
                      <a:prstDash val="sysDot"/>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3231637190"/>
                  </a:ext>
                </a:extLst>
              </a:tr>
            </a:tbl>
          </a:graphicData>
        </a:graphic>
      </p:graphicFrame>
      <p:sp>
        <p:nvSpPr>
          <p:cNvPr id="2" name="TextBox 1">
            <a:extLst>
              <a:ext uri="{FF2B5EF4-FFF2-40B4-BE49-F238E27FC236}">
                <a16:creationId xmlns:a16="http://schemas.microsoft.com/office/drawing/2014/main" id="{E60C460A-010F-4E22-942B-33F43FADC45E}"/>
              </a:ext>
            </a:extLst>
          </p:cNvPr>
          <p:cNvSpPr txBox="1"/>
          <p:nvPr/>
        </p:nvSpPr>
        <p:spPr>
          <a:xfrm>
            <a:off x="929849" y="4897279"/>
            <a:ext cx="7934826" cy="323165"/>
          </a:xfrm>
          <a:prstGeom prst="rect">
            <a:avLst/>
          </a:prstGeom>
          <a:noFill/>
        </p:spPr>
        <p:txBody>
          <a:bodyPr wrap="square" lIns="0" tIns="0" rIns="0" bIns="0" rtlCol="0">
            <a:spAutoFit/>
          </a:bodyPr>
          <a:lstStyle/>
          <a:p>
            <a:r>
              <a:rPr lang="en-US" sz="600" dirty="0">
                <a:solidFill>
                  <a:schemeClr val="tx2"/>
                </a:solidFill>
              </a:rPr>
              <a:t>*</a:t>
            </a:r>
            <a:r>
              <a:rPr lang="en-US" sz="500" dirty="0">
                <a:solidFill>
                  <a:schemeClr val="tx2"/>
                </a:solidFill>
              </a:rPr>
              <a:t>Based on Dell analysis using publicly available data, April 2021</a:t>
            </a:r>
          </a:p>
          <a:p>
            <a:r>
              <a:rPr lang="en-US" sz="500" dirty="0">
                <a:solidFill>
                  <a:schemeClr val="tx2"/>
                </a:solidFill>
              </a:rPr>
              <a:t>*Some Best features are optional</a:t>
            </a:r>
          </a:p>
          <a:p>
            <a:r>
              <a:rPr lang="en-US" sz="500" dirty="0">
                <a:solidFill>
                  <a:schemeClr val="tx2"/>
                </a:solidFill>
              </a:rPr>
              <a:t>**Some Resiliency Services are optional</a:t>
            </a:r>
          </a:p>
          <a:p>
            <a:r>
              <a:rPr lang="en-US" sz="500" dirty="0"/>
              <a:t>. </a:t>
            </a:r>
          </a:p>
        </p:txBody>
      </p:sp>
      <p:pic>
        <p:nvPicPr>
          <p:cNvPr id="80" name="Picture 79">
            <a:extLst>
              <a:ext uri="{FF2B5EF4-FFF2-40B4-BE49-F238E27FC236}">
                <a16:creationId xmlns:a16="http://schemas.microsoft.com/office/drawing/2014/main" id="{A6C34006-2EC5-4764-9F16-7FEC45F53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164" y="595316"/>
            <a:ext cx="750558" cy="133998"/>
          </a:xfrm>
          <a:prstGeom prst="rect">
            <a:avLst/>
          </a:prstGeom>
        </p:spPr>
      </p:pic>
      <p:grpSp>
        <p:nvGrpSpPr>
          <p:cNvPr id="81" name="Group 80">
            <a:extLst>
              <a:ext uri="{FF2B5EF4-FFF2-40B4-BE49-F238E27FC236}">
                <a16:creationId xmlns:a16="http://schemas.microsoft.com/office/drawing/2014/main" id="{038F3661-4CE2-4AB0-AD62-37347FCD84ED}"/>
              </a:ext>
            </a:extLst>
          </p:cNvPr>
          <p:cNvGrpSpPr>
            <a:grpSpLocks noChangeAspect="1"/>
          </p:cNvGrpSpPr>
          <p:nvPr/>
        </p:nvGrpSpPr>
        <p:grpSpPr>
          <a:xfrm>
            <a:off x="3809804" y="517667"/>
            <a:ext cx="761518" cy="314544"/>
            <a:chOff x="7618949" y="2193266"/>
            <a:chExt cx="3552825" cy="1714500"/>
          </a:xfrm>
        </p:grpSpPr>
        <p:pic>
          <p:nvPicPr>
            <p:cNvPr id="90" name="Picture 4" descr="Image result for rubrik logo">
              <a:extLst>
                <a:ext uri="{FF2B5EF4-FFF2-40B4-BE49-F238E27FC236}">
                  <a16:creationId xmlns:a16="http://schemas.microsoft.com/office/drawing/2014/main" id="{47578747-958C-4F76-AFB4-4C6A5FAFC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949" y="2193266"/>
              <a:ext cx="35528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rubrik logo">
              <a:extLst>
                <a:ext uri="{FF2B5EF4-FFF2-40B4-BE49-F238E27FC236}">
                  <a16:creationId xmlns:a16="http://schemas.microsoft.com/office/drawing/2014/main" id="{53943272-08B7-4FCB-8A70-4BCCA65418E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33636"/>
            <a:stretch/>
          </p:blipFill>
          <p:spPr bwMode="auto">
            <a:xfrm>
              <a:off x="8813976" y="2193266"/>
              <a:ext cx="2357798" cy="171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91">
            <a:extLst>
              <a:ext uri="{FF2B5EF4-FFF2-40B4-BE49-F238E27FC236}">
                <a16:creationId xmlns:a16="http://schemas.microsoft.com/office/drawing/2014/main" id="{B56BA3ED-7C55-4EA9-AEA2-4708B968D93C}"/>
              </a:ext>
            </a:extLst>
          </p:cNvPr>
          <p:cNvGrpSpPr>
            <a:grpSpLocks noChangeAspect="1"/>
          </p:cNvGrpSpPr>
          <p:nvPr/>
        </p:nvGrpSpPr>
        <p:grpSpPr>
          <a:xfrm>
            <a:off x="4850404" y="595316"/>
            <a:ext cx="753074" cy="177398"/>
            <a:chOff x="2478845" y="1870257"/>
            <a:chExt cx="4171949" cy="982762"/>
          </a:xfrm>
        </p:grpSpPr>
        <p:pic>
          <p:nvPicPr>
            <p:cNvPr id="93" name="Picture 92">
              <a:extLst>
                <a:ext uri="{FF2B5EF4-FFF2-40B4-BE49-F238E27FC236}">
                  <a16:creationId xmlns:a16="http://schemas.microsoft.com/office/drawing/2014/main" id="{DCD5B451-1297-47D3-A66C-ECB825197B30}"/>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l="67784" t="34782" b="34782"/>
            <a:stretch/>
          </p:blipFill>
          <p:spPr>
            <a:xfrm>
              <a:off x="5306785" y="1870257"/>
              <a:ext cx="1344009" cy="982762"/>
            </a:xfrm>
            <a:prstGeom prst="rect">
              <a:avLst/>
            </a:prstGeom>
          </p:spPr>
        </p:pic>
        <p:pic>
          <p:nvPicPr>
            <p:cNvPr id="95" name="Picture 94">
              <a:extLst>
                <a:ext uri="{FF2B5EF4-FFF2-40B4-BE49-F238E27FC236}">
                  <a16:creationId xmlns:a16="http://schemas.microsoft.com/office/drawing/2014/main" id="{6D4CC1E4-EC29-4B88-923F-D8148A8168CA}"/>
                </a:ext>
              </a:extLst>
            </p:cNvPr>
            <p:cNvPicPr>
              <a:picLocks noChangeAspect="1"/>
            </p:cNvPicPr>
            <p:nvPr/>
          </p:nvPicPr>
          <p:blipFill rotWithShape="1">
            <a:blip r:embed="rId9">
              <a:extLst>
                <a:ext uri="{28A0092B-C50C-407E-A947-70E740481C1C}">
                  <a14:useLocalDpi xmlns:a14="http://schemas.microsoft.com/office/drawing/2010/main" val="0"/>
                </a:ext>
              </a:extLst>
            </a:blip>
            <a:srcRect l="54738" t="34782" r="32705" b="34782"/>
            <a:stretch/>
          </p:blipFill>
          <p:spPr>
            <a:xfrm>
              <a:off x="4762501" y="1870257"/>
              <a:ext cx="523874" cy="982762"/>
            </a:xfrm>
            <a:prstGeom prst="rect">
              <a:avLst/>
            </a:prstGeom>
          </p:spPr>
        </p:pic>
        <p:pic>
          <p:nvPicPr>
            <p:cNvPr id="106" name="Picture 105">
              <a:extLst>
                <a:ext uri="{FF2B5EF4-FFF2-40B4-BE49-F238E27FC236}">
                  <a16:creationId xmlns:a16="http://schemas.microsoft.com/office/drawing/2014/main" id="{B7690455-187C-4D74-BDDE-657F31F219D5}"/>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t="34782" r="44848" b="34782"/>
            <a:stretch/>
          </p:blipFill>
          <p:spPr>
            <a:xfrm>
              <a:off x="2478845" y="1870257"/>
              <a:ext cx="2300913" cy="982762"/>
            </a:xfrm>
            <a:prstGeom prst="rect">
              <a:avLst/>
            </a:prstGeom>
          </p:spPr>
        </p:pic>
      </p:grpSp>
      <p:pic>
        <p:nvPicPr>
          <p:cNvPr id="145" name="Picture 144">
            <a:extLst>
              <a:ext uri="{FF2B5EF4-FFF2-40B4-BE49-F238E27FC236}">
                <a16:creationId xmlns:a16="http://schemas.microsoft.com/office/drawing/2014/main" id="{26B71597-FAF9-47E6-A8B6-0E63BFCB5BB6}"/>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912579" y="603272"/>
            <a:ext cx="688055" cy="133917"/>
          </a:xfrm>
          <a:prstGeom prst="rect">
            <a:avLst/>
          </a:prstGeom>
        </p:spPr>
      </p:pic>
      <p:pic>
        <p:nvPicPr>
          <p:cNvPr id="146" name="Picture 145">
            <a:extLst>
              <a:ext uri="{FF2B5EF4-FFF2-40B4-BE49-F238E27FC236}">
                <a16:creationId xmlns:a16="http://schemas.microsoft.com/office/drawing/2014/main" id="{9C09D5DB-B11B-4D79-9935-F4A02E20F073}"/>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63842" y="612897"/>
            <a:ext cx="688055" cy="124085"/>
          </a:xfrm>
          <a:prstGeom prst="rect">
            <a:avLst/>
          </a:prstGeom>
        </p:spPr>
      </p:pic>
      <p:pic>
        <p:nvPicPr>
          <p:cNvPr id="147" name="Picture 146">
            <a:extLst>
              <a:ext uri="{FF2B5EF4-FFF2-40B4-BE49-F238E27FC236}">
                <a16:creationId xmlns:a16="http://schemas.microsoft.com/office/drawing/2014/main" id="{90DE8494-A985-41A4-A7D3-8F2DCB779691}"/>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967424" y="608189"/>
            <a:ext cx="755628" cy="124085"/>
          </a:xfrm>
          <a:prstGeom prst="rect">
            <a:avLst/>
          </a:prstGeom>
        </p:spPr>
      </p:pic>
      <p:sp>
        <p:nvSpPr>
          <p:cNvPr id="158" name="Rectangle 157">
            <a:extLst>
              <a:ext uri="{FF2B5EF4-FFF2-40B4-BE49-F238E27FC236}">
                <a16:creationId xmlns:a16="http://schemas.microsoft.com/office/drawing/2014/main" id="{6AF00A6A-BA24-4F83-806B-3CC4C1DBB021}"/>
              </a:ext>
            </a:extLst>
          </p:cNvPr>
          <p:cNvSpPr/>
          <p:nvPr/>
        </p:nvSpPr>
        <p:spPr>
          <a:xfrm>
            <a:off x="947620" y="917885"/>
            <a:ext cx="7917055" cy="462015"/>
          </a:xfrm>
          <a:prstGeom prst="rect">
            <a:avLst/>
          </a:prstGeom>
          <a:noFill/>
          <a:ln w="22225">
            <a:solidFill>
              <a:schemeClr val="bg1">
                <a:lumMod val="40000"/>
                <a:lumOff val="6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159" name="TextBox 158">
            <a:extLst>
              <a:ext uri="{FF2B5EF4-FFF2-40B4-BE49-F238E27FC236}">
                <a16:creationId xmlns:a16="http://schemas.microsoft.com/office/drawing/2014/main" id="{85A1A94D-AC6F-4164-8A88-4461796D9E3D}"/>
              </a:ext>
            </a:extLst>
          </p:cNvPr>
          <p:cNvSpPr txBox="1"/>
          <p:nvPr/>
        </p:nvSpPr>
        <p:spPr>
          <a:xfrm rot="16200000">
            <a:off x="500659" y="1257889"/>
            <a:ext cx="646702" cy="336793"/>
          </a:xfrm>
          <a:prstGeom prst="rect">
            <a:avLst/>
          </a:prstGeom>
          <a:noFill/>
        </p:spPr>
        <p:txBody>
          <a:bodyPr wrap="square" lIns="0" tIns="0" rIns="0" bIns="0" rtlCol="0" anchor="ctr">
            <a:noAutofit/>
          </a:bodyPr>
          <a:lstStyle/>
          <a:p>
            <a:pPr algn="ctr"/>
            <a:r>
              <a:rPr lang="en-US" sz="1400" b="1" dirty="0">
                <a:solidFill>
                  <a:schemeClr val="accent3"/>
                </a:solidFill>
                <a:latin typeface="Arial"/>
              </a:rPr>
              <a:t>Good</a:t>
            </a:r>
          </a:p>
        </p:txBody>
      </p:sp>
      <p:sp>
        <p:nvSpPr>
          <p:cNvPr id="162" name="Rectangle 161">
            <a:extLst>
              <a:ext uri="{FF2B5EF4-FFF2-40B4-BE49-F238E27FC236}">
                <a16:creationId xmlns:a16="http://schemas.microsoft.com/office/drawing/2014/main" id="{6C5419D4-C58D-4AA4-8263-5CB1C24EABAA}"/>
              </a:ext>
            </a:extLst>
          </p:cNvPr>
          <p:cNvSpPr/>
          <p:nvPr/>
        </p:nvSpPr>
        <p:spPr>
          <a:xfrm>
            <a:off x="947621" y="1411083"/>
            <a:ext cx="7917055" cy="916535"/>
          </a:xfrm>
          <a:prstGeom prst="rect">
            <a:avLst/>
          </a:prstGeom>
          <a:noFill/>
          <a:ln w="22225">
            <a:solidFill>
              <a:schemeClr val="bg1">
                <a:lumMod val="20000"/>
                <a:lumOff val="80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163" name="TextBox 162">
            <a:extLst>
              <a:ext uri="{FF2B5EF4-FFF2-40B4-BE49-F238E27FC236}">
                <a16:creationId xmlns:a16="http://schemas.microsoft.com/office/drawing/2014/main" id="{9DC588B4-60E7-4037-936C-7FDFD894E63C}"/>
              </a:ext>
            </a:extLst>
          </p:cNvPr>
          <p:cNvSpPr txBox="1"/>
          <p:nvPr/>
        </p:nvSpPr>
        <p:spPr>
          <a:xfrm rot="16200000">
            <a:off x="334464" y="2046447"/>
            <a:ext cx="916536" cy="309777"/>
          </a:xfrm>
          <a:prstGeom prst="rect">
            <a:avLst/>
          </a:prstGeom>
          <a:noFill/>
        </p:spPr>
        <p:txBody>
          <a:bodyPr wrap="square" lIns="0" tIns="0" rIns="0" bIns="0" rtlCol="0" anchor="ctr">
            <a:noAutofit/>
          </a:bodyPr>
          <a:lstStyle/>
          <a:p>
            <a:pPr algn="ctr"/>
            <a:r>
              <a:rPr lang="en-US" sz="1400" b="1" dirty="0">
                <a:solidFill>
                  <a:schemeClr val="accent3"/>
                </a:solidFill>
                <a:latin typeface="Arial"/>
              </a:rPr>
              <a:t>Better</a:t>
            </a:r>
          </a:p>
        </p:txBody>
      </p:sp>
      <p:sp>
        <p:nvSpPr>
          <p:cNvPr id="164" name="Rectangle 163">
            <a:extLst>
              <a:ext uri="{FF2B5EF4-FFF2-40B4-BE49-F238E27FC236}">
                <a16:creationId xmlns:a16="http://schemas.microsoft.com/office/drawing/2014/main" id="{306DF861-C086-45BD-884F-1A681D905D9D}"/>
              </a:ext>
            </a:extLst>
          </p:cNvPr>
          <p:cNvSpPr/>
          <p:nvPr/>
        </p:nvSpPr>
        <p:spPr>
          <a:xfrm>
            <a:off x="965391" y="2368403"/>
            <a:ext cx="7899285" cy="2478793"/>
          </a:xfrm>
          <a:prstGeom prst="rect">
            <a:avLst/>
          </a:prstGeom>
          <a:noFill/>
          <a:ln w="22225">
            <a:solidFill>
              <a:schemeClr val="tx2"/>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latin typeface="Arial"/>
            </a:endParaRPr>
          </a:p>
        </p:txBody>
      </p:sp>
      <p:sp>
        <p:nvSpPr>
          <p:cNvPr id="165" name="TextBox 164">
            <a:extLst>
              <a:ext uri="{FF2B5EF4-FFF2-40B4-BE49-F238E27FC236}">
                <a16:creationId xmlns:a16="http://schemas.microsoft.com/office/drawing/2014/main" id="{814F3765-CDC8-4F34-AE6D-DAA21E859C8D}"/>
              </a:ext>
            </a:extLst>
          </p:cNvPr>
          <p:cNvSpPr txBox="1"/>
          <p:nvPr/>
        </p:nvSpPr>
        <p:spPr>
          <a:xfrm rot="16200000">
            <a:off x="-130953" y="3358316"/>
            <a:ext cx="1882909" cy="309777"/>
          </a:xfrm>
          <a:prstGeom prst="rect">
            <a:avLst/>
          </a:prstGeom>
          <a:noFill/>
        </p:spPr>
        <p:txBody>
          <a:bodyPr wrap="square" lIns="0" tIns="0" rIns="0" bIns="0" rtlCol="0" anchor="ctr">
            <a:noAutofit/>
          </a:bodyPr>
          <a:lstStyle/>
          <a:p>
            <a:pPr algn="ctr"/>
            <a:r>
              <a:rPr lang="en-US" sz="1400" b="1" dirty="0">
                <a:solidFill>
                  <a:schemeClr val="accent3"/>
                </a:solidFill>
                <a:latin typeface="Arial"/>
              </a:rPr>
              <a:t>Best</a:t>
            </a:r>
          </a:p>
        </p:txBody>
      </p:sp>
      <p:sp>
        <p:nvSpPr>
          <p:cNvPr id="22" name="TextBox 21">
            <a:extLst>
              <a:ext uri="{FF2B5EF4-FFF2-40B4-BE49-F238E27FC236}">
                <a16:creationId xmlns:a16="http://schemas.microsoft.com/office/drawing/2014/main" id="{77E8553C-98C4-4FAA-9EF0-5022DB0C1FB9}"/>
              </a:ext>
            </a:extLst>
          </p:cNvPr>
          <p:cNvSpPr txBox="1"/>
          <p:nvPr/>
        </p:nvSpPr>
        <p:spPr>
          <a:xfrm>
            <a:off x="22558" y="352641"/>
            <a:ext cx="812458" cy="738664"/>
          </a:xfrm>
          <a:prstGeom prst="rect">
            <a:avLst/>
          </a:prstGeom>
          <a:noFill/>
        </p:spPr>
        <p:txBody>
          <a:bodyPr wrap="square" lIns="91440" tIns="91440" rIns="91440" bIns="91440" rtlCol="0">
            <a:spAutoFit/>
          </a:bodyPr>
          <a:lstStyle/>
          <a:p>
            <a:r>
              <a:rPr lang="en-US" sz="1200" b="1" dirty="0">
                <a:solidFill>
                  <a:schemeClr val="accent2">
                    <a:lumMod val="60000"/>
                    <a:lumOff val="40000"/>
                  </a:schemeClr>
                </a:solidFill>
                <a:sym typeface="Wingdings" panose="05000000000000000000" pitchFamily="2" charset="2"/>
              </a:rPr>
              <a:t>  </a:t>
            </a:r>
            <a:r>
              <a:rPr lang="en-US" sz="1000" dirty="0">
                <a:solidFill>
                  <a:schemeClr val="tx2"/>
                </a:solidFill>
                <a:sym typeface="Wingdings" panose="05000000000000000000" pitchFamily="2" charset="2"/>
              </a:rPr>
              <a:t>Yes</a:t>
            </a:r>
            <a:endParaRPr lang="en-US" sz="1200" dirty="0">
              <a:solidFill>
                <a:schemeClr val="tx2"/>
              </a:solidFill>
              <a:sym typeface="Wingdings" panose="05000000000000000000" pitchFamily="2" charset="2"/>
            </a:endParaRPr>
          </a:p>
          <a:p>
            <a:r>
              <a:rPr lang="en-US" sz="1200" b="1" dirty="0">
                <a:solidFill>
                  <a:schemeClr val="accent3">
                    <a:lumMod val="60000"/>
                    <a:lumOff val="40000"/>
                  </a:schemeClr>
                </a:solidFill>
              </a:rPr>
              <a:t>!   </a:t>
            </a:r>
            <a:r>
              <a:rPr lang="en-US" sz="1000" dirty="0">
                <a:solidFill>
                  <a:schemeClr val="tx2"/>
                </a:solidFill>
              </a:rPr>
              <a:t>Partial</a:t>
            </a:r>
          </a:p>
          <a:p>
            <a:r>
              <a:rPr lang="en-US" sz="1200" b="1" dirty="0">
                <a:solidFill>
                  <a:schemeClr val="accent5"/>
                </a:solidFill>
              </a:rPr>
              <a:t>X  </a:t>
            </a:r>
            <a:r>
              <a:rPr lang="en-US" sz="1000" dirty="0">
                <a:solidFill>
                  <a:schemeClr val="tx2"/>
                </a:solidFill>
              </a:rPr>
              <a:t>No</a:t>
            </a:r>
            <a:endParaRPr lang="en-US" sz="1200" dirty="0">
              <a:solidFill>
                <a:schemeClr val="tx2"/>
              </a:solidFill>
            </a:endParaRPr>
          </a:p>
        </p:txBody>
      </p:sp>
      <p:sp>
        <p:nvSpPr>
          <p:cNvPr id="27" name="Rectangle 26">
            <a:extLst>
              <a:ext uri="{FF2B5EF4-FFF2-40B4-BE49-F238E27FC236}">
                <a16:creationId xmlns:a16="http://schemas.microsoft.com/office/drawing/2014/main" id="{C0257CF2-2069-4637-B02B-F985A9F54F85}"/>
              </a:ext>
            </a:extLst>
          </p:cNvPr>
          <p:cNvSpPr/>
          <p:nvPr/>
        </p:nvSpPr>
        <p:spPr>
          <a:xfrm rot="5400000">
            <a:off x="923486" y="2122147"/>
            <a:ext cx="4424615" cy="1025488"/>
          </a:xfrm>
          <a:prstGeom prst="rect">
            <a:avLst/>
          </a:prstGeom>
          <a:noFill/>
          <a:ln w="19050">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spTree>
    <p:extLst>
      <p:ext uri="{BB962C8B-B14F-4D97-AF65-F5344CB8AC3E}">
        <p14:creationId xmlns:p14="http://schemas.microsoft.com/office/powerpoint/2010/main" val="299565314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2227066" y="1103927"/>
            <a:ext cx="1924111"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Business needs</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Debilitating ransomware attack shut down large subsidiary for extended time</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$300m loss in earnings; de-listed from stock exchanges; tarnished brands of subsidiary and parent company</a:t>
            </a:r>
          </a:p>
          <a:p>
            <a:pPr fontAlgn="base">
              <a:spcBef>
                <a:spcPct val="0"/>
              </a:spcBef>
              <a:spcAft>
                <a:spcPct val="0"/>
              </a:spcAft>
            </a:pPr>
            <a:endParaRPr lang="en-US" sz="9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17" name="Content Placeholder 2"/>
          <p:cNvSpPr txBox="1">
            <a:spLocks/>
          </p:cNvSpPr>
          <p:nvPr/>
        </p:nvSpPr>
        <p:spPr>
          <a:xfrm>
            <a:off x="6741308" y="1103927"/>
            <a:ext cx="2150225" cy="181657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Expected business results</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Greater business resilience for initial set of applications, mitigating the impact of a future cyberattack </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Critical data isolated off-network with automated updates of a ‘gold copy’ for quick recovery  </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Repeatable solution rolling out globally as part of enterprise-wide “Protect the Brand” initiative that is “turning adversity into advantage” by making company more secure &amp; resilient</a:t>
            </a:r>
          </a:p>
        </p:txBody>
      </p:sp>
      <p:sp>
        <p:nvSpPr>
          <p:cNvPr id="18" name="Content Placeholder 2"/>
          <p:cNvSpPr txBox="1">
            <a:spLocks/>
          </p:cNvSpPr>
          <p:nvPr/>
        </p:nvSpPr>
        <p:spPr>
          <a:xfrm>
            <a:off x="4447665" y="1103927"/>
            <a:ext cx="2170376"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Solutions at a glance</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Tailored end-to-end </a:t>
            </a:r>
            <a:r>
              <a:rPr lang="en-US" sz="900" dirty="0" err="1">
                <a:solidFill>
                  <a:schemeClr val="tx2"/>
                </a:solidFill>
                <a:latin typeface="Arial" panose="020B0604020202020204" pitchFamily="34" charset="0"/>
                <a:ea typeface="Roboto" panose="02000000000000000000" pitchFamily="2" charset="0"/>
                <a:cs typeface="Arial" panose="020B0604020202020204" pitchFamily="34" charset="0"/>
              </a:rPr>
              <a:t>DellEMC</a:t>
            </a: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 </a:t>
            </a:r>
            <a:r>
              <a:rPr lang="en-US" sz="900" dirty="0" err="1">
                <a:solidFill>
                  <a:schemeClr val="tx2"/>
                </a:solidFill>
                <a:latin typeface="Arial" panose="020B0604020202020204" pitchFamily="34" charset="0"/>
                <a:ea typeface="Roboto" panose="02000000000000000000" pitchFamily="2" charset="0"/>
                <a:cs typeface="Arial" panose="020B0604020202020204" pitchFamily="34" charset="0"/>
              </a:rPr>
              <a:t>PowerProtect</a:t>
            </a: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 Cyber Recovery solution (hardware, software &amp; services) to </a:t>
            </a:r>
            <a:b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b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meet specific data protection and cybersecurity requirements </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Coordinated with ongoing IT transformation projects to implement </a:t>
            </a:r>
            <a:r>
              <a:rPr lang="en-US" sz="900" dirty="0" err="1">
                <a:solidFill>
                  <a:schemeClr val="tx2"/>
                </a:solidFill>
                <a:latin typeface="Arial" panose="020B0604020202020204" pitchFamily="34" charset="0"/>
                <a:ea typeface="Roboto" panose="02000000000000000000" pitchFamily="2" charset="0"/>
                <a:cs typeface="Arial" panose="020B0604020202020204" pitchFamily="34" charset="0"/>
              </a:rPr>
              <a:t>PowerProtect</a:t>
            </a: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 Cyber Recovery and move apps &amp; materials into air-gapped cyber recovery vault</a:t>
            </a:r>
          </a:p>
        </p:txBody>
      </p:sp>
      <p:sp>
        <p:nvSpPr>
          <p:cNvPr id="21" name="Content Placeholder 2"/>
          <p:cNvSpPr txBox="1">
            <a:spLocks/>
          </p:cNvSpPr>
          <p:nvPr/>
        </p:nvSpPr>
        <p:spPr>
          <a:xfrm>
            <a:off x="312928" y="1103927"/>
            <a:ext cx="1763210" cy="95498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US" sz="1575" dirty="0">
                <a:solidFill>
                  <a:schemeClr val="tx2"/>
                </a:solidFill>
                <a:latin typeface="Arial" panose="020B0604020202020204" pitchFamily="34" charset="0"/>
                <a:ea typeface="Roboto" panose="02000000000000000000" pitchFamily="2" charset="0"/>
                <a:cs typeface="Arial" panose="020B0604020202020204" pitchFamily="34" charset="0"/>
              </a:rPr>
              <a:t>Turning adversity into advantage with new cyber recovery capability </a:t>
            </a:r>
          </a:p>
        </p:txBody>
      </p:sp>
      <p:sp>
        <p:nvSpPr>
          <p:cNvPr id="26" name="TextBox 25"/>
          <p:cNvSpPr txBox="1"/>
          <p:nvPr/>
        </p:nvSpPr>
        <p:spPr>
          <a:xfrm>
            <a:off x="297481" y="3128358"/>
            <a:ext cx="8594052" cy="124650"/>
          </a:xfrm>
          <a:prstGeom prst="rect">
            <a:avLst/>
          </a:prstGeom>
          <a:noFill/>
        </p:spPr>
        <p:txBody>
          <a:bodyPr wrap="square" lIns="0" tIns="0" rIns="0" bIns="0" rtlCol="0" anchor="ctr">
            <a:spAutoFit/>
          </a:bodyPr>
          <a:lstStyle/>
          <a:p>
            <a:pPr algn="ctr" fontAlgn="base">
              <a:lnSpc>
                <a:spcPct val="90000"/>
              </a:lnSpc>
              <a:spcBef>
                <a:spcPts val="75"/>
              </a:spcBef>
              <a:spcAft>
                <a:spcPts val="75"/>
              </a:spcAft>
              <a:buClr>
                <a:srgbClr val="0085C3"/>
              </a:buClr>
              <a:defRPr/>
            </a:pP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Business Resiliency and Cyber Recovery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Industry: Shipping and Logistics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Country: EMEA</a:t>
            </a:r>
            <a:endPar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15" name="Content Placeholder 2">
            <a:extLst>
              <a:ext uri="{FF2B5EF4-FFF2-40B4-BE49-F238E27FC236}">
                <a16:creationId xmlns:a16="http://schemas.microsoft.com/office/drawing/2014/main" id="{B4DFF125-18ED-4B7C-9549-A659C48D45C0}"/>
              </a:ext>
            </a:extLst>
          </p:cNvPr>
          <p:cNvSpPr txBox="1">
            <a:spLocks/>
          </p:cNvSpPr>
          <p:nvPr/>
        </p:nvSpPr>
        <p:spPr>
          <a:xfrm>
            <a:off x="5212599" y="3460864"/>
            <a:ext cx="1308727" cy="936923"/>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6000" b="1" dirty="0">
                <a:solidFill>
                  <a:schemeClr val="tx2"/>
                </a:solidFill>
                <a:latin typeface="Arial" panose="020B0604020202020204" pitchFamily="34" charset="0"/>
                <a:ea typeface="Roboto" panose="02000000000000000000" pitchFamily="2" charset="0"/>
                <a:cs typeface="Arial" panose="020B0604020202020204" pitchFamily="34" charset="0"/>
              </a:rPr>
              <a:t>30</a:t>
            </a:r>
            <a:endParaRPr lang="en-US" sz="6000" b="1" baseline="300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20" name="Content Placeholder 2">
            <a:extLst>
              <a:ext uri="{FF2B5EF4-FFF2-40B4-BE49-F238E27FC236}">
                <a16:creationId xmlns:a16="http://schemas.microsoft.com/office/drawing/2014/main" id="{A39E6768-0544-4088-88B6-855263207199}"/>
              </a:ext>
            </a:extLst>
          </p:cNvPr>
          <p:cNvSpPr txBox="1">
            <a:spLocks/>
          </p:cNvSpPr>
          <p:nvPr/>
        </p:nvSpPr>
        <p:spPr>
          <a:xfrm>
            <a:off x="5261212" y="4288736"/>
            <a:ext cx="1382747" cy="519438"/>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1050" dirty="0">
                <a:solidFill>
                  <a:schemeClr val="tx2"/>
                </a:solidFill>
                <a:latin typeface="Arial" panose="020B0604020202020204" pitchFamily="34" charset="0"/>
                <a:ea typeface="Roboto" panose="02000000000000000000" pitchFamily="2" charset="0"/>
                <a:cs typeface="Arial" panose="020B0604020202020204" pitchFamily="34" charset="0"/>
              </a:rPr>
              <a:t>Applications protected in the cyber recovery vault</a:t>
            </a:r>
          </a:p>
        </p:txBody>
      </p:sp>
      <p:pic>
        <p:nvPicPr>
          <p:cNvPr id="23" name="Picture 22">
            <a:extLst>
              <a:ext uri="{FF2B5EF4-FFF2-40B4-BE49-F238E27FC236}">
                <a16:creationId xmlns:a16="http://schemas.microsoft.com/office/drawing/2014/main" id="{661318D8-2298-4A3D-B2CC-578AEDCB5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308" y="302832"/>
            <a:ext cx="2083551" cy="270399"/>
          </a:xfrm>
          <a:prstGeom prst="rect">
            <a:avLst/>
          </a:prstGeom>
        </p:spPr>
      </p:pic>
      <p:sp>
        <p:nvSpPr>
          <p:cNvPr id="13" name="Title 3">
            <a:extLst>
              <a:ext uri="{FF2B5EF4-FFF2-40B4-BE49-F238E27FC236}">
                <a16:creationId xmlns:a16="http://schemas.microsoft.com/office/drawing/2014/main" id="{99C41537-8D32-411D-B86E-DD1A662D2878}"/>
              </a:ext>
            </a:extLst>
          </p:cNvPr>
          <p:cNvSpPr txBox="1">
            <a:spLocks/>
          </p:cNvSpPr>
          <p:nvPr/>
        </p:nvSpPr>
        <p:spPr>
          <a:xfrm>
            <a:off x="-4744" y="-1"/>
            <a:ext cx="4484354" cy="90247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tx2"/>
                </a:solidFill>
                <a:latin typeface="Arial" panose="020B0604020202020204" pitchFamily="34" charset="0"/>
                <a:cs typeface="Arial" panose="020B0604020202020204" pitchFamily="34" charset="0"/>
              </a:rPr>
              <a:t>Global shipping company</a:t>
            </a:r>
          </a:p>
        </p:txBody>
      </p:sp>
      <p:sp>
        <p:nvSpPr>
          <p:cNvPr id="2" name="Rectangle 1">
            <a:extLst>
              <a:ext uri="{FF2B5EF4-FFF2-40B4-BE49-F238E27FC236}">
                <a16:creationId xmlns:a16="http://schemas.microsoft.com/office/drawing/2014/main" id="{BD7CBC4D-4EF3-491A-A107-DE240887EE07}"/>
              </a:ext>
            </a:extLst>
          </p:cNvPr>
          <p:cNvSpPr/>
          <p:nvPr/>
        </p:nvSpPr>
        <p:spPr>
          <a:xfrm>
            <a:off x="1328995" y="4086121"/>
            <a:ext cx="1560065" cy="282880"/>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Need Image</a:t>
            </a:r>
          </a:p>
        </p:txBody>
      </p:sp>
      <p:pic>
        <p:nvPicPr>
          <p:cNvPr id="4" name="Picture 3" descr="A picture containing road, outdoor, building, person&#10;&#10;Description automatically generated">
            <a:extLst>
              <a:ext uri="{FF2B5EF4-FFF2-40B4-BE49-F238E27FC236}">
                <a16:creationId xmlns:a16="http://schemas.microsoft.com/office/drawing/2014/main" id="{92AB3988-9B34-4C31-A73D-D4CB91B4B15B}"/>
              </a:ext>
            </a:extLst>
          </p:cNvPr>
          <p:cNvPicPr>
            <a:picLocks noChangeAspect="1"/>
          </p:cNvPicPr>
          <p:nvPr/>
        </p:nvPicPr>
        <p:blipFill rotWithShape="1">
          <a:blip r:embed="rId4"/>
          <a:srcRect t="11893" b="23344"/>
          <a:stretch/>
        </p:blipFill>
        <p:spPr>
          <a:xfrm>
            <a:off x="-4745" y="3299583"/>
            <a:ext cx="4484354" cy="1843918"/>
          </a:xfrm>
          <a:prstGeom prst="rect">
            <a:avLst/>
          </a:prstGeom>
        </p:spPr>
      </p:pic>
      <p:pic>
        <p:nvPicPr>
          <p:cNvPr id="27" name="Graphic 26">
            <a:extLst>
              <a:ext uri="{FF2B5EF4-FFF2-40B4-BE49-F238E27FC236}">
                <a16:creationId xmlns:a16="http://schemas.microsoft.com/office/drawing/2014/main" id="{E92A91D6-6F73-4BFC-932D-DC83F8C16A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929" y="3427102"/>
            <a:ext cx="1216742" cy="1503838"/>
          </a:xfrm>
          <a:prstGeom prst="rect">
            <a:avLst/>
          </a:prstGeom>
        </p:spPr>
      </p:pic>
    </p:spTree>
    <p:extLst>
      <p:ext uri="{BB962C8B-B14F-4D97-AF65-F5344CB8AC3E}">
        <p14:creationId xmlns:p14="http://schemas.microsoft.com/office/powerpoint/2010/main" val="106363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2227066" y="1103926"/>
            <a:ext cx="1924111"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Business needs</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New United States Federal Reserve requirements to display cyber resilience sparked action</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After failing an internal cyber recovery test, they needed to move quickly to display capabilities by EOY</a:t>
            </a:r>
          </a:p>
          <a:p>
            <a:pPr fontAlgn="base">
              <a:spcBef>
                <a:spcPct val="0"/>
              </a:spcBef>
              <a:spcAft>
                <a:spcPct val="0"/>
              </a:spcAft>
            </a:pPr>
            <a:endParaRPr lang="en-US" sz="9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17" name="Content Placeholder 2"/>
          <p:cNvSpPr txBox="1">
            <a:spLocks/>
          </p:cNvSpPr>
          <p:nvPr/>
        </p:nvSpPr>
        <p:spPr>
          <a:xfrm>
            <a:off x="6741308" y="1103926"/>
            <a:ext cx="2150225" cy="181657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Expected business results</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Displayed application recovery capability for US Federal Reserve audit </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Continue scaling solution throughout global data centers to increase cyber resilience across the organization</a:t>
            </a:r>
          </a:p>
        </p:txBody>
      </p:sp>
      <p:sp>
        <p:nvSpPr>
          <p:cNvPr id="18" name="Content Placeholder 2"/>
          <p:cNvSpPr txBox="1">
            <a:spLocks/>
          </p:cNvSpPr>
          <p:nvPr/>
        </p:nvSpPr>
        <p:spPr>
          <a:xfrm>
            <a:off x="4447665" y="1103926"/>
            <a:ext cx="2170376"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Solutions at a glance</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Tailored end-to-end Cyber Recovery Solution (hardware, software &amp; services) to meet business requirements for recovery</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POC-first rollout to test capabilities and prove success, then scale across global data centers</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Initiated backup transformation to maximize investments and address other challenges</a:t>
            </a:r>
          </a:p>
        </p:txBody>
      </p:sp>
      <p:sp>
        <p:nvSpPr>
          <p:cNvPr id="21" name="Content Placeholder 2"/>
          <p:cNvSpPr txBox="1">
            <a:spLocks/>
          </p:cNvSpPr>
          <p:nvPr/>
        </p:nvSpPr>
        <p:spPr>
          <a:xfrm>
            <a:off x="312928" y="1103926"/>
            <a:ext cx="1763210" cy="1336202"/>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US" sz="1575" dirty="0">
                <a:solidFill>
                  <a:schemeClr val="tx2"/>
                </a:solidFill>
                <a:latin typeface="Arial" panose="020B0604020202020204" pitchFamily="34" charset="0"/>
                <a:ea typeface="Roboto" panose="02000000000000000000" pitchFamily="2" charset="0"/>
                <a:cs typeface="Arial" panose="020B0604020202020204" pitchFamily="34" charset="0"/>
              </a:rPr>
              <a:t>Taking steps to increase their cyber resilience and comply with regulations </a:t>
            </a:r>
          </a:p>
        </p:txBody>
      </p:sp>
      <p:sp>
        <p:nvSpPr>
          <p:cNvPr id="26" name="TextBox 25"/>
          <p:cNvSpPr txBox="1"/>
          <p:nvPr/>
        </p:nvSpPr>
        <p:spPr>
          <a:xfrm>
            <a:off x="297481" y="3128358"/>
            <a:ext cx="8594052" cy="124650"/>
          </a:xfrm>
          <a:prstGeom prst="rect">
            <a:avLst/>
          </a:prstGeom>
          <a:noFill/>
        </p:spPr>
        <p:txBody>
          <a:bodyPr wrap="square" lIns="0" tIns="0" rIns="0" bIns="0" rtlCol="0" anchor="ctr">
            <a:spAutoFit/>
          </a:bodyPr>
          <a:lstStyle/>
          <a:p>
            <a:pPr algn="ctr" fontAlgn="base">
              <a:lnSpc>
                <a:spcPct val="90000"/>
              </a:lnSpc>
              <a:spcBef>
                <a:spcPts val="75"/>
              </a:spcBef>
              <a:spcAft>
                <a:spcPts val="75"/>
              </a:spcAft>
              <a:buClr>
                <a:srgbClr val="0085C3"/>
              </a:buClr>
              <a:defRPr/>
            </a:pP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Business Resiliency and Cyber Recovery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Industry: Financial Services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Country: EMEA / Global</a:t>
            </a:r>
            <a:endPar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15" name="Content Placeholder 2">
            <a:extLst>
              <a:ext uri="{FF2B5EF4-FFF2-40B4-BE49-F238E27FC236}">
                <a16:creationId xmlns:a16="http://schemas.microsoft.com/office/drawing/2014/main" id="{B4DFF125-18ED-4B7C-9549-A659C48D45C0}"/>
              </a:ext>
            </a:extLst>
          </p:cNvPr>
          <p:cNvSpPr txBox="1">
            <a:spLocks/>
          </p:cNvSpPr>
          <p:nvPr/>
        </p:nvSpPr>
        <p:spPr>
          <a:xfrm>
            <a:off x="5212599" y="3460864"/>
            <a:ext cx="1308727" cy="936923"/>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6000" b="1" dirty="0">
                <a:solidFill>
                  <a:schemeClr val="tx2"/>
                </a:solidFill>
                <a:latin typeface="Arial" panose="020B0604020202020204" pitchFamily="34" charset="0"/>
                <a:ea typeface="Roboto" panose="02000000000000000000" pitchFamily="2" charset="0"/>
                <a:cs typeface="Arial" panose="020B0604020202020204" pitchFamily="34" charset="0"/>
              </a:rPr>
              <a:t>30</a:t>
            </a:r>
            <a:r>
              <a:rPr lang="en-US" sz="6000" b="1" baseline="30000" dirty="0">
                <a:solidFill>
                  <a:schemeClr val="tx2"/>
                </a:solidFill>
                <a:latin typeface="Arial" panose="020B0604020202020204" pitchFamily="34" charset="0"/>
                <a:ea typeface="Roboto" panose="02000000000000000000" pitchFamily="2" charset="0"/>
                <a:cs typeface="Arial" panose="020B0604020202020204" pitchFamily="34" charset="0"/>
              </a:rPr>
              <a:t>%</a:t>
            </a:r>
          </a:p>
        </p:txBody>
      </p:sp>
      <p:sp>
        <p:nvSpPr>
          <p:cNvPr id="20" name="Content Placeholder 2">
            <a:extLst>
              <a:ext uri="{FF2B5EF4-FFF2-40B4-BE49-F238E27FC236}">
                <a16:creationId xmlns:a16="http://schemas.microsoft.com/office/drawing/2014/main" id="{A39E6768-0544-4088-88B6-855263207199}"/>
              </a:ext>
            </a:extLst>
          </p:cNvPr>
          <p:cNvSpPr txBox="1">
            <a:spLocks/>
          </p:cNvSpPr>
          <p:nvPr/>
        </p:nvSpPr>
        <p:spPr>
          <a:xfrm>
            <a:off x="5261212" y="4288736"/>
            <a:ext cx="1544363" cy="519438"/>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1050">
                <a:solidFill>
                  <a:schemeClr val="tx2"/>
                </a:solidFill>
                <a:latin typeface="Arial" panose="020B0604020202020204" pitchFamily="34" charset="0"/>
                <a:ea typeface="Roboto" panose="02000000000000000000" pitchFamily="2" charset="0"/>
                <a:cs typeface="Arial" panose="020B0604020202020204" pitchFamily="34" charset="0"/>
              </a:rPr>
              <a:t>of global data backup designated for protection in cyber recovery vault</a:t>
            </a:r>
          </a:p>
        </p:txBody>
      </p:sp>
      <p:pic>
        <p:nvPicPr>
          <p:cNvPr id="23" name="Picture 22">
            <a:extLst>
              <a:ext uri="{FF2B5EF4-FFF2-40B4-BE49-F238E27FC236}">
                <a16:creationId xmlns:a16="http://schemas.microsoft.com/office/drawing/2014/main" id="{661318D8-2298-4A3D-B2CC-578AEDCB5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308" y="302832"/>
            <a:ext cx="2083551" cy="270399"/>
          </a:xfrm>
          <a:prstGeom prst="rect">
            <a:avLst/>
          </a:prstGeom>
        </p:spPr>
      </p:pic>
      <p:sp>
        <p:nvSpPr>
          <p:cNvPr id="13" name="Title 3">
            <a:extLst>
              <a:ext uri="{FF2B5EF4-FFF2-40B4-BE49-F238E27FC236}">
                <a16:creationId xmlns:a16="http://schemas.microsoft.com/office/drawing/2014/main" id="{99C41537-8D32-411D-B86E-DD1A662D2878}"/>
              </a:ext>
            </a:extLst>
          </p:cNvPr>
          <p:cNvSpPr txBox="1">
            <a:spLocks/>
          </p:cNvSpPr>
          <p:nvPr/>
        </p:nvSpPr>
        <p:spPr>
          <a:xfrm>
            <a:off x="-4744" y="-1"/>
            <a:ext cx="4484354" cy="89849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2"/>
                </a:solidFill>
                <a:latin typeface="Arial" panose="020B0604020202020204" pitchFamily="34" charset="0"/>
                <a:cs typeface="Arial" panose="020B0604020202020204" pitchFamily="34" charset="0"/>
              </a:rPr>
              <a:t>Large global bank</a:t>
            </a:r>
          </a:p>
        </p:txBody>
      </p:sp>
      <p:pic>
        <p:nvPicPr>
          <p:cNvPr id="5" name="Picture 4" descr="A view of a city&#10;&#10;Description automatically generated">
            <a:extLst>
              <a:ext uri="{FF2B5EF4-FFF2-40B4-BE49-F238E27FC236}">
                <a16:creationId xmlns:a16="http://schemas.microsoft.com/office/drawing/2014/main" id="{EA2BC265-3CD2-4987-A34C-FDD39825429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44" y="3298077"/>
            <a:ext cx="4484354" cy="1845423"/>
          </a:xfrm>
          <a:prstGeom prst="rect">
            <a:avLst/>
          </a:prstGeom>
        </p:spPr>
      </p:pic>
      <p:pic>
        <p:nvPicPr>
          <p:cNvPr id="28" name="Graphic 27">
            <a:extLst>
              <a:ext uri="{FF2B5EF4-FFF2-40B4-BE49-F238E27FC236}">
                <a16:creationId xmlns:a16="http://schemas.microsoft.com/office/drawing/2014/main" id="{414B5887-67B9-4785-8037-136F1F675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929" y="3427102"/>
            <a:ext cx="1216742" cy="1503838"/>
          </a:xfrm>
          <a:prstGeom prst="rect">
            <a:avLst/>
          </a:prstGeom>
        </p:spPr>
      </p:pic>
    </p:spTree>
    <p:extLst>
      <p:ext uri="{BB962C8B-B14F-4D97-AF65-F5344CB8AC3E}">
        <p14:creationId xmlns:p14="http://schemas.microsoft.com/office/powerpoint/2010/main" val="103761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98">
            <a:extLst>
              <a:ext uri="{FF2B5EF4-FFF2-40B4-BE49-F238E27FC236}">
                <a16:creationId xmlns:a16="http://schemas.microsoft.com/office/drawing/2014/main" id="{9BA4154C-743B-4002-9880-0B06C1B7459A}"/>
              </a:ext>
            </a:extLst>
          </p:cNvPr>
          <p:cNvSpPr>
            <a:spLocks noChangeAspect="1"/>
          </p:cNvSpPr>
          <p:nvPr/>
        </p:nvSpPr>
        <p:spPr>
          <a:xfrm rot="10800000">
            <a:off x="-1766" y="773537"/>
            <a:ext cx="9140891" cy="4334462"/>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r>
              <a:rPr lang="en-US" sz="1200" dirty="0">
                <a:solidFill>
                  <a:srgbClr val="FFFFFF"/>
                </a:solidFill>
                <a:latin typeface="Arial"/>
              </a:rPr>
              <a:t> </a:t>
            </a:r>
          </a:p>
        </p:txBody>
      </p:sp>
      <p:sp>
        <p:nvSpPr>
          <p:cNvPr id="13" name="Title 12">
            <a:extLst>
              <a:ext uri="{FF2B5EF4-FFF2-40B4-BE49-F238E27FC236}">
                <a16:creationId xmlns:a16="http://schemas.microsoft.com/office/drawing/2014/main" id="{FFC4B89E-6D3D-4C64-A2F5-B93087AB6C34}"/>
              </a:ext>
            </a:extLst>
          </p:cNvPr>
          <p:cNvSpPr>
            <a:spLocks noGrp="1"/>
          </p:cNvSpPr>
          <p:nvPr>
            <p:ph type="title"/>
          </p:nvPr>
        </p:nvSpPr>
        <p:spPr/>
        <p:txBody>
          <a:bodyPr/>
          <a:lstStyle/>
          <a:p>
            <a:r>
              <a:rPr lang="en-US" dirty="0"/>
              <a:t>Ransomware: In the News in 2021</a:t>
            </a:r>
          </a:p>
        </p:txBody>
      </p:sp>
      <p:sp>
        <p:nvSpPr>
          <p:cNvPr id="54" name="TextBox 53">
            <a:extLst>
              <a:ext uri="{FF2B5EF4-FFF2-40B4-BE49-F238E27FC236}">
                <a16:creationId xmlns:a16="http://schemas.microsoft.com/office/drawing/2014/main" id="{869D4659-6512-43B6-8694-7E366EC7F0AD}"/>
              </a:ext>
            </a:extLst>
          </p:cNvPr>
          <p:cNvSpPr txBox="1"/>
          <p:nvPr/>
        </p:nvSpPr>
        <p:spPr>
          <a:xfrm>
            <a:off x="595804" y="3007285"/>
            <a:ext cx="1077219" cy="553999"/>
          </a:xfrm>
          <a:prstGeom prst="rect">
            <a:avLst/>
          </a:prstGeom>
          <a:noFill/>
        </p:spPr>
        <p:txBody>
          <a:bodyPr wrap="none" lIns="0" tIns="0" rIns="0" bIns="0" rtlCol="0">
            <a:spAutoFit/>
          </a:bodyPr>
          <a:lstStyle/>
          <a:p>
            <a:pPr algn="ctr"/>
            <a:r>
              <a:rPr lang="en-US" sz="3600" dirty="0">
                <a:ln w="12700">
                  <a:solidFill>
                    <a:schemeClr val="accent1"/>
                  </a:solidFill>
                </a:ln>
                <a:solidFill>
                  <a:schemeClr val="accent3"/>
                </a:solidFill>
                <a:latin typeface="Arial Black" panose="020B0A04020102020204" pitchFamily="34" charset="0"/>
              </a:rPr>
              <a:t>69%</a:t>
            </a:r>
            <a:endParaRPr lang="en-US" sz="2400" dirty="0">
              <a:ln w="12700">
                <a:solidFill>
                  <a:schemeClr val="accent1"/>
                </a:solidFill>
              </a:ln>
              <a:solidFill>
                <a:schemeClr val="accent3"/>
              </a:solidFill>
              <a:latin typeface="Arial Black" panose="020B0A04020102020204" pitchFamily="34" charset="0"/>
            </a:endParaRPr>
          </a:p>
        </p:txBody>
      </p:sp>
      <p:sp>
        <p:nvSpPr>
          <p:cNvPr id="55" name="TextBox 54">
            <a:extLst>
              <a:ext uri="{FF2B5EF4-FFF2-40B4-BE49-F238E27FC236}">
                <a16:creationId xmlns:a16="http://schemas.microsoft.com/office/drawing/2014/main" id="{495ABEA6-38CF-4450-AB2D-284CA8CD2BEE}"/>
              </a:ext>
            </a:extLst>
          </p:cNvPr>
          <p:cNvSpPr txBox="1"/>
          <p:nvPr/>
        </p:nvSpPr>
        <p:spPr>
          <a:xfrm>
            <a:off x="307741" y="3633746"/>
            <a:ext cx="1653345" cy="738665"/>
          </a:xfrm>
          <a:prstGeom prst="rect">
            <a:avLst/>
          </a:prstGeom>
          <a:noFill/>
        </p:spPr>
        <p:txBody>
          <a:bodyPr wrap="square" lIns="0" tIns="0" rIns="0" bIns="0" rtlCol="0">
            <a:spAutoFit/>
          </a:bodyPr>
          <a:lstStyle/>
          <a:p>
            <a:pPr algn="ctr"/>
            <a:r>
              <a:rPr lang="en-US" sz="1600" dirty="0">
                <a:solidFill>
                  <a:schemeClr val="tx2"/>
                </a:solidFill>
              </a:rPr>
              <a:t>increase in reported cyber attacks in 2020</a:t>
            </a:r>
          </a:p>
        </p:txBody>
      </p:sp>
      <p:pic>
        <p:nvPicPr>
          <p:cNvPr id="1028" name="Picture 4" descr="ISC)² - Wikipedia">
            <a:extLst>
              <a:ext uri="{FF2B5EF4-FFF2-40B4-BE49-F238E27FC236}">
                <a16:creationId xmlns:a16="http://schemas.microsoft.com/office/drawing/2014/main" id="{1229FBC8-1779-43EB-AA7A-F1DA82B46D15}"/>
              </a:ext>
            </a:extLst>
          </p:cNvPr>
          <p:cNvPicPr>
            <a:picLocks noChangeAspect="1" noChangeArrowheads="1"/>
          </p:cNvPicPr>
          <p:nvPr/>
        </p:nvPicPr>
        <p:blipFill>
          <a:blip r:embed="rId3">
            <a:alphaModFix amt="50000"/>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9488" y="4446711"/>
            <a:ext cx="249850" cy="11846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FE4D4D6E-DDFA-4392-923A-A4E20B6F6DDB}"/>
              </a:ext>
            </a:extLst>
          </p:cNvPr>
          <p:cNvSpPr txBox="1"/>
          <p:nvPr/>
        </p:nvSpPr>
        <p:spPr>
          <a:xfrm>
            <a:off x="2795555" y="3014846"/>
            <a:ext cx="1077219" cy="553998"/>
          </a:xfrm>
          <a:prstGeom prst="rect">
            <a:avLst/>
          </a:prstGeom>
          <a:noFill/>
        </p:spPr>
        <p:txBody>
          <a:bodyPr wrap="none" lIns="0" tIns="0" rIns="0" bIns="0" rtlCol="0">
            <a:spAutoFit/>
          </a:bodyPr>
          <a:lstStyle>
            <a:defPPr>
              <a:defRPr lang="en-US"/>
            </a:defPPr>
            <a:lvl1pPr algn="ctr">
              <a:defRPr sz="3600">
                <a:ln w="12700">
                  <a:solidFill>
                    <a:schemeClr val="accent1"/>
                  </a:solidFill>
                </a:ln>
                <a:solidFill>
                  <a:schemeClr val="accent3"/>
                </a:solidFill>
                <a:latin typeface="Arial Black" panose="020B0A04020102020204" pitchFamily="34" charset="0"/>
              </a:defRPr>
            </a:lvl1pPr>
          </a:lstStyle>
          <a:p>
            <a:r>
              <a:rPr lang="en-US" dirty="0"/>
              <a:t>34%</a:t>
            </a:r>
          </a:p>
        </p:txBody>
      </p:sp>
      <p:sp>
        <p:nvSpPr>
          <p:cNvPr id="62" name="TextBox 61">
            <a:extLst>
              <a:ext uri="{FF2B5EF4-FFF2-40B4-BE49-F238E27FC236}">
                <a16:creationId xmlns:a16="http://schemas.microsoft.com/office/drawing/2014/main" id="{2C09EA07-CF99-4C92-8500-641E9AF26D3B}"/>
              </a:ext>
            </a:extLst>
          </p:cNvPr>
          <p:cNvSpPr txBox="1"/>
          <p:nvPr/>
        </p:nvSpPr>
        <p:spPr>
          <a:xfrm>
            <a:off x="2549499" y="3655077"/>
            <a:ext cx="1569330" cy="738664"/>
          </a:xfrm>
          <a:prstGeom prst="rect">
            <a:avLst/>
          </a:prstGeom>
          <a:noFill/>
        </p:spPr>
        <p:txBody>
          <a:bodyPr wrap="square" lIns="0" tIns="0" rIns="0" bIns="0" rtlCol="0">
            <a:spAutoFit/>
          </a:bodyPr>
          <a:lstStyle/>
          <a:p>
            <a:pPr algn="ctr"/>
            <a:r>
              <a:rPr lang="en-US" sz="1600" dirty="0">
                <a:solidFill>
                  <a:schemeClr val="tx2"/>
                </a:solidFill>
              </a:rPr>
              <a:t>of attacks in 2020 involved an insider</a:t>
            </a:r>
          </a:p>
        </p:txBody>
      </p:sp>
      <p:pic>
        <p:nvPicPr>
          <p:cNvPr id="1040" name="Picture 16" descr="Verizon Logo Transparent Png Sticker - Verizon Wireless Prepaid Refill Card  (email Delivery) - Free Transparent PNG Download - PNGkey">
            <a:extLst>
              <a:ext uri="{FF2B5EF4-FFF2-40B4-BE49-F238E27FC236}">
                <a16:creationId xmlns:a16="http://schemas.microsoft.com/office/drawing/2014/main" id="{D2D8AD34-5FAD-4AC8-B65F-2573E7067988}"/>
              </a:ext>
            </a:extLst>
          </p:cNvPr>
          <p:cNvPicPr>
            <a:picLocks noChangeAspect="1" noChangeArrowheads="1"/>
          </p:cNvPicPr>
          <p:nvPr/>
        </p:nvPicPr>
        <p:blipFill>
          <a:blip r:embed="rId5">
            <a:alphaModFix amt="50000"/>
            <a:extLst>
              <a:ext uri="{BEBA8EAE-BF5A-486C-A8C5-ECC9F3942E4B}">
                <a14:imgProps xmlns:a14="http://schemas.microsoft.com/office/drawing/2010/main">
                  <a14:imgLayer r:embed="rId6">
                    <a14:imgEffect>
                      <a14:backgroundRemoval t="9955" b="94118" l="3659" r="98049">
                        <a14:foregroundMark x1="4512" y1="57466" x2="8049" y2="78733"/>
                        <a14:foregroundMark x1="8049" y1="78733" x2="12683" y2="61991"/>
                        <a14:foregroundMark x1="12683" y1="61991" x2="13171" y2="53846"/>
                        <a14:foregroundMark x1="18780" y1="68778" x2="18780" y2="68778"/>
                        <a14:foregroundMark x1="3780" y1="50226" x2="3780" y2="50226"/>
                        <a14:foregroundMark x1="32073" y1="64706" x2="32073" y2="64706"/>
                        <a14:foregroundMark x1="41585" y1="64253" x2="41585" y2="64253"/>
                        <a14:foregroundMark x1="42927" y1="29864" x2="42927" y2="29864"/>
                        <a14:foregroundMark x1="54024" y1="50679" x2="54024" y2="50679"/>
                        <a14:foregroundMark x1="60488" y1="61086" x2="60488" y2="61086"/>
                        <a14:foregroundMark x1="76707" y1="92308" x2="76707" y2="92308"/>
                        <a14:foregroundMark x1="85854" y1="94118" x2="85854" y2="94118"/>
                        <a14:foregroundMark x1="92439" y1="63801" x2="92439" y2="63801"/>
                        <a14:foregroundMark x1="88659" y1="48416" x2="91220" y2="65611"/>
                        <a14:foregroundMark x1="92317" y1="61538" x2="97073" y2="22624"/>
                        <a14:foregroundMark x1="98049" y1="19457" x2="98049" y2="19457"/>
                        <a14:foregroundMark x1="87561" y1="45701" x2="87561" y2="45701"/>
                      </a14:backgroundRemoval>
                    </a14:imgEffect>
                  </a14:imgLayer>
                </a14:imgProps>
              </a:ext>
              <a:ext uri="{28A0092B-C50C-407E-A947-70E740481C1C}">
                <a14:useLocalDpi xmlns:a14="http://schemas.microsoft.com/office/drawing/2010/main" val="0"/>
              </a:ext>
            </a:extLst>
          </a:blip>
          <a:srcRect/>
          <a:stretch>
            <a:fillRect/>
          </a:stretch>
        </p:blipFill>
        <p:spPr bwMode="auto">
          <a:xfrm>
            <a:off x="3049565" y="4411767"/>
            <a:ext cx="569200" cy="15340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88A1201-40E9-46CD-AD89-2C479C16B8A1}"/>
              </a:ext>
            </a:extLst>
          </p:cNvPr>
          <p:cNvSpPr txBox="1"/>
          <p:nvPr/>
        </p:nvSpPr>
        <p:spPr>
          <a:xfrm>
            <a:off x="5095691" y="3008945"/>
            <a:ext cx="1077219" cy="553998"/>
          </a:xfrm>
          <a:prstGeom prst="rect">
            <a:avLst/>
          </a:prstGeom>
          <a:noFill/>
        </p:spPr>
        <p:txBody>
          <a:bodyPr wrap="none" lIns="0" tIns="0" rIns="0" bIns="0" rtlCol="0">
            <a:spAutoFit/>
          </a:bodyPr>
          <a:lstStyle>
            <a:defPPr>
              <a:defRPr lang="en-US"/>
            </a:defPPr>
            <a:lvl1pPr algn="ctr">
              <a:defRPr sz="3600">
                <a:ln w="12700">
                  <a:solidFill>
                    <a:schemeClr val="accent1"/>
                  </a:solidFill>
                </a:ln>
                <a:solidFill>
                  <a:schemeClr val="accent3"/>
                </a:solidFill>
                <a:latin typeface="Arial Black" panose="020B0A04020102020204" pitchFamily="34" charset="0"/>
              </a:defRPr>
            </a:lvl1pPr>
          </a:lstStyle>
          <a:p>
            <a:r>
              <a:rPr lang="en-US" dirty="0"/>
              <a:t>69%</a:t>
            </a:r>
          </a:p>
        </p:txBody>
      </p:sp>
      <p:sp>
        <p:nvSpPr>
          <p:cNvPr id="48" name="TextBox 47">
            <a:extLst>
              <a:ext uri="{FF2B5EF4-FFF2-40B4-BE49-F238E27FC236}">
                <a16:creationId xmlns:a16="http://schemas.microsoft.com/office/drawing/2014/main" id="{6891AB3A-25DE-4B9E-B665-CF473A96772B}"/>
              </a:ext>
            </a:extLst>
          </p:cNvPr>
          <p:cNvSpPr txBox="1"/>
          <p:nvPr/>
        </p:nvSpPr>
        <p:spPr>
          <a:xfrm>
            <a:off x="4783142" y="3618309"/>
            <a:ext cx="1702316" cy="738664"/>
          </a:xfrm>
          <a:prstGeom prst="rect">
            <a:avLst/>
          </a:prstGeom>
          <a:noFill/>
        </p:spPr>
        <p:txBody>
          <a:bodyPr wrap="square" lIns="0" tIns="0" rIns="0" bIns="0" rtlCol="0">
            <a:spAutoFit/>
          </a:bodyPr>
          <a:lstStyle/>
          <a:p>
            <a:pPr algn="ctr"/>
            <a:r>
              <a:rPr lang="en-US" sz="1600" dirty="0">
                <a:solidFill>
                  <a:schemeClr val="tx2"/>
                </a:solidFill>
              </a:rPr>
              <a:t>of customers </a:t>
            </a:r>
            <a:br>
              <a:rPr lang="en-US" sz="1600" dirty="0">
                <a:solidFill>
                  <a:schemeClr val="tx2"/>
                </a:solidFill>
              </a:rPr>
            </a:br>
            <a:r>
              <a:rPr lang="en-US" sz="1600" dirty="0">
                <a:solidFill>
                  <a:schemeClr val="tx2"/>
                </a:solidFill>
              </a:rPr>
              <a:t>not confident in </a:t>
            </a:r>
          </a:p>
          <a:p>
            <a:pPr algn="ctr"/>
            <a:r>
              <a:rPr lang="en-US" sz="1600" dirty="0">
                <a:solidFill>
                  <a:schemeClr val="tx2"/>
                </a:solidFill>
              </a:rPr>
              <a:t>ability to recover</a:t>
            </a:r>
          </a:p>
        </p:txBody>
      </p:sp>
      <p:pic>
        <p:nvPicPr>
          <p:cNvPr id="41" name="Picture 40">
            <a:extLst>
              <a:ext uri="{FF2B5EF4-FFF2-40B4-BE49-F238E27FC236}">
                <a16:creationId xmlns:a16="http://schemas.microsoft.com/office/drawing/2014/main" id="{F2D118DE-E802-485A-95CC-F3A529A79BA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28872" y="4462613"/>
            <a:ext cx="788928" cy="102560"/>
          </a:xfrm>
          <a:prstGeom prst="rect">
            <a:avLst/>
          </a:prstGeom>
        </p:spPr>
      </p:pic>
      <p:sp>
        <p:nvSpPr>
          <p:cNvPr id="57" name="TextBox 56">
            <a:extLst>
              <a:ext uri="{FF2B5EF4-FFF2-40B4-BE49-F238E27FC236}">
                <a16:creationId xmlns:a16="http://schemas.microsoft.com/office/drawing/2014/main" id="{E72EF195-A19C-45D4-9938-3592AF906507}"/>
              </a:ext>
            </a:extLst>
          </p:cNvPr>
          <p:cNvSpPr txBox="1"/>
          <p:nvPr/>
        </p:nvSpPr>
        <p:spPr>
          <a:xfrm>
            <a:off x="7397935" y="2996436"/>
            <a:ext cx="1077219" cy="553999"/>
          </a:xfrm>
          <a:prstGeom prst="rect">
            <a:avLst/>
          </a:prstGeom>
          <a:noFill/>
        </p:spPr>
        <p:txBody>
          <a:bodyPr wrap="none" lIns="0" tIns="0" rIns="0" bIns="0" rtlCol="0">
            <a:spAutoFit/>
          </a:bodyPr>
          <a:lstStyle>
            <a:defPPr>
              <a:defRPr lang="en-US"/>
            </a:defPPr>
            <a:lvl1pPr algn="ctr">
              <a:defRPr sz="3600">
                <a:ln w="12700">
                  <a:solidFill>
                    <a:schemeClr val="accent1"/>
                  </a:solidFill>
                </a:ln>
                <a:solidFill>
                  <a:schemeClr val="accent3"/>
                </a:solidFill>
                <a:latin typeface="Arial Black" panose="020B0A04020102020204" pitchFamily="34" charset="0"/>
              </a:defRPr>
            </a:lvl1pPr>
          </a:lstStyle>
          <a:p>
            <a:r>
              <a:rPr lang="en-US" dirty="0"/>
              <a:t>82%</a:t>
            </a:r>
          </a:p>
        </p:txBody>
      </p:sp>
      <p:sp>
        <p:nvSpPr>
          <p:cNvPr id="58" name="TextBox 57">
            <a:extLst>
              <a:ext uri="{FF2B5EF4-FFF2-40B4-BE49-F238E27FC236}">
                <a16:creationId xmlns:a16="http://schemas.microsoft.com/office/drawing/2014/main" id="{2D713B03-CFA7-40CD-A34B-F87020B9CCAB}"/>
              </a:ext>
            </a:extLst>
          </p:cNvPr>
          <p:cNvSpPr txBox="1"/>
          <p:nvPr/>
        </p:nvSpPr>
        <p:spPr>
          <a:xfrm>
            <a:off x="7045328" y="3636666"/>
            <a:ext cx="1782433" cy="738664"/>
          </a:xfrm>
          <a:prstGeom prst="rect">
            <a:avLst/>
          </a:prstGeom>
          <a:noFill/>
        </p:spPr>
        <p:txBody>
          <a:bodyPr wrap="square" lIns="0" tIns="0" rIns="0" bIns="0" rtlCol="0">
            <a:spAutoFit/>
          </a:bodyPr>
          <a:lstStyle/>
          <a:p>
            <a:pPr algn="ctr"/>
            <a:r>
              <a:rPr lang="en-US" sz="1600" dirty="0">
                <a:solidFill>
                  <a:schemeClr val="tx2"/>
                </a:solidFill>
              </a:rPr>
              <a:t>of employers report a shortage in cybersecurity skills</a:t>
            </a:r>
          </a:p>
        </p:txBody>
      </p:sp>
      <p:pic>
        <p:nvPicPr>
          <p:cNvPr id="1042" name="Picture 18">
            <a:extLst>
              <a:ext uri="{FF2B5EF4-FFF2-40B4-BE49-F238E27FC236}">
                <a16:creationId xmlns:a16="http://schemas.microsoft.com/office/drawing/2014/main" id="{33B4B049-2386-4389-957D-4C9302B6ED71}"/>
              </a:ext>
            </a:extLst>
          </p:cNvPr>
          <p:cNvPicPr>
            <a:picLocks noChangeAspect="1" noChangeArrowheads="1"/>
          </p:cNvPicPr>
          <p:nvPr/>
        </p:nvPicPr>
        <p:blipFill rotWithShape="1">
          <a:blip r:embed="rId8">
            <a:alphaModFix amt="50000"/>
            <a:biLevel thresh="25000"/>
            <a:extLst>
              <a:ext uri="{28A0092B-C50C-407E-A947-70E740481C1C}">
                <a14:useLocalDpi xmlns:a14="http://schemas.microsoft.com/office/drawing/2010/main" val="0"/>
              </a:ext>
            </a:extLst>
          </a:blip>
          <a:srcRect r="67732" b="-8932"/>
          <a:stretch/>
        </p:blipFill>
        <p:spPr bwMode="auto">
          <a:xfrm>
            <a:off x="7811056" y="4447351"/>
            <a:ext cx="250976" cy="1178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fter Colonial hack, DHS issues first cybersecurity regulation for pipelines">
            <a:extLst>
              <a:ext uri="{FF2B5EF4-FFF2-40B4-BE49-F238E27FC236}">
                <a16:creationId xmlns:a16="http://schemas.microsoft.com/office/drawing/2014/main" id="{0D516D3E-77D6-4447-AC97-914F65FD8EB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19" b="6524"/>
          <a:stretch/>
        </p:blipFill>
        <p:spPr bwMode="auto">
          <a:xfrm>
            <a:off x="89745" y="881502"/>
            <a:ext cx="2926080" cy="1756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The JBS ransomware hack was only the latest in a surge of cyberattacks on  the U.S. food system">
            <a:extLst>
              <a:ext uri="{FF2B5EF4-FFF2-40B4-BE49-F238E27FC236}">
                <a16:creationId xmlns:a16="http://schemas.microsoft.com/office/drawing/2014/main" id="{A3873B36-D8FF-48E3-893C-DD316E2B7CE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6556" b="3423"/>
          <a:stretch/>
        </p:blipFill>
        <p:spPr bwMode="auto">
          <a:xfrm>
            <a:off x="3107830" y="881503"/>
            <a:ext cx="2926080" cy="17560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NA Financial Paid Hackers $40 Million in Ransom After March Cyberattack -  Bloomberg">
            <a:extLst>
              <a:ext uri="{FF2B5EF4-FFF2-40B4-BE49-F238E27FC236}">
                <a16:creationId xmlns:a16="http://schemas.microsoft.com/office/drawing/2014/main" id="{CCC8F6F1-48D0-44C9-8D19-52A6872B2D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8175" y="881501"/>
            <a:ext cx="2926080" cy="1756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Rectangle: Rounded Corners 58">
            <a:extLst>
              <a:ext uri="{FF2B5EF4-FFF2-40B4-BE49-F238E27FC236}">
                <a16:creationId xmlns:a16="http://schemas.microsoft.com/office/drawing/2014/main" id="{4747930F-3553-422E-8777-48B20AC5CD9D}"/>
              </a:ext>
            </a:extLst>
          </p:cNvPr>
          <p:cNvSpPr/>
          <p:nvPr/>
        </p:nvSpPr>
        <p:spPr>
          <a:xfrm>
            <a:off x="9926" y="109881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buClr>
                <a:schemeClr val="bg1"/>
              </a:buClr>
            </a:pPr>
            <a:endParaRPr lang="en-US" sz="2400" dirty="0">
              <a:solidFill>
                <a:schemeClr val="tx2"/>
              </a:solidFill>
            </a:endParaRPr>
          </a:p>
        </p:txBody>
      </p:sp>
      <p:sp>
        <p:nvSpPr>
          <p:cNvPr id="29" name="Rectangle 28">
            <a:extLst>
              <a:ext uri="{FF2B5EF4-FFF2-40B4-BE49-F238E27FC236}">
                <a16:creationId xmlns:a16="http://schemas.microsoft.com/office/drawing/2014/main" id="{729EB950-F18D-4E53-9930-663069BA6049}"/>
              </a:ext>
            </a:extLst>
          </p:cNvPr>
          <p:cNvSpPr/>
          <p:nvPr/>
        </p:nvSpPr>
        <p:spPr>
          <a:xfrm>
            <a:off x="-6640" y="769806"/>
            <a:ext cx="915064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 name="TextBox 20">
            <a:extLst>
              <a:ext uri="{FF2B5EF4-FFF2-40B4-BE49-F238E27FC236}">
                <a16:creationId xmlns:a16="http://schemas.microsoft.com/office/drawing/2014/main" id="{E822C2B2-5476-4C06-9BF4-D1E36B930F95}"/>
              </a:ext>
            </a:extLst>
          </p:cNvPr>
          <p:cNvSpPr txBox="1"/>
          <p:nvPr/>
        </p:nvSpPr>
        <p:spPr>
          <a:xfrm>
            <a:off x="92269" y="2649650"/>
            <a:ext cx="1580753" cy="76944"/>
          </a:xfrm>
          <a:prstGeom prst="rect">
            <a:avLst/>
          </a:prstGeom>
          <a:noFill/>
        </p:spPr>
        <p:txBody>
          <a:bodyPr wrap="square" lIns="0" tIns="0" rIns="0" bIns="0" rtlCol="0">
            <a:spAutoFit/>
          </a:bodyPr>
          <a:lstStyle/>
          <a:p>
            <a:r>
              <a:rPr lang="en-US" sz="500" i="1" dirty="0">
                <a:solidFill>
                  <a:schemeClr val="tx2"/>
                </a:solidFill>
              </a:rPr>
              <a:t>Colonial Pipeline, May 2021</a:t>
            </a:r>
          </a:p>
        </p:txBody>
      </p:sp>
      <p:sp>
        <p:nvSpPr>
          <p:cNvPr id="22" name="TextBox 21">
            <a:extLst>
              <a:ext uri="{FF2B5EF4-FFF2-40B4-BE49-F238E27FC236}">
                <a16:creationId xmlns:a16="http://schemas.microsoft.com/office/drawing/2014/main" id="{41DF9A6A-6BBB-4101-9E84-D124521B0B03}"/>
              </a:ext>
            </a:extLst>
          </p:cNvPr>
          <p:cNvSpPr txBox="1"/>
          <p:nvPr/>
        </p:nvSpPr>
        <p:spPr>
          <a:xfrm>
            <a:off x="3107829" y="2645592"/>
            <a:ext cx="839271" cy="76944"/>
          </a:xfrm>
          <a:prstGeom prst="rect">
            <a:avLst/>
          </a:prstGeom>
          <a:noFill/>
        </p:spPr>
        <p:txBody>
          <a:bodyPr wrap="square" lIns="0" tIns="0" rIns="0" bIns="0" rtlCol="0">
            <a:spAutoFit/>
          </a:bodyPr>
          <a:lstStyle/>
          <a:p>
            <a:r>
              <a:rPr lang="en-US" sz="500" i="1" dirty="0">
                <a:solidFill>
                  <a:schemeClr val="tx2"/>
                </a:solidFill>
              </a:rPr>
              <a:t>JBS S.A. May 2021</a:t>
            </a:r>
          </a:p>
        </p:txBody>
      </p:sp>
      <p:sp>
        <p:nvSpPr>
          <p:cNvPr id="23" name="TextBox 22">
            <a:extLst>
              <a:ext uri="{FF2B5EF4-FFF2-40B4-BE49-F238E27FC236}">
                <a16:creationId xmlns:a16="http://schemas.microsoft.com/office/drawing/2014/main" id="{87129940-BFD8-4A6E-8768-CE867A44EABD}"/>
              </a:ext>
            </a:extLst>
          </p:cNvPr>
          <p:cNvSpPr txBox="1"/>
          <p:nvPr/>
        </p:nvSpPr>
        <p:spPr>
          <a:xfrm>
            <a:off x="6123389" y="2641534"/>
            <a:ext cx="888188" cy="76944"/>
          </a:xfrm>
          <a:prstGeom prst="rect">
            <a:avLst/>
          </a:prstGeom>
          <a:noFill/>
        </p:spPr>
        <p:txBody>
          <a:bodyPr wrap="square" lIns="0" tIns="0" rIns="0" bIns="0" rtlCol="0">
            <a:spAutoFit/>
          </a:bodyPr>
          <a:lstStyle/>
          <a:p>
            <a:r>
              <a:rPr lang="en-US" sz="500" i="1" dirty="0">
                <a:solidFill>
                  <a:schemeClr val="tx2"/>
                </a:solidFill>
              </a:rPr>
              <a:t>CNA, March 2021</a:t>
            </a:r>
          </a:p>
        </p:txBody>
      </p:sp>
      <p:sp>
        <p:nvSpPr>
          <p:cNvPr id="4" name="Rectangle 3">
            <a:extLst>
              <a:ext uri="{FF2B5EF4-FFF2-40B4-BE49-F238E27FC236}">
                <a16:creationId xmlns:a16="http://schemas.microsoft.com/office/drawing/2014/main" id="{8849B52E-57AF-410C-9B1C-770DBA7B9F82}"/>
              </a:ext>
            </a:extLst>
          </p:cNvPr>
          <p:cNvSpPr/>
          <p:nvPr/>
        </p:nvSpPr>
        <p:spPr>
          <a:xfrm>
            <a:off x="89745" y="881693"/>
            <a:ext cx="2926080" cy="1755648"/>
          </a:xfrm>
          <a:prstGeom prst="rect">
            <a:avLst/>
          </a:prstGeom>
          <a:solidFill>
            <a:schemeClr val="tx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rPr>
              <a:t>$5M</a:t>
            </a:r>
          </a:p>
        </p:txBody>
      </p:sp>
      <p:sp>
        <p:nvSpPr>
          <p:cNvPr id="30" name="Rectangle 29">
            <a:extLst>
              <a:ext uri="{FF2B5EF4-FFF2-40B4-BE49-F238E27FC236}">
                <a16:creationId xmlns:a16="http://schemas.microsoft.com/office/drawing/2014/main" id="{AD080597-455E-4C5E-8EBB-5D04451C725B}"/>
              </a:ext>
            </a:extLst>
          </p:cNvPr>
          <p:cNvSpPr/>
          <p:nvPr/>
        </p:nvSpPr>
        <p:spPr>
          <a:xfrm>
            <a:off x="3107829" y="881693"/>
            <a:ext cx="2926080" cy="1755648"/>
          </a:xfrm>
          <a:prstGeom prst="rect">
            <a:avLst/>
          </a:prstGeom>
          <a:solidFill>
            <a:schemeClr val="tx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rPr>
              <a:t>$11M</a:t>
            </a:r>
          </a:p>
        </p:txBody>
      </p:sp>
      <p:sp>
        <p:nvSpPr>
          <p:cNvPr id="31" name="Rectangle 30">
            <a:extLst>
              <a:ext uri="{FF2B5EF4-FFF2-40B4-BE49-F238E27FC236}">
                <a16:creationId xmlns:a16="http://schemas.microsoft.com/office/drawing/2014/main" id="{5E1514A2-D4CB-4880-BBB2-146784CAAA8E}"/>
              </a:ext>
            </a:extLst>
          </p:cNvPr>
          <p:cNvSpPr/>
          <p:nvPr/>
        </p:nvSpPr>
        <p:spPr>
          <a:xfrm>
            <a:off x="6128175" y="881501"/>
            <a:ext cx="2926080" cy="1757954"/>
          </a:xfrm>
          <a:prstGeom prst="rect">
            <a:avLst/>
          </a:prstGeom>
          <a:solidFill>
            <a:schemeClr val="tx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rPr>
              <a:t>$40M</a:t>
            </a:r>
          </a:p>
        </p:txBody>
      </p:sp>
    </p:spTree>
    <p:extLst>
      <p:ext uri="{BB962C8B-B14F-4D97-AF65-F5344CB8AC3E}">
        <p14:creationId xmlns:p14="http://schemas.microsoft.com/office/powerpoint/2010/main" val="201151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312928" y="1103926"/>
            <a:ext cx="1763210" cy="1336202"/>
          </a:xfrm>
          <a:prstGeom prst="rect">
            <a:avLst/>
          </a:prstGeom>
        </p:spPr>
        <p:txBody>
          <a:bodyPr lIns="0" tIns="0" rIns="0" bIns="0" anchor="t" anchorCtr="0"/>
          <a:lstStyle/>
          <a:p>
            <a:pPr lvl="0" fontAlgn="base">
              <a:lnSpc>
                <a:spcPct val="110000"/>
              </a:lnSpc>
              <a:spcBef>
                <a:spcPts val="75"/>
              </a:spcBef>
              <a:spcAft>
                <a:spcPts val="75"/>
              </a:spcAft>
              <a:buClr>
                <a:srgbClr val="0085C3"/>
              </a:buClr>
              <a:defRPr/>
            </a:pPr>
            <a:r>
              <a:rPr lang="en-US" sz="1575" dirty="0">
                <a:solidFill>
                  <a:srgbClr val="FFFFFF"/>
                </a:solidFill>
                <a:latin typeface="Arial" panose="020B0604020202020204" pitchFamily="34" charset="0"/>
                <a:ea typeface="Roboto" panose="02000000000000000000" pitchFamily="2" charset="0"/>
                <a:cs typeface="Arial" panose="020B0604020202020204" pitchFamily="34" charset="0"/>
              </a:rPr>
              <a:t>Customer approach: Launch the program like a multi-stage rocket</a:t>
            </a:r>
          </a:p>
        </p:txBody>
      </p:sp>
      <p:pic>
        <p:nvPicPr>
          <p:cNvPr id="23" name="Picture 22">
            <a:extLst>
              <a:ext uri="{FF2B5EF4-FFF2-40B4-BE49-F238E27FC236}">
                <a16:creationId xmlns:a16="http://schemas.microsoft.com/office/drawing/2014/main" id="{661318D8-2298-4A3D-B2CC-578AEDCB5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308" y="302832"/>
            <a:ext cx="2083551" cy="270399"/>
          </a:xfrm>
          <a:prstGeom prst="rect">
            <a:avLst/>
          </a:prstGeom>
        </p:spPr>
      </p:pic>
      <p:sp>
        <p:nvSpPr>
          <p:cNvPr id="13" name="Title 3">
            <a:extLst>
              <a:ext uri="{FF2B5EF4-FFF2-40B4-BE49-F238E27FC236}">
                <a16:creationId xmlns:a16="http://schemas.microsoft.com/office/drawing/2014/main" id="{99C41537-8D32-411D-B86E-DD1A662D2878}"/>
              </a:ext>
            </a:extLst>
          </p:cNvPr>
          <p:cNvSpPr txBox="1">
            <a:spLocks/>
          </p:cNvSpPr>
          <p:nvPr/>
        </p:nvSpPr>
        <p:spPr>
          <a:xfrm>
            <a:off x="-4744" y="-1"/>
            <a:ext cx="4484354" cy="89849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2800" dirty="0">
                <a:solidFill>
                  <a:srgbClr val="FFFFFF"/>
                </a:solidFill>
                <a:latin typeface="Arial" panose="020B0604020202020204" pitchFamily="34" charset="0"/>
                <a:cs typeface="Arial" panose="020B0604020202020204" pitchFamily="34" charset="0"/>
              </a:rPr>
              <a:t>Cable Television Company</a:t>
            </a:r>
          </a:p>
        </p:txBody>
      </p:sp>
      <p:pic>
        <p:nvPicPr>
          <p:cNvPr id="28" name="Graphic 27">
            <a:extLst>
              <a:ext uri="{FF2B5EF4-FFF2-40B4-BE49-F238E27FC236}">
                <a16:creationId xmlns:a16="http://schemas.microsoft.com/office/drawing/2014/main" id="{414B5887-67B9-4785-8037-136F1F6753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2929" y="3427102"/>
            <a:ext cx="1216742" cy="1503838"/>
          </a:xfrm>
          <a:prstGeom prst="rect">
            <a:avLst/>
          </a:prstGeom>
        </p:spPr>
      </p:pic>
      <p:sp>
        <p:nvSpPr>
          <p:cNvPr id="14" name="Content Placeholder 2">
            <a:extLst>
              <a:ext uri="{FF2B5EF4-FFF2-40B4-BE49-F238E27FC236}">
                <a16:creationId xmlns:a16="http://schemas.microsoft.com/office/drawing/2014/main" id="{1754E98D-EA74-4C82-8029-043FCEAC7B96}"/>
              </a:ext>
            </a:extLst>
          </p:cNvPr>
          <p:cNvSpPr txBox="1">
            <a:spLocks/>
          </p:cNvSpPr>
          <p:nvPr/>
        </p:nvSpPr>
        <p:spPr>
          <a:xfrm>
            <a:off x="2227066" y="1017465"/>
            <a:ext cx="1924111"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Business needs</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Industry ransomware attack impacted streaming and other internal operations of dozens of radio and television stations across America’s 20 broadcast markets</a:t>
            </a:r>
            <a:endParaRPr lang="en-US" sz="900" b="1" i="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ea typeface="Roboto" panose="02000000000000000000" pitchFamily="2" charset="0"/>
                <a:cs typeface="Arial" panose="020B0604020202020204" pitchFamily="34" charset="0"/>
              </a:rPr>
              <a:t>Speed was of the essence to build a capability to protect data and applications and enable recovery after a cyber attack</a:t>
            </a:r>
          </a:p>
          <a:p>
            <a:pPr fontAlgn="base">
              <a:spcBef>
                <a:spcPct val="0"/>
              </a:spcBef>
              <a:spcAft>
                <a:spcPct val="0"/>
              </a:spcAft>
            </a:pPr>
            <a:endParaRPr lang="en-US" sz="9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19" name="Content Placeholder 2">
            <a:extLst>
              <a:ext uri="{FF2B5EF4-FFF2-40B4-BE49-F238E27FC236}">
                <a16:creationId xmlns:a16="http://schemas.microsoft.com/office/drawing/2014/main" id="{45CE5114-EFF0-415D-ADFA-92AD71E1F6AB}"/>
              </a:ext>
            </a:extLst>
          </p:cNvPr>
          <p:cNvSpPr txBox="1">
            <a:spLocks/>
          </p:cNvSpPr>
          <p:nvPr/>
        </p:nvSpPr>
        <p:spPr>
          <a:xfrm>
            <a:off x="6741308" y="1017465"/>
            <a:ext cx="2150225" cy="181657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Expected business results</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Greater business resilience for initial set of applications, mitigating the impact of a future cyberattack </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Critical data isolated off-network with automated updates of a ‘gold copy’ for quick recovery</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Board level assurance of recovery capabilities in case of cyber attack</a:t>
            </a:r>
          </a:p>
        </p:txBody>
      </p:sp>
      <p:sp>
        <p:nvSpPr>
          <p:cNvPr id="22" name="Content Placeholder 2">
            <a:extLst>
              <a:ext uri="{FF2B5EF4-FFF2-40B4-BE49-F238E27FC236}">
                <a16:creationId xmlns:a16="http://schemas.microsoft.com/office/drawing/2014/main" id="{D0837EE1-C545-4F55-B182-82F576BCAC42}"/>
              </a:ext>
            </a:extLst>
          </p:cNvPr>
          <p:cNvSpPr txBox="1">
            <a:spLocks/>
          </p:cNvSpPr>
          <p:nvPr/>
        </p:nvSpPr>
        <p:spPr>
          <a:xfrm>
            <a:off x="4302105" y="1017465"/>
            <a:ext cx="2315936" cy="2110893"/>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Solutions at a glance</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Cyber Recovery Outcome Accelerator enabled immediate customer validation and further tailoring of the solution</a:t>
            </a:r>
          </a:p>
          <a:p>
            <a:pPr marL="128588"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Programmatic Rollout:</a:t>
            </a:r>
          </a:p>
          <a:p>
            <a:pPr marL="344488" lvl="2"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Stage 1: Advisory around Critical Rebuild Materials and vault set up</a:t>
            </a:r>
          </a:p>
          <a:p>
            <a:pPr marL="344488" lvl="2"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Lift Off: Implementation of a foundational vault to protect Critical Rebuild Materials</a:t>
            </a:r>
          </a:p>
          <a:p>
            <a:pPr marL="344488" lvl="2" indent="-128588" fontAlgn="base">
              <a:spcBef>
                <a:spcPct val="0"/>
              </a:spcBef>
              <a:spcAft>
                <a:spcPts val="675"/>
              </a:spcAft>
              <a:buFont typeface="Arial" panose="020B0604020202020204" pitchFamily="34" charset="0"/>
              <a:buChar char="•"/>
            </a:pPr>
            <a:r>
              <a:rPr lang="en-US" sz="900" dirty="0">
                <a:solidFill>
                  <a:schemeClr val="tx2"/>
                </a:solidFill>
                <a:latin typeface="Arial" panose="020B0604020202020204" pitchFamily="34" charset="0"/>
                <a:cs typeface="Arial" panose="020B0604020202020204" pitchFamily="34" charset="0"/>
              </a:rPr>
              <a:t>Stage 2 (Ignition) – Inclusion of Application Data in the Vault</a:t>
            </a:r>
          </a:p>
        </p:txBody>
      </p:sp>
      <p:sp>
        <p:nvSpPr>
          <p:cNvPr id="24" name="TextBox 23">
            <a:extLst>
              <a:ext uri="{FF2B5EF4-FFF2-40B4-BE49-F238E27FC236}">
                <a16:creationId xmlns:a16="http://schemas.microsoft.com/office/drawing/2014/main" id="{25188E50-92A9-41FC-A46C-EA9389320F05}"/>
              </a:ext>
            </a:extLst>
          </p:cNvPr>
          <p:cNvSpPr txBox="1"/>
          <p:nvPr/>
        </p:nvSpPr>
        <p:spPr>
          <a:xfrm>
            <a:off x="297481" y="3128358"/>
            <a:ext cx="8594052" cy="124650"/>
          </a:xfrm>
          <a:prstGeom prst="rect">
            <a:avLst/>
          </a:prstGeom>
          <a:noFill/>
        </p:spPr>
        <p:txBody>
          <a:bodyPr wrap="square" lIns="0" tIns="0" rIns="0" bIns="0" rtlCol="0" anchor="ctr">
            <a:spAutoFit/>
          </a:bodyPr>
          <a:lstStyle/>
          <a:p>
            <a:pPr algn="ctr" fontAlgn="base">
              <a:lnSpc>
                <a:spcPct val="90000"/>
              </a:lnSpc>
              <a:spcBef>
                <a:spcPts val="75"/>
              </a:spcBef>
              <a:spcAft>
                <a:spcPts val="75"/>
              </a:spcAft>
              <a:buClr>
                <a:srgbClr val="0085C3"/>
              </a:buClr>
              <a:defRPr/>
            </a:pP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Cyber Recovery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Industry: Media and Entertainment </a:t>
            </a:r>
            <a:r>
              <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chemeClr val="accent3"/>
                </a:solidFill>
                <a:latin typeface="Arial" panose="020B0604020202020204" pitchFamily="34" charset="0"/>
                <a:ea typeface="Roboto Medium" panose="02000000000000000000" pitchFamily="2" charset="0"/>
                <a:cs typeface="Arial" panose="020B0604020202020204" pitchFamily="34" charset="0"/>
              </a:rPr>
              <a:t>Country: US</a:t>
            </a:r>
            <a:endParaRPr lang="en-US" sz="900" b="1" kern="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25" name="Content Placeholder 2">
            <a:extLst>
              <a:ext uri="{FF2B5EF4-FFF2-40B4-BE49-F238E27FC236}">
                <a16:creationId xmlns:a16="http://schemas.microsoft.com/office/drawing/2014/main" id="{A36DC803-5001-487F-9AA7-9C71BBA554C2}"/>
              </a:ext>
            </a:extLst>
          </p:cNvPr>
          <p:cNvSpPr txBox="1">
            <a:spLocks/>
          </p:cNvSpPr>
          <p:nvPr/>
        </p:nvSpPr>
        <p:spPr>
          <a:xfrm>
            <a:off x="5212599" y="3460864"/>
            <a:ext cx="1308727" cy="936923"/>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6000" b="1" dirty="0">
                <a:solidFill>
                  <a:schemeClr val="tx2"/>
                </a:solidFill>
                <a:latin typeface="Arial" panose="020B0604020202020204" pitchFamily="34" charset="0"/>
                <a:ea typeface="Roboto" panose="02000000000000000000" pitchFamily="2" charset="0"/>
                <a:cs typeface="Arial" panose="020B0604020202020204" pitchFamily="34" charset="0"/>
              </a:rPr>
              <a:t>25</a:t>
            </a:r>
            <a:endParaRPr lang="en-US" sz="6000" b="1" baseline="300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27" name="Content Placeholder 2">
            <a:extLst>
              <a:ext uri="{FF2B5EF4-FFF2-40B4-BE49-F238E27FC236}">
                <a16:creationId xmlns:a16="http://schemas.microsoft.com/office/drawing/2014/main" id="{69014196-143C-4998-9429-195E8F0ACDF6}"/>
              </a:ext>
            </a:extLst>
          </p:cNvPr>
          <p:cNvSpPr txBox="1">
            <a:spLocks/>
          </p:cNvSpPr>
          <p:nvPr/>
        </p:nvSpPr>
        <p:spPr>
          <a:xfrm>
            <a:off x="5261212" y="4288736"/>
            <a:ext cx="1382747" cy="341697"/>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1050">
                <a:solidFill>
                  <a:schemeClr val="tx2"/>
                </a:solidFill>
                <a:latin typeface="Arial" panose="020B0604020202020204" pitchFamily="34" charset="0"/>
                <a:ea typeface="Roboto" panose="02000000000000000000" pitchFamily="2" charset="0"/>
                <a:cs typeface="Arial" panose="020B0604020202020204" pitchFamily="34" charset="0"/>
              </a:rPr>
              <a:t>Initial Applications targeted for protection</a:t>
            </a:r>
          </a:p>
        </p:txBody>
      </p:sp>
      <p:pic>
        <p:nvPicPr>
          <p:cNvPr id="29" name="Picture 28">
            <a:extLst>
              <a:ext uri="{FF2B5EF4-FFF2-40B4-BE49-F238E27FC236}">
                <a16:creationId xmlns:a16="http://schemas.microsoft.com/office/drawing/2014/main" id="{23DDEDD1-D90A-4ADD-A654-9672C13B399B}"/>
              </a:ext>
            </a:extLst>
          </p:cNvPr>
          <p:cNvPicPr>
            <a:picLocks noChangeAspect="1"/>
          </p:cNvPicPr>
          <p:nvPr/>
        </p:nvPicPr>
        <p:blipFill rotWithShape="1">
          <a:blip r:embed="rId6"/>
          <a:srcRect b="20269"/>
          <a:stretch/>
        </p:blipFill>
        <p:spPr>
          <a:xfrm>
            <a:off x="-4744" y="3301783"/>
            <a:ext cx="4486205" cy="1841717"/>
          </a:xfrm>
          <a:prstGeom prst="rect">
            <a:avLst/>
          </a:prstGeom>
        </p:spPr>
      </p:pic>
    </p:spTree>
    <p:extLst>
      <p:ext uri="{BB962C8B-B14F-4D97-AF65-F5344CB8AC3E}">
        <p14:creationId xmlns:p14="http://schemas.microsoft.com/office/powerpoint/2010/main" val="242827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2227066" y="1103927"/>
            <a:ext cx="1924111" cy="1919390"/>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Business needs</a:t>
            </a: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ea typeface="Roboto" panose="02000000000000000000" pitchFamily="2" charset="0"/>
                <a:cs typeface="Arial" panose="020B0604020202020204" pitchFamily="34" charset="0"/>
              </a:rPr>
              <a:t>Seeking to protect critical data against malicious ransom &amp; cyber-threats/attacks</a:t>
            </a: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ea typeface="Roboto" panose="02000000000000000000" pitchFamily="2" charset="0"/>
                <a:cs typeface="Arial" panose="020B0604020202020204" pitchFamily="34" charset="0"/>
              </a:rPr>
              <a:t>Strong interest in protecting from internal and external threat vectors</a:t>
            </a:r>
          </a:p>
          <a:p>
            <a:pPr marL="128588" indent="-128588" fontAlgn="base">
              <a:spcBef>
                <a:spcPct val="0"/>
              </a:spcBef>
              <a:spcAft>
                <a:spcPts val="675"/>
              </a:spcAft>
              <a:buFont typeface="Arial" panose="020B0604020202020204" pitchFamily="34" charset="0"/>
              <a:buChar char="•"/>
            </a:pPr>
            <a:endParaRPr lang="en-US" sz="900" dirty="0">
              <a:solidFill>
                <a:schemeClr val="tx2"/>
              </a:solidFill>
              <a:latin typeface="Arial" panose="020B0604020202020204" pitchFamily="34" charset="0"/>
              <a:ea typeface="Roboto" panose="02000000000000000000" pitchFamily="2" charset="0"/>
              <a:cs typeface="Arial" panose="020B0604020202020204" pitchFamily="34" charset="0"/>
            </a:endParaRPr>
          </a:p>
        </p:txBody>
      </p:sp>
      <p:sp>
        <p:nvSpPr>
          <p:cNvPr id="17" name="Content Placeholder 2"/>
          <p:cNvSpPr txBox="1">
            <a:spLocks/>
          </p:cNvSpPr>
          <p:nvPr/>
        </p:nvSpPr>
        <p:spPr>
          <a:xfrm>
            <a:off x="6741308" y="1103927"/>
            <a:ext cx="2207663" cy="181657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Expected business results</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Protection of critical datasets for customer, insuring against external cyber-threats and attacks</a:t>
            </a: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Solution abstracted from customer operations delivering protection against internal attacks</a:t>
            </a: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Business insights for global operations through transparent reporting</a:t>
            </a: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Ongoing monitoring and improvements of security posture to keep pace with evolving threat landscape</a:t>
            </a:r>
          </a:p>
        </p:txBody>
      </p:sp>
      <p:sp>
        <p:nvSpPr>
          <p:cNvPr id="18" name="Content Placeholder 2"/>
          <p:cNvSpPr txBox="1">
            <a:spLocks/>
          </p:cNvSpPr>
          <p:nvPr/>
        </p:nvSpPr>
        <p:spPr>
          <a:xfrm>
            <a:off x="4302105" y="1103927"/>
            <a:ext cx="2170376" cy="1816575"/>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200" b="1" dirty="0">
                <a:solidFill>
                  <a:schemeClr val="tx2"/>
                </a:solidFill>
                <a:latin typeface="Arial" panose="020B0604020202020204" pitchFamily="34" charset="0"/>
                <a:ea typeface="Roboto" panose="02000000000000000000" pitchFamily="2" charset="0"/>
                <a:cs typeface="Arial" panose="020B0604020202020204" pitchFamily="34" charset="0"/>
              </a:rPr>
              <a:t>Solutions at a glance</a:t>
            </a:r>
            <a:endParaRPr lang="en-GB" sz="788" b="1" dirty="0">
              <a:solidFill>
                <a:schemeClr val="tx2"/>
              </a:solidFill>
              <a:latin typeface="Arial" panose="020B0604020202020204" pitchFamily="34" charset="0"/>
              <a:ea typeface="Roboto" panose="02000000000000000000" pitchFamily="2" charset="0"/>
              <a:cs typeface="Arial" panose="020B0604020202020204" pitchFamily="34" charset="0"/>
            </a:endParaRPr>
          </a:p>
          <a:p>
            <a:pPr marL="128588" indent="-128588" fontAlgn="base">
              <a:spcBef>
                <a:spcPct val="0"/>
              </a:spcBef>
              <a:spcAft>
                <a:spcPts val="675"/>
              </a:spcAft>
              <a:buFont typeface="Arial" panose="020B0604020202020204" pitchFamily="34" charset="0"/>
              <a:buChar char="•"/>
            </a:pPr>
            <a:r>
              <a:rPr lang="en-GB" sz="900" dirty="0">
                <a:solidFill>
                  <a:schemeClr val="tx2"/>
                </a:solidFill>
                <a:latin typeface="Arial" panose="020B0604020202020204" pitchFamily="34" charset="0"/>
                <a:ea typeface="Roboto" panose="02000000000000000000" pitchFamily="2" charset="0"/>
                <a:cs typeface="Arial" panose="020B0604020202020204" pitchFamily="34" charset="0"/>
              </a:rPr>
              <a:t>Tailored solution for their business needs and IT requirements. Focused on reducing risks through air-gapping of </a:t>
            </a:r>
          </a:p>
          <a:p>
            <a:pPr marL="128588" indent="-128588" fontAlgn="base">
              <a:spcBef>
                <a:spcPct val="0"/>
              </a:spcBef>
              <a:spcAft>
                <a:spcPts val="675"/>
              </a:spcAft>
              <a:buFont typeface="Arial" panose="020B0604020202020204" pitchFamily="34" charset="0"/>
              <a:buChar char="•"/>
            </a:pPr>
            <a:r>
              <a:rPr lang="en-US" sz="900" dirty="0">
                <a:solidFill>
                  <a:srgbClr val="FFFFFF"/>
                </a:solidFill>
                <a:latin typeface="Arial" panose="020B0604020202020204" pitchFamily="34" charset="0"/>
                <a:cs typeface="Arial" panose="020B0604020202020204" pitchFamily="34" charset="0"/>
              </a:rPr>
              <a:t>Cyber Recovery Solution fully managed by Dell Technologies Managed Services</a:t>
            </a:r>
          </a:p>
          <a:p>
            <a:pPr marL="128588" indent="-128588" fontAlgn="base">
              <a:spcBef>
                <a:spcPct val="0"/>
              </a:spcBef>
              <a:spcAft>
                <a:spcPts val="675"/>
              </a:spcAft>
              <a:buFont typeface="Arial" panose="020B0604020202020204" pitchFamily="34" charset="0"/>
              <a:buChar char="•"/>
            </a:pPr>
            <a:r>
              <a:rPr lang="en-US" sz="900" dirty="0">
                <a:solidFill>
                  <a:srgbClr val="FFFFFF"/>
                </a:solidFill>
                <a:latin typeface="Arial" panose="020B0604020202020204" pitchFamily="34" charset="0"/>
                <a:cs typeface="Arial" panose="020B0604020202020204" pitchFamily="34" charset="0"/>
              </a:rPr>
              <a:t>Day-to-day operational management and comparison of data with original gold copies to identify indicators of compromise</a:t>
            </a:r>
          </a:p>
        </p:txBody>
      </p:sp>
      <p:sp>
        <p:nvSpPr>
          <p:cNvPr id="21" name="Content Placeholder 2"/>
          <p:cNvSpPr txBox="1">
            <a:spLocks/>
          </p:cNvSpPr>
          <p:nvPr/>
        </p:nvSpPr>
        <p:spPr>
          <a:xfrm>
            <a:off x="195029" y="1083716"/>
            <a:ext cx="1763210" cy="954986"/>
          </a:xfrm>
          <a:prstGeom prst="rect">
            <a:avLst/>
          </a:prstGeom>
        </p:spPr>
        <p:txBody>
          <a:bodyPr lIns="0" tIns="0" rIns="0" bIns="0" anchor="t" anchorCtr="0"/>
          <a:lstStyle/>
          <a:p>
            <a:pPr fontAlgn="base">
              <a:lnSpc>
                <a:spcPct val="110000"/>
              </a:lnSpc>
              <a:spcBef>
                <a:spcPts val="75"/>
              </a:spcBef>
              <a:spcAft>
                <a:spcPts val="75"/>
              </a:spcAft>
              <a:buClr>
                <a:srgbClr val="0085C3"/>
              </a:buClr>
              <a:defRPr/>
            </a:pPr>
            <a:r>
              <a:rPr lang="en-GB" sz="1575" dirty="0">
                <a:solidFill>
                  <a:schemeClr val="tx2"/>
                </a:solidFill>
                <a:latin typeface="Arial" panose="020B0604020202020204" pitchFamily="34" charset="0"/>
                <a:ea typeface="Roboto" panose="02000000000000000000" pitchFamily="2" charset="0"/>
                <a:cs typeface="Arial" panose="020B0604020202020204" pitchFamily="34" charset="0"/>
              </a:rPr>
              <a:t>Focus on critical data protection recovery after malicious attacks</a:t>
            </a:r>
          </a:p>
        </p:txBody>
      </p:sp>
      <p:sp>
        <p:nvSpPr>
          <p:cNvPr id="26" name="TextBox 25"/>
          <p:cNvSpPr txBox="1"/>
          <p:nvPr/>
        </p:nvSpPr>
        <p:spPr>
          <a:xfrm>
            <a:off x="0" y="3174933"/>
            <a:ext cx="9144000" cy="124650"/>
          </a:xfrm>
          <a:prstGeom prst="rect">
            <a:avLst/>
          </a:prstGeom>
          <a:noFill/>
        </p:spPr>
        <p:txBody>
          <a:bodyPr wrap="square" lIns="0" tIns="0" rIns="0" bIns="0" rtlCol="0" anchor="ctr">
            <a:spAutoFit/>
          </a:bodyPr>
          <a:lstStyle/>
          <a:p>
            <a:pPr algn="ctr" fontAlgn="base">
              <a:lnSpc>
                <a:spcPct val="90000"/>
              </a:lnSpc>
              <a:spcBef>
                <a:spcPts val="75"/>
              </a:spcBef>
              <a:spcAft>
                <a:spcPts val="75"/>
              </a:spcAft>
              <a:buClr>
                <a:srgbClr val="0085C3"/>
              </a:buClr>
              <a:defRPr/>
            </a:pPr>
            <a:r>
              <a:rPr lang="en-US" sz="900" b="1" kern="0" dirty="0">
                <a:solidFill>
                  <a:srgbClr val="FFC000"/>
                </a:solidFill>
                <a:latin typeface="Arial" panose="020B0604020202020204" pitchFamily="34" charset="0"/>
                <a:ea typeface="Roboto Medium" panose="02000000000000000000" pitchFamily="2" charset="0"/>
                <a:cs typeface="Arial" panose="020B0604020202020204" pitchFamily="34" charset="0"/>
              </a:rPr>
              <a:t>Business Resiliency and Cyber Recovery </a:t>
            </a:r>
            <a:r>
              <a:rPr lang="en-US" sz="900" b="1" kern="0" dirty="0">
                <a:solidFill>
                  <a:srgbClr val="FFC000"/>
                </a:solidFill>
                <a:latin typeface="Arial" panose="020B0604020202020204" pitchFamily="34" charset="0"/>
                <a:ea typeface="Roboto" panose="02000000000000000000" pitchFamily="2" charset="0"/>
                <a:cs typeface="Arial" panose="020B0604020202020204" pitchFamily="34" charset="0"/>
              </a:rPr>
              <a:t>|  </a:t>
            </a:r>
            <a:r>
              <a:rPr lang="en-US" sz="900" b="1" kern="0" dirty="0">
                <a:solidFill>
                  <a:srgbClr val="FFC000"/>
                </a:solidFill>
                <a:latin typeface="Arial" panose="020B0604020202020204" pitchFamily="34" charset="0"/>
                <a:ea typeface="Roboto Medium" panose="02000000000000000000" pitchFamily="2" charset="0"/>
                <a:cs typeface="Arial" panose="020B0604020202020204" pitchFamily="34" charset="0"/>
              </a:rPr>
              <a:t>Industry: Metals and Mining </a:t>
            </a:r>
            <a:r>
              <a:rPr lang="en-US" sz="900" b="1" kern="0" dirty="0">
                <a:solidFill>
                  <a:srgbClr val="FFC000"/>
                </a:solidFill>
                <a:latin typeface="Arial" panose="020B0604020202020204" pitchFamily="34" charset="0"/>
                <a:ea typeface="Roboto" panose="02000000000000000000" pitchFamily="2" charset="0"/>
                <a:cs typeface="Arial" panose="020B0604020202020204" pitchFamily="34" charset="0"/>
              </a:rPr>
              <a:t>|  Region</a:t>
            </a:r>
            <a:r>
              <a:rPr lang="en-US" sz="900" b="1" kern="0" dirty="0">
                <a:solidFill>
                  <a:srgbClr val="FFC000"/>
                </a:solidFill>
                <a:latin typeface="Arial" panose="020B0604020202020204" pitchFamily="34" charset="0"/>
                <a:ea typeface="Roboto Medium" panose="02000000000000000000" pitchFamily="2" charset="0"/>
                <a:cs typeface="Arial" panose="020B0604020202020204" pitchFamily="34" charset="0"/>
              </a:rPr>
              <a:t>: APJC</a:t>
            </a:r>
            <a:endParaRPr lang="en-US" sz="900" b="1" kern="0" dirty="0">
              <a:solidFill>
                <a:srgbClr val="FFC000"/>
              </a:solidFill>
              <a:latin typeface="Arial" panose="020B0604020202020204" pitchFamily="34" charset="0"/>
              <a:ea typeface="Roboto" panose="02000000000000000000" pitchFamily="2" charset="0"/>
              <a:cs typeface="Arial" panose="020B0604020202020204" pitchFamily="34" charset="0"/>
            </a:endParaRPr>
          </a:p>
        </p:txBody>
      </p:sp>
      <p:pic>
        <p:nvPicPr>
          <p:cNvPr id="23" name="Picture 22">
            <a:extLst>
              <a:ext uri="{FF2B5EF4-FFF2-40B4-BE49-F238E27FC236}">
                <a16:creationId xmlns:a16="http://schemas.microsoft.com/office/drawing/2014/main" id="{661318D8-2298-4A3D-B2CC-578AEDCB5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308" y="302832"/>
            <a:ext cx="2083551" cy="270399"/>
          </a:xfrm>
          <a:prstGeom prst="rect">
            <a:avLst/>
          </a:prstGeom>
        </p:spPr>
      </p:pic>
      <p:sp>
        <p:nvSpPr>
          <p:cNvPr id="13" name="Title 3">
            <a:extLst>
              <a:ext uri="{FF2B5EF4-FFF2-40B4-BE49-F238E27FC236}">
                <a16:creationId xmlns:a16="http://schemas.microsoft.com/office/drawing/2014/main" id="{99C41537-8D32-411D-B86E-DD1A662D2878}"/>
              </a:ext>
            </a:extLst>
          </p:cNvPr>
          <p:cNvSpPr txBox="1">
            <a:spLocks/>
          </p:cNvSpPr>
          <p:nvPr/>
        </p:nvSpPr>
        <p:spPr>
          <a:xfrm>
            <a:off x="-4744" y="-1"/>
            <a:ext cx="4484354" cy="90247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solidFill>
                  <a:schemeClr val="tx2"/>
                </a:solidFill>
                <a:latin typeface="Arial" panose="020B0604020202020204" pitchFamily="34" charset="0"/>
                <a:cs typeface="Arial" panose="020B0604020202020204" pitchFamily="34" charset="0"/>
              </a:rPr>
              <a:t>Global mining company</a:t>
            </a:r>
          </a:p>
        </p:txBody>
      </p:sp>
      <p:pic>
        <p:nvPicPr>
          <p:cNvPr id="1026" name="Picture 2" descr="BHP establishes $50mn Vital Resources Fund to support regional communities  | Sustainability | Mining Global">
            <a:extLst>
              <a:ext uri="{FF2B5EF4-FFF2-40B4-BE49-F238E27FC236}">
                <a16:creationId xmlns:a16="http://schemas.microsoft.com/office/drawing/2014/main" id="{9F831C8C-3293-4779-BD47-1D7912D90D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78" b="3951"/>
          <a:stretch/>
        </p:blipFill>
        <p:spPr bwMode="auto">
          <a:xfrm>
            <a:off x="0" y="3299583"/>
            <a:ext cx="4479610" cy="184391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80A9609D-D950-409B-BC8E-AD5599A41059}"/>
              </a:ext>
            </a:extLst>
          </p:cNvPr>
          <p:cNvSpPr txBox="1">
            <a:spLocks/>
          </p:cNvSpPr>
          <p:nvPr/>
        </p:nvSpPr>
        <p:spPr>
          <a:xfrm>
            <a:off x="4952210" y="3715569"/>
            <a:ext cx="1829504" cy="1062342"/>
          </a:xfrm>
          <a:prstGeom prst="rect">
            <a:avLst/>
          </a:prstGeom>
        </p:spPr>
        <p:txBody>
          <a:bodyPr wrap="square" lIns="0" tIns="0" rIns="0" bIns="0" anchor="t" anchorCtr="0">
            <a:spAutoFit/>
          </a:bodyPr>
          <a:lstStyle/>
          <a:p>
            <a:pPr fontAlgn="base">
              <a:lnSpc>
                <a:spcPct val="110000"/>
              </a:lnSpc>
              <a:spcBef>
                <a:spcPts val="75"/>
              </a:spcBef>
              <a:spcAft>
                <a:spcPts val="75"/>
              </a:spcAft>
              <a:buClr>
                <a:srgbClr val="0085C3"/>
              </a:buClr>
              <a:defRPr/>
            </a:pPr>
            <a:r>
              <a:rPr lang="en-US" sz="1600" dirty="0">
                <a:solidFill>
                  <a:schemeClr val="tx2"/>
                </a:solidFill>
                <a:latin typeface="Arial" panose="020B0604020202020204" pitchFamily="34" charset="0"/>
                <a:ea typeface="Roboto" panose="02000000000000000000" pitchFamily="2" charset="0"/>
                <a:cs typeface="Arial" panose="020B0604020202020204" pitchFamily="34" charset="0"/>
              </a:rPr>
              <a:t>Protect and enable recovery of critical business processes and datasets</a:t>
            </a:r>
          </a:p>
        </p:txBody>
      </p:sp>
      <p:pic>
        <p:nvPicPr>
          <p:cNvPr id="14" name="Graphic 13">
            <a:extLst>
              <a:ext uri="{FF2B5EF4-FFF2-40B4-BE49-F238E27FC236}">
                <a16:creationId xmlns:a16="http://schemas.microsoft.com/office/drawing/2014/main" id="{EF3BECA9-2170-4D3A-B81A-31642ED53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2929" y="3427102"/>
            <a:ext cx="1216742" cy="1503838"/>
          </a:xfrm>
          <a:prstGeom prst="rect">
            <a:avLst/>
          </a:prstGeom>
        </p:spPr>
      </p:pic>
    </p:spTree>
    <p:extLst>
      <p:ext uri="{BB962C8B-B14F-4D97-AF65-F5344CB8AC3E}">
        <p14:creationId xmlns:p14="http://schemas.microsoft.com/office/powerpoint/2010/main" val="37045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AFF8-2948-4077-85EB-79ECB12E8160}"/>
              </a:ext>
            </a:extLst>
          </p:cNvPr>
          <p:cNvSpPr>
            <a:spLocks noGrp="1"/>
          </p:cNvSpPr>
          <p:nvPr>
            <p:ph type="title"/>
          </p:nvPr>
        </p:nvSpPr>
        <p:spPr/>
        <p:txBody>
          <a:bodyPr/>
          <a:lstStyle/>
          <a:p>
            <a:r>
              <a:rPr lang="en-US"/>
              <a:t>Dell Technologies Business Resiliency Services</a:t>
            </a:r>
          </a:p>
        </p:txBody>
      </p:sp>
      <p:sp>
        <p:nvSpPr>
          <p:cNvPr id="3" name="TextBox 2">
            <a:extLst>
              <a:ext uri="{FF2B5EF4-FFF2-40B4-BE49-F238E27FC236}">
                <a16:creationId xmlns:a16="http://schemas.microsoft.com/office/drawing/2014/main" id="{ED1C79D7-FE12-4FAA-842A-61DF7F351E29}"/>
              </a:ext>
            </a:extLst>
          </p:cNvPr>
          <p:cNvSpPr txBox="1"/>
          <p:nvPr/>
        </p:nvSpPr>
        <p:spPr>
          <a:xfrm>
            <a:off x="409650" y="2119768"/>
            <a:ext cx="1892778" cy="1138773"/>
          </a:xfrm>
          <a:prstGeom prst="rect">
            <a:avLst/>
          </a:prstGeom>
          <a:noFill/>
        </p:spPr>
        <p:txBody>
          <a:bodyPr wrap="square" lIns="0" tIns="0" rIns="0" bIns="0" rtlCol="0">
            <a:spAutoFit/>
          </a:bodyPr>
          <a:lstStyle/>
          <a:p>
            <a:pPr marL="285743" indent="-285743">
              <a:spcBef>
                <a:spcPts val="1200"/>
              </a:spcBef>
              <a:buFont typeface="Arial" panose="020B0604020202020204" pitchFamily="34" charset="0"/>
              <a:buChar char="‒"/>
            </a:pPr>
            <a:r>
              <a:rPr lang="en-US" sz="1800">
                <a:solidFill>
                  <a:schemeClr val="tx2"/>
                </a:solidFill>
              </a:rPr>
              <a:t>People</a:t>
            </a:r>
          </a:p>
          <a:p>
            <a:pPr marL="285743" indent="-285743">
              <a:spcBef>
                <a:spcPts val="1200"/>
              </a:spcBef>
              <a:buFont typeface="Arial" panose="020B0604020202020204" pitchFamily="34" charset="0"/>
              <a:buChar char="‒"/>
            </a:pPr>
            <a:r>
              <a:rPr lang="en-US" sz="1800">
                <a:solidFill>
                  <a:schemeClr val="tx2"/>
                </a:solidFill>
              </a:rPr>
              <a:t>Process</a:t>
            </a:r>
          </a:p>
          <a:p>
            <a:pPr marL="285743" indent="-285743">
              <a:spcBef>
                <a:spcPts val="1200"/>
              </a:spcBef>
              <a:buFont typeface="Arial" panose="020B0604020202020204" pitchFamily="34" charset="0"/>
              <a:buChar char="‒"/>
            </a:pPr>
            <a:r>
              <a:rPr lang="en-US" sz="1800">
                <a:solidFill>
                  <a:schemeClr val="tx2"/>
                </a:solidFill>
              </a:rPr>
              <a:t>Technology</a:t>
            </a:r>
          </a:p>
        </p:txBody>
      </p:sp>
      <p:sp>
        <p:nvSpPr>
          <p:cNvPr id="4" name="TextBox 3">
            <a:extLst>
              <a:ext uri="{FF2B5EF4-FFF2-40B4-BE49-F238E27FC236}">
                <a16:creationId xmlns:a16="http://schemas.microsoft.com/office/drawing/2014/main" id="{873ADBCA-C97A-4EFF-BA9C-C6544198DE66}"/>
              </a:ext>
            </a:extLst>
          </p:cNvPr>
          <p:cNvSpPr txBox="1"/>
          <p:nvPr/>
        </p:nvSpPr>
        <p:spPr>
          <a:xfrm>
            <a:off x="7204286" y="1925107"/>
            <a:ext cx="1892778" cy="1569660"/>
          </a:xfrm>
          <a:prstGeom prst="rect">
            <a:avLst/>
          </a:prstGeom>
          <a:noFill/>
        </p:spPr>
        <p:txBody>
          <a:bodyPr wrap="square" lIns="0" tIns="0" rIns="0" bIns="0" rtlCol="0">
            <a:spAutoFit/>
          </a:bodyPr>
          <a:lstStyle/>
          <a:p>
            <a:pPr marL="285743" indent="-285743">
              <a:spcBef>
                <a:spcPts val="1200"/>
              </a:spcBef>
              <a:buFont typeface="Arial" panose="020B0604020202020204" pitchFamily="34" charset="0"/>
              <a:buChar char="‒"/>
            </a:pPr>
            <a:r>
              <a:rPr lang="en-US" sz="1800">
                <a:solidFill>
                  <a:schemeClr val="tx2"/>
                </a:solidFill>
              </a:rPr>
              <a:t>Strategize</a:t>
            </a:r>
          </a:p>
          <a:p>
            <a:pPr marL="285743" indent="-285743">
              <a:spcBef>
                <a:spcPts val="1200"/>
              </a:spcBef>
              <a:buFont typeface="Arial" panose="020B0604020202020204" pitchFamily="34" charset="0"/>
              <a:buChar char="‒"/>
            </a:pPr>
            <a:r>
              <a:rPr lang="en-US" sz="1800">
                <a:solidFill>
                  <a:schemeClr val="tx2"/>
                </a:solidFill>
              </a:rPr>
              <a:t>Implement</a:t>
            </a:r>
          </a:p>
          <a:p>
            <a:pPr marL="285743" indent="-285743">
              <a:spcBef>
                <a:spcPts val="1200"/>
              </a:spcBef>
              <a:buFont typeface="Arial" panose="020B0604020202020204" pitchFamily="34" charset="0"/>
              <a:buChar char="‒"/>
            </a:pPr>
            <a:r>
              <a:rPr lang="en-US" sz="1800">
                <a:solidFill>
                  <a:schemeClr val="tx2"/>
                </a:solidFill>
              </a:rPr>
              <a:t>Adopt</a:t>
            </a:r>
          </a:p>
          <a:p>
            <a:pPr marL="285743" indent="-285743">
              <a:spcBef>
                <a:spcPts val="1200"/>
              </a:spcBef>
              <a:buFont typeface="Arial" panose="020B0604020202020204" pitchFamily="34" charset="0"/>
              <a:buChar char="‒"/>
            </a:pPr>
            <a:r>
              <a:rPr lang="en-US" sz="1800">
                <a:solidFill>
                  <a:schemeClr val="tx2"/>
                </a:solidFill>
              </a:rPr>
              <a:t>Scale</a:t>
            </a:r>
          </a:p>
        </p:txBody>
      </p:sp>
      <p:grpSp>
        <p:nvGrpSpPr>
          <p:cNvPr id="5" name="Group 4">
            <a:extLst>
              <a:ext uri="{FF2B5EF4-FFF2-40B4-BE49-F238E27FC236}">
                <a16:creationId xmlns:a16="http://schemas.microsoft.com/office/drawing/2014/main" id="{C406C08B-FCE8-4A98-875A-18E3B455EB23}"/>
              </a:ext>
            </a:extLst>
          </p:cNvPr>
          <p:cNvGrpSpPr/>
          <p:nvPr/>
        </p:nvGrpSpPr>
        <p:grpSpPr>
          <a:xfrm>
            <a:off x="2424004" y="652205"/>
            <a:ext cx="4295992" cy="4295992"/>
            <a:chOff x="2382621" y="652204"/>
            <a:chExt cx="4295992" cy="4295992"/>
          </a:xfrm>
        </p:grpSpPr>
        <p:sp>
          <p:nvSpPr>
            <p:cNvPr id="6" name="Freeform: Shape 5">
              <a:extLst>
                <a:ext uri="{FF2B5EF4-FFF2-40B4-BE49-F238E27FC236}">
                  <a16:creationId xmlns:a16="http://schemas.microsoft.com/office/drawing/2014/main" id="{B064B417-5E45-4B83-8B08-6E0FB3BCB07D}"/>
                </a:ext>
              </a:extLst>
            </p:cNvPr>
            <p:cNvSpPr/>
            <p:nvPr/>
          </p:nvSpPr>
          <p:spPr>
            <a:xfrm>
              <a:off x="2382621" y="652204"/>
              <a:ext cx="4295992" cy="4295992"/>
            </a:xfrm>
            <a:custGeom>
              <a:avLst/>
              <a:gdLst>
                <a:gd name="connsiteX0" fmla="*/ 2147995 w 4295992"/>
                <a:gd name="connsiteY0" fmla="*/ 202261 h 4295992"/>
                <a:gd name="connsiteX1" fmla="*/ 202260 w 4295992"/>
                <a:gd name="connsiteY1" fmla="*/ 2147996 h 4295992"/>
                <a:gd name="connsiteX2" fmla="*/ 2147995 w 4295992"/>
                <a:gd name="connsiteY2" fmla="*/ 4093731 h 4295992"/>
                <a:gd name="connsiteX3" fmla="*/ 4093730 w 4295992"/>
                <a:gd name="connsiteY3" fmla="*/ 2147996 h 4295992"/>
                <a:gd name="connsiteX4" fmla="*/ 2147995 w 4295992"/>
                <a:gd name="connsiteY4" fmla="*/ 202261 h 4295992"/>
                <a:gd name="connsiteX5" fmla="*/ 2147996 w 4295992"/>
                <a:gd name="connsiteY5" fmla="*/ 0 h 4295992"/>
                <a:gd name="connsiteX6" fmla="*/ 4295992 w 4295992"/>
                <a:gd name="connsiteY6" fmla="*/ 2147996 h 4295992"/>
                <a:gd name="connsiteX7" fmla="*/ 2147996 w 4295992"/>
                <a:gd name="connsiteY7" fmla="*/ 4295992 h 4295992"/>
                <a:gd name="connsiteX8" fmla="*/ 0 w 4295992"/>
                <a:gd name="connsiteY8" fmla="*/ 2147996 h 4295992"/>
                <a:gd name="connsiteX9" fmla="*/ 2147996 w 4295992"/>
                <a:gd name="connsiteY9" fmla="*/ 0 h 429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5992" h="4295992">
                  <a:moveTo>
                    <a:pt x="2147995" y="202261"/>
                  </a:moveTo>
                  <a:cubicBezTo>
                    <a:pt x="1073395" y="202261"/>
                    <a:pt x="202260" y="1073396"/>
                    <a:pt x="202260" y="2147996"/>
                  </a:cubicBezTo>
                  <a:cubicBezTo>
                    <a:pt x="202260" y="3222596"/>
                    <a:pt x="1073395" y="4093731"/>
                    <a:pt x="2147995" y="4093731"/>
                  </a:cubicBezTo>
                  <a:cubicBezTo>
                    <a:pt x="3222595" y="4093731"/>
                    <a:pt x="4093730" y="3222596"/>
                    <a:pt x="4093730" y="2147996"/>
                  </a:cubicBezTo>
                  <a:cubicBezTo>
                    <a:pt x="4093730" y="1073396"/>
                    <a:pt x="3222595" y="202261"/>
                    <a:pt x="2147995" y="202261"/>
                  </a:cubicBezTo>
                  <a:close/>
                  <a:moveTo>
                    <a:pt x="2147996" y="0"/>
                  </a:moveTo>
                  <a:cubicBezTo>
                    <a:pt x="3334301" y="0"/>
                    <a:pt x="4295992" y="961691"/>
                    <a:pt x="4295992" y="2147996"/>
                  </a:cubicBezTo>
                  <a:cubicBezTo>
                    <a:pt x="4295992" y="3334301"/>
                    <a:pt x="3334301" y="4295992"/>
                    <a:pt x="2147996" y="4295992"/>
                  </a:cubicBezTo>
                  <a:cubicBezTo>
                    <a:pt x="961691" y="4295992"/>
                    <a:pt x="0" y="3334301"/>
                    <a:pt x="0" y="2147996"/>
                  </a:cubicBezTo>
                  <a:cubicBezTo>
                    <a:pt x="0" y="961691"/>
                    <a:pt x="961691" y="0"/>
                    <a:pt x="2147996" y="0"/>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 name="TextBox 6">
              <a:extLst>
                <a:ext uri="{FF2B5EF4-FFF2-40B4-BE49-F238E27FC236}">
                  <a16:creationId xmlns:a16="http://schemas.microsoft.com/office/drawing/2014/main" id="{499C0E68-6B15-44EA-92E3-18AC42831176}"/>
                </a:ext>
              </a:extLst>
            </p:cNvPr>
            <p:cNvSpPr txBox="1"/>
            <p:nvPr/>
          </p:nvSpPr>
          <p:spPr>
            <a:xfrm>
              <a:off x="2509109" y="1011836"/>
              <a:ext cx="3809241" cy="3807561"/>
            </a:xfrm>
            <a:prstGeom prst="rect">
              <a:avLst/>
            </a:prstGeom>
            <a:noFill/>
          </p:spPr>
          <p:txBody>
            <a:bodyPr spcFirstLastPara="1" wrap="square" lIns="0" tIns="0" rIns="0" bIns="0" numCol="1" rtlCol="0" anchor="b" anchorCtr="1">
              <a:prstTxWarp prst="textArchDown">
                <a:avLst/>
              </a:prstTxWarp>
              <a:noAutofit/>
            </a:bodyPr>
            <a:lstStyle/>
            <a:p>
              <a:r>
                <a:rPr lang="en-US" sz="800" spc="300">
                  <a:ln w="0"/>
                  <a:solidFill>
                    <a:schemeClr val="tx2"/>
                  </a:solidFill>
                </a:rPr>
                <a:t>           ARCHITECTURE</a:t>
              </a:r>
            </a:p>
          </p:txBody>
        </p:sp>
        <p:sp>
          <p:nvSpPr>
            <p:cNvPr id="8" name="TextBox 7">
              <a:extLst>
                <a:ext uri="{FF2B5EF4-FFF2-40B4-BE49-F238E27FC236}">
                  <a16:creationId xmlns:a16="http://schemas.microsoft.com/office/drawing/2014/main" id="{EE1164B5-D9D5-462D-9EB2-3C228ABAC1AC}"/>
                </a:ext>
              </a:extLst>
            </p:cNvPr>
            <p:cNvSpPr txBox="1"/>
            <p:nvPr/>
          </p:nvSpPr>
          <p:spPr>
            <a:xfrm>
              <a:off x="2450892" y="720959"/>
              <a:ext cx="4152701" cy="4157548"/>
            </a:xfrm>
            <a:prstGeom prst="rect">
              <a:avLst/>
            </a:prstGeom>
            <a:noFill/>
          </p:spPr>
          <p:txBody>
            <a:bodyPr spcFirstLastPara="1" wrap="square" lIns="0" tIns="0" rIns="0" bIns="0" numCol="1" rtlCol="0" anchor="b" anchorCtr="1">
              <a:prstTxWarp prst="textArchDown">
                <a:avLst/>
              </a:prstTxWarp>
              <a:noAutofit/>
            </a:bodyPr>
            <a:lstStyle/>
            <a:p>
              <a:pPr algn="ctr"/>
              <a:r>
                <a:rPr lang="en-US" sz="800" spc="300">
                  <a:ln w="0"/>
                  <a:solidFill>
                    <a:schemeClr val="tx2"/>
                  </a:solidFill>
                </a:rPr>
                <a:t>                                                 PROGRAM MANAGEMENT</a:t>
              </a:r>
            </a:p>
          </p:txBody>
        </p:sp>
        <p:sp>
          <p:nvSpPr>
            <p:cNvPr id="9" name="TextBox 8">
              <a:extLst>
                <a:ext uri="{FF2B5EF4-FFF2-40B4-BE49-F238E27FC236}">
                  <a16:creationId xmlns:a16="http://schemas.microsoft.com/office/drawing/2014/main" id="{5B7412FD-648B-45FE-9324-48590074E989}"/>
                </a:ext>
              </a:extLst>
            </p:cNvPr>
            <p:cNvSpPr txBox="1"/>
            <p:nvPr/>
          </p:nvSpPr>
          <p:spPr>
            <a:xfrm>
              <a:off x="2534272" y="767406"/>
              <a:ext cx="3992691" cy="3994990"/>
            </a:xfrm>
            <a:prstGeom prst="rect">
              <a:avLst/>
            </a:prstGeom>
            <a:noFill/>
          </p:spPr>
          <p:txBody>
            <a:bodyPr spcFirstLastPara="1" wrap="square" lIns="0" tIns="0" rIns="0" bIns="0" numCol="1" rtlCol="0">
              <a:prstTxWarp prst="textArchUp">
                <a:avLst/>
              </a:prstTxWarp>
              <a:noAutofit/>
            </a:bodyPr>
            <a:lstStyle/>
            <a:p>
              <a:pPr algn="ctr"/>
              <a:r>
                <a:rPr lang="en-US" sz="1200" cap="all" spc="300">
                  <a:solidFill>
                    <a:schemeClr val="tx2"/>
                  </a:solidFill>
                </a:rPr>
                <a:t>Resiliency program management</a:t>
              </a:r>
            </a:p>
          </p:txBody>
        </p:sp>
        <p:sp>
          <p:nvSpPr>
            <p:cNvPr id="10" name="Freeform: Shape 9">
              <a:extLst>
                <a:ext uri="{FF2B5EF4-FFF2-40B4-BE49-F238E27FC236}">
                  <a16:creationId xmlns:a16="http://schemas.microsoft.com/office/drawing/2014/main" id="{11B752EC-6294-4A29-A4F0-ADFA924CDBF0}"/>
                </a:ext>
              </a:extLst>
            </p:cNvPr>
            <p:cNvSpPr/>
            <p:nvPr/>
          </p:nvSpPr>
          <p:spPr>
            <a:xfrm>
              <a:off x="2562323" y="833516"/>
              <a:ext cx="1968246" cy="2952369"/>
            </a:xfrm>
            <a:custGeom>
              <a:avLst/>
              <a:gdLst>
                <a:gd name="connsiteX0" fmla="*/ 1208381 w 1968246"/>
                <a:gd name="connsiteY0" fmla="*/ 1968246 h 2952369"/>
                <a:gd name="connsiteX1" fmla="*/ 1968342 w 1968246"/>
                <a:gd name="connsiteY1" fmla="*/ 1208284 h 2952369"/>
                <a:gd name="connsiteX2" fmla="*/ 1968342 w 1968246"/>
                <a:gd name="connsiteY2" fmla="*/ 1208284 h 2952369"/>
                <a:gd name="connsiteX3" fmla="*/ 1968342 w 1968246"/>
                <a:gd name="connsiteY3" fmla="*/ 0 h 2952369"/>
                <a:gd name="connsiteX4" fmla="*/ 984219 w 1968246"/>
                <a:gd name="connsiteY4" fmla="*/ 263995 h 2952369"/>
                <a:gd name="connsiteX5" fmla="*/ 264091 w 1968246"/>
                <a:gd name="connsiteY5" fmla="*/ 2952369 h 2952369"/>
                <a:gd name="connsiteX6" fmla="*/ 1309917 w 1968246"/>
                <a:gd name="connsiteY6" fmla="*/ 2348618 h 2952369"/>
                <a:gd name="connsiteX7" fmla="*/ 1208381 w 1968246"/>
                <a:gd name="connsiteY7" fmla="*/ 1968246 h 295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246" h="2952369">
                  <a:moveTo>
                    <a:pt x="1208381" y="1968246"/>
                  </a:moveTo>
                  <a:cubicBezTo>
                    <a:pt x="1208381" y="1548041"/>
                    <a:pt x="1548918" y="1208284"/>
                    <a:pt x="1968342" y="1208284"/>
                  </a:cubicBezTo>
                  <a:cubicBezTo>
                    <a:pt x="1968342" y="1208284"/>
                    <a:pt x="1968342" y="1208284"/>
                    <a:pt x="1968342" y="1208284"/>
                  </a:cubicBezTo>
                  <a:lnTo>
                    <a:pt x="1968342" y="0"/>
                  </a:lnTo>
                  <a:cubicBezTo>
                    <a:pt x="1606716" y="0"/>
                    <a:pt x="1297420" y="82791"/>
                    <a:pt x="984219" y="263995"/>
                  </a:cubicBezTo>
                  <a:cubicBezTo>
                    <a:pt x="43054" y="806825"/>
                    <a:pt x="-279520" y="2010423"/>
                    <a:pt x="264091" y="2952369"/>
                  </a:cubicBezTo>
                  <a:lnTo>
                    <a:pt x="1309917" y="2348618"/>
                  </a:lnTo>
                  <a:cubicBezTo>
                    <a:pt x="1245090" y="2236146"/>
                    <a:pt x="1208381" y="2106492"/>
                    <a:pt x="1208381" y="1968246"/>
                  </a:cubicBezTo>
                  <a:close/>
                </a:path>
              </a:pathLst>
            </a:custGeom>
            <a:blipFill dpi="0" rotWithShape="1">
              <a:blip r:embed="rId3" cstate="screen">
                <a:extLst>
                  <a:ext uri="{BEBA8EAE-BF5A-486C-A8C5-ECC9F3942E4B}">
                    <a14:imgProps xmlns:a14="http://schemas.microsoft.com/office/drawing/2010/main">
                      <a14:imgLayer r:embed="rId4">
                        <a14:imgEffect>
                          <a14:colorTemperature colorTemp="11500"/>
                        </a14:imgEffect>
                        <a14:imgEffect>
                          <a14:brightnessContrast bright="20000"/>
                        </a14:imgEffect>
                      </a14:imgLayer>
                    </a14:imgProps>
                  </a:ext>
                  <a:ext uri="{28A0092B-C50C-407E-A947-70E740481C1C}">
                    <a14:useLocalDpi xmlns:a14="http://schemas.microsoft.com/office/drawing/2010/main"/>
                  </a:ext>
                </a:extLst>
              </a:blip>
              <a:srcRect/>
              <a:stretch>
                <a:fillRect/>
              </a:stretch>
            </a:blipFill>
            <a:ln w="25400" cap="flat">
              <a:solidFill>
                <a:schemeClr val="accent6"/>
              </a:solidFill>
              <a:prstDash val="solid"/>
              <a:miter/>
            </a:ln>
          </p:spPr>
          <p:txBody>
            <a:bodyPr rtlCol="0" anchor="ctr"/>
            <a:lstStyle/>
            <a:p>
              <a:endParaRPr lang="en-US" sz="1800"/>
            </a:p>
          </p:txBody>
        </p:sp>
        <p:sp>
          <p:nvSpPr>
            <p:cNvPr id="11" name="Freeform: Shape 10">
              <a:extLst>
                <a:ext uri="{FF2B5EF4-FFF2-40B4-BE49-F238E27FC236}">
                  <a16:creationId xmlns:a16="http://schemas.microsoft.com/office/drawing/2014/main" id="{5703EC51-E4C2-41A4-9841-B5326993896E}"/>
                </a:ext>
              </a:extLst>
            </p:cNvPr>
            <p:cNvSpPr/>
            <p:nvPr/>
          </p:nvSpPr>
          <p:spPr>
            <a:xfrm>
              <a:off x="4530665" y="833516"/>
              <a:ext cx="1968246" cy="2952369"/>
            </a:xfrm>
            <a:custGeom>
              <a:avLst/>
              <a:gdLst>
                <a:gd name="connsiteX0" fmla="*/ 0 w 1968246"/>
                <a:gd name="connsiteY0" fmla="*/ 0 h 2952369"/>
                <a:gd name="connsiteX1" fmla="*/ 0 w 1968246"/>
                <a:gd name="connsiteY1" fmla="*/ 1208284 h 2952369"/>
                <a:gd name="connsiteX2" fmla="*/ 759962 w 1968246"/>
                <a:gd name="connsiteY2" fmla="*/ 1968246 h 2952369"/>
                <a:gd name="connsiteX3" fmla="*/ 658425 w 1968246"/>
                <a:gd name="connsiteY3" fmla="*/ 2347836 h 2952369"/>
                <a:gd name="connsiteX4" fmla="*/ 1704251 w 1968246"/>
                <a:gd name="connsiteY4" fmla="*/ 2952369 h 2952369"/>
                <a:gd name="connsiteX5" fmla="*/ 1968246 w 1968246"/>
                <a:gd name="connsiteY5" fmla="*/ 1968246 h 2952369"/>
                <a:gd name="connsiteX6" fmla="*/ 0 w 1968246"/>
                <a:gd name="connsiteY6" fmla="*/ 0 h 295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246" h="2952369">
                  <a:moveTo>
                    <a:pt x="0" y="0"/>
                  </a:moveTo>
                  <a:lnTo>
                    <a:pt x="0" y="1208284"/>
                  </a:lnTo>
                  <a:cubicBezTo>
                    <a:pt x="419424" y="1208284"/>
                    <a:pt x="759962" y="1548822"/>
                    <a:pt x="759962" y="1968246"/>
                  </a:cubicBezTo>
                  <a:cubicBezTo>
                    <a:pt x="759962" y="2106492"/>
                    <a:pt x="723252" y="2236146"/>
                    <a:pt x="658425" y="2347836"/>
                  </a:cubicBezTo>
                  <a:lnTo>
                    <a:pt x="1704251" y="2952369"/>
                  </a:lnTo>
                  <a:cubicBezTo>
                    <a:pt x="1885455" y="2639168"/>
                    <a:pt x="1968246" y="2330653"/>
                    <a:pt x="1968246" y="1968246"/>
                  </a:cubicBezTo>
                  <a:cubicBezTo>
                    <a:pt x="1968246" y="881024"/>
                    <a:pt x="1087222" y="0"/>
                    <a:pt x="0" y="0"/>
                  </a:cubicBezTo>
                  <a:close/>
                </a:path>
              </a:pathLst>
            </a:custGeom>
            <a:blipFill dpi="0" rotWithShape="1">
              <a:blip r:embed="rId5" cstate="screen">
                <a:extLst>
                  <a:ext uri="{BEBA8EAE-BF5A-486C-A8C5-ECC9F3942E4B}">
                    <a14:imgProps xmlns:a14="http://schemas.microsoft.com/office/drawing/2010/main">
                      <a14:imgLayer r:embed="rId6">
                        <a14:imgEffect>
                          <a14:brightnessContrast bright="-27000" contrast="-12000"/>
                        </a14:imgEffect>
                      </a14:imgLayer>
                    </a14:imgProps>
                  </a:ext>
                  <a:ext uri="{28A0092B-C50C-407E-A947-70E740481C1C}">
                    <a14:useLocalDpi xmlns:a14="http://schemas.microsoft.com/office/drawing/2010/main"/>
                  </a:ext>
                </a:extLst>
              </a:blip>
              <a:srcRect/>
              <a:stretch>
                <a:fillRect/>
              </a:stretch>
            </a:blipFill>
            <a:ln w="25400" cap="flat">
              <a:solidFill>
                <a:schemeClr val="accent6"/>
              </a:solidFill>
              <a:prstDash val="solid"/>
              <a:miter/>
            </a:ln>
          </p:spPr>
          <p:txBody>
            <a:bodyPr rtlCol="0" anchor="ctr"/>
            <a:lstStyle/>
            <a:p>
              <a:endParaRPr lang="en-US" sz="1800"/>
            </a:p>
          </p:txBody>
        </p:sp>
        <p:sp>
          <p:nvSpPr>
            <p:cNvPr id="12" name="Freeform: Shape 11">
              <a:extLst>
                <a:ext uri="{FF2B5EF4-FFF2-40B4-BE49-F238E27FC236}">
                  <a16:creationId xmlns:a16="http://schemas.microsoft.com/office/drawing/2014/main" id="{F412D171-2EDF-437F-8FB1-92870D92042A}"/>
                </a:ext>
              </a:extLst>
            </p:cNvPr>
            <p:cNvSpPr/>
            <p:nvPr/>
          </p:nvSpPr>
          <p:spPr>
            <a:xfrm>
              <a:off x="2826414" y="3181352"/>
              <a:ext cx="3405378" cy="1585532"/>
            </a:xfrm>
            <a:custGeom>
              <a:avLst/>
              <a:gdLst>
                <a:gd name="connsiteX0" fmla="*/ 2362676 w 3405378"/>
                <a:gd name="connsiteY0" fmla="*/ 0 h 1585531"/>
                <a:gd name="connsiteX1" fmla="*/ 1704251 w 3405378"/>
                <a:gd name="connsiteY1" fmla="*/ 380371 h 1585531"/>
                <a:gd name="connsiteX2" fmla="*/ 1045826 w 3405378"/>
                <a:gd name="connsiteY2" fmla="*/ 0 h 1585531"/>
                <a:gd name="connsiteX3" fmla="*/ 0 w 3405378"/>
                <a:gd name="connsiteY3" fmla="*/ 604533 h 1585531"/>
                <a:gd name="connsiteX4" fmla="*/ 720128 w 3405378"/>
                <a:gd name="connsiteY4" fmla="*/ 1324661 h 1585531"/>
                <a:gd name="connsiteX5" fmla="*/ 3408502 w 3405378"/>
                <a:gd name="connsiteY5" fmla="*/ 604533 h 1585531"/>
                <a:gd name="connsiteX6" fmla="*/ 2362676 w 3405378"/>
                <a:gd name="connsiteY6" fmla="*/ 0 h 158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378" h="1585531">
                  <a:moveTo>
                    <a:pt x="2362676" y="0"/>
                  </a:moveTo>
                  <a:cubicBezTo>
                    <a:pt x="2231460" y="227286"/>
                    <a:pt x="1985429" y="380371"/>
                    <a:pt x="1704251" y="380371"/>
                  </a:cubicBezTo>
                  <a:cubicBezTo>
                    <a:pt x="1423073" y="380371"/>
                    <a:pt x="1177042" y="227286"/>
                    <a:pt x="1045826" y="0"/>
                  </a:cubicBezTo>
                  <a:lnTo>
                    <a:pt x="0" y="604533"/>
                  </a:lnTo>
                  <a:cubicBezTo>
                    <a:pt x="181204" y="917734"/>
                    <a:pt x="406927" y="1143457"/>
                    <a:pt x="720128" y="1324661"/>
                  </a:cubicBezTo>
                  <a:cubicBezTo>
                    <a:pt x="1661293" y="1868272"/>
                    <a:pt x="2864892" y="1545698"/>
                    <a:pt x="3408502" y="604533"/>
                  </a:cubicBezTo>
                  <a:lnTo>
                    <a:pt x="2362676" y="0"/>
                  </a:lnTo>
                  <a:close/>
                </a:path>
              </a:pathLst>
            </a:custGeom>
            <a:blipFill dpi="0" rotWithShape="1">
              <a:blip r:embed="rId7" cstate="screen">
                <a:extLst>
                  <a:ext uri="{BEBA8EAE-BF5A-486C-A8C5-ECC9F3942E4B}">
                    <a14:imgProps xmlns:a14="http://schemas.microsoft.com/office/drawing/2010/main">
                      <a14:imgLayer r:embed="rId8">
                        <a14:imgEffect>
                          <a14:colorTemperature colorTemp="11500"/>
                        </a14:imgEffect>
                      </a14:imgLayer>
                    </a14:imgProps>
                  </a:ext>
                  <a:ext uri="{28A0092B-C50C-407E-A947-70E740481C1C}">
                    <a14:useLocalDpi xmlns:a14="http://schemas.microsoft.com/office/drawing/2010/main"/>
                  </a:ext>
                </a:extLst>
              </a:blip>
              <a:srcRect/>
              <a:stretch>
                <a:fillRect/>
              </a:stretch>
            </a:blipFill>
            <a:ln w="25400" cap="flat">
              <a:solidFill>
                <a:schemeClr val="accent6"/>
              </a:solidFill>
              <a:prstDash val="solid"/>
              <a:miter/>
            </a:ln>
          </p:spPr>
          <p:txBody>
            <a:bodyPr rtlCol="0" anchor="ctr"/>
            <a:lstStyle/>
            <a:p>
              <a:endParaRPr lang="en-US" sz="1800"/>
            </a:p>
          </p:txBody>
        </p:sp>
        <p:grpSp>
          <p:nvGrpSpPr>
            <p:cNvPr id="13" name="Group 12">
              <a:extLst>
                <a:ext uri="{FF2B5EF4-FFF2-40B4-BE49-F238E27FC236}">
                  <a16:creationId xmlns:a16="http://schemas.microsoft.com/office/drawing/2014/main" id="{64662945-41D9-4FE8-B374-665FC62A8437}"/>
                </a:ext>
              </a:extLst>
            </p:cNvPr>
            <p:cNvGrpSpPr/>
            <p:nvPr/>
          </p:nvGrpSpPr>
          <p:grpSpPr>
            <a:xfrm>
              <a:off x="3770984" y="2043589"/>
              <a:ext cx="1519363" cy="1516347"/>
              <a:chOff x="3832832" y="1974585"/>
              <a:chExt cx="1519363" cy="1516347"/>
            </a:xfrm>
          </p:grpSpPr>
          <p:sp>
            <p:nvSpPr>
              <p:cNvPr id="58" name="Freeform 18">
                <a:extLst>
                  <a:ext uri="{FF2B5EF4-FFF2-40B4-BE49-F238E27FC236}">
                    <a16:creationId xmlns:a16="http://schemas.microsoft.com/office/drawing/2014/main" id="{A791F5B3-A719-4EC9-A0D8-84320BC30DE0}"/>
                  </a:ext>
                </a:extLst>
              </p:cNvPr>
              <p:cNvSpPr>
                <a:spLocks/>
              </p:cNvSpPr>
              <p:nvPr/>
            </p:nvSpPr>
            <p:spPr bwMode="auto">
              <a:xfrm>
                <a:off x="3832832" y="1974585"/>
                <a:ext cx="1519363" cy="1516347"/>
              </a:xfrm>
              <a:custGeom>
                <a:avLst/>
                <a:gdLst>
                  <a:gd name="T0" fmla="*/ 25 w 414"/>
                  <a:gd name="T1" fmla="*/ 228 h 404"/>
                  <a:gd name="T2" fmla="*/ 20 w 414"/>
                  <a:gd name="T3" fmla="*/ 186 h 404"/>
                  <a:gd name="T4" fmla="*/ 82 w 414"/>
                  <a:gd name="T5" fmla="*/ 47 h 404"/>
                  <a:gd name="T6" fmla="*/ 78 w 414"/>
                  <a:gd name="T7" fmla="*/ 9 h 404"/>
                  <a:gd name="T8" fmla="*/ 113 w 414"/>
                  <a:gd name="T9" fmla="*/ 25 h 404"/>
                  <a:gd name="T10" fmla="*/ 206 w 414"/>
                  <a:gd name="T11" fmla="*/ 0 h 404"/>
                  <a:gd name="T12" fmla="*/ 299 w 414"/>
                  <a:gd name="T13" fmla="*/ 25 h 404"/>
                  <a:gd name="T14" fmla="*/ 334 w 414"/>
                  <a:gd name="T15" fmla="*/ 10 h 404"/>
                  <a:gd name="T16" fmla="*/ 330 w 414"/>
                  <a:gd name="T17" fmla="*/ 48 h 404"/>
                  <a:gd name="T18" fmla="*/ 391 w 414"/>
                  <a:gd name="T19" fmla="*/ 186 h 404"/>
                  <a:gd name="T20" fmla="*/ 388 w 414"/>
                  <a:gd name="T21" fmla="*/ 223 h 404"/>
                  <a:gd name="T22" fmla="*/ 414 w 414"/>
                  <a:gd name="T23" fmla="*/ 251 h 404"/>
                  <a:gd name="T24" fmla="*/ 376 w 414"/>
                  <a:gd name="T25" fmla="*/ 259 h 404"/>
                  <a:gd name="T26" fmla="*/ 225 w 414"/>
                  <a:gd name="T27" fmla="*/ 370 h 404"/>
                  <a:gd name="T28" fmla="*/ 207 w 414"/>
                  <a:gd name="T29" fmla="*/ 404 h 404"/>
                  <a:gd name="T30" fmla="*/ 186 w 414"/>
                  <a:gd name="T31" fmla="*/ 370 h 404"/>
                  <a:gd name="T32" fmla="*/ 37 w 414"/>
                  <a:gd name="T33" fmla="*/ 264 h 404"/>
                  <a:gd name="T34" fmla="*/ 0 w 414"/>
                  <a:gd name="T35" fmla="*/ 257 h 404"/>
                  <a:gd name="T36" fmla="*/ 25 w 414"/>
                  <a:gd name="T37" fmla="*/ 228 h 404"/>
                  <a:gd name="connsiteX0" fmla="*/ 604 w 10000"/>
                  <a:gd name="connsiteY0" fmla="*/ 5644 h 10000"/>
                  <a:gd name="connsiteX1" fmla="*/ 483 w 10000"/>
                  <a:gd name="connsiteY1" fmla="*/ 4604 h 10000"/>
                  <a:gd name="connsiteX2" fmla="*/ 1981 w 10000"/>
                  <a:gd name="connsiteY2" fmla="*/ 1163 h 10000"/>
                  <a:gd name="connsiteX3" fmla="*/ 2729 w 10000"/>
                  <a:gd name="connsiteY3" fmla="*/ 619 h 10000"/>
                  <a:gd name="connsiteX4" fmla="*/ 4976 w 10000"/>
                  <a:gd name="connsiteY4" fmla="*/ 0 h 10000"/>
                  <a:gd name="connsiteX5" fmla="*/ 7222 w 10000"/>
                  <a:gd name="connsiteY5" fmla="*/ 619 h 10000"/>
                  <a:gd name="connsiteX6" fmla="*/ 8068 w 10000"/>
                  <a:gd name="connsiteY6" fmla="*/ 248 h 10000"/>
                  <a:gd name="connsiteX7" fmla="*/ 7971 w 10000"/>
                  <a:gd name="connsiteY7" fmla="*/ 1188 h 10000"/>
                  <a:gd name="connsiteX8" fmla="*/ 9444 w 10000"/>
                  <a:gd name="connsiteY8" fmla="*/ 4604 h 10000"/>
                  <a:gd name="connsiteX9" fmla="*/ 9372 w 10000"/>
                  <a:gd name="connsiteY9" fmla="*/ 5520 h 10000"/>
                  <a:gd name="connsiteX10" fmla="*/ 10000 w 10000"/>
                  <a:gd name="connsiteY10" fmla="*/ 6213 h 10000"/>
                  <a:gd name="connsiteX11" fmla="*/ 9082 w 10000"/>
                  <a:gd name="connsiteY11" fmla="*/ 6411 h 10000"/>
                  <a:gd name="connsiteX12" fmla="*/ 5435 w 10000"/>
                  <a:gd name="connsiteY12" fmla="*/ 9158 h 10000"/>
                  <a:gd name="connsiteX13" fmla="*/ 5000 w 10000"/>
                  <a:gd name="connsiteY13" fmla="*/ 10000 h 10000"/>
                  <a:gd name="connsiteX14" fmla="*/ 4493 w 10000"/>
                  <a:gd name="connsiteY14" fmla="*/ 9158 h 10000"/>
                  <a:gd name="connsiteX15" fmla="*/ 894 w 10000"/>
                  <a:gd name="connsiteY15" fmla="*/ 6535 h 10000"/>
                  <a:gd name="connsiteX16" fmla="*/ 0 w 10000"/>
                  <a:gd name="connsiteY16" fmla="*/ 6361 h 10000"/>
                  <a:gd name="connsiteX17" fmla="*/ 604 w 10000"/>
                  <a:gd name="connsiteY17" fmla="*/ 5644 h 10000"/>
                  <a:gd name="connsiteX0" fmla="*/ 604 w 10000"/>
                  <a:gd name="connsiteY0" fmla="*/ 5644 h 10000"/>
                  <a:gd name="connsiteX1" fmla="*/ 483 w 10000"/>
                  <a:gd name="connsiteY1" fmla="*/ 4604 h 10000"/>
                  <a:gd name="connsiteX2" fmla="*/ 1981 w 10000"/>
                  <a:gd name="connsiteY2" fmla="*/ 1163 h 10000"/>
                  <a:gd name="connsiteX3" fmla="*/ 2729 w 10000"/>
                  <a:gd name="connsiteY3" fmla="*/ 619 h 10000"/>
                  <a:gd name="connsiteX4" fmla="*/ 4976 w 10000"/>
                  <a:gd name="connsiteY4" fmla="*/ 0 h 10000"/>
                  <a:gd name="connsiteX5" fmla="*/ 7222 w 10000"/>
                  <a:gd name="connsiteY5" fmla="*/ 619 h 10000"/>
                  <a:gd name="connsiteX6" fmla="*/ 7971 w 10000"/>
                  <a:gd name="connsiteY6" fmla="*/ 1188 h 10000"/>
                  <a:gd name="connsiteX7" fmla="*/ 9444 w 10000"/>
                  <a:gd name="connsiteY7" fmla="*/ 4604 h 10000"/>
                  <a:gd name="connsiteX8" fmla="*/ 9372 w 10000"/>
                  <a:gd name="connsiteY8" fmla="*/ 5520 h 10000"/>
                  <a:gd name="connsiteX9" fmla="*/ 10000 w 10000"/>
                  <a:gd name="connsiteY9" fmla="*/ 6213 h 10000"/>
                  <a:gd name="connsiteX10" fmla="*/ 9082 w 10000"/>
                  <a:gd name="connsiteY10" fmla="*/ 6411 h 10000"/>
                  <a:gd name="connsiteX11" fmla="*/ 5435 w 10000"/>
                  <a:gd name="connsiteY11" fmla="*/ 9158 h 10000"/>
                  <a:gd name="connsiteX12" fmla="*/ 5000 w 10000"/>
                  <a:gd name="connsiteY12" fmla="*/ 10000 h 10000"/>
                  <a:gd name="connsiteX13" fmla="*/ 4493 w 10000"/>
                  <a:gd name="connsiteY13" fmla="*/ 9158 h 10000"/>
                  <a:gd name="connsiteX14" fmla="*/ 894 w 10000"/>
                  <a:gd name="connsiteY14" fmla="*/ 6535 h 10000"/>
                  <a:gd name="connsiteX15" fmla="*/ 0 w 10000"/>
                  <a:gd name="connsiteY15" fmla="*/ 6361 h 10000"/>
                  <a:gd name="connsiteX16" fmla="*/ 604 w 10000"/>
                  <a:gd name="connsiteY16" fmla="*/ 5644 h 10000"/>
                  <a:gd name="connsiteX0" fmla="*/ 604 w 9444"/>
                  <a:gd name="connsiteY0" fmla="*/ 5644 h 10000"/>
                  <a:gd name="connsiteX1" fmla="*/ 483 w 9444"/>
                  <a:gd name="connsiteY1" fmla="*/ 4604 h 10000"/>
                  <a:gd name="connsiteX2" fmla="*/ 1981 w 9444"/>
                  <a:gd name="connsiteY2" fmla="*/ 1163 h 10000"/>
                  <a:gd name="connsiteX3" fmla="*/ 2729 w 9444"/>
                  <a:gd name="connsiteY3" fmla="*/ 619 h 10000"/>
                  <a:gd name="connsiteX4" fmla="*/ 4976 w 9444"/>
                  <a:gd name="connsiteY4" fmla="*/ 0 h 10000"/>
                  <a:gd name="connsiteX5" fmla="*/ 7222 w 9444"/>
                  <a:gd name="connsiteY5" fmla="*/ 619 h 10000"/>
                  <a:gd name="connsiteX6" fmla="*/ 7971 w 9444"/>
                  <a:gd name="connsiteY6" fmla="*/ 1188 h 10000"/>
                  <a:gd name="connsiteX7" fmla="*/ 9444 w 9444"/>
                  <a:gd name="connsiteY7" fmla="*/ 4604 h 10000"/>
                  <a:gd name="connsiteX8" fmla="*/ 9372 w 9444"/>
                  <a:gd name="connsiteY8" fmla="*/ 5520 h 10000"/>
                  <a:gd name="connsiteX9" fmla="*/ 9082 w 9444"/>
                  <a:gd name="connsiteY9" fmla="*/ 6411 h 10000"/>
                  <a:gd name="connsiteX10" fmla="*/ 5435 w 9444"/>
                  <a:gd name="connsiteY10" fmla="*/ 9158 h 10000"/>
                  <a:gd name="connsiteX11" fmla="*/ 5000 w 9444"/>
                  <a:gd name="connsiteY11" fmla="*/ 10000 h 10000"/>
                  <a:gd name="connsiteX12" fmla="*/ 4493 w 9444"/>
                  <a:gd name="connsiteY12" fmla="*/ 9158 h 10000"/>
                  <a:gd name="connsiteX13" fmla="*/ 894 w 9444"/>
                  <a:gd name="connsiteY13" fmla="*/ 6535 h 10000"/>
                  <a:gd name="connsiteX14" fmla="*/ 0 w 9444"/>
                  <a:gd name="connsiteY14" fmla="*/ 6361 h 10000"/>
                  <a:gd name="connsiteX15" fmla="*/ 604 w 9444"/>
                  <a:gd name="connsiteY15" fmla="*/ 5644 h 10000"/>
                  <a:gd name="connsiteX0" fmla="*/ 640 w 10000"/>
                  <a:gd name="connsiteY0" fmla="*/ 5644 h 9158"/>
                  <a:gd name="connsiteX1" fmla="*/ 511 w 10000"/>
                  <a:gd name="connsiteY1" fmla="*/ 4604 h 9158"/>
                  <a:gd name="connsiteX2" fmla="*/ 2098 w 10000"/>
                  <a:gd name="connsiteY2" fmla="*/ 1163 h 9158"/>
                  <a:gd name="connsiteX3" fmla="*/ 2890 w 10000"/>
                  <a:gd name="connsiteY3" fmla="*/ 619 h 9158"/>
                  <a:gd name="connsiteX4" fmla="*/ 5269 w 10000"/>
                  <a:gd name="connsiteY4" fmla="*/ 0 h 9158"/>
                  <a:gd name="connsiteX5" fmla="*/ 7647 w 10000"/>
                  <a:gd name="connsiteY5" fmla="*/ 619 h 9158"/>
                  <a:gd name="connsiteX6" fmla="*/ 8440 w 10000"/>
                  <a:gd name="connsiteY6" fmla="*/ 1188 h 9158"/>
                  <a:gd name="connsiteX7" fmla="*/ 10000 w 10000"/>
                  <a:gd name="connsiteY7" fmla="*/ 4604 h 9158"/>
                  <a:gd name="connsiteX8" fmla="*/ 9924 w 10000"/>
                  <a:gd name="connsiteY8" fmla="*/ 5520 h 9158"/>
                  <a:gd name="connsiteX9" fmla="*/ 9617 w 10000"/>
                  <a:gd name="connsiteY9" fmla="*/ 6411 h 9158"/>
                  <a:gd name="connsiteX10" fmla="*/ 5755 w 10000"/>
                  <a:gd name="connsiteY10" fmla="*/ 9158 h 9158"/>
                  <a:gd name="connsiteX11" fmla="*/ 4758 w 10000"/>
                  <a:gd name="connsiteY11" fmla="*/ 9158 h 9158"/>
                  <a:gd name="connsiteX12" fmla="*/ 947 w 10000"/>
                  <a:gd name="connsiteY12" fmla="*/ 6535 h 9158"/>
                  <a:gd name="connsiteX13" fmla="*/ 0 w 10000"/>
                  <a:gd name="connsiteY13" fmla="*/ 6361 h 9158"/>
                  <a:gd name="connsiteX14" fmla="*/ 640 w 10000"/>
                  <a:gd name="connsiteY14" fmla="*/ 5644 h 9158"/>
                  <a:gd name="connsiteX0" fmla="*/ 129 w 9489"/>
                  <a:gd name="connsiteY0" fmla="*/ 6163 h 10000"/>
                  <a:gd name="connsiteX1" fmla="*/ 0 w 9489"/>
                  <a:gd name="connsiteY1" fmla="*/ 5027 h 10000"/>
                  <a:gd name="connsiteX2" fmla="*/ 1587 w 9489"/>
                  <a:gd name="connsiteY2" fmla="*/ 1270 h 10000"/>
                  <a:gd name="connsiteX3" fmla="*/ 2379 w 9489"/>
                  <a:gd name="connsiteY3" fmla="*/ 676 h 10000"/>
                  <a:gd name="connsiteX4" fmla="*/ 4758 w 9489"/>
                  <a:gd name="connsiteY4" fmla="*/ 0 h 10000"/>
                  <a:gd name="connsiteX5" fmla="*/ 7136 w 9489"/>
                  <a:gd name="connsiteY5" fmla="*/ 676 h 10000"/>
                  <a:gd name="connsiteX6" fmla="*/ 7929 w 9489"/>
                  <a:gd name="connsiteY6" fmla="*/ 1297 h 10000"/>
                  <a:gd name="connsiteX7" fmla="*/ 9489 w 9489"/>
                  <a:gd name="connsiteY7" fmla="*/ 5027 h 10000"/>
                  <a:gd name="connsiteX8" fmla="*/ 9413 w 9489"/>
                  <a:gd name="connsiteY8" fmla="*/ 6028 h 10000"/>
                  <a:gd name="connsiteX9" fmla="*/ 9106 w 9489"/>
                  <a:gd name="connsiteY9" fmla="*/ 7000 h 10000"/>
                  <a:gd name="connsiteX10" fmla="*/ 5244 w 9489"/>
                  <a:gd name="connsiteY10" fmla="*/ 10000 h 10000"/>
                  <a:gd name="connsiteX11" fmla="*/ 4247 w 9489"/>
                  <a:gd name="connsiteY11" fmla="*/ 10000 h 10000"/>
                  <a:gd name="connsiteX12" fmla="*/ 436 w 9489"/>
                  <a:gd name="connsiteY12" fmla="*/ 7136 h 10000"/>
                  <a:gd name="connsiteX13" fmla="*/ 129 w 9489"/>
                  <a:gd name="connsiteY13" fmla="*/ 61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89" h="10000">
                    <a:moveTo>
                      <a:pt x="129" y="6163"/>
                    </a:moveTo>
                    <a:cubicBezTo>
                      <a:pt x="51" y="5784"/>
                      <a:pt x="0" y="5405"/>
                      <a:pt x="0" y="5027"/>
                    </a:cubicBezTo>
                    <a:cubicBezTo>
                      <a:pt x="0" y="3541"/>
                      <a:pt x="615" y="2189"/>
                      <a:pt x="1587" y="1270"/>
                    </a:cubicBezTo>
                    <a:lnTo>
                      <a:pt x="2379" y="676"/>
                    </a:lnTo>
                    <a:cubicBezTo>
                      <a:pt x="3070" y="244"/>
                      <a:pt x="3889" y="0"/>
                      <a:pt x="4758" y="0"/>
                    </a:cubicBezTo>
                    <a:cubicBezTo>
                      <a:pt x="5627" y="0"/>
                      <a:pt x="6446" y="244"/>
                      <a:pt x="7136" y="676"/>
                    </a:cubicBezTo>
                    <a:lnTo>
                      <a:pt x="7929" y="1297"/>
                    </a:lnTo>
                    <a:cubicBezTo>
                      <a:pt x="8901" y="2217"/>
                      <a:pt x="9489" y="3541"/>
                      <a:pt x="9489" y="5027"/>
                    </a:cubicBezTo>
                    <a:cubicBezTo>
                      <a:pt x="9489" y="5352"/>
                      <a:pt x="9464" y="5703"/>
                      <a:pt x="9413" y="6028"/>
                    </a:cubicBezTo>
                    <a:cubicBezTo>
                      <a:pt x="9310" y="6352"/>
                      <a:pt x="9208" y="6676"/>
                      <a:pt x="9106" y="7000"/>
                    </a:cubicBezTo>
                    <a:cubicBezTo>
                      <a:pt x="8441" y="8649"/>
                      <a:pt x="6983" y="9838"/>
                      <a:pt x="5244" y="10000"/>
                    </a:cubicBezTo>
                    <a:lnTo>
                      <a:pt x="4247" y="10000"/>
                    </a:lnTo>
                    <a:cubicBezTo>
                      <a:pt x="2559" y="9838"/>
                      <a:pt x="1126" y="8703"/>
                      <a:pt x="436" y="7136"/>
                    </a:cubicBezTo>
                    <a:lnTo>
                      <a:pt x="129" y="6163"/>
                    </a:lnTo>
                    <a:close/>
                  </a:path>
                </a:pathLst>
              </a:custGeom>
              <a:blipFill dpi="0" rotWithShape="1">
                <a:blip r:embed="rId9" cstate="screen">
                  <a:extLst>
                    <a:ext uri="{BEBA8EAE-BF5A-486C-A8C5-ECC9F3942E4B}">
                      <a14:imgProps xmlns:a14="http://schemas.microsoft.com/office/drawing/2010/main">
                        <a14:imgLayer r:embed="rId10">
                          <a14:imgEffect>
                            <a14:colorTemperature colorTemp="4774"/>
                          </a14:imgEffect>
                          <a14:imgEffect>
                            <a14:saturation sat="339000"/>
                          </a14:imgEffect>
                          <a14:imgEffect>
                            <a14:brightnessContrast bright="-12000"/>
                          </a14:imgEffect>
                        </a14:imgLayer>
                      </a14:imgProps>
                    </a:ext>
                    <a:ext uri="{28A0092B-C50C-407E-A947-70E740481C1C}">
                      <a14:useLocalDpi xmlns:a14="http://schemas.microsoft.com/office/drawing/2010/main"/>
                    </a:ext>
                  </a:extLst>
                </a:blip>
                <a:srcRect/>
                <a:stretch>
                  <a:fillRect/>
                </a:stretch>
              </a:blipFill>
              <a:ln w="12700"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sz="1800"/>
              </a:p>
            </p:txBody>
          </p:sp>
          <p:sp>
            <p:nvSpPr>
              <p:cNvPr id="59" name="Oval 58">
                <a:extLst>
                  <a:ext uri="{FF2B5EF4-FFF2-40B4-BE49-F238E27FC236}">
                    <a16:creationId xmlns:a16="http://schemas.microsoft.com/office/drawing/2014/main" id="{EBEF6913-D4FE-4FC9-8709-DF6AB1E0D504}"/>
                  </a:ext>
                </a:extLst>
              </p:cNvPr>
              <p:cNvSpPr/>
              <p:nvPr/>
            </p:nvSpPr>
            <p:spPr>
              <a:xfrm>
                <a:off x="4028417" y="2020483"/>
                <a:ext cx="1128193" cy="677192"/>
              </a:xfrm>
              <a:prstGeom prst="ellipse">
                <a:avLst/>
              </a:prstGeom>
              <a:gradFill>
                <a:gsLst>
                  <a:gs pos="0">
                    <a:schemeClr val="tx2">
                      <a:alpha val="0"/>
                    </a:schemeClr>
                  </a:gs>
                  <a:gs pos="69000">
                    <a:schemeClr val="tx2">
                      <a:alpha val="25000"/>
                    </a:schemeClr>
                  </a:gs>
                </a:gsLst>
                <a:lin ang="16200000" scaled="0"/>
              </a:gra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Oval 13">
              <a:extLst>
                <a:ext uri="{FF2B5EF4-FFF2-40B4-BE49-F238E27FC236}">
                  <a16:creationId xmlns:a16="http://schemas.microsoft.com/office/drawing/2014/main" id="{056BD456-425E-420F-91D2-87E79319DA02}"/>
                </a:ext>
              </a:extLst>
            </p:cNvPr>
            <p:cNvSpPr/>
            <p:nvPr/>
          </p:nvSpPr>
          <p:spPr>
            <a:xfrm>
              <a:off x="3770984" y="2043589"/>
              <a:ext cx="1516347" cy="1516347"/>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5" name="Rectangle 14">
              <a:extLst>
                <a:ext uri="{FF2B5EF4-FFF2-40B4-BE49-F238E27FC236}">
                  <a16:creationId xmlns:a16="http://schemas.microsoft.com/office/drawing/2014/main" id="{0810D3E0-BB85-48FF-9742-C63F16E14CB8}"/>
                </a:ext>
              </a:extLst>
            </p:cNvPr>
            <p:cNvSpPr/>
            <p:nvPr/>
          </p:nvSpPr>
          <p:spPr>
            <a:xfrm>
              <a:off x="4075951" y="2772059"/>
              <a:ext cx="909429" cy="461665"/>
            </a:xfrm>
            <a:prstGeom prst="rect">
              <a:avLst/>
            </a:prstGeom>
          </p:spPr>
          <p:txBody>
            <a:bodyPr wrap="square" lIns="45720" rIns="45720">
              <a:spAutoFit/>
            </a:bodyPr>
            <a:lstStyle/>
            <a:p>
              <a:pPr algn="ctr"/>
              <a:r>
                <a:rPr lang="en-US" sz="1200" b="1">
                  <a:solidFill>
                    <a:schemeClr val="tx2"/>
                  </a:solidFill>
                </a:rPr>
                <a:t>Business Resiliency</a:t>
              </a:r>
            </a:p>
          </p:txBody>
        </p:sp>
        <p:sp>
          <p:nvSpPr>
            <p:cNvPr id="16" name="TextBox 15">
              <a:extLst>
                <a:ext uri="{FF2B5EF4-FFF2-40B4-BE49-F238E27FC236}">
                  <a16:creationId xmlns:a16="http://schemas.microsoft.com/office/drawing/2014/main" id="{C2733F95-EE3A-4EAC-B5FC-6D6438587879}"/>
                </a:ext>
              </a:extLst>
            </p:cNvPr>
            <p:cNvSpPr txBox="1"/>
            <p:nvPr/>
          </p:nvSpPr>
          <p:spPr>
            <a:xfrm>
              <a:off x="5309944" y="1863353"/>
              <a:ext cx="973613" cy="1131079"/>
            </a:xfrm>
            <a:prstGeom prst="rect">
              <a:avLst/>
            </a:prstGeom>
            <a:noFill/>
          </p:spPr>
          <p:txBody>
            <a:bodyPr wrap="square" lIns="0" tIns="0" rIns="0" bIns="0" rtlCol="0">
              <a:spAutoFit/>
            </a:bodyPr>
            <a:lstStyle/>
            <a:p>
              <a:pPr algn="ctr"/>
              <a:r>
                <a:rPr lang="en-US" sz="1050">
                  <a:ln w="0"/>
                  <a:solidFill>
                    <a:schemeClr val="tx2"/>
                  </a:solidFill>
                  <a:effectLst>
                    <a:outerShdw blurRad="177800" algn="ctr" rotWithShape="0">
                      <a:prstClr val="black">
                        <a:alpha val="70000"/>
                      </a:prstClr>
                    </a:outerShdw>
                  </a:effectLst>
                </a:rPr>
                <a:t>Reduce planned and unplanned downtime with business priority aligned app recovery tiers</a:t>
              </a:r>
            </a:p>
          </p:txBody>
        </p:sp>
        <p:sp>
          <p:nvSpPr>
            <p:cNvPr id="17" name="TextBox 16">
              <a:extLst>
                <a:ext uri="{FF2B5EF4-FFF2-40B4-BE49-F238E27FC236}">
                  <a16:creationId xmlns:a16="http://schemas.microsoft.com/office/drawing/2014/main" id="{4330044E-44B1-4BBB-BFA1-4F58A2FA2B19}"/>
                </a:ext>
              </a:extLst>
            </p:cNvPr>
            <p:cNvSpPr txBox="1"/>
            <p:nvPr/>
          </p:nvSpPr>
          <p:spPr>
            <a:xfrm>
              <a:off x="3213071" y="3872155"/>
              <a:ext cx="2635093" cy="323165"/>
            </a:xfrm>
            <a:prstGeom prst="rect">
              <a:avLst/>
            </a:prstGeom>
            <a:noFill/>
          </p:spPr>
          <p:txBody>
            <a:bodyPr wrap="square" lIns="0" tIns="0" rIns="0" bIns="0" rtlCol="0">
              <a:spAutoFit/>
            </a:bodyPr>
            <a:lstStyle/>
            <a:p>
              <a:pPr algn="ctr"/>
              <a:r>
                <a:rPr lang="en-US" sz="1050">
                  <a:ln w="0"/>
                  <a:solidFill>
                    <a:schemeClr val="tx2"/>
                  </a:solidFill>
                  <a:effectLst>
                    <a:outerShdw blurRad="177800" algn="ctr" rotWithShape="0">
                      <a:prstClr val="black">
                        <a:alpha val="70000"/>
                      </a:prstClr>
                    </a:outerShdw>
                  </a:effectLst>
                </a:rPr>
                <a:t>Modernize data protection operations with application and service centric approaches</a:t>
              </a:r>
            </a:p>
          </p:txBody>
        </p:sp>
        <p:sp>
          <p:nvSpPr>
            <p:cNvPr id="18" name="TextBox 17">
              <a:extLst>
                <a:ext uri="{FF2B5EF4-FFF2-40B4-BE49-F238E27FC236}">
                  <a16:creationId xmlns:a16="http://schemas.microsoft.com/office/drawing/2014/main" id="{8C4B0B85-AEFE-4359-9B69-B3B6F1E2531D}"/>
                </a:ext>
              </a:extLst>
            </p:cNvPr>
            <p:cNvSpPr txBox="1"/>
            <p:nvPr/>
          </p:nvSpPr>
          <p:spPr>
            <a:xfrm>
              <a:off x="3196772" y="1329648"/>
              <a:ext cx="1017375" cy="430887"/>
            </a:xfrm>
            <a:prstGeom prst="rect">
              <a:avLst/>
            </a:prstGeom>
            <a:noFill/>
          </p:spPr>
          <p:txBody>
            <a:bodyPr wrap="square" lIns="0" tIns="0" rIns="0" bIns="0" rtlCol="0">
              <a:spAutoFit/>
            </a:bodyPr>
            <a:lstStyle/>
            <a:p>
              <a:pPr algn="ctr"/>
              <a:r>
                <a:rPr lang="en-US" sz="1400" b="1">
                  <a:ln w="0"/>
                  <a:solidFill>
                    <a:schemeClr val="tx2"/>
                  </a:solidFill>
                  <a:effectLst>
                    <a:outerShdw blurRad="177800" algn="ctr" rotWithShape="0">
                      <a:prstClr val="black">
                        <a:alpha val="70000"/>
                      </a:prstClr>
                    </a:outerShdw>
                  </a:effectLst>
                </a:rPr>
                <a:t>Cyber Recovery</a:t>
              </a:r>
            </a:p>
          </p:txBody>
        </p:sp>
        <p:sp>
          <p:nvSpPr>
            <p:cNvPr id="19" name="TextBox 18">
              <a:extLst>
                <a:ext uri="{FF2B5EF4-FFF2-40B4-BE49-F238E27FC236}">
                  <a16:creationId xmlns:a16="http://schemas.microsoft.com/office/drawing/2014/main" id="{F1BB34D1-AED3-4807-AC5F-5361E57F2403}"/>
                </a:ext>
              </a:extLst>
            </p:cNvPr>
            <p:cNvSpPr txBox="1"/>
            <p:nvPr/>
          </p:nvSpPr>
          <p:spPr>
            <a:xfrm>
              <a:off x="4725839" y="1329648"/>
              <a:ext cx="1128193" cy="430887"/>
            </a:xfrm>
            <a:prstGeom prst="rect">
              <a:avLst/>
            </a:prstGeom>
            <a:noFill/>
          </p:spPr>
          <p:txBody>
            <a:bodyPr wrap="square" lIns="0" tIns="0" rIns="0" bIns="0" rtlCol="0">
              <a:spAutoFit/>
            </a:bodyPr>
            <a:lstStyle/>
            <a:p>
              <a:pPr algn="ctr"/>
              <a:r>
                <a:rPr lang="en-US" sz="1400" b="1">
                  <a:ln w="0"/>
                  <a:solidFill>
                    <a:schemeClr val="tx2"/>
                  </a:solidFill>
                </a:rPr>
                <a:t>Application Continuity</a:t>
              </a:r>
            </a:p>
          </p:txBody>
        </p:sp>
        <p:sp>
          <p:nvSpPr>
            <p:cNvPr id="20" name="TextBox 19">
              <a:extLst>
                <a:ext uri="{FF2B5EF4-FFF2-40B4-BE49-F238E27FC236}">
                  <a16:creationId xmlns:a16="http://schemas.microsoft.com/office/drawing/2014/main" id="{FA8C3412-63F9-4A50-8E16-3B836254CBBF}"/>
                </a:ext>
              </a:extLst>
            </p:cNvPr>
            <p:cNvSpPr txBox="1"/>
            <p:nvPr/>
          </p:nvSpPr>
          <p:spPr>
            <a:xfrm>
              <a:off x="2682381" y="1812707"/>
              <a:ext cx="1023079" cy="1131079"/>
            </a:xfrm>
            <a:prstGeom prst="rect">
              <a:avLst/>
            </a:prstGeom>
            <a:noFill/>
          </p:spPr>
          <p:txBody>
            <a:bodyPr wrap="square" lIns="0" tIns="0" rIns="0" bIns="0" rtlCol="0">
              <a:spAutoFit/>
            </a:bodyPr>
            <a:lstStyle/>
            <a:p>
              <a:pPr algn="ctr"/>
              <a:r>
                <a:rPr lang="en-US" sz="1050">
                  <a:ln w="0"/>
                  <a:solidFill>
                    <a:schemeClr val="tx2"/>
                  </a:solidFill>
                  <a:effectLst>
                    <a:outerShdw blurRad="177800" algn="ctr" rotWithShape="0">
                      <a:prstClr val="black">
                        <a:alpha val="70000"/>
                      </a:prstClr>
                    </a:outerShdw>
                  </a:effectLst>
                </a:rPr>
                <a:t>Develop a strategy to recover critical applications and data from destructive cyber attacks</a:t>
              </a:r>
            </a:p>
          </p:txBody>
        </p:sp>
        <p:sp>
          <p:nvSpPr>
            <p:cNvPr id="21" name="TextBox 20">
              <a:extLst>
                <a:ext uri="{FF2B5EF4-FFF2-40B4-BE49-F238E27FC236}">
                  <a16:creationId xmlns:a16="http://schemas.microsoft.com/office/drawing/2014/main" id="{B4F3ABAA-0154-4BC0-A867-FA2DD9733BCA}"/>
                </a:ext>
              </a:extLst>
            </p:cNvPr>
            <p:cNvSpPr txBox="1"/>
            <p:nvPr/>
          </p:nvSpPr>
          <p:spPr>
            <a:xfrm>
              <a:off x="3750811" y="3635221"/>
              <a:ext cx="1559613" cy="215444"/>
            </a:xfrm>
            <a:prstGeom prst="rect">
              <a:avLst/>
            </a:prstGeom>
            <a:noFill/>
          </p:spPr>
          <p:txBody>
            <a:bodyPr wrap="square" lIns="0" tIns="0" rIns="0" bIns="0" rtlCol="0">
              <a:spAutoFit/>
            </a:bodyPr>
            <a:lstStyle/>
            <a:p>
              <a:pPr algn="ctr"/>
              <a:r>
                <a:rPr lang="en-US" sz="1400" b="1">
                  <a:ln w="0"/>
                  <a:solidFill>
                    <a:schemeClr val="tx2"/>
                  </a:solidFill>
                  <a:effectLst>
                    <a:outerShdw blurRad="177800" algn="ctr" rotWithShape="0">
                      <a:prstClr val="black">
                        <a:alpha val="70000"/>
                      </a:prstClr>
                    </a:outerShdw>
                  </a:effectLst>
                </a:rPr>
                <a:t>Data Protection</a:t>
              </a:r>
            </a:p>
          </p:txBody>
        </p:sp>
        <p:grpSp>
          <p:nvGrpSpPr>
            <p:cNvPr id="22" name="Group 21">
              <a:extLst>
                <a:ext uri="{FF2B5EF4-FFF2-40B4-BE49-F238E27FC236}">
                  <a16:creationId xmlns:a16="http://schemas.microsoft.com/office/drawing/2014/main" id="{43986A65-DCC3-4565-9E5E-1D27C0E9ABB3}"/>
                </a:ext>
              </a:extLst>
            </p:cNvPr>
            <p:cNvGrpSpPr>
              <a:grpSpLocks/>
            </p:cNvGrpSpPr>
            <p:nvPr/>
          </p:nvGrpSpPr>
          <p:grpSpPr>
            <a:xfrm>
              <a:off x="4352821" y="4262239"/>
              <a:ext cx="355604" cy="409078"/>
              <a:chOff x="3514725" y="3762375"/>
              <a:chExt cx="633413" cy="728662"/>
            </a:xfrm>
            <a:solidFill>
              <a:schemeClr val="tx2"/>
            </a:solidFill>
          </p:grpSpPr>
          <p:sp>
            <p:nvSpPr>
              <p:cNvPr id="56" name="Freeform 5">
                <a:extLst>
                  <a:ext uri="{FF2B5EF4-FFF2-40B4-BE49-F238E27FC236}">
                    <a16:creationId xmlns:a16="http://schemas.microsoft.com/office/drawing/2014/main" id="{868DFB48-1C33-4A57-8B2E-8F7B1680A530}"/>
                  </a:ext>
                </a:extLst>
              </p:cNvPr>
              <p:cNvSpPr>
                <a:spLocks/>
              </p:cNvSpPr>
              <p:nvPr/>
            </p:nvSpPr>
            <p:spPr bwMode="auto">
              <a:xfrm>
                <a:off x="3678238" y="4030663"/>
                <a:ext cx="306388" cy="195262"/>
              </a:xfrm>
              <a:custGeom>
                <a:avLst/>
                <a:gdLst>
                  <a:gd name="T0" fmla="*/ 74 w 193"/>
                  <a:gd name="T1" fmla="*/ 123 h 123"/>
                  <a:gd name="T2" fmla="*/ 0 w 193"/>
                  <a:gd name="T3" fmla="*/ 55 h 123"/>
                  <a:gd name="T4" fmla="*/ 10 w 193"/>
                  <a:gd name="T5" fmla="*/ 44 h 123"/>
                  <a:gd name="T6" fmla="*/ 74 w 193"/>
                  <a:gd name="T7" fmla="*/ 103 h 123"/>
                  <a:gd name="T8" fmla="*/ 183 w 193"/>
                  <a:gd name="T9" fmla="*/ 0 h 123"/>
                  <a:gd name="T10" fmla="*/ 193 w 193"/>
                  <a:gd name="T11" fmla="*/ 11 h 123"/>
                  <a:gd name="T12" fmla="*/ 74 w 193"/>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193" h="123">
                    <a:moveTo>
                      <a:pt x="74" y="123"/>
                    </a:moveTo>
                    <a:lnTo>
                      <a:pt x="0" y="55"/>
                    </a:lnTo>
                    <a:lnTo>
                      <a:pt x="10" y="44"/>
                    </a:lnTo>
                    <a:lnTo>
                      <a:pt x="74" y="103"/>
                    </a:lnTo>
                    <a:lnTo>
                      <a:pt x="183" y="0"/>
                    </a:lnTo>
                    <a:lnTo>
                      <a:pt x="193" y="11"/>
                    </a:lnTo>
                    <a:lnTo>
                      <a:pt x="74" y="123"/>
                    </a:lnTo>
                    <a:close/>
                  </a:path>
                </a:pathLst>
              </a:custGeom>
              <a:grpFill/>
              <a:ln w="12700">
                <a:solidFill>
                  <a:schemeClr val="tx2"/>
                </a:solidFill>
              </a:ln>
            </p:spPr>
            <p:txBody>
              <a:bodyPr vert="horz" wrap="square" lIns="91440" tIns="45720" rIns="91440" bIns="45720" numCol="1" anchor="t" anchorCtr="0" compatLnSpc="1">
                <a:prstTxWarp prst="textNoShape">
                  <a:avLst/>
                </a:prstTxWarp>
              </a:bodyPr>
              <a:lstStyle/>
              <a:p>
                <a:pPr algn="ctr"/>
                <a:endParaRPr lang="en-US" sz="1000"/>
              </a:p>
            </p:txBody>
          </p:sp>
          <p:sp>
            <p:nvSpPr>
              <p:cNvPr id="57" name="Freeform 6">
                <a:extLst>
                  <a:ext uri="{FF2B5EF4-FFF2-40B4-BE49-F238E27FC236}">
                    <a16:creationId xmlns:a16="http://schemas.microsoft.com/office/drawing/2014/main" id="{C2C5B120-8545-4646-BD28-734DBDDA173D}"/>
                  </a:ext>
                </a:extLst>
              </p:cNvPr>
              <p:cNvSpPr>
                <a:spLocks noEditPoints="1"/>
              </p:cNvSpPr>
              <p:nvPr/>
            </p:nvSpPr>
            <p:spPr bwMode="auto">
              <a:xfrm>
                <a:off x="3514725" y="3762375"/>
                <a:ext cx="633413" cy="728662"/>
              </a:xfrm>
              <a:custGeom>
                <a:avLst/>
                <a:gdLst>
                  <a:gd name="T0" fmla="*/ 220 w 439"/>
                  <a:gd name="T1" fmla="*/ 505 h 505"/>
                  <a:gd name="T2" fmla="*/ 216 w 439"/>
                  <a:gd name="T3" fmla="*/ 503 h 505"/>
                  <a:gd name="T4" fmla="*/ 113 w 439"/>
                  <a:gd name="T5" fmla="*/ 411 h 505"/>
                  <a:gd name="T6" fmla="*/ 1 w 439"/>
                  <a:gd name="T7" fmla="*/ 84 h 505"/>
                  <a:gd name="T8" fmla="*/ 0 w 439"/>
                  <a:gd name="T9" fmla="*/ 78 h 505"/>
                  <a:gd name="T10" fmla="*/ 7 w 439"/>
                  <a:gd name="T11" fmla="*/ 76 h 505"/>
                  <a:gd name="T12" fmla="*/ 169 w 439"/>
                  <a:gd name="T13" fmla="*/ 16 h 505"/>
                  <a:gd name="T14" fmla="*/ 214 w 439"/>
                  <a:gd name="T15" fmla="*/ 0 h 505"/>
                  <a:gd name="T16" fmla="*/ 282 w 439"/>
                  <a:gd name="T17" fmla="*/ 22 h 505"/>
                  <a:gd name="T18" fmla="*/ 434 w 439"/>
                  <a:gd name="T19" fmla="*/ 75 h 505"/>
                  <a:gd name="T20" fmla="*/ 439 w 439"/>
                  <a:gd name="T21" fmla="*/ 77 h 505"/>
                  <a:gd name="T22" fmla="*/ 439 w 439"/>
                  <a:gd name="T23" fmla="*/ 83 h 505"/>
                  <a:gd name="T24" fmla="*/ 330 w 439"/>
                  <a:gd name="T25" fmla="*/ 407 h 505"/>
                  <a:gd name="T26" fmla="*/ 224 w 439"/>
                  <a:gd name="T27" fmla="*/ 503 h 505"/>
                  <a:gd name="T28" fmla="*/ 220 w 439"/>
                  <a:gd name="T29" fmla="*/ 505 h 505"/>
                  <a:gd name="T30" fmla="*/ 17 w 439"/>
                  <a:gd name="T31" fmla="*/ 90 h 505"/>
                  <a:gd name="T32" fmla="*/ 220 w 439"/>
                  <a:gd name="T33" fmla="*/ 486 h 505"/>
                  <a:gd name="T34" fmla="*/ 318 w 439"/>
                  <a:gd name="T35" fmla="*/ 396 h 505"/>
                  <a:gd name="T36" fmla="*/ 423 w 439"/>
                  <a:gd name="T37" fmla="*/ 89 h 505"/>
                  <a:gd name="T38" fmla="*/ 276 w 439"/>
                  <a:gd name="T39" fmla="*/ 37 h 505"/>
                  <a:gd name="T40" fmla="*/ 214 w 439"/>
                  <a:gd name="T41" fmla="*/ 16 h 505"/>
                  <a:gd name="T42" fmla="*/ 176 w 439"/>
                  <a:gd name="T43" fmla="*/ 31 h 505"/>
                  <a:gd name="T44" fmla="*/ 17 w 439"/>
                  <a:gd name="T45" fmla="*/ 9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505">
                    <a:moveTo>
                      <a:pt x="220" y="505"/>
                    </a:moveTo>
                    <a:cubicBezTo>
                      <a:pt x="216" y="503"/>
                      <a:pt x="216" y="503"/>
                      <a:pt x="216" y="503"/>
                    </a:cubicBezTo>
                    <a:cubicBezTo>
                      <a:pt x="214" y="502"/>
                      <a:pt x="165" y="476"/>
                      <a:pt x="113" y="411"/>
                    </a:cubicBezTo>
                    <a:cubicBezTo>
                      <a:pt x="66" y="352"/>
                      <a:pt x="8" y="247"/>
                      <a:pt x="1" y="84"/>
                    </a:cubicBezTo>
                    <a:cubicBezTo>
                      <a:pt x="0" y="78"/>
                      <a:pt x="0" y="78"/>
                      <a:pt x="0" y="78"/>
                    </a:cubicBezTo>
                    <a:cubicBezTo>
                      <a:pt x="7" y="76"/>
                      <a:pt x="7" y="76"/>
                      <a:pt x="7" y="76"/>
                    </a:cubicBezTo>
                    <a:cubicBezTo>
                      <a:pt x="83" y="57"/>
                      <a:pt x="135" y="33"/>
                      <a:pt x="169" y="16"/>
                    </a:cubicBezTo>
                    <a:cubicBezTo>
                      <a:pt x="191" y="6"/>
                      <a:pt x="204" y="0"/>
                      <a:pt x="214" y="0"/>
                    </a:cubicBezTo>
                    <a:cubicBezTo>
                      <a:pt x="226" y="0"/>
                      <a:pt x="248" y="9"/>
                      <a:pt x="282" y="22"/>
                    </a:cubicBezTo>
                    <a:cubicBezTo>
                      <a:pt x="320" y="37"/>
                      <a:pt x="373" y="58"/>
                      <a:pt x="434" y="75"/>
                    </a:cubicBezTo>
                    <a:cubicBezTo>
                      <a:pt x="439" y="77"/>
                      <a:pt x="439" y="77"/>
                      <a:pt x="439" y="77"/>
                    </a:cubicBezTo>
                    <a:cubicBezTo>
                      <a:pt x="439" y="83"/>
                      <a:pt x="439" y="83"/>
                      <a:pt x="439" y="83"/>
                    </a:cubicBezTo>
                    <a:cubicBezTo>
                      <a:pt x="436" y="240"/>
                      <a:pt x="378" y="346"/>
                      <a:pt x="330" y="407"/>
                    </a:cubicBezTo>
                    <a:cubicBezTo>
                      <a:pt x="277" y="473"/>
                      <a:pt x="226" y="502"/>
                      <a:pt x="224" y="503"/>
                    </a:cubicBezTo>
                    <a:lnTo>
                      <a:pt x="220" y="505"/>
                    </a:lnTo>
                    <a:close/>
                    <a:moveTo>
                      <a:pt x="17" y="90"/>
                    </a:moveTo>
                    <a:cubicBezTo>
                      <a:pt x="31" y="365"/>
                      <a:pt x="193" y="471"/>
                      <a:pt x="220" y="486"/>
                    </a:cubicBezTo>
                    <a:cubicBezTo>
                      <a:pt x="232" y="479"/>
                      <a:pt x="275" y="450"/>
                      <a:pt x="318" y="396"/>
                    </a:cubicBezTo>
                    <a:cubicBezTo>
                      <a:pt x="364" y="338"/>
                      <a:pt x="419" y="238"/>
                      <a:pt x="423" y="89"/>
                    </a:cubicBezTo>
                    <a:cubicBezTo>
                      <a:pt x="364" y="72"/>
                      <a:pt x="314" y="52"/>
                      <a:pt x="276" y="37"/>
                    </a:cubicBezTo>
                    <a:cubicBezTo>
                      <a:pt x="246" y="25"/>
                      <a:pt x="223" y="16"/>
                      <a:pt x="214" y="16"/>
                    </a:cubicBezTo>
                    <a:cubicBezTo>
                      <a:pt x="208" y="16"/>
                      <a:pt x="194" y="22"/>
                      <a:pt x="176" y="31"/>
                    </a:cubicBezTo>
                    <a:cubicBezTo>
                      <a:pt x="142" y="47"/>
                      <a:pt x="92" y="71"/>
                      <a:pt x="17" y="90"/>
                    </a:cubicBezTo>
                    <a:close/>
                  </a:path>
                </a:pathLst>
              </a:custGeom>
              <a:grpFill/>
              <a:ln w="12700">
                <a:solidFill>
                  <a:schemeClr val="tx2"/>
                </a:solidFill>
              </a:ln>
            </p:spPr>
            <p:txBody>
              <a:bodyPr vert="horz" wrap="square" lIns="91440" tIns="45720" rIns="91440" bIns="45720" numCol="1" anchor="t" anchorCtr="0" compatLnSpc="1">
                <a:prstTxWarp prst="textNoShape">
                  <a:avLst/>
                </a:prstTxWarp>
              </a:bodyPr>
              <a:lstStyle/>
              <a:p>
                <a:pPr algn="ctr"/>
                <a:endParaRPr lang="en-US" sz="1000"/>
              </a:p>
            </p:txBody>
          </p:sp>
        </p:grpSp>
        <p:grpSp>
          <p:nvGrpSpPr>
            <p:cNvPr id="23" name="Group 22">
              <a:extLst>
                <a:ext uri="{FF2B5EF4-FFF2-40B4-BE49-F238E27FC236}">
                  <a16:creationId xmlns:a16="http://schemas.microsoft.com/office/drawing/2014/main" id="{43F9315D-5633-41C7-AA2D-4A405B334B0E}"/>
                </a:ext>
              </a:extLst>
            </p:cNvPr>
            <p:cNvGrpSpPr>
              <a:grpSpLocks noChangeAspect="1"/>
            </p:cNvGrpSpPr>
            <p:nvPr/>
          </p:nvGrpSpPr>
          <p:grpSpPr>
            <a:xfrm>
              <a:off x="5722437" y="3025935"/>
              <a:ext cx="308160" cy="350623"/>
              <a:chOff x="4908550" y="2233613"/>
              <a:chExt cx="852488" cy="969962"/>
            </a:xfrm>
            <a:solidFill>
              <a:schemeClr val="tx2"/>
            </a:solidFill>
          </p:grpSpPr>
          <p:sp>
            <p:nvSpPr>
              <p:cNvPr id="53" name="Freeform 55">
                <a:extLst>
                  <a:ext uri="{FF2B5EF4-FFF2-40B4-BE49-F238E27FC236}">
                    <a16:creationId xmlns:a16="http://schemas.microsoft.com/office/drawing/2014/main" id="{4DC2604E-119B-403C-A810-B68823704800}"/>
                  </a:ext>
                </a:extLst>
              </p:cNvPr>
              <p:cNvSpPr>
                <a:spLocks noEditPoints="1"/>
              </p:cNvSpPr>
              <p:nvPr/>
            </p:nvSpPr>
            <p:spPr bwMode="auto">
              <a:xfrm>
                <a:off x="4908550" y="2233613"/>
                <a:ext cx="730250" cy="969962"/>
              </a:xfrm>
              <a:custGeom>
                <a:avLst/>
                <a:gdLst>
                  <a:gd name="T0" fmla="*/ 41 w 460"/>
                  <a:gd name="T1" fmla="*/ 571 h 611"/>
                  <a:gd name="T2" fmla="*/ 41 w 460"/>
                  <a:gd name="T3" fmla="*/ 179 h 611"/>
                  <a:gd name="T4" fmla="*/ 194 w 460"/>
                  <a:gd name="T5" fmla="*/ 179 h 611"/>
                  <a:gd name="T6" fmla="*/ 194 w 460"/>
                  <a:gd name="T7" fmla="*/ 41 h 611"/>
                  <a:gd name="T8" fmla="*/ 419 w 460"/>
                  <a:gd name="T9" fmla="*/ 41 h 611"/>
                  <a:gd name="T10" fmla="*/ 419 w 460"/>
                  <a:gd name="T11" fmla="*/ 208 h 611"/>
                  <a:gd name="T12" fmla="*/ 460 w 460"/>
                  <a:gd name="T13" fmla="*/ 186 h 611"/>
                  <a:gd name="T14" fmla="*/ 460 w 460"/>
                  <a:gd name="T15" fmla="*/ 0 h 611"/>
                  <a:gd name="T16" fmla="*/ 151 w 460"/>
                  <a:gd name="T17" fmla="*/ 0 h 611"/>
                  <a:gd name="T18" fmla="*/ 0 w 460"/>
                  <a:gd name="T19" fmla="*/ 143 h 611"/>
                  <a:gd name="T20" fmla="*/ 0 w 460"/>
                  <a:gd name="T21" fmla="*/ 611 h 611"/>
                  <a:gd name="T22" fmla="*/ 190 w 460"/>
                  <a:gd name="T23" fmla="*/ 611 h 611"/>
                  <a:gd name="T24" fmla="*/ 149 w 460"/>
                  <a:gd name="T25" fmla="*/ 571 h 611"/>
                  <a:gd name="T26" fmla="*/ 41 w 460"/>
                  <a:gd name="T27" fmla="*/ 571 h 611"/>
                  <a:gd name="T28" fmla="*/ 154 w 460"/>
                  <a:gd name="T29" fmla="*/ 53 h 611"/>
                  <a:gd name="T30" fmla="*/ 154 w 460"/>
                  <a:gd name="T31" fmla="*/ 139 h 611"/>
                  <a:gd name="T32" fmla="*/ 63 w 460"/>
                  <a:gd name="T33" fmla="*/ 139 h 611"/>
                  <a:gd name="T34" fmla="*/ 154 w 460"/>
                  <a:gd name="T35" fmla="*/ 5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0" h="611">
                    <a:moveTo>
                      <a:pt x="41" y="571"/>
                    </a:moveTo>
                    <a:lnTo>
                      <a:pt x="41" y="179"/>
                    </a:lnTo>
                    <a:lnTo>
                      <a:pt x="194" y="179"/>
                    </a:lnTo>
                    <a:lnTo>
                      <a:pt x="194" y="41"/>
                    </a:lnTo>
                    <a:lnTo>
                      <a:pt x="419" y="41"/>
                    </a:lnTo>
                    <a:lnTo>
                      <a:pt x="419" y="208"/>
                    </a:lnTo>
                    <a:lnTo>
                      <a:pt x="460" y="186"/>
                    </a:lnTo>
                    <a:lnTo>
                      <a:pt x="460" y="0"/>
                    </a:lnTo>
                    <a:lnTo>
                      <a:pt x="151" y="0"/>
                    </a:lnTo>
                    <a:lnTo>
                      <a:pt x="0" y="143"/>
                    </a:lnTo>
                    <a:lnTo>
                      <a:pt x="0" y="611"/>
                    </a:lnTo>
                    <a:lnTo>
                      <a:pt x="190" y="611"/>
                    </a:lnTo>
                    <a:lnTo>
                      <a:pt x="149" y="571"/>
                    </a:lnTo>
                    <a:lnTo>
                      <a:pt x="41" y="571"/>
                    </a:lnTo>
                    <a:close/>
                    <a:moveTo>
                      <a:pt x="154" y="53"/>
                    </a:moveTo>
                    <a:lnTo>
                      <a:pt x="154" y="139"/>
                    </a:lnTo>
                    <a:lnTo>
                      <a:pt x="63" y="139"/>
                    </a:lnTo>
                    <a:lnTo>
                      <a:pt x="15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700"/>
              </a:p>
            </p:txBody>
          </p:sp>
          <p:sp>
            <p:nvSpPr>
              <p:cNvPr id="54" name="Freeform 56">
                <a:extLst>
                  <a:ext uri="{FF2B5EF4-FFF2-40B4-BE49-F238E27FC236}">
                    <a16:creationId xmlns:a16="http://schemas.microsoft.com/office/drawing/2014/main" id="{2260DB9D-EE70-4A84-A862-142462F799FE}"/>
                  </a:ext>
                </a:extLst>
              </p:cNvPr>
              <p:cNvSpPr>
                <a:spLocks noEditPoints="1"/>
              </p:cNvSpPr>
              <p:nvPr/>
            </p:nvSpPr>
            <p:spPr bwMode="auto">
              <a:xfrm>
                <a:off x="5106988" y="2552700"/>
                <a:ext cx="654050" cy="650875"/>
              </a:xfrm>
              <a:custGeom>
                <a:avLst/>
                <a:gdLst>
                  <a:gd name="T0" fmla="*/ 412 w 412"/>
                  <a:gd name="T1" fmla="*/ 167 h 410"/>
                  <a:gd name="T2" fmla="*/ 354 w 412"/>
                  <a:gd name="T3" fmla="*/ 138 h 410"/>
                  <a:gd name="T4" fmla="*/ 335 w 412"/>
                  <a:gd name="T5" fmla="*/ 40 h 410"/>
                  <a:gd name="T6" fmla="*/ 294 w 412"/>
                  <a:gd name="T7" fmla="*/ 52 h 410"/>
                  <a:gd name="T8" fmla="*/ 263 w 412"/>
                  <a:gd name="T9" fmla="*/ 57 h 410"/>
                  <a:gd name="T10" fmla="*/ 172 w 412"/>
                  <a:gd name="T11" fmla="*/ 0 h 410"/>
                  <a:gd name="T12" fmla="*/ 141 w 412"/>
                  <a:gd name="T13" fmla="*/ 62 h 410"/>
                  <a:gd name="T14" fmla="*/ 33 w 412"/>
                  <a:gd name="T15" fmla="*/ 83 h 410"/>
                  <a:gd name="T16" fmla="*/ 57 w 412"/>
                  <a:gd name="T17" fmla="*/ 150 h 410"/>
                  <a:gd name="T18" fmla="*/ 0 w 412"/>
                  <a:gd name="T19" fmla="*/ 241 h 410"/>
                  <a:gd name="T20" fmla="*/ 65 w 412"/>
                  <a:gd name="T21" fmla="*/ 272 h 410"/>
                  <a:gd name="T22" fmla="*/ 81 w 412"/>
                  <a:gd name="T23" fmla="*/ 370 h 410"/>
                  <a:gd name="T24" fmla="*/ 100 w 412"/>
                  <a:gd name="T25" fmla="*/ 370 h 410"/>
                  <a:gd name="T26" fmla="*/ 153 w 412"/>
                  <a:gd name="T27" fmla="*/ 353 h 410"/>
                  <a:gd name="T28" fmla="*/ 175 w 412"/>
                  <a:gd name="T29" fmla="*/ 410 h 410"/>
                  <a:gd name="T30" fmla="*/ 247 w 412"/>
                  <a:gd name="T31" fmla="*/ 410 h 410"/>
                  <a:gd name="T32" fmla="*/ 259 w 412"/>
                  <a:gd name="T33" fmla="*/ 370 h 410"/>
                  <a:gd name="T34" fmla="*/ 278 w 412"/>
                  <a:gd name="T35" fmla="*/ 348 h 410"/>
                  <a:gd name="T36" fmla="*/ 330 w 412"/>
                  <a:gd name="T37" fmla="*/ 372 h 410"/>
                  <a:gd name="T38" fmla="*/ 381 w 412"/>
                  <a:gd name="T39" fmla="*/ 322 h 410"/>
                  <a:gd name="T40" fmla="*/ 357 w 412"/>
                  <a:gd name="T41" fmla="*/ 258 h 410"/>
                  <a:gd name="T42" fmla="*/ 335 w 412"/>
                  <a:gd name="T43" fmla="*/ 222 h 410"/>
                  <a:gd name="T44" fmla="*/ 311 w 412"/>
                  <a:gd name="T45" fmla="*/ 272 h 410"/>
                  <a:gd name="T46" fmla="*/ 321 w 412"/>
                  <a:gd name="T47" fmla="*/ 322 h 410"/>
                  <a:gd name="T48" fmla="*/ 278 w 412"/>
                  <a:gd name="T49" fmla="*/ 303 h 410"/>
                  <a:gd name="T50" fmla="*/ 218 w 412"/>
                  <a:gd name="T51" fmla="*/ 370 h 410"/>
                  <a:gd name="T52" fmla="*/ 187 w 412"/>
                  <a:gd name="T53" fmla="*/ 324 h 410"/>
                  <a:gd name="T54" fmla="*/ 96 w 412"/>
                  <a:gd name="T55" fmla="*/ 327 h 410"/>
                  <a:gd name="T56" fmla="*/ 108 w 412"/>
                  <a:gd name="T57" fmla="*/ 272 h 410"/>
                  <a:gd name="T58" fmla="*/ 41 w 412"/>
                  <a:gd name="T59" fmla="*/ 210 h 410"/>
                  <a:gd name="T60" fmla="*/ 86 w 412"/>
                  <a:gd name="T61" fmla="*/ 181 h 410"/>
                  <a:gd name="T62" fmla="*/ 84 w 412"/>
                  <a:gd name="T63" fmla="*/ 90 h 410"/>
                  <a:gd name="T64" fmla="*/ 141 w 412"/>
                  <a:gd name="T65" fmla="*/ 105 h 410"/>
                  <a:gd name="T66" fmla="*/ 201 w 412"/>
                  <a:gd name="T67" fmla="*/ 40 h 410"/>
                  <a:gd name="T68" fmla="*/ 232 w 412"/>
                  <a:gd name="T69" fmla="*/ 88 h 410"/>
                  <a:gd name="T70" fmla="*/ 294 w 412"/>
                  <a:gd name="T71" fmla="*/ 98 h 410"/>
                  <a:gd name="T72" fmla="*/ 328 w 412"/>
                  <a:gd name="T73" fmla="*/ 93 h 410"/>
                  <a:gd name="T74" fmla="*/ 328 w 412"/>
                  <a:gd name="T75" fmla="*/ 181 h 410"/>
                  <a:gd name="T76" fmla="*/ 371 w 412"/>
                  <a:gd name="T77" fmla="*/ 196 h 410"/>
                  <a:gd name="T78" fmla="*/ 335 w 412"/>
                  <a:gd name="T79" fmla="*/ 2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2" h="410">
                    <a:moveTo>
                      <a:pt x="412" y="239"/>
                    </a:moveTo>
                    <a:lnTo>
                      <a:pt x="412" y="167"/>
                    </a:lnTo>
                    <a:lnTo>
                      <a:pt x="359" y="150"/>
                    </a:lnTo>
                    <a:lnTo>
                      <a:pt x="354" y="138"/>
                    </a:lnTo>
                    <a:lnTo>
                      <a:pt x="378" y="86"/>
                    </a:lnTo>
                    <a:lnTo>
                      <a:pt x="335" y="40"/>
                    </a:lnTo>
                    <a:lnTo>
                      <a:pt x="328" y="36"/>
                    </a:lnTo>
                    <a:lnTo>
                      <a:pt x="294" y="52"/>
                    </a:lnTo>
                    <a:lnTo>
                      <a:pt x="275" y="59"/>
                    </a:lnTo>
                    <a:lnTo>
                      <a:pt x="263" y="57"/>
                    </a:lnTo>
                    <a:lnTo>
                      <a:pt x="244" y="0"/>
                    </a:lnTo>
                    <a:lnTo>
                      <a:pt x="172" y="0"/>
                    </a:lnTo>
                    <a:lnTo>
                      <a:pt x="153" y="57"/>
                    </a:lnTo>
                    <a:lnTo>
                      <a:pt x="141" y="62"/>
                    </a:lnTo>
                    <a:lnTo>
                      <a:pt x="86" y="33"/>
                    </a:lnTo>
                    <a:lnTo>
                      <a:pt x="33" y="83"/>
                    </a:lnTo>
                    <a:lnTo>
                      <a:pt x="65" y="138"/>
                    </a:lnTo>
                    <a:lnTo>
                      <a:pt x="57" y="150"/>
                    </a:lnTo>
                    <a:lnTo>
                      <a:pt x="0" y="169"/>
                    </a:lnTo>
                    <a:lnTo>
                      <a:pt x="0" y="241"/>
                    </a:lnTo>
                    <a:lnTo>
                      <a:pt x="57" y="260"/>
                    </a:lnTo>
                    <a:lnTo>
                      <a:pt x="65" y="272"/>
                    </a:lnTo>
                    <a:lnTo>
                      <a:pt x="36" y="327"/>
                    </a:lnTo>
                    <a:lnTo>
                      <a:pt x="81" y="370"/>
                    </a:lnTo>
                    <a:lnTo>
                      <a:pt x="89" y="377"/>
                    </a:lnTo>
                    <a:lnTo>
                      <a:pt x="100" y="370"/>
                    </a:lnTo>
                    <a:lnTo>
                      <a:pt x="141" y="348"/>
                    </a:lnTo>
                    <a:lnTo>
                      <a:pt x="153" y="353"/>
                    </a:lnTo>
                    <a:lnTo>
                      <a:pt x="160" y="370"/>
                    </a:lnTo>
                    <a:lnTo>
                      <a:pt x="175" y="410"/>
                    </a:lnTo>
                    <a:lnTo>
                      <a:pt x="175" y="410"/>
                    </a:lnTo>
                    <a:lnTo>
                      <a:pt x="247" y="410"/>
                    </a:lnTo>
                    <a:lnTo>
                      <a:pt x="247" y="410"/>
                    </a:lnTo>
                    <a:lnTo>
                      <a:pt x="259" y="370"/>
                    </a:lnTo>
                    <a:lnTo>
                      <a:pt x="266" y="353"/>
                    </a:lnTo>
                    <a:lnTo>
                      <a:pt x="278" y="348"/>
                    </a:lnTo>
                    <a:lnTo>
                      <a:pt x="294" y="355"/>
                    </a:lnTo>
                    <a:lnTo>
                      <a:pt x="330" y="372"/>
                    </a:lnTo>
                    <a:lnTo>
                      <a:pt x="335" y="367"/>
                    </a:lnTo>
                    <a:lnTo>
                      <a:pt x="381" y="322"/>
                    </a:lnTo>
                    <a:lnTo>
                      <a:pt x="354" y="270"/>
                    </a:lnTo>
                    <a:lnTo>
                      <a:pt x="357" y="258"/>
                    </a:lnTo>
                    <a:lnTo>
                      <a:pt x="412" y="239"/>
                    </a:lnTo>
                    <a:close/>
                    <a:moveTo>
                      <a:pt x="335" y="222"/>
                    </a:moveTo>
                    <a:lnTo>
                      <a:pt x="323" y="227"/>
                    </a:lnTo>
                    <a:lnTo>
                      <a:pt x="311" y="272"/>
                    </a:lnTo>
                    <a:lnTo>
                      <a:pt x="330" y="313"/>
                    </a:lnTo>
                    <a:lnTo>
                      <a:pt x="321" y="322"/>
                    </a:lnTo>
                    <a:lnTo>
                      <a:pt x="294" y="310"/>
                    </a:lnTo>
                    <a:lnTo>
                      <a:pt x="278" y="303"/>
                    </a:lnTo>
                    <a:lnTo>
                      <a:pt x="232" y="322"/>
                    </a:lnTo>
                    <a:lnTo>
                      <a:pt x="218" y="370"/>
                    </a:lnTo>
                    <a:lnTo>
                      <a:pt x="203" y="370"/>
                    </a:lnTo>
                    <a:lnTo>
                      <a:pt x="187" y="324"/>
                    </a:lnTo>
                    <a:lnTo>
                      <a:pt x="141" y="303"/>
                    </a:lnTo>
                    <a:lnTo>
                      <a:pt x="96" y="327"/>
                    </a:lnTo>
                    <a:lnTo>
                      <a:pt x="86" y="317"/>
                    </a:lnTo>
                    <a:lnTo>
                      <a:pt x="108" y="272"/>
                    </a:lnTo>
                    <a:lnTo>
                      <a:pt x="89" y="227"/>
                    </a:lnTo>
                    <a:lnTo>
                      <a:pt x="41" y="210"/>
                    </a:lnTo>
                    <a:lnTo>
                      <a:pt x="41" y="198"/>
                    </a:lnTo>
                    <a:lnTo>
                      <a:pt x="86" y="181"/>
                    </a:lnTo>
                    <a:lnTo>
                      <a:pt x="110" y="136"/>
                    </a:lnTo>
                    <a:lnTo>
                      <a:pt x="84" y="90"/>
                    </a:lnTo>
                    <a:lnTo>
                      <a:pt x="93" y="83"/>
                    </a:lnTo>
                    <a:lnTo>
                      <a:pt x="141" y="105"/>
                    </a:lnTo>
                    <a:lnTo>
                      <a:pt x="187" y="88"/>
                    </a:lnTo>
                    <a:lnTo>
                      <a:pt x="201" y="40"/>
                    </a:lnTo>
                    <a:lnTo>
                      <a:pt x="215" y="40"/>
                    </a:lnTo>
                    <a:lnTo>
                      <a:pt x="232" y="88"/>
                    </a:lnTo>
                    <a:lnTo>
                      <a:pt x="278" y="105"/>
                    </a:lnTo>
                    <a:lnTo>
                      <a:pt x="294" y="98"/>
                    </a:lnTo>
                    <a:lnTo>
                      <a:pt x="321" y="83"/>
                    </a:lnTo>
                    <a:lnTo>
                      <a:pt x="328" y="93"/>
                    </a:lnTo>
                    <a:lnTo>
                      <a:pt x="309" y="136"/>
                    </a:lnTo>
                    <a:lnTo>
                      <a:pt x="328" y="181"/>
                    </a:lnTo>
                    <a:lnTo>
                      <a:pt x="335" y="184"/>
                    </a:lnTo>
                    <a:lnTo>
                      <a:pt x="371" y="196"/>
                    </a:lnTo>
                    <a:lnTo>
                      <a:pt x="371" y="210"/>
                    </a:lnTo>
                    <a:lnTo>
                      <a:pt x="335"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700"/>
              </a:p>
            </p:txBody>
          </p:sp>
          <p:sp>
            <p:nvSpPr>
              <p:cNvPr id="55" name="Freeform 57">
                <a:extLst>
                  <a:ext uri="{FF2B5EF4-FFF2-40B4-BE49-F238E27FC236}">
                    <a16:creationId xmlns:a16="http://schemas.microsoft.com/office/drawing/2014/main" id="{31EA6B05-ABAA-48C0-96AD-5380CDD242BD}"/>
                  </a:ext>
                </a:extLst>
              </p:cNvPr>
              <p:cNvSpPr>
                <a:spLocks noEditPoints="1"/>
              </p:cNvSpPr>
              <p:nvPr/>
            </p:nvSpPr>
            <p:spPr bwMode="auto">
              <a:xfrm>
                <a:off x="5303838" y="2752725"/>
                <a:ext cx="255588" cy="250825"/>
              </a:xfrm>
              <a:custGeom>
                <a:avLst/>
                <a:gdLst>
                  <a:gd name="T0" fmla="*/ 34 w 67"/>
                  <a:gd name="T1" fmla="*/ 0 h 66"/>
                  <a:gd name="T2" fmla="*/ 0 w 67"/>
                  <a:gd name="T3" fmla="*/ 33 h 66"/>
                  <a:gd name="T4" fmla="*/ 34 w 67"/>
                  <a:gd name="T5" fmla="*/ 66 h 66"/>
                  <a:gd name="T6" fmla="*/ 67 w 67"/>
                  <a:gd name="T7" fmla="*/ 33 h 66"/>
                  <a:gd name="T8" fmla="*/ 34 w 67"/>
                  <a:gd name="T9" fmla="*/ 0 h 66"/>
                  <a:gd name="T10" fmla="*/ 34 w 67"/>
                  <a:gd name="T11" fmla="*/ 49 h 66"/>
                  <a:gd name="T12" fmla="*/ 17 w 67"/>
                  <a:gd name="T13" fmla="*/ 33 h 66"/>
                  <a:gd name="T14" fmla="*/ 34 w 67"/>
                  <a:gd name="T15" fmla="*/ 17 h 66"/>
                  <a:gd name="T16" fmla="*/ 50 w 67"/>
                  <a:gd name="T17" fmla="*/ 33 h 66"/>
                  <a:gd name="T18" fmla="*/ 34 w 67"/>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6">
                    <a:moveTo>
                      <a:pt x="34" y="0"/>
                    </a:moveTo>
                    <a:cubicBezTo>
                      <a:pt x="15" y="0"/>
                      <a:pt x="0" y="15"/>
                      <a:pt x="0" y="33"/>
                    </a:cubicBezTo>
                    <a:cubicBezTo>
                      <a:pt x="0" y="51"/>
                      <a:pt x="15" y="66"/>
                      <a:pt x="34" y="66"/>
                    </a:cubicBezTo>
                    <a:cubicBezTo>
                      <a:pt x="52" y="66"/>
                      <a:pt x="67" y="51"/>
                      <a:pt x="67" y="33"/>
                    </a:cubicBezTo>
                    <a:cubicBezTo>
                      <a:pt x="67" y="15"/>
                      <a:pt x="52" y="0"/>
                      <a:pt x="34" y="0"/>
                    </a:cubicBezTo>
                    <a:close/>
                    <a:moveTo>
                      <a:pt x="34" y="49"/>
                    </a:moveTo>
                    <a:cubicBezTo>
                      <a:pt x="25" y="49"/>
                      <a:pt x="17" y="42"/>
                      <a:pt x="17" y="33"/>
                    </a:cubicBezTo>
                    <a:cubicBezTo>
                      <a:pt x="17" y="24"/>
                      <a:pt x="25" y="17"/>
                      <a:pt x="34" y="17"/>
                    </a:cubicBezTo>
                    <a:cubicBezTo>
                      <a:pt x="43" y="17"/>
                      <a:pt x="50" y="24"/>
                      <a:pt x="50" y="33"/>
                    </a:cubicBezTo>
                    <a:cubicBezTo>
                      <a:pt x="50" y="42"/>
                      <a:pt x="43" y="49"/>
                      <a:pt x="3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700"/>
              </a:p>
            </p:txBody>
          </p:sp>
        </p:grpSp>
        <p:grpSp>
          <p:nvGrpSpPr>
            <p:cNvPr id="24" name="Group 23">
              <a:extLst>
                <a:ext uri="{FF2B5EF4-FFF2-40B4-BE49-F238E27FC236}">
                  <a16:creationId xmlns:a16="http://schemas.microsoft.com/office/drawing/2014/main" id="{5EF4E3B7-F577-4E47-8E26-2E3E74C300BC}"/>
                </a:ext>
              </a:extLst>
            </p:cNvPr>
            <p:cNvGrpSpPr/>
            <p:nvPr/>
          </p:nvGrpSpPr>
          <p:grpSpPr>
            <a:xfrm>
              <a:off x="3008813" y="2968532"/>
              <a:ext cx="370215" cy="454169"/>
              <a:chOff x="3008813" y="2968532"/>
              <a:chExt cx="370215" cy="454169"/>
            </a:xfrm>
          </p:grpSpPr>
          <p:grpSp>
            <p:nvGrpSpPr>
              <p:cNvPr id="42" name="Group 41">
                <a:extLst>
                  <a:ext uri="{FF2B5EF4-FFF2-40B4-BE49-F238E27FC236}">
                    <a16:creationId xmlns:a16="http://schemas.microsoft.com/office/drawing/2014/main" id="{D09DB6F7-70AB-4FFA-9BE2-794EE0C7E39F}"/>
                  </a:ext>
                </a:extLst>
              </p:cNvPr>
              <p:cNvGrpSpPr>
                <a:grpSpLocks noChangeAspect="1"/>
              </p:cNvGrpSpPr>
              <p:nvPr/>
            </p:nvGrpSpPr>
            <p:grpSpPr>
              <a:xfrm>
                <a:off x="3098497" y="3100740"/>
                <a:ext cx="188197" cy="204742"/>
                <a:chOff x="11107169" y="250825"/>
                <a:chExt cx="433389" cy="471488"/>
              </a:xfrm>
              <a:solidFill>
                <a:schemeClr val="tx2"/>
              </a:solidFill>
            </p:grpSpPr>
            <p:sp>
              <p:nvSpPr>
                <p:cNvPr id="50" name="Freeform 290">
                  <a:extLst>
                    <a:ext uri="{FF2B5EF4-FFF2-40B4-BE49-F238E27FC236}">
                      <a16:creationId xmlns:a16="http://schemas.microsoft.com/office/drawing/2014/main" id="{7139C8FB-7BD5-4A36-B6D7-1BB848A568BC}"/>
                    </a:ext>
                  </a:extLst>
                </p:cNvPr>
                <p:cNvSpPr>
                  <a:spLocks/>
                </p:cNvSpPr>
                <p:nvPr/>
              </p:nvSpPr>
              <p:spPr bwMode="auto">
                <a:xfrm>
                  <a:off x="11158663" y="278680"/>
                  <a:ext cx="261940" cy="261939"/>
                </a:xfrm>
                <a:custGeom>
                  <a:avLst/>
                  <a:gdLst>
                    <a:gd name="T0" fmla="*/ 7 w 165"/>
                    <a:gd name="T1" fmla="*/ 165 h 165"/>
                    <a:gd name="T2" fmla="*/ 0 w 165"/>
                    <a:gd name="T3" fmla="*/ 158 h 165"/>
                    <a:gd name="T4" fmla="*/ 159 w 165"/>
                    <a:gd name="T5" fmla="*/ 0 h 165"/>
                    <a:gd name="T6" fmla="*/ 165 w 165"/>
                    <a:gd name="T7" fmla="*/ 6 h 165"/>
                    <a:gd name="T8" fmla="*/ 7 w 165"/>
                    <a:gd name="T9" fmla="*/ 165 h 165"/>
                  </a:gdLst>
                  <a:ahLst/>
                  <a:cxnLst>
                    <a:cxn ang="0">
                      <a:pos x="T0" y="T1"/>
                    </a:cxn>
                    <a:cxn ang="0">
                      <a:pos x="T2" y="T3"/>
                    </a:cxn>
                    <a:cxn ang="0">
                      <a:pos x="T4" y="T5"/>
                    </a:cxn>
                    <a:cxn ang="0">
                      <a:pos x="T6" y="T7"/>
                    </a:cxn>
                    <a:cxn ang="0">
                      <a:pos x="T8" y="T9"/>
                    </a:cxn>
                  </a:cxnLst>
                  <a:rect l="0" t="0" r="r" b="b"/>
                  <a:pathLst>
                    <a:path w="165" h="165">
                      <a:moveTo>
                        <a:pt x="7" y="165"/>
                      </a:moveTo>
                      <a:lnTo>
                        <a:pt x="0" y="158"/>
                      </a:lnTo>
                      <a:lnTo>
                        <a:pt x="159" y="0"/>
                      </a:lnTo>
                      <a:lnTo>
                        <a:pt x="165" y="6"/>
                      </a:lnTo>
                      <a:lnTo>
                        <a:pt x="7" y="165"/>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291">
                  <a:extLst>
                    <a:ext uri="{FF2B5EF4-FFF2-40B4-BE49-F238E27FC236}">
                      <a16:creationId xmlns:a16="http://schemas.microsoft.com/office/drawing/2014/main" id="{B0F4913D-DADE-4BD0-8B8D-EC85144B8871}"/>
                    </a:ext>
                  </a:extLst>
                </p:cNvPr>
                <p:cNvSpPr>
                  <a:spLocks noEditPoints="1"/>
                </p:cNvSpPr>
                <p:nvPr/>
              </p:nvSpPr>
              <p:spPr bwMode="auto">
                <a:xfrm>
                  <a:off x="11107169" y="250825"/>
                  <a:ext cx="433389" cy="471488"/>
                </a:xfrm>
                <a:custGeom>
                  <a:avLst/>
                  <a:gdLst>
                    <a:gd name="T0" fmla="*/ 183 w 366"/>
                    <a:gd name="T1" fmla="*/ 398 h 398"/>
                    <a:gd name="T2" fmla="*/ 180 w 366"/>
                    <a:gd name="T3" fmla="*/ 396 h 398"/>
                    <a:gd name="T4" fmla="*/ 174 w 366"/>
                    <a:gd name="T5" fmla="*/ 394 h 398"/>
                    <a:gd name="T6" fmla="*/ 65 w 366"/>
                    <a:gd name="T7" fmla="*/ 301 h 398"/>
                    <a:gd name="T8" fmla="*/ 18 w 366"/>
                    <a:gd name="T9" fmla="*/ 5 h 398"/>
                    <a:gd name="T10" fmla="*/ 19 w 366"/>
                    <a:gd name="T11" fmla="*/ 0 h 398"/>
                    <a:gd name="T12" fmla="*/ 349 w 366"/>
                    <a:gd name="T13" fmla="*/ 0 h 398"/>
                    <a:gd name="T14" fmla="*/ 349 w 366"/>
                    <a:gd name="T15" fmla="*/ 6 h 398"/>
                    <a:gd name="T16" fmla="*/ 194 w 366"/>
                    <a:gd name="T17" fmla="*/ 391 h 398"/>
                    <a:gd name="T18" fmla="*/ 186 w 366"/>
                    <a:gd name="T19" fmla="*/ 396 h 398"/>
                    <a:gd name="T20" fmla="*/ 183 w 366"/>
                    <a:gd name="T21" fmla="*/ 398 h 398"/>
                    <a:gd name="T22" fmla="*/ 29 w 366"/>
                    <a:gd name="T23" fmla="*/ 12 h 398"/>
                    <a:gd name="T24" fmla="*/ 179 w 366"/>
                    <a:gd name="T25" fmla="*/ 383 h 398"/>
                    <a:gd name="T26" fmla="*/ 182 w 366"/>
                    <a:gd name="T27" fmla="*/ 384 h 398"/>
                    <a:gd name="T28" fmla="*/ 189 w 366"/>
                    <a:gd name="T29" fmla="*/ 381 h 398"/>
                    <a:gd name="T30" fmla="*/ 337 w 366"/>
                    <a:gd name="T31" fmla="*/ 12 h 398"/>
                    <a:gd name="T32" fmla="*/ 29 w 366"/>
                    <a:gd name="T33" fmla="*/ 1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6" h="398">
                      <a:moveTo>
                        <a:pt x="183" y="398"/>
                      </a:moveTo>
                      <a:cubicBezTo>
                        <a:pt x="180" y="396"/>
                        <a:pt x="180" y="396"/>
                        <a:pt x="180" y="396"/>
                      </a:cubicBezTo>
                      <a:cubicBezTo>
                        <a:pt x="178" y="396"/>
                        <a:pt x="176" y="395"/>
                        <a:pt x="174" y="394"/>
                      </a:cubicBezTo>
                      <a:cubicBezTo>
                        <a:pt x="153" y="383"/>
                        <a:pt x="104" y="359"/>
                        <a:pt x="65" y="301"/>
                      </a:cubicBezTo>
                      <a:cubicBezTo>
                        <a:pt x="16" y="228"/>
                        <a:pt x="0" y="128"/>
                        <a:pt x="18" y="5"/>
                      </a:cubicBezTo>
                      <a:cubicBezTo>
                        <a:pt x="19" y="0"/>
                        <a:pt x="19" y="0"/>
                        <a:pt x="19" y="0"/>
                      </a:cubicBezTo>
                      <a:cubicBezTo>
                        <a:pt x="349" y="0"/>
                        <a:pt x="349" y="0"/>
                        <a:pt x="349" y="0"/>
                      </a:cubicBezTo>
                      <a:cubicBezTo>
                        <a:pt x="349" y="6"/>
                        <a:pt x="349" y="6"/>
                        <a:pt x="349" y="6"/>
                      </a:cubicBezTo>
                      <a:cubicBezTo>
                        <a:pt x="366" y="300"/>
                        <a:pt x="237" y="369"/>
                        <a:pt x="194" y="391"/>
                      </a:cubicBezTo>
                      <a:cubicBezTo>
                        <a:pt x="190" y="393"/>
                        <a:pt x="187" y="395"/>
                        <a:pt x="186" y="396"/>
                      </a:cubicBezTo>
                      <a:lnTo>
                        <a:pt x="183" y="398"/>
                      </a:lnTo>
                      <a:close/>
                      <a:moveTo>
                        <a:pt x="29" y="12"/>
                      </a:moveTo>
                      <a:cubicBezTo>
                        <a:pt x="4" y="197"/>
                        <a:pt x="54" y="321"/>
                        <a:pt x="179" y="383"/>
                      </a:cubicBezTo>
                      <a:cubicBezTo>
                        <a:pt x="180" y="383"/>
                        <a:pt x="181" y="384"/>
                        <a:pt x="182" y="384"/>
                      </a:cubicBezTo>
                      <a:cubicBezTo>
                        <a:pt x="184" y="383"/>
                        <a:pt x="186" y="382"/>
                        <a:pt x="189" y="381"/>
                      </a:cubicBezTo>
                      <a:cubicBezTo>
                        <a:pt x="229" y="359"/>
                        <a:pt x="352" y="294"/>
                        <a:pt x="337" y="12"/>
                      </a:cubicBezTo>
                      <a:lnTo>
                        <a:pt x="29" y="12"/>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292">
                  <a:extLst>
                    <a:ext uri="{FF2B5EF4-FFF2-40B4-BE49-F238E27FC236}">
                      <a16:creationId xmlns:a16="http://schemas.microsoft.com/office/drawing/2014/main" id="{BF1998A4-FD16-4DB5-9397-9CD482E4913D}"/>
                    </a:ext>
                  </a:extLst>
                </p:cNvPr>
                <p:cNvSpPr>
                  <a:spLocks/>
                </p:cNvSpPr>
                <p:nvPr/>
              </p:nvSpPr>
              <p:spPr bwMode="auto">
                <a:xfrm>
                  <a:off x="11223898" y="322116"/>
                  <a:ext cx="292100" cy="292099"/>
                </a:xfrm>
                <a:custGeom>
                  <a:avLst/>
                  <a:gdLst>
                    <a:gd name="T0" fmla="*/ 7 w 184"/>
                    <a:gd name="T1" fmla="*/ 184 h 184"/>
                    <a:gd name="T2" fmla="*/ 0 w 184"/>
                    <a:gd name="T3" fmla="*/ 178 h 184"/>
                    <a:gd name="T4" fmla="*/ 178 w 184"/>
                    <a:gd name="T5" fmla="*/ 0 h 184"/>
                    <a:gd name="T6" fmla="*/ 184 w 184"/>
                    <a:gd name="T7" fmla="*/ 7 h 184"/>
                    <a:gd name="T8" fmla="*/ 7 w 184"/>
                    <a:gd name="T9" fmla="*/ 184 h 184"/>
                  </a:gdLst>
                  <a:ahLst/>
                  <a:cxnLst>
                    <a:cxn ang="0">
                      <a:pos x="T0" y="T1"/>
                    </a:cxn>
                    <a:cxn ang="0">
                      <a:pos x="T2" y="T3"/>
                    </a:cxn>
                    <a:cxn ang="0">
                      <a:pos x="T4" y="T5"/>
                    </a:cxn>
                    <a:cxn ang="0">
                      <a:pos x="T6" y="T7"/>
                    </a:cxn>
                    <a:cxn ang="0">
                      <a:pos x="T8" y="T9"/>
                    </a:cxn>
                  </a:cxnLst>
                  <a:rect l="0" t="0" r="r" b="b"/>
                  <a:pathLst>
                    <a:path w="184" h="184">
                      <a:moveTo>
                        <a:pt x="7" y="184"/>
                      </a:moveTo>
                      <a:lnTo>
                        <a:pt x="0" y="178"/>
                      </a:lnTo>
                      <a:lnTo>
                        <a:pt x="178" y="0"/>
                      </a:lnTo>
                      <a:lnTo>
                        <a:pt x="184" y="7"/>
                      </a:lnTo>
                      <a:lnTo>
                        <a:pt x="7" y="184"/>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43" name="Group 42">
                <a:extLst>
                  <a:ext uri="{FF2B5EF4-FFF2-40B4-BE49-F238E27FC236}">
                    <a16:creationId xmlns:a16="http://schemas.microsoft.com/office/drawing/2014/main" id="{5CF577B9-8EB8-4549-8AD0-8D3E0920CF6F}"/>
                  </a:ext>
                </a:extLst>
              </p:cNvPr>
              <p:cNvGrpSpPr/>
              <p:nvPr/>
            </p:nvGrpSpPr>
            <p:grpSpPr>
              <a:xfrm>
                <a:off x="3008813" y="2968532"/>
                <a:ext cx="370215" cy="454169"/>
                <a:chOff x="1375346" y="3141552"/>
                <a:chExt cx="370215" cy="454169"/>
              </a:xfrm>
            </p:grpSpPr>
            <p:grpSp>
              <p:nvGrpSpPr>
                <p:cNvPr id="44" name="Group 43">
                  <a:extLst>
                    <a:ext uri="{FF2B5EF4-FFF2-40B4-BE49-F238E27FC236}">
                      <a16:creationId xmlns:a16="http://schemas.microsoft.com/office/drawing/2014/main" id="{5640CB3B-50E0-4E2E-928F-583ACFAE19CE}"/>
                    </a:ext>
                  </a:extLst>
                </p:cNvPr>
                <p:cNvGrpSpPr/>
                <p:nvPr/>
              </p:nvGrpSpPr>
              <p:grpSpPr>
                <a:xfrm>
                  <a:off x="1375346" y="3141552"/>
                  <a:ext cx="217233" cy="251242"/>
                  <a:chOff x="871269" y="788196"/>
                  <a:chExt cx="582104" cy="673236"/>
                </a:xfrm>
              </p:grpSpPr>
              <p:sp>
                <p:nvSpPr>
                  <p:cNvPr id="48" name="Freeform 298">
                    <a:extLst>
                      <a:ext uri="{FF2B5EF4-FFF2-40B4-BE49-F238E27FC236}">
                        <a16:creationId xmlns:a16="http://schemas.microsoft.com/office/drawing/2014/main" id="{27CADEF5-6F19-4730-97DE-1C6DC11CEB31}"/>
                      </a:ext>
                    </a:extLst>
                  </p:cNvPr>
                  <p:cNvSpPr>
                    <a:spLocks/>
                  </p:cNvSpPr>
                  <p:nvPr/>
                </p:nvSpPr>
                <p:spPr bwMode="auto">
                  <a:xfrm>
                    <a:off x="871269" y="891758"/>
                    <a:ext cx="539152" cy="569674"/>
                  </a:xfrm>
                  <a:custGeom>
                    <a:avLst/>
                    <a:gdLst>
                      <a:gd name="T0" fmla="*/ 2 w 167"/>
                      <a:gd name="T1" fmla="*/ 174 h 174"/>
                      <a:gd name="T2" fmla="*/ 0 w 167"/>
                      <a:gd name="T3" fmla="*/ 154 h 174"/>
                      <a:gd name="T4" fmla="*/ 154 w 167"/>
                      <a:gd name="T5" fmla="*/ 0 h 174"/>
                      <a:gd name="T6" fmla="*/ 167 w 167"/>
                      <a:gd name="T7" fmla="*/ 1 h 174"/>
                      <a:gd name="T8" fmla="*/ 166 w 167"/>
                      <a:gd name="T9" fmla="*/ 13 h 174"/>
                      <a:gd name="T10" fmla="*/ 154 w 167"/>
                      <a:gd name="T11" fmla="*/ 12 h 174"/>
                      <a:gd name="T12" fmla="*/ 12 w 167"/>
                      <a:gd name="T13" fmla="*/ 154 h 174"/>
                      <a:gd name="T14" fmla="*/ 14 w 167"/>
                      <a:gd name="T15" fmla="*/ 173 h 174"/>
                      <a:gd name="T16" fmla="*/ 2 w 167"/>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74">
                        <a:moveTo>
                          <a:pt x="2" y="174"/>
                        </a:moveTo>
                        <a:cubicBezTo>
                          <a:pt x="1" y="168"/>
                          <a:pt x="0" y="161"/>
                          <a:pt x="0" y="154"/>
                        </a:cubicBezTo>
                        <a:cubicBezTo>
                          <a:pt x="0" y="69"/>
                          <a:pt x="69" y="0"/>
                          <a:pt x="154" y="0"/>
                        </a:cubicBezTo>
                        <a:cubicBezTo>
                          <a:pt x="158" y="0"/>
                          <a:pt x="163" y="0"/>
                          <a:pt x="167" y="1"/>
                        </a:cubicBezTo>
                        <a:cubicBezTo>
                          <a:pt x="166" y="13"/>
                          <a:pt x="166" y="13"/>
                          <a:pt x="166" y="13"/>
                        </a:cubicBezTo>
                        <a:cubicBezTo>
                          <a:pt x="162" y="12"/>
                          <a:pt x="158" y="12"/>
                          <a:pt x="154" y="12"/>
                        </a:cubicBezTo>
                        <a:cubicBezTo>
                          <a:pt x="76" y="12"/>
                          <a:pt x="12" y="76"/>
                          <a:pt x="12" y="154"/>
                        </a:cubicBezTo>
                        <a:cubicBezTo>
                          <a:pt x="12" y="160"/>
                          <a:pt x="13" y="166"/>
                          <a:pt x="14" y="173"/>
                        </a:cubicBezTo>
                        <a:lnTo>
                          <a:pt x="2" y="174"/>
                        </a:lnTo>
                        <a:close/>
                      </a:path>
                    </a:pathLst>
                  </a:custGeom>
                  <a:solidFill>
                    <a:schemeClr val="tx2"/>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299">
                    <a:extLst>
                      <a:ext uri="{FF2B5EF4-FFF2-40B4-BE49-F238E27FC236}">
                        <a16:creationId xmlns:a16="http://schemas.microsoft.com/office/drawing/2014/main" id="{307D5ADB-9B20-426F-B0A0-06E2E4134BDF}"/>
                      </a:ext>
                    </a:extLst>
                  </p:cNvPr>
                  <p:cNvSpPr>
                    <a:spLocks/>
                  </p:cNvSpPr>
                  <p:nvPr/>
                </p:nvSpPr>
                <p:spPr bwMode="auto">
                  <a:xfrm>
                    <a:off x="1289471" y="788196"/>
                    <a:ext cx="163902" cy="140239"/>
                  </a:xfrm>
                  <a:custGeom>
                    <a:avLst/>
                    <a:gdLst>
                      <a:gd name="T0" fmla="*/ 6 w 38"/>
                      <a:gd name="T1" fmla="*/ 65 h 65"/>
                      <a:gd name="T2" fmla="*/ 0 w 38"/>
                      <a:gd name="T3" fmla="*/ 59 h 65"/>
                      <a:gd name="T4" fmla="*/ 26 w 38"/>
                      <a:gd name="T5" fmla="*/ 32 h 65"/>
                      <a:gd name="T6" fmla="*/ 0 w 38"/>
                      <a:gd name="T7" fmla="*/ 6 h 65"/>
                      <a:gd name="T8" fmla="*/ 6 w 38"/>
                      <a:gd name="T9" fmla="*/ 0 h 65"/>
                      <a:gd name="T10" fmla="*/ 38 w 38"/>
                      <a:gd name="T11" fmla="*/ 32 h 65"/>
                      <a:gd name="T12" fmla="*/ 6 w 38"/>
                      <a:gd name="T13" fmla="*/ 65 h 65"/>
                      <a:gd name="connsiteX0" fmla="*/ 10000 w 10000"/>
                      <a:gd name="connsiteY0" fmla="*/ 4923 h 9077"/>
                      <a:gd name="connsiteX1" fmla="*/ 0 w 10000"/>
                      <a:gd name="connsiteY1" fmla="*/ 9077 h 9077"/>
                      <a:gd name="connsiteX2" fmla="*/ 6842 w 10000"/>
                      <a:gd name="connsiteY2" fmla="*/ 4923 h 9077"/>
                      <a:gd name="connsiteX3" fmla="*/ 0 w 10000"/>
                      <a:gd name="connsiteY3" fmla="*/ 923 h 9077"/>
                      <a:gd name="connsiteX4" fmla="*/ 1579 w 10000"/>
                      <a:gd name="connsiteY4" fmla="*/ 0 h 9077"/>
                      <a:gd name="connsiteX5" fmla="*/ 10000 w 10000"/>
                      <a:gd name="connsiteY5" fmla="*/ 4923 h 9077"/>
                      <a:gd name="connsiteX0" fmla="*/ 10000 w 10000"/>
                      <a:gd name="connsiteY0" fmla="*/ 5424 h 5424"/>
                      <a:gd name="connsiteX1" fmla="*/ 6842 w 10000"/>
                      <a:gd name="connsiteY1" fmla="*/ 5424 h 5424"/>
                      <a:gd name="connsiteX2" fmla="*/ 0 w 10000"/>
                      <a:gd name="connsiteY2" fmla="*/ 1017 h 5424"/>
                      <a:gd name="connsiteX3" fmla="*/ 1579 w 10000"/>
                      <a:gd name="connsiteY3" fmla="*/ 0 h 5424"/>
                      <a:gd name="connsiteX4" fmla="*/ 10000 w 10000"/>
                      <a:gd name="connsiteY4" fmla="*/ 5424 h 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424">
                        <a:moveTo>
                          <a:pt x="10000" y="5424"/>
                        </a:moveTo>
                        <a:lnTo>
                          <a:pt x="6842" y="5424"/>
                        </a:lnTo>
                        <a:lnTo>
                          <a:pt x="0" y="1017"/>
                        </a:lnTo>
                        <a:lnTo>
                          <a:pt x="1579" y="0"/>
                        </a:lnTo>
                        <a:lnTo>
                          <a:pt x="10000" y="5424"/>
                        </a:lnTo>
                        <a:close/>
                      </a:path>
                    </a:pathLst>
                  </a:custGeom>
                  <a:solidFill>
                    <a:schemeClr val="tx2"/>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45" name="Group 44">
                  <a:extLst>
                    <a:ext uri="{FF2B5EF4-FFF2-40B4-BE49-F238E27FC236}">
                      <a16:creationId xmlns:a16="http://schemas.microsoft.com/office/drawing/2014/main" id="{8D82B1BD-9B70-4650-9A81-E027D5F8E3B9}"/>
                    </a:ext>
                  </a:extLst>
                </p:cNvPr>
                <p:cNvGrpSpPr/>
                <p:nvPr/>
              </p:nvGrpSpPr>
              <p:grpSpPr>
                <a:xfrm>
                  <a:off x="1526432" y="3338828"/>
                  <a:ext cx="219129" cy="256893"/>
                  <a:chOff x="1276123" y="1316823"/>
                  <a:chExt cx="587184" cy="688377"/>
                </a:xfrm>
              </p:grpSpPr>
              <p:sp>
                <p:nvSpPr>
                  <p:cNvPr id="46" name="Freeform 297">
                    <a:extLst>
                      <a:ext uri="{FF2B5EF4-FFF2-40B4-BE49-F238E27FC236}">
                        <a16:creationId xmlns:a16="http://schemas.microsoft.com/office/drawing/2014/main" id="{7D31DDCE-AD88-4643-8398-8BEBC1820978}"/>
                      </a:ext>
                    </a:extLst>
                  </p:cNvPr>
                  <p:cNvSpPr>
                    <a:spLocks/>
                  </p:cNvSpPr>
                  <p:nvPr/>
                </p:nvSpPr>
                <p:spPr bwMode="auto">
                  <a:xfrm>
                    <a:off x="1332781" y="1316823"/>
                    <a:ext cx="530526" cy="578438"/>
                  </a:xfrm>
                  <a:custGeom>
                    <a:avLst/>
                    <a:gdLst>
                      <a:gd name="T0" fmla="*/ 11 w 164"/>
                      <a:gd name="T1" fmla="*/ 176 h 176"/>
                      <a:gd name="T2" fmla="*/ 0 w 164"/>
                      <a:gd name="T3" fmla="*/ 176 h 176"/>
                      <a:gd name="T4" fmla="*/ 0 w 164"/>
                      <a:gd name="T5" fmla="*/ 164 h 176"/>
                      <a:gd name="T6" fmla="*/ 122 w 164"/>
                      <a:gd name="T7" fmla="*/ 109 h 176"/>
                      <a:gd name="T8" fmla="*/ 151 w 164"/>
                      <a:gd name="T9" fmla="*/ 38 h 176"/>
                      <a:gd name="T10" fmla="*/ 152 w 164"/>
                      <a:gd name="T11" fmla="*/ 23 h 176"/>
                      <a:gd name="T12" fmla="*/ 151 w 164"/>
                      <a:gd name="T13" fmla="*/ 2 h 176"/>
                      <a:gd name="T14" fmla="*/ 163 w 164"/>
                      <a:gd name="T15" fmla="*/ 0 h 176"/>
                      <a:gd name="T16" fmla="*/ 164 w 164"/>
                      <a:gd name="T17" fmla="*/ 23 h 176"/>
                      <a:gd name="T18" fmla="*/ 163 w 164"/>
                      <a:gd name="T19" fmla="*/ 39 h 176"/>
                      <a:gd name="T20" fmla="*/ 132 w 164"/>
                      <a:gd name="T21" fmla="*/ 117 h 176"/>
                      <a:gd name="T22" fmla="*/ 11 w 164"/>
                      <a:gd name="T2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76">
                        <a:moveTo>
                          <a:pt x="11" y="176"/>
                        </a:moveTo>
                        <a:cubicBezTo>
                          <a:pt x="7" y="176"/>
                          <a:pt x="3" y="176"/>
                          <a:pt x="0" y="176"/>
                        </a:cubicBezTo>
                        <a:cubicBezTo>
                          <a:pt x="0" y="164"/>
                          <a:pt x="0" y="164"/>
                          <a:pt x="0" y="164"/>
                        </a:cubicBezTo>
                        <a:cubicBezTo>
                          <a:pt x="48" y="167"/>
                          <a:pt x="93" y="147"/>
                          <a:pt x="122" y="109"/>
                        </a:cubicBezTo>
                        <a:cubicBezTo>
                          <a:pt x="139" y="88"/>
                          <a:pt x="149" y="64"/>
                          <a:pt x="151" y="38"/>
                        </a:cubicBezTo>
                        <a:cubicBezTo>
                          <a:pt x="152" y="33"/>
                          <a:pt x="152" y="28"/>
                          <a:pt x="152" y="23"/>
                        </a:cubicBezTo>
                        <a:cubicBezTo>
                          <a:pt x="152" y="16"/>
                          <a:pt x="152" y="9"/>
                          <a:pt x="151" y="2"/>
                        </a:cubicBezTo>
                        <a:cubicBezTo>
                          <a:pt x="163" y="0"/>
                          <a:pt x="163" y="0"/>
                          <a:pt x="163" y="0"/>
                        </a:cubicBezTo>
                        <a:cubicBezTo>
                          <a:pt x="164" y="8"/>
                          <a:pt x="164" y="15"/>
                          <a:pt x="164" y="23"/>
                        </a:cubicBezTo>
                        <a:cubicBezTo>
                          <a:pt x="164" y="28"/>
                          <a:pt x="164" y="33"/>
                          <a:pt x="163" y="39"/>
                        </a:cubicBezTo>
                        <a:cubicBezTo>
                          <a:pt x="160" y="67"/>
                          <a:pt x="150" y="94"/>
                          <a:pt x="132" y="117"/>
                        </a:cubicBezTo>
                        <a:cubicBezTo>
                          <a:pt x="102" y="155"/>
                          <a:pt x="58" y="176"/>
                          <a:pt x="11" y="176"/>
                        </a:cubicBezTo>
                        <a:close/>
                      </a:path>
                    </a:pathLst>
                  </a:custGeom>
                  <a:solidFill>
                    <a:schemeClr val="tx2"/>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00">
                    <a:extLst>
                      <a:ext uri="{FF2B5EF4-FFF2-40B4-BE49-F238E27FC236}">
                        <a16:creationId xmlns:a16="http://schemas.microsoft.com/office/drawing/2014/main" id="{0F48CF86-EE62-4235-82FD-80FF2AB0711E}"/>
                      </a:ext>
                    </a:extLst>
                  </p:cNvPr>
                  <p:cNvSpPr>
                    <a:spLocks/>
                  </p:cNvSpPr>
                  <p:nvPr/>
                </p:nvSpPr>
                <p:spPr bwMode="auto">
                  <a:xfrm>
                    <a:off x="1276123" y="1860589"/>
                    <a:ext cx="163910" cy="144611"/>
                  </a:xfrm>
                  <a:custGeom>
                    <a:avLst/>
                    <a:gdLst>
                      <a:gd name="T0" fmla="*/ 32 w 39"/>
                      <a:gd name="T1" fmla="*/ 65 h 65"/>
                      <a:gd name="T2" fmla="*/ 0 w 39"/>
                      <a:gd name="T3" fmla="*/ 32 h 65"/>
                      <a:gd name="T4" fmla="*/ 32 w 39"/>
                      <a:gd name="T5" fmla="*/ 0 h 65"/>
                      <a:gd name="T6" fmla="*/ 39 w 39"/>
                      <a:gd name="T7" fmla="*/ 6 h 65"/>
                      <a:gd name="T8" fmla="*/ 12 w 39"/>
                      <a:gd name="T9" fmla="*/ 32 h 65"/>
                      <a:gd name="T10" fmla="*/ 38 w 39"/>
                      <a:gd name="T11" fmla="*/ 59 h 65"/>
                      <a:gd name="T12" fmla="*/ 32 w 39"/>
                      <a:gd name="T13" fmla="*/ 65 h 65"/>
                      <a:gd name="connsiteX0" fmla="*/ 8205 w 10353"/>
                      <a:gd name="connsiteY0" fmla="*/ 10000 h 10000"/>
                      <a:gd name="connsiteX1" fmla="*/ 0 w 10353"/>
                      <a:gd name="connsiteY1" fmla="*/ 4923 h 10000"/>
                      <a:gd name="connsiteX2" fmla="*/ 8205 w 10353"/>
                      <a:gd name="connsiteY2" fmla="*/ 0 h 10000"/>
                      <a:gd name="connsiteX3" fmla="*/ 10000 w 10353"/>
                      <a:gd name="connsiteY3" fmla="*/ 923 h 10000"/>
                      <a:gd name="connsiteX4" fmla="*/ 10353 w 10353"/>
                      <a:gd name="connsiteY4" fmla="*/ 1047 h 10000"/>
                      <a:gd name="connsiteX5" fmla="*/ 3077 w 10353"/>
                      <a:gd name="connsiteY5" fmla="*/ 4923 h 10000"/>
                      <a:gd name="connsiteX6" fmla="*/ 9744 w 10353"/>
                      <a:gd name="connsiteY6" fmla="*/ 9077 h 10000"/>
                      <a:gd name="connsiteX7" fmla="*/ 8205 w 10353"/>
                      <a:gd name="connsiteY7" fmla="*/ 10000 h 10000"/>
                      <a:gd name="connsiteX0" fmla="*/ 8205 w 10000"/>
                      <a:gd name="connsiteY0" fmla="*/ 10000 h 10000"/>
                      <a:gd name="connsiteX1" fmla="*/ 0 w 10000"/>
                      <a:gd name="connsiteY1" fmla="*/ 4923 h 10000"/>
                      <a:gd name="connsiteX2" fmla="*/ 8205 w 10000"/>
                      <a:gd name="connsiteY2" fmla="*/ 0 h 10000"/>
                      <a:gd name="connsiteX3" fmla="*/ 10000 w 10000"/>
                      <a:gd name="connsiteY3" fmla="*/ 923 h 10000"/>
                      <a:gd name="connsiteX4" fmla="*/ 3077 w 10000"/>
                      <a:gd name="connsiteY4" fmla="*/ 4923 h 10000"/>
                      <a:gd name="connsiteX5" fmla="*/ 9744 w 10000"/>
                      <a:gd name="connsiteY5" fmla="*/ 9077 h 10000"/>
                      <a:gd name="connsiteX6" fmla="*/ 8205 w 10000"/>
                      <a:gd name="connsiteY6" fmla="*/ 10000 h 10000"/>
                      <a:gd name="connsiteX0" fmla="*/ 8205 w 9744"/>
                      <a:gd name="connsiteY0" fmla="*/ 10000 h 10000"/>
                      <a:gd name="connsiteX1" fmla="*/ 0 w 9744"/>
                      <a:gd name="connsiteY1" fmla="*/ 4923 h 10000"/>
                      <a:gd name="connsiteX2" fmla="*/ 8205 w 9744"/>
                      <a:gd name="connsiteY2" fmla="*/ 0 h 10000"/>
                      <a:gd name="connsiteX3" fmla="*/ 3077 w 9744"/>
                      <a:gd name="connsiteY3" fmla="*/ 4923 h 10000"/>
                      <a:gd name="connsiteX4" fmla="*/ 9744 w 9744"/>
                      <a:gd name="connsiteY4" fmla="*/ 9077 h 10000"/>
                      <a:gd name="connsiteX5" fmla="*/ 8205 w 9744"/>
                      <a:gd name="connsiteY5" fmla="*/ 10000 h 10000"/>
                      <a:gd name="connsiteX0" fmla="*/ 8421 w 10000"/>
                      <a:gd name="connsiteY0" fmla="*/ 5077 h 5077"/>
                      <a:gd name="connsiteX1" fmla="*/ 0 w 10000"/>
                      <a:gd name="connsiteY1" fmla="*/ 0 h 5077"/>
                      <a:gd name="connsiteX2" fmla="*/ 3158 w 10000"/>
                      <a:gd name="connsiteY2" fmla="*/ 0 h 5077"/>
                      <a:gd name="connsiteX3" fmla="*/ 10000 w 10000"/>
                      <a:gd name="connsiteY3" fmla="*/ 4154 h 5077"/>
                      <a:gd name="connsiteX4" fmla="*/ 8421 w 10000"/>
                      <a:gd name="connsiteY4" fmla="*/ 5077 h 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077">
                        <a:moveTo>
                          <a:pt x="8421" y="5077"/>
                        </a:moveTo>
                        <a:lnTo>
                          <a:pt x="0" y="0"/>
                        </a:lnTo>
                        <a:lnTo>
                          <a:pt x="3158" y="0"/>
                        </a:lnTo>
                        <a:lnTo>
                          <a:pt x="10000" y="4154"/>
                        </a:lnTo>
                        <a:lnTo>
                          <a:pt x="8421" y="5077"/>
                        </a:lnTo>
                        <a:close/>
                      </a:path>
                    </a:pathLst>
                  </a:custGeom>
                  <a:solidFill>
                    <a:schemeClr val="tx2"/>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grpSp>
        <p:grpSp>
          <p:nvGrpSpPr>
            <p:cNvPr id="25" name="Group 24">
              <a:extLst>
                <a:ext uri="{FF2B5EF4-FFF2-40B4-BE49-F238E27FC236}">
                  <a16:creationId xmlns:a16="http://schemas.microsoft.com/office/drawing/2014/main" id="{21E82435-C827-4BCF-9A4E-562E7C810A34}"/>
                </a:ext>
              </a:extLst>
            </p:cNvPr>
            <p:cNvGrpSpPr/>
            <p:nvPr/>
          </p:nvGrpSpPr>
          <p:grpSpPr>
            <a:xfrm>
              <a:off x="4253618" y="2268701"/>
              <a:ext cx="554094" cy="514330"/>
              <a:chOff x="4233190" y="1349918"/>
              <a:chExt cx="1420246" cy="1318321"/>
            </a:xfrm>
          </p:grpSpPr>
          <p:sp>
            <p:nvSpPr>
              <p:cNvPr id="26" name="Freeform: Shape 25">
                <a:extLst>
                  <a:ext uri="{FF2B5EF4-FFF2-40B4-BE49-F238E27FC236}">
                    <a16:creationId xmlns:a16="http://schemas.microsoft.com/office/drawing/2014/main" id="{79922817-2C4C-4A75-910B-1264FA6148EF}"/>
                  </a:ext>
                </a:extLst>
              </p:cNvPr>
              <p:cNvSpPr/>
              <p:nvPr/>
            </p:nvSpPr>
            <p:spPr>
              <a:xfrm>
                <a:off x="4233190" y="1735699"/>
                <a:ext cx="678688" cy="542951"/>
              </a:xfrm>
              <a:custGeom>
                <a:avLst/>
                <a:gdLst>
                  <a:gd name="connsiteX0" fmla="*/ 420053 w 904875"/>
                  <a:gd name="connsiteY0" fmla="*/ 90488 h 723900"/>
                  <a:gd name="connsiteX1" fmla="*/ 682943 w 904875"/>
                  <a:gd name="connsiteY1" fmla="*/ 305753 h 723900"/>
                  <a:gd name="connsiteX2" fmla="*/ 0 w 904875"/>
                  <a:gd name="connsiteY2" fmla="*/ 305753 h 723900"/>
                  <a:gd name="connsiteX3" fmla="*/ 0 w 904875"/>
                  <a:gd name="connsiteY3" fmla="*/ 424815 h 723900"/>
                  <a:gd name="connsiteX4" fmla="*/ 682943 w 904875"/>
                  <a:gd name="connsiteY4" fmla="*/ 424815 h 723900"/>
                  <a:gd name="connsiteX5" fmla="*/ 420053 w 904875"/>
                  <a:gd name="connsiteY5" fmla="*/ 646748 h 723900"/>
                  <a:gd name="connsiteX6" fmla="*/ 496253 w 904875"/>
                  <a:gd name="connsiteY6" fmla="*/ 729615 h 723900"/>
                  <a:gd name="connsiteX7" fmla="*/ 908685 w 904875"/>
                  <a:gd name="connsiteY7" fmla="*/ 366713 h 723900"/>
                  <a:gd name="connsiteX8" fmla="*/ 496253 w 904875"/>
                  <a:gd name="connsiteY8" fmla="*/ 0 h 723900"/>
                  <a:gd name="connsiteX9" fmla="*/ 420053 w 904875"/>
                  <a:gd name="connsiteY9" fmla="*/ 90488 h 723900"/>
                  <a:gd name="connsiteX10" fmla="*/ 420053 w 904875"/>
                  <a:gd name="connsiteY10" fmla="*/ 90488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875" h="723900">
                    <a:moveTo>
                      <a:pt x="420053" y="90488"/>
                    </a:moveTo>
                    <a:lnTo>
                      <a:pt x="682943" y="305753"/>
                    </a:lnTo>
                    <a:lnTo>
                      <a:pt x="0" y="305753"/>
                    </a:lnTo>
                    <a:lnTo>
                      <a:pt x="0" y="424815"/>
                    </a:lnTo>
                    <a:lnTo>
                      <a:pt x="682943" y="424815"/>
                    </a:lnTo>
                    <a:lnTo>
                      <a:pt x="420053" y="646748"/>
                    </a:lnTo>
                    <a:lnTo>
                      <a:pt x="496253" y="729615"/>
                    </a:lnTo>
                    <a:lnTo>
                      <a:pt x="908685" y="366713"/>
                    </a:lnTo>
                    <a:lnTo>
                      <a:pt x="496253" y="0"/>
                    </a:lnTo>
                    <a:lnTo>
                      <a:pt x="420053" y="90488"/>
                    </a:lnTo>
                    <a:lnTo>
                      <a:pt x="420053" y="90488"/>
                    </a:lnTo>
                    <a:close/>
                  </a:path>
                </a:pathLst>
              </a:custGeom>
              <a:solidFill>
                <a:schemeClr val="tx2"/>
              </a:solidFill>
              <a:ln w="9525" cap="flat">
                <a:noFill/>
                <a:prstDash val="solid"/>
                <a:miter/>
              </a:ln>
            </p:spPr>
            <p:txBody>
              <a:bodyPr rtlCol="0" anchor="ctr"/>
              <a:lstStyle/>
              <a:p>
                <a:endParaRPr lang="en-US" sz="1800"/>
              </a:p>
            </p:txBody>
          </p:sp>
          <p:sp>
            <p:nvSpPr>
              <p:cNvPr id="27" name="Freeform: Shape 26">
                <a:extLst>
                  <a:ext uri="{FF2B5EF4-FFF2-40B4-BE49-F238E27FC236}">
                    <a16:creationId xmlns:a16="http://schemas.microsoft.com/office/drawing/2014/main" id="{A1369B08-A0B2-472D-A514-89FCC5EFA209}"/>
                  </a:ext>
                </a:extLst>
              </p:cNvPr>
              <p:cNvSpPr/>
              <p:nvPr/>
            </p:nvSpPr>
            <p:spPr>
              <a:xfrm>
                <a:off x="4796144" y="1349918"/>
                <a:ext cx="307196" cy="1314512"/>
              </a:xfrm>
              <a:custGeom>
                <a:avLst/>
                <a:gdLst>
                  <a:gd name="connsiteX0" fmla="*/ 140017 w 409575"/>
                  <a:gd name="connsiteY0" fmla="*/ 0 h 1752600"/>
                  <a:gd name="connsiteX1" fmla="*/ 21907 w 409575"/>
                  <a:gd name="connsiteY1" fmla="*/ 0 h 1752600"/>
                  <a:gd name="connsiteX2" fmla="*/ 300038 w 409575"/>
                  <a:gd name="connsiteY2" fmla="*/ 872490 h 1752600"/>
                  <a:gd name="connsiteX3" fmla="*/ 0 w 409575"/>
                  <a:gd name="connsiteY3" fmla="*/ 1759268 h 1752600"/>
                  <a:gd name="connsiteX4" fmla="*/ 125730 w 409575"/>
                  <a:gd name="connsiteY4" fmla="*/ 1759268 h 1752600"/>
                  <a:gd name="connsiteX5" fmla="*/ 417195 w 409575"/>
                  <a:gd name="connsiteY5" fmla="*/ 872490 h 1752600"/>
                  <a:gd name="connsiteX6" fmla="*/ 140017 w 409575"/>
                  <a:gd name="connsiteY6" fmla="*/ 0 h 1752600"/>
                  <a:gd name="connsiteX7" fmla="*/ 140017 w 409575"/>
                  <a:gd name="connsiteY7"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1752600">
                    <a:moveTo>
                      <a:pt x="140017" y="0"/>
                    </a:moveTo>
                    <a:lnTo>
                      <a:pt x="21907" y="0"/>
                    </a:lnTo>
                    <a:cubicBezTo>
                      <a:pt x="36195" y="35243"/>
                      <a:pt x="300038" y="681038"/>
                      <a:pt x="300038" y="872490"/>
                    </a:cubicBezTo>
                    <a:cubicBezTo>
                      <a:pt x="300038" y="1063943"/>
                      <a:pt x="14288" y="1716405"/>
                      <a:pt x="0" y="1759268"/>
                    </a:cubicBezTo>
                    <a:lnTo>
                      <a:pt x="125730" y="1759268"/>
                    </a:lnTo>
                    <a:cubicBezTo>
                      <a:pt x="140017" y="1716405"/>
                      <a:pt x="417195" y="1063943"/>
                      <a:pt x="417195" y="872490"/>
                    </a:cubicBezTo>
                    <a:cubicBezTo>
                      <a:pt x="417195" y="673418"/>
                      <a:pt x="154305" y="35243"/>
                      <a:pt x="140017" y="0"/>
                    </a:cubicBezTo>
                    <a:lnTo>
                      <a:pt x="140017" y="0"/>
                    </a:lnTo>
                    <a:close/>
                  </a:path>
                </a:pathLst>
              </a:custGeom>
              <a:solidFill>
                <a:schemeClr val="tx2"/>
              </a:solidFill>
              <a:ln w="9525" cap="flat">
                <a:noFill/>
                <a:prstDash val="solid"/>
                <a:miter/>
              </a:ln>
            </p:spPr>
            <p:txBody>
              <a:bodyPr rtlCol="0" anchor="ctr"/>
              <a:lstStyle/>
              <a:p>
                <a:endParaRPr lang="en-US" sz="1800"/>
              </a:p>
            </p:txBody>
          </p:sp>
          <p:sp>
            <p:nvSpPr>
              <p:cNvPr id="28" name="Freeform: Shape 27">
                <a:extLst>
                  <a:ext uri="{FF2B5EF4-FFF2-40B4-BE49-F238E27FC236}">
                    <a16:creationId xmlns:a16="http://schemas.microsoft.com/office/drawing/2014/main" id="{44CFDD09-8D02-46BA-BFA2-EDE6CFF1B5F8}"/>
                  </a:ext>
                </a:extLst>
              </p:cNvPr>
              <p:cNvSpPr/>
              <p:nvPr/>
            </p:nvSpPr>
            <p:spPr>
              <a:xfrm>
                <a:off x="5073564" y="1554844"/>
                <a:ext cx="579872" cy="1109585"/>
              </a:xfrm>
              <a:custGeom>
                <a:avLst/>
                <a:gdLst>
                  <a:gd name="connsiteX0" fmla="*/ 629603 w 733425"/>
                  <a:gd name="connsiteY0" fmla="*/ 0 h 1752600"/>
                  <a:gd name="connsiteX1" fmla="*/ 15240 w 733425"/>
                  <a:gd name="connsiteY1" fmla="*/ 0 h 1752600"/>
                  <a:gd name="connsiteX2" fmla="*/ 56198 w 733425"/>
                  <a:gd name="connsiteY2" fmla="*/ 107633 h 1752600"/>
                  <a:gd name="connsiteX3" fmla="*/ 629603 w 733425"/>
                  <a:gd name="connsiteY3" fmla="*/ 107633 h 1752600"/>
                  <a:gd name="connsiteX4" fmla="*/ 629603 w 733425"/>
                  <a:gd name="connsiteY4" fmla="*/ 1644968 h 1752600"/>
                  <a:gd name="connsiteX5" fmla="*/ 46673 w 733425"/>
                  <a:gd name="connsiteY5" fmla="*/ 1644968 h 1752600"/>
                  <a:gd name="connsiteX6" fmla="*/ 0 w 733425"/>
                  <a:gd name="connsiteY6" fmla="*/ 1759268 h 1752600"/>
                  <a:gd name="connsiteX7" fmla="*/ 629603 w 733425"/>
                  <a:gd name="connsiteY7" fmla="*/ 1759268 h 1752600"/>
                  <a:gd name="connsiteX8" fmla="*/ 737235 w 733425"/>
                  <a:gd name="connsiteY8" fmla="*/ 1759268 h 1752600"/>
                  <a:gd name="connsiteX9" fmla="*/ 737235 w 733425"/>
                  <a:gd name="connsiteY9"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425" h="1752600">
                    <a:moveTo>
                      <a:pt x="629603" y="0"/>
                    </a:moveTo>
                    <a:lnTo>
                      <a:pt x="15240" y="0"/>
                    </a:lnTo>
                    <a:lnTo>
                      <a:pt x="56198" y="107633"/>
                    </a:lnTo>
                    <a:lnTo>
                      <a:pt x="629603" y="107633"/>
                    </a:lnTo>
                    <a:lnTo>
                      <a:pt x="629603" y="1644968"/>
                    </a:lnTo>
                    <a:lnTo>
                      <a:pt x="46673" y="1644968"/>
                    </a:lnTo>
                    <a:lnTo>
                      <a:pt x="0" y="1759268"/>
                    </a:lnTo>
                    <a:lnTo>
                      <a:pt x="629603" y="1759268"/>
                    </a:lnTo>
                    <a:lnTo>
                      <a:pt x="737235" y="1759268"/>
                    </a:lnTo>
                    <a:lnTo>
                      <a:pt x="737235" y="0"/>
                    </a:lnTo>
                    <a:close/>
                  </a:path>
                </a:pathLst>
              </a:custGeom>
              <a:solidFill>
                <a:schemeClr val="tx2"/>
              </a:solidFill>
              <a:ln w="9525" cap="flat">
                <a:noFill/>
                <a:prstDash val="solid"/>
                <a:miter/>
              </a:ln>
            </p:spPr>
            <p:txBody>
              <a:bodyPr rtlCol="0" anchor="ctr"/>
              <a:lstStyle/>
              <a:p>
                <a:endParaRPr lang="en-US" sz="1800"/>
              </a:p>
            </p:txBody>
          </p:sp>
          <p:sp>
            <p:nvSpPr>
              <p:cNvPr id="29" name="Rectangle 28">
                <a:extLst>
                  <a:ext uri="{FF2B5EF4-FFF2-40B4-BE49-F238E27FC236}">
                    <a16:creationId xmlns:a16="http://schemas.microsoft.com/office/drawing/2014/main" id="{F1122417-E551-4D27-A4F2-511C88D263C4}"/>
                  </a:ext>
                </a:extLst>
              </p:cNvPr>
              <p:cNvSpPr/>
              <p:nvPr/>
            </p:nvSpPr>
            <p:spPr>
              <a:xfrm>
                <a:off x="5210940" y="2323328"/>
                <a:ext cx="78586" cy="31477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0" name="Rectangle 29">
                <a:extLst>
                  <a:ext uri="{FF2B5EF4-FFF2-40B4-BE49-F238E27FC236}">
                    <a16:creationId xmlns:a16="http://schemas.microsoft.com/office/drawing/2014/main" id="{30BEB9D1-BD8D-4A2A-9F30-60204FEE7653}"/>
                  </a:ext>
                </a:extLst>
              </p:cNvPr>
              <p:cNvSpPr/>
              <p:nvPr/>
            </p:nvSpPr>
            <p:spPr>
              <a:xfrm>
                <a:off x="5387744" y="2323328"/>
                <a:ext cx="78586" cy="31477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1" name="Rectangle 30">
                <a:extLst>
                  <a:ext uri="{FF2B5EF4-FFF2-40B4-BE49-F238E27FC236}">
                    <a16:creationId xmlns:a16="http://schemas.microsoft.com/office/drawing/2014/main" id="{54F06631-E7CC-4557-951A-42DF748580A1}"/>
                  </a:ext>
                </a:extLst>
              </p:cNvPr>
              <p:cNvSpPr/>
              <p:nvPr/>
            </p:nvSpPr>
            <p:spPr>
              <a:xfrm rot="16200000">
                <a:off x="5299616" y="2234018"/>
                <a:ext cx="78042" cy="25538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2" name="Rectangle 31">
                <a:extLst>
                  <a:ext uri="{FF2B5EF4-FFF2-40B4-BE49-F238E27FC236}">
                    <a16:creationId xmlns:a16="http://schemas.microsoft.com/office/drawing/2014/main" id="{75FC76A8-2D1C-4888-B17F-2FB66D887E40}"/>
                  </a:ext>
                </a:extLst>
              </p:cNvPr>
              <p:cNvSpPr/>
              <p:nvPr/>
            </p:nvSpPr>
            <p:spPr>
              <a:xfrm rot="16200000">
                <a:off x="5377270" y="2085048"/>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3" name="Rectangle 32">
                <a:extLst>
                  <a:ext uri="{FF2B5EF4-FFF2-40B4-BE49-F238E27FC236}">
                    <a16:creationId xmlns:a16="http://schemas.microsoft.com/office/drawing/2014/main" id="{69C354F7-8A88-4D59-A3D3-00E99CAF0B76}"/>
                  </a:ext>
                </a:extLst>
              </p:cNvPr>
              <p:cNvSpPr/>
              <p:nvPr/>
            </p:nvSpPr>
            <p:spPr>
              <a:xfrm rot="16200000">
                <a:off x="5377270" y="1911433"/>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4" name="Rectangle 33">
                <a:extLst>
                  <a:ext uri="{FF2B5EF4-FFF2-40B4-BE49-F238E27FC236}">
                    <a16:creationId xmlns:a16="http://schemas.microsoft.com/office/drawing/2014/main" id="{1AE2C482-0FF7-4416-BB5D-19398BCE5583}"/>
                  </a:ext>
                </a:extLst>
              </p:cNvPr>
              <p:cNvSpPr/>
              <p:nvPr/>
            </p:nvSpPr>
            <p:spPr>
              <a:xfrm rot="16200000">
                <a:off x="5377270" y="1737818"/>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5" name="Rectangle 34">
                <a:extLst>
                  <a:ext uri="{FF2B5EF4-FFF2-40B4-BE49-F238E27FC236}">
                    <a16:creationId xmlns:a16="http://schemas.microsoft.com/office/drawing/2014/main" id="{C40747A3-E1A3-4245-8E83-E436396F95BE}"/>
                  </a:ext>
                </a:extLst>
              </p:cNvPr>
              <p:cNvSpPr/>
              <p:nvPr/>
            </p:nvSpPr>
            <p:spPr>
              <a:xfrm rot="16200000">
                <a:off x="5211213" y="2085048"/>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6" name="Rectangle 35">
                <a:extLst>
                  <a:ext uri="{FF2B5EF4-FFF2-40B4-BE49-F238E27FC236}">
                    <a16:creationId xmlns:a16="http://schemas.microsoft.com/office/drawing/2014/main" id="{A08803C3-4842-41E4-B288-EFECFE143DE7}"/>
                  </a:ext>
                </a:extLst>
              </p:cNvPr>
              <p:cNvSpPr/>
              <p:nvPr/>
            </p:nvSpPr>
            <p:spPr>
              <a:xfrm rot="16200000">
                <a:off x="5211213" y="1911433"/>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7" name="Rectangle 36">
                <a:extLst>
                  <a:ext uri="{FF2B5EF4-FFF2-40B4-BE49-F238E27FC236}">
                    <a16:creationId xmlns:a16="http://schemas.microsoft.com/office/drawing/2014/main" id="{894A1753-CD7E-4349-BF74-E7E2463F242D}"/>
                  </a:ext>
                </a:extLst>
              </p:cNvPr>
              <p:cNvSpPr/>
              <p:nvPr/>
            </p:nvSpPr>
            <p:spPr>
              <a:xfrm rot="16200000">
                <a:off x="5211213" y="1737818"/>
                <a:ext cx="78042" cy="78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8" name="Rectangle 37">
                <a:extLst>
                  <a:ext uri="{FF2B5EF4-FFF2-40B4-BE49-F238E27FC236}">
                    <a16:creationId xmlns:a16="http://schemas.microsoft.com/office/drawing/2014/main" id="{F52C087B-B109-480D-8005-E36E97039750}"/>
                  </a:ext>
                </a:extLst>
              </p:cNvPr>
              <p:cNvSpPr/>
              <p:nvPr/>
            </p:nvSpPr>
            <p:spPr>
              <a:xfrm>
                <a:off x="5160902" y="1390281"/>
                <a:ext cx="78586" cy="20826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39" name="Rectangle 38">
                <a:extLst>
                  <a:ext uri="{FF2B5EF4-FFF2-40B4-BE49-F238E27FC236}">
                    <a16:creationId xmlns:a16="http://schemas.microsoft.com/office/drawing/2014/main" id="{CE25DA08-F267-4728-9EFE-F92D2EF59442}"/>
                  </a:ext>
                </a:extLst>
              </p:cNvPr>
              <p:cNvSpPr/>
              <p:nvPr/>
            </p:nvSpPr>
            <p:spPr>
              <a:xfrm>
                <a:off x="5450902" y="1390281"/>
                <a:ext cx="78586" cy="20826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0" name="Rectangle 39">
                <a:extLst>
                  <a:ext uri="{FF2B5EF4-FFF2-40B4-BE49-F238E27FC236}">
                    <a16:creationId xmlns:a16="http://schemas.microsoft.com/office/drawing/2014/main" id="{6DA9B369-63B2-448B-A036-2FC67000F8DD}"/>
                  </a:ext>
                </a:extLst>
              </p:cNvPr>
              <p:cNvSpPr/>
              <p:nvPr/>
            </p:nvSpPr>
            <p:spPr>
              <a:xfrm rot="16200000">
                <a:off x="5302822" y="1247726"/>
                <a:ext cx="84749" cy="36858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41" name="Isosceles Triangle 33">
                <a:extLst>
                  <a:ext uri="{FF2B5EF4-FFF2-40B4-BE49-F238E27FC236}">
                    <a16:creationId xmlns:a16="http://schemas.microsoft.com/office/drawing/2014/main" id="{0FD63842-3F62-4ED4-9A8B-F744B05EB721}"/>
                  </a:ext>
                </a:extLst>
              </p:cNvPr>
              <p:cNvSpPr/>
              <p:nvPr/>
            </p:nvSpPr>
            <p:spPr>
              <a:xfrm>
                <a:off x="5007001" y="2404544"/>
                <a:ext cx="102699" cy="263695"/>
              </a:xfrm>
              <a:custGeom>
                <a:avLst/>
                <a:gdLst>
                  <a:gd name="connsiteX0" fmla="*/ 0 w 207474"/>
                  <a:gd name="connsiteY0" fmla="*/ 263695 h 263695"/>
                  <a:gd name="connsiteX1" fmla="*/ 207474 w 207474"/>
                  <a:gd name="connsiteY1" fmla="*/ 0 h 263695"/>
                  <a:gd name="connsiteX2" fmla="*/ 207474 w 207474"/>
                  <a:gd name="connsiteY2" fmla="*/ 263695 h 263695"/>
                  <a:gd name="connsiteX3" fmla="*/ 0 w 207474"/>
                  <a:gd name="connsiteY3" fmla="*/ 263695 h 263695"/>
                  <a:gd name="connsiteX0" fmla="*/ 0 w 154134"/>
                  <a:gd name="connsiteY0" fmla="*/ 261790 h 263695"/>
                  <a:gd name="connsiteX1" fmla="*/ 154134 w 154134"/>
                  <a:gd name="connsiteY1" fmla="*/ 0 h 263695"/>
                  <a:gd name="connsiteX2" fmla="*/ 154134 w 154134"/>
                  <a:gd name="connsiteY2" fmla="*/ 263695 h 263695"/>
                  <a:gd name="connsiteX3" fmla="*/ 0 w 154134"/>
                  <a:gd name="connsiteY3" fmla="*/ 261790 h 263695"/>
                  <a:gd name="connsiteX0" fmla="*/ 0 w 79839"/>
                  <a:gd name="connsiteY0" fmla="*/ 261790 h 263695"/>
                  <a:gd name="connsiteX1" fmla="*/ 79839 w 79839"/>
                  <a:gd name="connsiteY1" fmla="*/ 0 h 263695"/>
                  <a:gd name="connsiteX2" fmla="*/ 79839 w 79839"/>
                  <a:gd name="connsiteY2" fmla="*/ 263695 h 263695"/>
                  <a:gd name="connsiteX3" fmla="*/ 0 w 79839"/>
                  <a:gd name="connsiteY3" fmla="*/ 261790 h 263695"/>
                  <a:gd name="connsiteX0" fmla="*/ 0 w 100794"/>
                  <a:gd name="connsiteY0" fmla="*/ 261790 h 263695"/>
                  <a:gd name="connsiteX1" fmla="*/ 100794 w 100794"/>
                  <a:gd name="connsiteY1" fmla="*/ 0 h 263695"/>
                  <a:gd name="connsiteX2" fmla="*/ 100794 w 100794"/>
                  <a:gd name="connsiteY2" fmla="*/ 263695 h 263695"/>
                  <a:gd name="connsiteX3" fmla="*/ 0 w 100794"/>
                  <a:gd name="connsiteY3" fmla="*/ 261790 h 263695"/>
                  <a:gd name="connsiteX0" fmla="*/ 0 w 100794"/>
                  <a:gd name="connsiteY0" fmla="*/ 261790 h 263695"/>
                  <a:gd name="connsiteX1" fmla="*/ 100794 w 100794"/>
                  <a:gd name="connsiteY1" fmla="*/ 0 h 263695"/>
                  <a:gd name="connsiteX2" fmla="*/ 100794 w 100794"/>
                  <a:gd name="connsiteY2" fmla="*/ 263695 h 263695"/>
                  <a:gd name="connsiteX3" fmla="*/ 0 w 100794"/>
                  <a:gd name="connsiteY3" fmla="*/ 261790 h 263695"/>
                  <a:gd name="connsiteX0" fmla="*/ 0 w 100794"/>
                  <a:gd name="connsiteY0" fmla="*/ 261790 h 263695"/>
                  <a:gd name="connsiteX1" fmla="*/ 100794 w 100794"/>
                  <a:gd name="connsiteY1" fmla="*/ 0 h 263695"/>
                  <a:gd name="connsiteX2" fmla="*/ 100794 w 100794"/>
                  <a:gd name="connsiteY2" fmla="*/ 263695 h 263695"/>
                  <a:gd name="connsiteX3" fmla="*/ 0 w 100794"/>
                  <a:gd name="connsiteY3" fmla="*/ 261790 h 263695"/>
                  <a:gd name="connsiteX0" fmla="*/ 0 w 102699"/>
                  <a:gd name="connsiteY0" fmla="*/ 263695 h 263695"/>
                  <a:gd name="connsiteX1" fmla="*/ 102699 w 102699"/>
                  <a:gd name="connsiteY1" fmla="*/ 0 h 263695"/>
                  <a:gd name="connsiteX2" fmla="*/ 102699 w 102699"/>
                  <a:gd name="connsiteY2" fmla="*/ 263695 h 263695"/>
                  <a:gd name="connsiteX3" fmla="*/ 0 w 102699"/>
                  <a:gd name="connsiteY3" fmla="*/ 263695 h 263695"/>
                </a:gdLst>
                <a:ahLst/>
                <a:cxnLst>
                  <a:cxn ang="0">
                    <a:pos x="connsiteX0" y="connsiteY0"/>
                  </a:cxn>
                  <a:cxn ang="0">
                    <a:pos x="connsiteX1" y="connsiteY1"/>
                  </a:cxn>
                  <a:cxn ang="0">
                    <a:pos x="connsiteX2" y="connsiteY2"/>
                  </a:cxn>
                  <a:cxn ang="0">
                    <a:pos x="connsiteX3" y="connsiteY3"/>
                  </a:cxn>
                </a:cxnLst>
                <a:rect l="l" t="t" r="r" b="b"/>
                <a:pathLst>
                  <a:path w="102699" h="263695">
                    <a:moveTo>
                      <a:pt x="0" y="263695"/>
                    </a:moveTo>
                    <a:cubicBezTo>
                      <a:pt x="41218" y="165002"/>
                      <a:pt x="69101" y="87263"/>
                      <a:pt x="102699" y="0"/>
                    </a:cubicBezTo>
                    <a:lnTo>
                      <a:pt x="102699" y="263695"/>
                    </a:lnTo>
                    <a:lnTo>
                      <a:pt x="0" y="263695"/>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spTree>
    <p:extLst>
      <p:ext uri="{BB962C8B-B14F-4D97-AF65-F5344CB8AC3E}">
        <p14:creationId xmlns:p14="http://schemas.microsoft.com/office/powerpoint/2010/main" val="368273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2C6D-0A74-4074-A771-35508A8F6AB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79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98">
            <a:extLst>
              <a:ext uri="{FF2B5EF4-FFF2-40B4-BE49-F238E27FC236}">
                <a16:creationId xmlns:a16="http://schemas.microsoft.com/office/drawing/2014/main" id="{347F2E24-4C62-B24D-8800-DD386C2A3CD2}"/>
              </a:ext>
            </a:extLst>
          </p:cNvPr>
          <p:cNvSpPr>
            <a:spLocks noChangeAspect="1"/>
          </p:cNvSpPr>
          <p:nvPr/>
        </p:nvSpPr>
        <p:spPr>
          <a:xfrm>
            <a:off x="0" y="721170"/>
            <a:ext cx="9144000" cy="1337094"/>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5" name="Title 4">
            <a:extLst>
              <a:ext uri="{FF2B5EF4-FFF2-40B4-BE49-F238E27FC236}">
                <a16:creationId xmlns:a16="http://schemas.microsoft.com/office/drawing/2014/main" id="{846E8F96-D407-408C-8640-4A3F7B793240}"/>
              </a:ext>
            </a:extLst>
          </p:cNvPr>
          <p:cNvSpPr>
            <a:spLocks noGrp="1"/>
          </p:cNvSpPr>
          <p:nvPr>
            <p:ph type="title"/>
          </p:nvPr>
        </p:nvSpPr>
        <p:spPr/>
        <p:txBody>
          <a:bodyPr/>
          <a:lstStyle/>
          <a:p>
            <a:r>
              <a:rPr lang="en-US"/>
              <a:t>Cyber Recovery is a Key Enabler of Cyber Resilience</a:t>
            </a:r>
          </a:p>
        </p:txBody>
      </p:sp>
      <p:sp>
        <p:nvSpPr>
          <p:cNvPr id="59" name="Rectangle: Rounded Corners 58">
            <a:extLst>
              <a:ext uri="{FF2B5EF4-FFF2-40B4-BE49-F238E27FC236}">
                <a16:creationId xmlns:a16="http://schemas.microsoft.com/office/drawing/2014/main" id="{BCB46E80-4115-4302-B725-2A3A4A16DEC2}"/>
              </a:ext>
            </a:extLst>
          </p:cNvPr>
          <p:cNvSpPr/>
          <p:nvPr/>
        </p:nvSpPr>
        <p:spPr>
          <a:xfrm>
            <a:off x="0" y="755058"/>
            <a:ext cx="9143997" cy="128708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2"/>
                </a:solidFill>
              </a:rPr>
              <a:t>Focus on increasing confidence in the ability to recover </a:t>
            </a:r>
            <a:br>
              <a:rPr lang="en-US" sz="2000">
                <a:solidFill>
                  <a:schemeClr val="tx2"/>
                </a:solidFill>
              </a:rPr>
            </a:br>
            <a:r>
              <a:rPr lang="en-US" sz="2000">
                <a:solidFill>
                  <a:schemeClr val="tx2"/>
                </a:solidFill>
              </a:rPr>
              <a:t>from a cyber attack through key technologies and processes</a:t>
            </a:r>
          </a:p>
        </p:txBody>
      </p:sp>
      <p:grpSp>
        <p:nvGrpSpPr>
          <p:cNvPr id="4" name="Group 3">
            <a:extLst>
              <a:ext uri="{FF2B5EF4-FFF2-40B4-BE49-F238E27FC236}">
                <a16:creationId xmlns:a16="http://schemas.microsoft.com/office/drawing/2014/main" id="{B1A3CAD2-5AFB-074D-B334-E6DA6918ABDD}"/>
              </a:ext>
            </a:extLst>
          </p:cNvPr>
          <p:cNvGrpSpPr/>
          <p:nvPr/>
        </p:nvGrpSpPr>
        <p:grpSpPr>
          <a:xfrm>
            <a:off x="384977" y="2392662"/>
            <a:ext cx="1499875" cy="2123364"/>
            <a:chOff x="271572" y="2339124"/>
            <a:chExt cx="1499875" cy="2123364"/>
          </a:xfrm>
        </p:grpSpPr>
        <p:sp>
          <p:nvSpPr>
            <p:cNvPr id="55" name="Rounded Rectangle 54">
              <a:extLst>
                <a:ext uri="{FF2B5EF4-FFF2-40B4-BE49-F238E27FC236}">
                  <a16:creationId xmlns:a16="http://schemas.microsoft.com/office/drawing/2014/main" id="{D9106EFF-11F9-0040-A645-EF66D23E1265}"/>
                </a:ext>
              </a:extLst>
            </p:cNvPr>
            <p:cNvSpPr>
              <a:spLocks/>
            </p:cNvSpPr>
            <p:nvPr/>
          </p:nvSpPr>
          <p:spPr>
            <a:xfrm>
              <a:off x="271572" y="2614992"/>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56" name="Rounded Rectangle 55">
              <a:extLst>
                <a:ext uri="{FF2B5EF4-FFF2-40B4-BE49-F238E27FC236}">
                  <a16:creationId xmlns:a16="http://schemas.microsoft.com/office/drawing/2014/main" id="{9E94B41D-61A8-9140-AE8A-5C959CA6B270}"/>
                </a:ext>
              </a:extLst>
            </p:cNvPr>
            <p:cNvSpPr>
              <a:spLocks/>
            </p:cNvSpPr>
            <p:nvPr/>
          </p:nvSpPr>
          <p:spPr>
            <a:xfrm>
              <a:off x="411126" y="2339124"/>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Air Gapping, </a:t>
              </a:r>
            </a:p>
            <a:p>
              <a:pPr algn="ctr" fontAlgn="ctr"/>
              <a:r>
                <a:rPr lang="en-US" sz="1200" b="1">
                  <a:solidFill>
                    <a:schemeClr val="tx2"/>
                  </a:solidFill>
                </a:rPr>
                <a:t>Immutability</a:t>
              </a:r>
            </a:p>
            <a:p>
              <a:pPr algn="ctr" fontAlgn="ctr"/>
              <a:r>
                <a:rPr lang="en-US" sz="1200" b="1">
                  <a:solidFill>
                    <a:schemeClr val="tx2"/>
                  </a:solidFill>
                </a:rPr>
                <a:t>&amp; automation</a:t>
              </a:r>
            </a:p>
          </p:txBody>
        </p:sp>
        <p:grpSp>
          <p:nvGrpSpPr>
            <p:cNvPr id="62" name="Group 61">
              <a:extLst>
                <a:ext uri="{FF2B5EF4-FFF2-40B4-BE49-F238E27FC236}">
                  <a16:creationId xmlns:a16="http://schemas.microsoft.com/office/drawing/2014/main" id="{831DCC51-1576-44C2-A91B-03E360E6723C}"/>
                </a:ext>
              </a:extLst>
            </p:cNvPr>
            <p:cNvGrpSpPr/>
            <p:nvPr/>
          </p:nvGrpSpPr>
          <p:grpSpPr>
            <a:xfrm>
              <a:off x="531634" y="3331100"/>
              <a:ext cx="944089" cy="941970"/>
              <a:chOff x="1914125" y="1243427"/>
              <a:chExt cx="2226180" cy="2221186"/>
            </a:xfrm>
          </p:grpSpPr>
          <p:sp>
            <p:nvSpPr>
              <p:cNvPr id="63" name="Oval 62">
                <a:extLst>
                  <a:ext uri="{FF2B5EF4-FFF2-40B4-BE49-F238E27FC236}">
                    <a16:creationId xmlns:a16="http://schemas.microsoft.com/office/drawing/2014/main" id="{8226FBB9-7974-4CF8-888E-36C34411262A}"/>
                  </a:ext>
                </a:extLst>
              </p:cNvPr>
              <p:cNvSpPr/>
              <p:nvPr/>
            </p:nvSpPr>
            <p:spPr>
              <a:xfrm>
                <a:off x="2815489" y="1243427"/>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bg2"/>
                  </a:solidFill>
                </a:endParaRPr>
              </a:p>
            </p:txBody>
          </p:sp>
          <p:sp>
            <p:nvSpPr>
              <p:cNvPr id="64" name="Oval 63">
                <a:extLst>
                  <a:ext uri="{FF2B5EF4-FFF2-40B4-BE49-F238E27FC236}">
                    <a16:creationId xmlns:a16="http://schemas.microsoft.com/office/drawing/2014/main" id="{F35A6EFF-39DC-4E5F-8BD2-5B808E9E50D8}"/>
                  </a:ext>
                </a:extLst>
              </p:cNvPr>
              <p:cNvSpPr/>
              <p:nvPr/>
            </p:nvSpPr>
            <p:spPr>
              <a:xfrm>
                <a:off x="2168780" y="1498406"/>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5" name="Oval 64">
                <a:extLst>
                  <a:ext uri="{FF2B5EF4-FFF2-40B4-BE49-F238E27FC236}">
                    <a16:creationId xmlns:a16="http://schemas.microsoft.com/office/drawing/2014/main" id="{E5BA3238-A34C-47F4-A48D-6A9D9BE6B622}"/>
                  </a:ext>
                </a:extLst>
              </p:cNvPr>
              <p:cNvSpPr/>
              <p:nvPr/>
            </p:nvSpPr>
            <p:spPr>
              <a:xfrm>
                <a:off x="1914127" y="2142045"/>
                <a:ext cx="430886" cy="43088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6" name="Oval 65">
                <a:extLst>
                  <a:ext uri="{FF2B5EF4-FFF2-40B4-BE49-F238E27FC236}">
                    <a16:creationId xmlns:a16="http://schemas.microsoft.com/office/drawing/2014/main" id="{83499D1D-9594-497B-A1A6-0BC1C6D43A6C}"/>
                  </a:ext>
                </a:extLst>
              </p:cNvPr>
              <p:cNvSpPr/>
              <p:nvPr/>
            </p:nvSpPr>
            <p:spPr>
              <a:xfrm>
                <a:off x="2168780" y="2774093"/>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7" name="Oval 66">
                <a:extLst>
                  <a:ext uri="{FF2B5EF4-FFF2-40B4-BE49-F238E27FC236}">
                    <a16:creationId xmlns:a16="http://schemas.microsoft.com/office/drawing/2014/main" id="{8B0B5F04-9075-4A61-96C2-587F88D3B86F}"/>
                  </a:ext>
                </a:extLst>
              </p:cNvPr>
              <p:cNvSpPr/>
              <p:nvPr/>
            </p:nvSpPr>
            <p:spPr>
              <a:xfrm>
                <a:off x="2815489" y="3033725"/>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8" name="Oval 67">
                <a:extLst>
                  <a:ext uri="{FF2B5EF4-FFF2-40B4-BE49-F238E27FC236}">
                    <a16:creationId xmlns:a16="http://schemas.microsoft.com/office/drawing/2014/main" id="{3E83E3B5-D2D4-4B4E-B161-2778096A57BB}"/>
                  </a:ext>
                </a:extLst>
              </p:cNvPr>
              <p:cNvSpPr/>
              <p:nvPr/>
            </p:nvSpPr>
            <p:spPr>
              <a:xfrm>
                <a:off x="3442161" y="2774093"/>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9" name="Oval 68">
                <a:extLst>
                  <a:ext uri="{FF2B5EF4-FFF2-40B4-BE49-F238E27FC236}">
                    <a16:creationId xmlns:a16="http://schemas.microsoft.com/office/drawing/2014/main" id="{3DA061BF-0252-42D0-8870-05B69798590A}"/>
                  </a:ext>
                </a:extLst>
              </p:cNvPr>
              <p:cNvSpPr/>
              <p:nvPr/>
            </p:nvSpPr>
            <p:spPr>
              <a:xfrm>
                <a:off x="3709421" y="2142045"/>
                <a:ext cx="430886" cy="43088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0" name="Oval 69">
                <a:extLst>
                  <a:ext uri="{FF2B5EF4-FFF2-40B4-BE49-F238E27FC236}">
                    <a16:creationId xmlns:a16="http://schemas.microsoft.com/office/drawing/2014/main" id="{03A79D54-D34B-4935-B7A1-9676C23A0978}"/>
                  </a:ext>
                </a:extLst>
              </p:cNvPr>
              <p:cNvSpPr/>
              <p:nvPr/>
            </p:nvSpPr>
            <p:spPr>
              <a:xfrm>
                <a:off x="3440124" y="1510326"/>
                <a:ext cx="430887" cy="4308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1" name="Oval 70">
                <a:extLst>
                  <a:ext uri="{FF2B5EF4-FFF2-40B4-BE49-F238E27FC236}">
                    <a16:creationId xmlns:a16="http://schemas.microsoft.com/office/drawing/2014/main" id="{17CCB06E-30D1-486D-8FC1-1C7EACD84E72}"/>
                  </a:ext>
                </a:extLst>
              </p:cNvPr>
              <p:cNvSpPr/>
              <p:nvPr/>
            </p:nvSpPr>
            <p:spPr>
              <a:xfrm>
                <a:off x="2707499" y="2034056"/>
                <a:ext cx="646867" cy="64686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72" name="Straight Connector 71">
                <a:extLst>
                  <a:ext uri="{FF2B5EF4-FFF2-40B4-BE49-F238E27FC236}">
                    <a16:creationId xmlns:a16="http://schemas.microsoft.com/office/drawing/2014/main" id="{26FEDE61-F600-4A82-AA9F-BB78589EC1E1}"/>
                  </a:ext>
                </a:extLst>
              </p:cNvPr>
              <p:cNvCxnSpPr>
                <a:stCxn id="64" idx="5"/>
                <a:endCxn id="71" idx="1"/>
              </p:cNvCxnSpPr>
              <p:nvPr/>
            </p:nvCxnSpPr>
            <p:spPr>
              <a:xfrm>
                <a:off x="2536566" y="1866190"/>
                <a:ext cx="265665" cy="262597"/>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502EF4B9-D2A6-40FD-BECA-021EE1B12E59}"/>
                  </a:ext>
                </a:extLst>
              </p:cNvPr>
              <p:cNvCxnSpPr>
                <a:stCxn id="65" idx="6"/>
                <a:endCxn id="71" idx="2"/>
              </p:cNvCxnSpPr>
              <p:nvPr/>
            </p:nvCxnSpPr>
            <p:spPr>
              <a:xfrm>
                <a:off x="2345013" y="2357488"/>
                <a:ext cx="362486" cy="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EFE71FA6-4B4A-4A5C-ADB9-F3B95B8FADB2}"/>
                  </a:ext>
                </a:extLst>
              </p:cNvPr>
              <p:cNvCxnSpPr>
                <a:stCxn id="71" idx="3"/>
                <a:endCxn id="66" idx="7"/>
              </p:cNvCxnSpPr>
              <p:nvPr/>
            </p:nvCxnSpPr>
            <p:spPr>
              <a:xfrm flipH="1">
                <a:off x="2536566" y="2586191"/>
                <a:ext cx="265665" cy="25100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9A2338FD-5F6D-41C2-A449-04B645DC854A}"/>
                  </a:ext>
                </a:extLst>
              </p:cNvPr>
              <p:cNvCxnSpPr>
                <a:stCxn id="71" idx="4"/>
                <a:endCxn id="67" idx="0"/>
              </p:cNvCxnSpPr>
              <p:nvPr/>
            </p:nvCxnSpPr>
            <p:spPr>
              <a:xfrm flipH="1">
                <a:off x="3030931" y="2680922"/>
                <a:ext cx="3" cy="352804"/>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B02F2BB-8260-48D5-A056-4146DBBF7309}"/>
                  </a:ext>
                </a:extLst>
              </p:cNvPr>
              <p:cNvCxnSpPr>
                <a:stCxn id="71" idx="5"/>
                <a:endCxn id="68" idx="1"/>
              </p:cNvCxnSpPr>
              <p:nvPr/>
            </p:nvCxnSpPr>
            <p:spPr>
              <a:xfrm>
                <a:off x="3259634" y="2586191"/>
                <a:ext cx="245628" cy="25100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BD19A3E2-3898-48F6-9818-41CA1DE8F62C}"/>
                  </a:ext>
                </a:extLst>
              </p:cNvPr>
              <p:cNvCxnSpPr>
                <a:stCxn id="71" idx="6"/>
                <a:endCxn id="69" idx="2"/>
              </p:cNvCxnSpPr>
              <p:nvPr/>
            </p:nvCxnSpPr>
            <p:spPr>
              <a:xfrm flipV="1">
                <a:off x="3354366" y="2357488"/>
                <a:ext cx="355055" cy="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id="{5C6BAC9D-2F71-4A1A-9AA9-7EF0336D120B}"/>
                  </a:ext>
                </a:extLst>
              </p:cNvPr>
              <p:cNvCxnSpPr>
                <a:stCxn id="63" idx="4"/>
                <a:endCxn id="71" idx="0"/>
              </p:cNvCxnSpPr>
              <p:nvPr/>
            </p:nvCxnSpPr>
            <p:spPr>
              <a:xfrm>
                <a:off x="3030931" y="1674313"/>
                <a:ext cx="3" cy="35974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Rectangle 1">
            <a:extLst>
              <a:ext uri="{FF2B5EF4-FFF2-40B4-BE49-F238E27FC236}">
                <a16:creationId xmlns:a16="http://schemas.microsoft.com/office/drawing/2014/main" id="{8B71F2E3-B097-5140-87CB-592561AA5885}"/>
              </a:ext>
            </a:extLst>
          </p:cNvPr>
          <p:cNvSpPr/>
          <p:nvPr/>
        </p:nvSpPr>
        <p:spPr>
          <a:xfrm>
            <a:off x="0" y="2063407"/>
            <a:ext cx="9144000" cy="45719"/>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7" name="Group 6">
            <a:extLst>
              <a:ext uri="{FF2B5EF4-FFF2-40B4-BE49-F238E27FC236}">
                <a16:creationId xmlns:a16="http://schemas.microsoft.com/office/drawing/2014/main" id="{652DE6F5-CD09-F248-A2AC-E45472AB5D47}"/>
              </a:ext>
            </a:extLst>
          </p:cNvPr>
          <p:cNvGrpSpPr/>
          <p:nvPr/>
        </p:nvGrpSpPr>
        <p:grpSpPr>
          <a:xfrm>
            <a:off x="3847155" y="2392662"/>
            <a:ext cx="1499875" cy="2123364"/>
            <a:chOff x="3847155" y="2392662"/>
            <a:chExt cx="1499875" cy="2123364"/>
          </a:xfrm>
        </p:grpSpPr>
        <p:sp>
          <p:nvSpPr>
            <p:cNvPr id="135" name="Rounded Rectangle 134">
              <a:extLst>
                <a:ext uri="{FF2B5EF4-FFF2-40B4-BE49-F238E27FC236}">
                  <a16:creationId xmlns:a16="http://schemas.microsoft.com/office/drawing/2014/main" id="{90D6A856-3CD7-A841-A594-6B2380FE99A6}"/>
                </a:ext>
              </a:extLst>
            </p:cNvPr>
            <p:cNvSpPr>
              <a:spLocks/>
            </p:cNvSpPr>
            <p:nvPr/>
          </p:nvSpPr>
          <p:spPr>
            <a:xfrm>
              <a:off x="3847155"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36" name="Rounded Rectangle 135">
              <a:extLst>
                <a:ext uri="{FF2B5EF4-FFF2-40B4-BE49-F238E27FC236}">
                  <a16:creationId xmlns:a16="http://schemas.microsoft.com/office/drawing/2014/main" id="{3F95923C-6930-B445-99B8-8C09918D162F}"/>
                </a:ext>
              </a:extLst>
            </p:cNvPr>
            <p:cNvSpPr>
              <a:spLocks/>
            </p:cNvSpPr>
            <p:nvPr/>
          </p:nvSpPr>
          <p:spPr>
            <a:xfrm>
              <a:off x="3986709"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Runbooks </a:t>
              </a:r>
              <a:br>
                <a:rPr lang="en-US" sz="1200" b="1">
                  <a:solidFill>
                    <a:schemeClr val="tx2"/>
                  </a:solidFill>
                </a:rPr>
              </a:br>
              <a:r>
                <a:rPr lang="en-US" sz="1200" b="1">
                  <a:solidFill>
                    <a:schemeClr val="tx2"/>
                  </a:solidFill>
                </a:rPr>
                <a:t>and recovery</a:t>
              </a:r>
              <a:br>
                <a:rPr lang="en-US" sz="1200" b="1">
                  <a:solidFill>
                    <a:schemeClr val="tx2"/>
                  </a:solidFill>
                </a:rPr>
              </a:br>
              <a:r>
                <a:rPr lang="en-US" sz="1200" b="1">
                  <a:solidFill>
                    <a:schemeClr val="tx2"/>
                  </a:solidFill>
                </a:rPr>
                <a:t>process</a:t>
              </a:r>
            </a:p>
          </p:txBody>
        </p:sp>
        <p:grpSp>
          <p:nvGrpSpPr>
            <p:cNvPr id="194" name="Group 193">
              <a:extLst>
                <a:ext uri="{FF2B5EF4-FFF2-40B4-BE49-F238E27FC236}">
                  <a16:creationId xmlns:a16="http://schemas.microsoft.com/office/drawing/2014/main" id="{E0A4CDB9-D43E-A547-BB24-01C1F248D23E}"/>
                </a:ext>
              </a:extLst>
            </p:cNvPr>
            <p:cNvGrpSpPr>
              <a:grpSpLocks noChangeAspect="1"/>
            </p:cNvGrpSpPr>
            <p:nvPr/>
          </p:nvGrpSpPr>
          <p:grpSpPr>
            <a:xfrm>
              <a:off x="4246680" y="3380147"/>
              <a:ext cx="683666" cy="880855"/>
              <a:chOff x="7912271" y="905223"/>
              <a:chExt cx="567764" cy="731520"/>
            </a:xfrm>
            <a:solidFill>
              <a:schemeClr val="tx2"/>
            </a:solidFill>
          </p:grpSpPr>
          <p:sp>
            <p:nvSpPr>
              <p:cNvPr id="195" name="Freeform 5">
                <a:extLst>
                  <a:ext uri="{FF2B5EF4-FFF2-40B4-BE49-F238E27FC236}">
                    <a16:creationId xmlns:a16="http://schemas.microsoft.com/office/drawing/2014/main" id="{55884AD1-B240-4F4E-9C12-9999425E4F15}"/>
                  </a:ext>
                </a:extLst>
              </p:cNvPr>
              <p:cNvSpPr>
                <a:spLocks/>
              </p:cNvSpPr>
              <p:nvPr/>
            </p:nvSpPr>
            <p:spPr bwMode="auto">
              <a:xfrm>
                <a:off x="7995445" y="1189413"/>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6" name="Group 195">
                <a:extLst>
                  <a:ext uri="{FF2B5EF4-FFF2-40B4-BE49-F238E27FC236}">
                    <a16:creationId xmlns:a16="http://schemas.microsoft.com/office/drawing/2014/main" id="{7CB3BBD1-EFE2-5E49-860B-3FBC754F580D}"/>
                  </a:ext>
                </a:extLst>
              </p:cNvPr>
              <p:cNvGrpSpPr/>
              <p:nvPr/>
            </p:nvGrpSpPr>
            <p:grpSpPr>
              <a:xfrm>
                <a:off x="8153739" y="1225562"/>
                <a:ext cx="186446" cy="260574"/>
                <a:chOff x="8053315" y="1225562"/>
                <a:chExt cx="286870" cy="260574"/>
              </a:xfrm>
              <a:grpFill/>
            </p:grpSpPr>
            <p:sp>
              <p:nvSpPr>
                <p:cNvPr id="201" name="Rectangle 12">
                  <a:extLst>
                    <a:ext uri="{FF2B5EF4-FFF2-40B4-BE49-F238E27FC236}">
                      <a16:creationId xmlns:a16="http://schemas.microsoft.com/office/drawing/2014/main" id="{60242376-27FB-9C4C-93D2-6B4522DEA6FF}"/>
                    </a:ext>
                  </a:extLst>
                </p:cNvPr>
                <p:cNvSpPr>
                  <a:spLocks noChangeArrowheads="1"/>
                </p:cNvSpPr>
                <p:nvPr/>
              </p:nvSpPr>
              <p:spPr bwMode="auto">
                <a:xfrm>
                  <a:off x="8053315" y="1225562"/>
                  <a:ext cx="286870" cy="490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3">
                  <a:extLst>
                    <a:ext uri="{FF2B5EF4-FFF2-40B4-BE49-F238E27FC236}">
                      <a16:creationId xmlns:a16="http://schemas.microsoft.com/office/drawing/2014/main" id="{7F1C9A37-6476-6141-8DCD-920979567DE6}"/>
                    </a:ext>
                  </a:extLst>
                </p:cNvPr>
                <p:cNvSpPr>
                  <a:spLocks noChangeArrowheads="1"/>
                </p:cNvSpPr>
                <p:nvPr/>
              </p:nvSpPr>
              <p:spPr bwMode="auto">
                <a:xfrm>
                  <a:off x="8053315" y="1331943"/>
                  <a:ext cx="286870" cy="47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4">
                  <a:extLst>
                    <a:ext uri="{FF2B5EF4-FFF2-40B4-BE49-F238E27FC236}">
                      <a16:creationId xmlns:a16="http://schemas.microsoft.com/office/drawing/2014/main" id="{011F7408-D399-4240-AA3F-FC2CEA5ADD47}"/>
                    </a:ext>
                  </a:extLst>
                </p:cNvPr>
                <p:cNvSpPr>
                  <a:spLocks noChangeArrowheads="1"/>
                </p:cNvSpPr>
                <p:nvPr/>
              </p:nvSpPr>
              <p:spPr bwMode="auto">
                <a:xfrm>
                  <a:off x="8053315" y="1437129"/>
                  <a:ext cx="286870" cy="490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7" name="Freeform 15">
                <a:extLst>
                  <a:ext uri="{FF2B5EF4-FFF2-40B4-BE49-F238E27FC236}">
                    <a16:creationId xmlns:a16="http://schemas.microsoft.com/office/drawing/2014/main" id="{662C4E14-EECB-434B-BBDE-2DA3D0EB486A}"/>
                  </a:ext>
                </a:extLst>
              </p:cNvPr>
              <p:cNvSpPr>
                <a:spLocks/>
              </p:cNvSpPr>
              <p:nvPr/>
            </p:nvSpPr>
            <p:spPr bwMode="auto">
              <a:xfrm>
                <a:off x="7912271" y="991284"/>
                <a:ext cx="567764" cy="645459"/>
              </a:xfrm>
              <a:custGeom>
                <a:avLst/>
                <a:gdLst>
                  <a:gd name="T0" fmla="*/ 401 w 475"/>
                  <a:gd name="T1" fmla="*/ 0 h 540"/>
                  <a:gd name="T2" fmla="*/ 401 w 475"/>
                  <a:gd name="T3" fmla="*/ 41 h 540"/>
                  <a:gd name="T4" fmla="*/ 435 w 475"/>
                  <a:gd name="T5" fmla="*/ 41 h 540"/>
                  <a:gd name="T6" fmla="*/ 435 w 475"/>
                  <a:gd name="T7" fmla="*/ 500 h 540"/>
                  <a:gd name="T8" fmla="*/ 41 w 475"/>
                  <a:gd name="T9" fmla="*/ 500 h 540"/>
                  <a:gd name="T10" fmla="*/ 41 w 475"/>
                  <a:gd name="T11" fmla="*/ 41 h 540"/>
                  <a:gd name="T12" fmla="*/ 75 w 475"/>
                  <a:gd name="T13" fmla="*/ 41 h 540"/>
                  <a:gd name="T14" fmla="*/ 75 w 475"/>
                  <a:gd name="T15" fmla="*/ 0 h 540"/>
                  <a:gd name="T16" fmla="*/ 0 w 475"/>
                  <a:gd name="T17" fmla="*/ 0 h 540"/>
                  <a:gd name="T18" fmla="*/ 0 w 475"/>
                  <a:gd name="T19" fmla="*/ 540 h 540"/>
                  <a:gd name="T20" fmla="*/ 475 w 475"/>
                  <a:gd name="T21" fmla="*/ 540 h 540"/>
                  <a:gd name="T22" fmla="*/ 475 w 475"/>
                  <a:gd name="T23" fmla="*/ 0 h 540"/>
                  <a:gd name="T24" fmla="*/ 401 w 475"/>
                  <a:gd name="T2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540">
                    <a:moveTo>
                      <a:pt x="401" y="0"/>
                    </a:moveTo>
                    <a:lnTo>
                      <a:pt x="401" y="41"/>
                    </a:lnTo>
                    <a:lnTo>
                      <a:pt x="435" y="41"/>
                    </a:lnTo>
                    <a:lnTo>
                      <a:pt x="435" y="500"/>
                    </a:lnTo>
                    <a:lnTo>
                      <a:pt x="41" y="500"/>
                    </a:lnTo>
                    <a:lnTo>
                      <a:pt x="41" y="41"/>
                    </a:lnTo>
                    <a:lnTo>
                      <a:pt x="75" y="41"/>
                    </a:lnTo>
                    <a:lnTo>
                      <a:pt x="75" y="0"/>
                    </a:lnTo>
                    <a:lnTo>
                      <a:pt x="0" y="0"/>
                    </a:lnTo>
                    <a:lnTo>
                      <a:pt x="0" y="540"/>
                    </a:lnTo>
                    <a:lnTo>
                      <a:pt x="475" y="540"/>
                    </a:lnTo>
                    <a:lnTo>
                      <a:pt x="475" y="0"/>
                    </a:ln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
                <a:extLst>
                  <a:ext uri="{FF2B5EF4-FFF2-40B4-BE49-F238E27FC236}">
                    <a16:creationId xmlns:a16="http://schemas.microsoft.com/office/drawing/2014/main" id="{984A996D-CA57-ED42-9B86-DB8A8669A081}"/>
                  </a:ext>
                </a:extLst>
              </p:cNvPr>
              <p:cNvSpPr>
                <a:spLocks noEditPoints="1"/>
              </p:cNvSpPr>
              <p:nvPr/>
            </p:nvSpPr>
            <p:spPr bwMode="auto">
              <a:xfrm>
                <a:off x="8047339" y="905223"/>
                <a:ext cx="298823" cy="209177"/>
              </a:xfrm>
              <a:custGeom>
                <a:avLst/>
                <a:gdLst>
                  <a:gd name="T0" fmla="*/ 104 w 104"/>
                  <a:gd name="T1" fmla="*/ 21 h 73"/>
                  <a:gd name="T2" fmla="*/ 80 w 104"/>
                  <a:gd name="T3" fmla="*/ 21 h 73"/>
                  <a:gd name="T4" fmla="*/ 52 w 104"/>
                  <a:gd name="T5" fmla="*/ 0 h 73"/>
                  <a:gd name="T6" fmla="*/ 24 w 104"/>
                  <a:gd name="T7" fmla="*/ 21 h 73"/>
                  <a:gd name="T8" fmla="*/ 0 w 104"/>
                  <a:gd name="T9" fmla="*/ 21 h 73"/>
                  <a:gd name="T10" fmla="*/ 0 w 104"/>
                  <a:gd name="T11" fmla="*/ 73 h 73"/>
                  <a:gd name="T12" fmla="*/ 104 w 104"/>
                  <a:gd name="T13" fmla="*/ 73 h 73"/>
                  <a:gd name="T14" fmla="*/ 104 w 104"/>
                  <a:gd name="T15" fmla="*/ 21 h 73"/>
                  <a:gd name="T16" fmla="*/ 87 w 104"/>
                  <a:gd name="T17" fmla="*/ 56 h 73"/>
                  <a:gd name="T18" fmla="*/ 17 w 104"/>
                  <a:gd name="T19" fmla="*/ 56 h 73"/>
                  <a:gd name="T20" fmla="*/ 17 w 104"/>
                  <a:gd name="T21" fmla="*/ 38 h 73"/>
                  <a:gd name="T22" fmla="*/ 40 w 104"/>
                  <a:gd name="T23" fmla="*/ 38 h 73"/>
                  <a:gd name="T24" fmla="*/ 40 w 104"/>
                  <a:gd name="T25" fmla="*/ 29 h 73"/>
                  <a:gd name="T26" fmla="*/ 52 w 104"/>
                  <a:gd name="T27" fmla="*/ 17 h 73"/>
                  <a:gd name="T28" fmla="*/ 64 w 104"/>
                  <a:gd name="T29" fmla="*/ 29 h 73"/>
                  <a:gd name="T30" fmla="*/ 64 w 104"/>
                  <a:gd name="T31" fmla="*/ 38 h 73"/>
                  <a:gd name="T32" fmla="*/ 87 w 104"/>
                  <a:gd name="T33" fmla="*/ 38 h 73"/>
                  <a:gd name="T34" fmla="*/ 87 w 104"/>
                  <a:gd name="T3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73">
                    <a:moveTo>
                      <a:pt x="104" y="21"/>
                    </a:moveTo>
                    <a:cubicBezTo>
                      <a:pt x="80" y="21"/>
                      <a:pt x="80" y="21"/>
                      <a:pt x="80" y="21"/>
                    </a:cubicBezTo>
                    <a:cubicBezTo>
                      <a:pt x="76" y="9"/>
                      <a:pt x="65" y="0"/>
                      <a:pt x="52" y="0"/>
                    </a:cubicBezTo>
                    <a:cubicBezTo>
                      <a:pt x="39" y="0"/>
                      <a:pt x="28" y="9"/>
                      <a:pt x="24" y="21"/>
                    </a:cubicBezTo>
                    <a:cubicBezTo>
                      <a:pt x="0" y="21"/>
                      <a:pt x="0" y="21"/>
                      <a:pt x="0" y="21"/>
                    </a:cubicBezTo>
                    <a:cubicBezTo>
                      <a:pt x="0" y="73"/>
                      <a:pt x="0" y="73"/>
                      <a:pt x="0" y="73"/>
                    </a:cubicBezTo>
                    <a:cubicBezTo>
                      <a:pt x="104" y="73"/>
                      <a:pt x="104" y="73"/>
                      <a:pt x="104" y="73"/>
                    </a:cubicBezTo>
                    <a:cubicBezTo>
                      <a:pt x="104" y="21"/>
                      <a:pt x="104" y="21"/>
                      <a:pt x="104" y="21"/>
                    </a:cubicBezTo>
                    <a:close/>
                    <a:moveTo>
                      <a:pt x="87" y="56"/>
                    </a:moveTo>
                    <a:cubicBezTo>
                      <a:pt x="17" y="56"/>
                      <a:pt x="17" y="56"/>
                      <a:pt x="17" y="56"/>
                    </a:cubicBezTo>
                    <a:cubicBezTo>
                      <a:pt x="17" y="38"/>
                      <a:pt x="17" y="38"/>
                      <a:pt x="17" y="38"/>
                    </a:cubicBezTo>
                    <a:cubicBezTo>
                      <a:pt x="40" y="38"/>
                      <a:pt x="40" y="38"/>
                      <a:pt x="40" y="38"/>
                    </a:cubicBezTo>
                    <a:cubicBezTo>
                      <a:pt x="40" y="29"/>
                      <a:pt x="40" y="29"/>
                      <a:pt x="40" y="29"/>
                    </a:cubicBezTo>
                    <a:cubicBezTo>
                      <a:pt x="40" y="22"/>
                      <a:pt x="45" y="17"/>
                      <a:pt x="52" y="17"/>
                    </a:cubicBezTo>
                    <a:cubicBezTo>
                      <a:pt x="59" y="17"/>
                      <a:pt x="64" y="22"/>
                      <a:pt x="64" y="29"/>
                    </a:cubicBezTo>
                    <a:cubicBezTo>
                      <a:pt x="64" y="38"/>
                      <a:pt x="64" y="38"/>
                      <a:pt x="64" y="38"/>
                    </a:cubicBezTo>
                    <a:cubicBezTo>
                      <a:pt x="87" y="38"/>
                      <a:pt x="87" y="38"/>
                      <a:pt x="87" y="38"/>
                    </a:cubicBezTo>
                    <a:lnTo>
                      <a:pt x="87"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
                <a:extLst>
                  <a:ext uri="{FF2B5EF4-FFF2-40B4-BE49-F238E27FC236}">
                    <a16:creationId xmlns:a16="http://schemas.microsoft.com/office/drawing/2014/main" id="{21BF9989-4DED-F84C-9065-26F61CAB3613}"/>
                  </a:ext>
                </a:extLst>
              </p:cNvPr>
              <p:cNvSpPr>
                <a:spLocks/>
              </p:cNvSpPr>
              <p:nvPr/>
            </p:nvSpPr>
            <p:spPr bwMode="auto">
              <a:xfrm>
                <a:off x="7995445" y="1297760"/>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
                <a:extLst>
                  <a:ext uri="{FF2B5EF4-FFF2-40B4-BE49-F238E27FC236}">
                    <a16:creationId xmlns:a16="http://schemas.microsoft.com/office/drawing/2014/main" id="{8F86B7D5-0FC0-4044-8697-14BAB6EC6D0D}"/>
                  </a:ext>
                </a:extLst>
              </p:cNvPr>
              <p:cNvSpPr>
                <a:spLocks/>
              </p:cNvSpPr>
              <p:nvPr/>
            </p:nvSpPr>
            <p:spPr bwMode="auto">
              <a:xfrm>
                <a:off x="7995445" y="1412060"/>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D7F8367-28B2-2445-8182-7E65B9562536}"/>
              </a:ext>
            </a:extLst>
          </p:cNvPr>
          <p:cNvGrpSpPr/>
          <p:nvPr/>
        </p:nvGrpSpPr>
        <p:grpSpPr>
          <a:xfrm>
            <a:off x="7309333" y="2392662"/>
            <a:ext cx="1499875" cy="2123364"/>
            <a:chOff x="7309333" y="2392662"/>
            <a:chExt cx="1499875" cy="2123364"/>
          </a:xfrm>
        </p:grpSpPr>
        <p:sp>
          <p:nvSpPr>
            <p:cNvPr id="175" name="Rounded Rectangle 174">
              <a:extLst>
                <a:ext uri="{FF2B5EF4-FFF2-40B4-BE49-F238E27FC236}">
                  <a16:creationId xmlns:a16="http://schemas.microsoft.com/office/drawing/2014/main" id="{DCB6A247-30DA-CA4A-A4A2-574798045424}"/>
                </a:ext>
              </a:extLst>
            </p:cNvPr>
            <p:cNvSpPr>
              <a:spLocks/>
            </p:cNvSpPr>
            <p:nvPr/>
          </p:nvSpPr>
          <p:spPr>
            <a:xfrm>
              <a:off x="7309333"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76" name="Rounded Rectangle 175">
              <a:extLst>
                <a:ext uri="{FF2B5EF4-FFF2-40B4-BE49-F238E27FC236}">
                  <a16:creationId xmlns:a16="http://schemas.microsoft.com/office/drawing/2014/main" id="{DFEE38E3-ABFB-4E46-956A-A9DE52394605}"/>
                </a:ext>
              </a:extLst>
            </p:cNvPr>
            <p:cNvSpPr>
              <a:spLocks/>
            </p:cNvSpPr>
            <p:nvPr/>
          </p:nvSpPr>
          <p:spPr>
            <a:xfrm>
              <a:off x="7448887"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Cross</a:t>
              </a:r>
            </a:p>
            <a:p>
              <a:pPr algn="ctr" fontAlgn="ctr"/>
              <a:r>
                <a:rPr lang="en-US" sz="1200" b="1">
                  <a:solidFill>
                    <a:schemeClr val="tx2"/>
                  </a:solidFill>
                </a:rPr>
                <a:t>functional </a:t>
              </a:r>
            </a:p>
            <a:p>
              <a:pPr algn="ctr" fontAlgn="ctr"/>
              <a:r>
                <a:rPr lang="en-US" sz="1200" b="1">
                  <a:solidFill>
                    <a:schemeClr val="tx2"/>
                  </a:solidFill>
                </a:rPr>
                <a:t>enablement</a:t>
              </a:r>
            </a:p>
          </p:txBody>
        </p:sp>
        <p:grpSp>
          <p:nvGrpSpPr>
            <p:cNvPr id="204" name="Group 203">
              <a:extLst>
                <a:ext uri="{FF2B5EF4-FFF2-40B4-BE49-F238E27FC236}">
                  <a16:creationId xmlns:a16="http://schemas.microsoft.com/office/drawing/2014/main" id="{4743951C-0B78-4347-9718-16C5F2E2809A}"/>
                </a:ext>
              </a:extLst>
            </p:cNvPr>
            <p:cNvGrpSpPr>
              <a:grpSpLocks noChangeAspect="1"/>
            </p:cNvGrpSpPr>
            <p:nvPr/>
          </p:nvGrpSpPr>
          <p:grpSpPr>
            <a:xfrm>
              <a:off x="7651340" y="3429760"/>
              <a:ext cx="840062" cy="840070"/>
              <a:chOff x="458787" y="2254250"/>
              <a:chExt cx="971550" cy="971561"/>
            </a:xfrm>
            <a:solidFill>
              <a:schemeClr val="tx2"/>
            </a:solidFill>
          </p:grpSpPr>
          <p:sp>
            <p:nvSpPr>
              <p:cNvPr id="205" name="Freeform 26">
                <a:extLst>
                  <a:ext uri="{FF2B5EF4-FFF2-40B4-BE49-F238E27FC236}">
                    <a16:creationId xmlns:a16="http://schemas.microsoft.com/office/drawing/2014/main" id="{1C371DC9-E625-6C44-B60C-D9D63A277813}"/>
                  </a:ext>
                </a:extLst>
              </p:cNvPr>
              <p:cNvSpPr>
                <a:spLocks noEditPoints="1"/>
              </p:cNvSpPr>
              <p:nvPr/>
            </p:nvSpPr>
            <p:spPr bwMode="auto">
              <a:xfrm>
                <a:off x="1152524" y="2949585"/>
                <a:ext cx="277813" cy="276226"/>
              </a:xfrm>
              <a:custGeom>
                <a:avLst/>
                <a:gdLst>
                  <a:gd name="T0" fmla="*/ 0 w 175"/>
                  <a:gd name="T1" fmla="*/ 174 h 174"/>
                  <a:gd name="T2" fmla="*/ 175 w 175"/>
                  <a:gd name="T3" fmla="*/ 174 h 174"/>
                  <a:gd name="T4" fmla="*/ 175 w 175"/>
                  <a:gd name="T5" fmla="*/ 0 h 174"/>
                  <a:gd name="T6" fmla="*/ 0 w 175"/>
                  <a:gd name="T7" fmla="*/ 0 h 174"/>
                  <a:gd name="T8" fmla="*/ 0 w 175"/>
                  <a:gd name="T9" fmla="*/ 174 h 174"/>
                  <a:gd name="T10" fmla="*/ 41 w 175"/>
                  <a:gd name="T11" fmla="*/ 40 h 174"/>
                  <a:gd name="T12" fmla="*/ 134 w 175"/>
                  <a:gd name="T13" fmla="*/ 40 h 174"/>
                  <a:gd name="T14" fmla="*/ 134 w 175"/>
                  <a:gd name="T15" fmla="*/ 134 h 174"/>
                  <a:gd name="T16" fmla="*/ 41 w 175"/>
                  <a:gd name="T17" fmla="*/ 134 h 174"/>
                  <a:gd name="T18" fmla="*/ 41 w 175"/>
                  <a:gd name="T19"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4">
                    <a:moveTo>
                      <a:pt x="0" y="174"/>
                    </a:moveTo>
                    <a:lnTo>
                      <a:pt x="175" y="174"/>
                    </a:lnTo>
                    <a:lnTo>
                      <a:pt x="175" y="0"/>
                    </a:lnTo>
                    <a:lnTo>
                      <a:pt x="0" y="0"/>
                    </a:lnTo>
                    <a:lnTo>
                      <a:pt x="0" y="174"/>
                    </a:lnTo>
                    <a:close/>
                    <a:moveTo>
                      <a:pt x="41" y="40"/>
                    </a:moveTo>
                    <a:lnTo>
                      <a:pt x="134" y="40"/>
                    </a:lnTo>
                    <a:lnTo>
                      <a:pt x="134" y="134"/>
                    </a:lnTo>
                    <a:lnTo>
                      <a:pt x="41" y="134"/>
                    </a:lnTo>
                    <a:lnTo>
                      <a:pt x="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7">
                <a:extLst>
                  <a:ext uri="{FF2B5EF4-FFF2-40B4-BE49-F238E27FC236}">
                    <a16:creationId xmlns:a16="http://schemas.microsoft.com/office/drawing/2014/main" id="{9F056732-49E6-9E4F-AA90-CC062172CC62}"/>
                  </a:ext>
                </a:extLst>
              </p:cNvPr>
              <p:cNvSpPr>
                <a:spLocks noEditPoints="1"/>
              </p:cNvSpPr>
              <p:nvPr/>
            </p:nvSpPr>
            <p:spPr bwMode="auto">
              <a:xfrm>
                <a:off x="808036" y="2603509"/>
                <a:ext cx="273050" cy="273050"/>
              </a:xfrm>
              <a:custGeom>
                <a:avLst/>
                <a:gdLst>
                  <a:gd name="T0" fmla="*/ 0 w 172"/>
                  <a:gd name="T1" fmla="*/ 172 h 172"/>
                  <a:gd name="T2" fmla="*/ 172 w 172"/>
                  <a:gd name="T3" fmla="*/ 172 h 172"/>
                  <a:gd name="T4" fmla="*/ 172 w 172"/>
                  <a:gd name="T5" fmla="*/ 0 h 172"/>
                  <a:gd name="T6" fmla="*/ 0 w 172"/>
                  <a:gd name="T7" fmla="*/ 0 h 172"/>
                  <a:gd name="T8" fmla="*/ 0 w 172"/>
                  <a:gd name="T9" fmla="*/ 172 h 172"/>
                  <a:gd name="T10" fmla="*/ 40 w 172"/>
                  <a:gd name="T11" fmla="*/ 41 h 172"/>
                  <a:gd name="T12" fmla="*/ 131 w 172"/>
                  <a:gd name="T13" fmla="*/ 41 h 172"/>
                  <a:gd name="T14" fmla="*/ 131 w 172"/>
                  <a:gd name="T15" fmla="*/ 132 h 172"/>
                  <a:gd name="T16" fmla="*/ 40 w 172"/>
                  <a:gd name="T17" fmla="*/ 132 h 172"/>
                  <a:gd name="T18" fmla="*/ 40 w 172"/>
                  <a:gd name="T1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0" y="172"/>
                    </a:moveTo>
                    <a:lnTo>
                      <a:pt x="172" y="172"/>
                    </a:lnTo>
                    <a:lnTo>
                      <a:pt x="172" y="0"/>
                    </a:lnTo>
                    <a:lnTo>
                      <a:pt x="0" y="0"/>
                    </a:lnTo>
                    <a:lnTo>
                      <a:pt x="0" y="172"/>
                    </a:lnTo>
                    <a:close/>
                    <a:moveTo>
                      <a:pt x="40" y="41"/>
                    </a:moveTo>
                    <a:lnTo>
                      <a:pt x="131" y="41"/>
                    </a:lnTo>
                    <a:lnTo>
                      <a:pt x="131" y="132"/>
                    </a:lnTo>
                    <a:lnTo>
                      <a:pt x="40" y="132"/>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8">
                <a:extLst>
                  <a:ext uri="{FF2B5EF4-FFF2-40B4-BE49-F238E27FC236}">
                    <a16:creationId xmlns:a16="http://schemas.microsoft.com/office/drawing/2014/main" id="{4E96450E-7DBB-0C4B-B106-B29D505A7B1C}"/>
                  </a:ext>
                </a:extLst>
              </p:cNvPr>
              <p:cNvSpPr>
                <a:spLocks noEditPoints="1"/>
              </p:cNvSpPr>
              <p:nvPr/>
            </p:nvSpPr>
            <p:spPr bwMode="auto">
              <a:xfrm>
                <a:off x="458787" y="2254258"/>
                <a:ext cx="622299" cy="971553"/>
              </a:xfrm>
              <a:custGeom>
                <a:avLst/>
                <a:gdLst>
                  <a:gd name="T0" fmla="*/ 220 w 392"/>
                  <a:gd name="T1" fmla="*/ 505 h 612"/>
                  <a:gd name="T2" fmla="*/ 110 w 392"/>
                  <a:gd name="T3" fmla="*/ 505 h 612"/>
                  <a:gd name="T4" fmla="*/ 107 w 392"/>
                  <a:gd name="T5" fmla="*/ 175 h 612"/>
                  <a:gd name="T6" fmla="*/ 174 w 392"/>
                  <a:gd name="T7" fmla="*/ 175 h 612"/>
                  <a:gd name="T8" fmla="*/ 174 w 392"/>
                  <a:gd name="T9" fmla="*/ 0 h 612"/>
                  <a:gd name="T10" fmla="*/ 0 w 392"/>
                  <a:gd name="T11" fmla="*/ 0 h 612"/>
                  <a:gd name="T12" fmla="*/ 0 w 392"/>
                  <a:gd name="T13" fmla="*/ 175 h 612"/>
                  <a:gd name="T14" fmla="*/ 67 w 392"/>
                  <a:gd name="T15" fmla="*/ 175 h 612"/>
                  <a:gd name="T16" fmla="*/ 69 w 392"/>
                  <a:gd name="T17" fmla="*/ 545 h 612"/>
                  <a:gd name="T18" fmla="*/ 220 w 392"/>
                  <a:gd name="T19" fmla="*/ 545 h 612"/>
                  <a:gd name="T20" fmla="*/ 220 w 392"/>
                  <a:gd name="T21" fmla="*/ 612 h 612"/>
                  <a:gd name="T22" fmla="*/ 392 w 392"/>
                  <a:gd name="T23" fmla="*/ 612 h 612"/>
                  <a:gd name="T24" fmla="*/ 392 w 392"/>
                  <a:gd name="T25" fmla="*/ 438 h 612"/>
                  <a:gd name="T26" fmla="*/ 220 w 392"/>
                  <a:gd name="T27" fmla="*/ 438 h 612"/>
                  <a:gd name="T28" fmla="*/ 220 w 392"/>
                  <a:gd name="T29" fmla="*/ 505 h 612"/>
                  <a:gd name="T30" fmla="*/ 40 w 392"/>
                  <a:gd name="T31" fmla="*/ 41 h 612"/>
                  <a:gd name="T32" fmla="*/ 134 w 392"/>
                  <a:gd name="T33" fmla="*/ 41 h 612"/>
                  <a:gd name="T34" fmla="*/ 134 w 392"/>
                  <a:gd name="T35" fmla="*/ 134 h 612"/>
                  <a:gd name="T36" fmla="*/ 40 w 392"/>
                  <a:gd name="T37" fmla="*/ 134 h 612"/>
                  <a:gd name="T38" fmla="*/ 40 w 392"/>
                  <a:gd name="T39" fmla="*/ 41 h 612"/>
                  <a:gd name="T40" fmla="*/ 260 w 392"/>
                  <a:gd name="T41" fmla="*/ 478 h 612"/>
                  <a:gd name="T42" fmla="*/ 351 w 392"/>
                  <a:gd name="T43" fmla="*/ 478 h 612"/>
                  <a:gd name="T44" fmla="*/ 351 w 392"/>
                  <a:gd name="T45" fmla="*/ 572 h 612"/>
                  <a:gd name="T46" fmla="*/ 260 w 392"/>
                  <a:gd name="T47" fmla="*/ 572 h 612"/>
                  <a:gd name="T48" fmla="*/ 260 w 392"/>
                  <a:gd name="T49" fmla="*/ 47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612">
                    <a:moveTo>
                      <a:pt x="220" y="505"/>
                    </a:moveTo>
                    <a:lnTo>
                      <a:pt x="110" y="505"/>
                    </a:lnTo>
                    <a:lnTo>
                      <a:pt x="107" y="175"/>
                    </a:lnTo>
                    <a:lnTo>
                      <a:pt x="174" y="175"/>
                    </a:lnTo>
                    <a:lnTo>
                      <a:pt x="174" y="0"/>
                    </a:lnTo>
                    <a:lnTo>
                      <a:pt x="0" y="0"/>
                    </a:lnTo>
                    <a:lnTo>
                      <a:pt x="0" y="175"/>
                    </a:lnTo>
                    <a:lnTo>
                      <a:pt x="67" y="175"/>
                    </a:lnTo>
                    <a:lnTo>
                      <a:pt x="69" y="545"/>
                    </a:lnTo>
                    <a:lnTo>
                      <a:pt x="220" y="545"/>
                    </a:lnTo>
                    <a:lnTo>
                      <a:pt x="220" y="612"/>
                    </a:lnTo>
                    <a:lnTo>
                      <a:pt x="392" y="612"/>
                    </a:lnTo>
                    <a:lnTo>
                      <a:pt x="392" y="438"/>
                    </a:lnTo>
                    <a:lnTo>
                      <a:pt x="220" y="438"/>
                    </a:lnTo>
                    <a:lnTo>
                      <a:pt x="220" y="505"/>
                    </a:lnTo>
                    <a:close/>
                    <a:moveTo>
                      <a:pt x="40" y="41"/>
                    </a:moveTo>
                    <a:lnTo>
                      <a:pt x="134" y="41"/>
                    </a:lnTo>
                    <a:lnTo>
                      <a:pt x="134" y="134"/>
                    </a:lnTo>
                    <a:lnTo>
                      <a:pt x="40" y="134"/>
                    </a:lnTo>
                    <a:lnTo>
                      <a:pt x="40" y="41"/>
                    </a:lnTo>
                    <a:close/>
                    <a:moveTo>
                      <a:pt x="260" y="478"/>
                    </a:moveTo>
                    <a:lnTo>
                      <a:pt x="351" y="478"/>
                    </a:lnTo>
                    <a:lnTo>
                      <a:pt x="351" y="572"/>
                    </a:lnTo>
                    <a:lnTo>
                      <a:pt x="260" y="572"/>
                    </a:lnTo>
                    <a:lnTo>
                      <a:pt x="26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9">
                <a:extLst>
                  <a:ext uri="{FF2B5EF4-FFF2-40B4-BE49-F238E27FC236}">
                    <a16:creationId xmlns:a16="http://schemas.microsoft.com/office/drawing/2014/main" id="{827D1779-07B4-2647-95EE-726385563EF9}"/>
                  </a:ext>
                </a:extLst>
              </p:cNvPr>
              <p:cNvSpPr>
                <a:spLocks noEditPoints="1"/>
              </p:cNvSpPr>
              <p:nvPr/>
            </p:nvSpPr>
            <p:spPr bwMode="auto">
              <a:xfrm>
                <a:off x="1152524" y="2254255"/>
                <a:ext cx="277813" cy="277813"/>
              </a:xfrm>
              <a:custGeom>
                <a:avLst/>
                <a:gdLst>
                  <a:gd name="T0" fmla="*/ 0 w 175"/>
                  <a:gd name="T1" fmla="*/ 0 h 175"/>
                  <a:gd name="T2" fmla="*/ 0 w 175"/>
                  <a:gd name="T3" fmla="*/ 175 h 175"/>
                  <a:gd name="T4" fmla="*/ 175 w 175"/>
                  <a:gd name="T5" fmla="*/ 175 h 175"/>
                  <a:gd name="T6" fmla="*/ 175 w 175"/>
                  <a:gd name="T7" fmla="*/ 0 h 175"/>
                  <a:gd name="T8" fmla="*/ 0 w 175"/>
                  <a:gd name="T9" fmla="*/ 0 h 175"/>
                  <a:gd name="T10" fmla="*/ 134 w 175"/>
                  <a:gd name="T11" fmla="*/ 134 h 175"/>
                  <a:gd name="T12" fmla="*/ 41 w 175"/>
                  <a:gd name="T13" fmla="*/ 134 h 175"/>
                  <a:gd name="T14" fmla="*/ 41 w 175"/>
                  <a:gd name="T15" fmla="*/ 41 h 175"/>
                  <a:gd name="T16" fmla="*/ 134 w 175"/>
                  <a:gd name="T17" fmla="*/ 41 h 175"/>
                  <a:gd name="T18" fmla="*/ 134 w 175"/>
                  <a:gd name="T19" fmla="*/ 1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0" y="0"/>
                    </a:moveTo>
                    <a:lnTo>
                      <a:pt x="0" y="175"/>
                    </a:lnTo>
                    <a:lnTo>
                      <a:pt x="175" y="175"/>
                    </a:lnTo>
                    <a:lnTo>
                      <a:pt x="175" y="0"/>
                    </a:lnTo>
                    <a:lnTo>
                      <a:pt x="0" y="0"/>
                    </a:lnTo>
                    <a:close/>
                    <a:moveTo>
                      <a:pt x="134" y="134"/>
                    </a:moveTo>
                    <a:lnTo>
                      <a:pt x="41" y="134"/>
                    </a:lnTo>
                    <a:lnTo>
                      <a:pt x="41" y="41"/>
                    </a:lnTo>
                    <a:lnTo>
                      <a:pt x="134" y="41"/>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0">
                <a:extLst>
                  <a:ext uri="{FF2B5EF4-FFF2-40B4-BE49-F238E27FC236}">
                    <a16:creationId xmlns:a16="http://schemas.microsoft.com/office/drawing/2014/main" id="{2F08E15E-5DEF-E64D-8BB6-A976773E0529}"/>
                  </a:ext>
                </a:extLst>
              </p:cNvPr>
              <p:cNvSpPr>
                <a:spLocks noEditPoints="1"/>
              </p:cNvSpPr>
              <p:nvPr/>
            </p:nvSpPr>
            <p:spPr bwMode="auto">
              <a:xfrm>
                <a:off x="808038" y="2254250"/>
                <a:ext cx="273050" cy="277813"/>
              </a:xfrm>
              <a:custGeom>
                <a:avLst/>
                <a:gdLst>
                  <a:gd name="T0" fmla="*/ 0 w 172"/>
                  <a:gd name="T1" fmla="*/ 175 h 175"/>
                  <a:gd name="T2" fmla="*/ 172 w 172"/>
                  <a:gd name="T3" fmla="*/ 175 h 175"/>
                  <a:gd name="T4" fmla="*/ 172 w 172"/>
                  <a:gd name="T5" fmla="*/ 0 h 175"/>
                  <a:gd name="T6" fmla="*/ 0 w 172"/>
                  <a:gd name="T7" fmla="*/ 0 h 175"/>
                  <a:gd name="T8" fmla="*/ 0 w 172"/>
                  <a:gd name="T9" fmla="*/ 175 h 175"/>
                  <a:gd name="T10" fmla="*/ 40 w 172"/>
                  <a:gd name="T11" fmla="*/ 41 h 175"/>
                  <a:gd name="T12" fmla="*/ 131 w 172"/>
                  <a:gd name="T13" fmla="*/ 41 h 175"/>
                  <a:gd name="T14" fmla="*/ 131 w 172"/>
                  <a:gd name="T15" fmla="*/ 134 h 175"/>
                  <a:gd name="T16" fmla="*/ 40 w 172"/>
                  <a:gd name="T17" fmla="*/ 134 h 175"/>
                  <a:gd name="T18" fmla="*/ 40 w 172"/>
                  <a:gd name="T19" fmla="*/ 4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5">
                    <a:moveTo>
                      <a:pt x="0" y="175"/>
                    </a:moveTo>
                    <a:lnTo>
                      <a:pt x="172" y="175"/>
                    </a:lnTo>
                    <a:lnTo>
                      <a:pt x="172" y="0"/>
                    </a:lnTo>
                    <a:lnTo>
                      <a:pt x="0" y="0"/>
                    </a:lnTo>
                    <a:lnTo>
                      <a:pt x="0" y="175"/>
                    </a:lnTo>
                    <a:close/>
                    <a:moveTo>
                      <a:pt x="40" y="41"/>
                    </a:moveTo>
                    <a:lnTo>
                      <a:pt x="131" y="41"/>
                    </a:lnTo>
                    <a:lnTo>
                      <a:pt x="131" y="134"/>
                    </a:lnTo>
                    <a:lnTo>
                      <a:pt x="40" y="134"/>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7B754FD-37AA-5246-9B8F-4477FC3E0058}"/>
              </a:ext>
            </a:extLst>
          </p:cNvPr>
          <p:cNvGrpSpPr/>
          <p:nvPr/>
        </p:nvGrpSpPr>
        <p:grpSpPr>
          <a:xfrm>
            <a:off x="5578244" y="2392662"/>
            <a:ext cx="1499875" cy="2123364"/>
            <a:chOff x="5578244" y="2392662"/>
            <a:chExt cx="1499875" cy="2123364"/>
          </a:xfrm>
        </p:grpSpPr>
        <p:sp>
          <p:nvSpPr>
            <p:cNvPr id="155" name="Rounded Rectangle 154">
              <a:extLst>
                <a:ext uri="{FF2B5EF4-FFF2-40B4-BE49-F238E27FC236}">
                  <a16:creationId xmlns:a16="http://schemas.microsoft.com/office/drawing/2014/main" id="{8E097AA6-896E-214E-9F34-7E9D0A74C300}"/>
                </a:ext>
              </a:extLst>
            </p:cNvPr>
            <p:cNvSpPr>
              <a:spLocks/>
            </p:cNvSpPr>
            <p:nvPr/>
          </p:nvSpPr>
          <p:spPr>
            <a:xfrm>
              <a:off x="5578244"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56" name="Rounded Rectangle 155">
              <a:extLst>
                <a:ext uri="{FF2B5EF4-FFF2-40B4-BE49-F238E27FC236}">
                  <a16:creationId xmlns:a16="http://schemas.microsoft.com/office/drawing/2014/main" id="{F9C12489-B551-5E45-BE86-934F6B9C06E8}"/>
                </a:ext>
              </a:extLst>
            </p:cNvPr>
            <p:cNvSpPr>
              <a:spLocks/>
            </p:cNvSpPr>
            <p:nvPr/>
          </p:nvSpPr>
          <p:spPr>
            <a:xfrm>
              <a:off x="5717798"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Business</a:t>
              </a:r>
            </a:p>
            <a:p>
              <a:pPr algn="ctr" fontAlgn="ctr"/>
              <a:r>
                <a:rPr lang="en-US" sz="1200" b="1">
                  <a:solidFill>
                    <a:schemeClr val="tx2"/>
                  </a:solidFill>
                </a:rPr>
                <a:t>Recovery</a:t>
              </a:r>
            </a:p>
            <a:p>
              <a:pPr algn="ctr" fontAlgn="ctr"/>
              <a:r>
                <a:rPr lang="en-US" sz="1200" b="1">
                  <a:solidFill>
                    <a:schemeClr val="tx2"/>
                  </a:solidFill>
                </a:rPr>
                <a:t>At speed</a:t>
              </a:r>
            </a:p>
            <a:p>
              <a:pPr algn="ctr" fontAlgn="ctr"/>
              <a:r>
                <a:rPr lang="en-US" sz="1200" b="1">
                  <a:solidFill>
                    <a:schemeClr val="tx2"/>
                  </a:solidFill>
                </a:rPr>
                <a:t>and scale</a:t>
              </a:r>
            </a:p>
          </p:txBody>
        </p:sp>
        <p:grpSp>
          <p:nvGrpSpPr>
            <p:cNvPr id="210" name="Group 147">
              <a:extLst>
                <a:ext uri="{FF2B5EF4-FFF2-40B4-BE49-F238E27FC236}">
                  <a16:creationId xmlns:a16="http://schemas.microsoft.com/office/drawing/2014/main" id="{496C9D5E-06FB-FB48-B612-D4CE3ED97AD6}"/>
                </a:ext>
              </a:extLst>
            </p:cNvPr>
            <p:cNvGrpSpPr>
              <a:grpSpLocks noChangeAspect="1"/>
            </p:cNvGrpSpPr>
            <p:nvPr/>
          </p:nvGrpSpPr>
          <p:grpSpPr bwMode="auto">
            <a:xfrm>
              <a:off x="5824947" y="3436853"/>
              <a:ext cx="1020123" cy="804622"/>
              <a:chOff x="4875" y="1755"/>
              <a:chExt cx="871" cy="687"/>
            </a:xfrm>
            <a:solidFill>
              <a:schemeClr val="tx2"/>
            </a:solidFill>
          </p:grpSpPr>
          <p:sp>
            <p:nvSpPr>
              <p:cNvPr id="211" name="Freeform 148">
                <a:extLst>
                  <a:ext uri="{FF2B5EF4-FFF2-40B4-BE49-F238E27FC236}">
                    <a16:creationId xmlns:a16="http://schemas.microsoft.com/office/drawing/2014/main" id="{20E8A59E-AF1C-054C-B297-B8BDF2E5171D}"/>
                  </a:ext>
                </a:extLst>
              </p:cNvPr>
              <p:cNvSpPr>
                <a:spLocks/>
              </p:cNvSpPr>
              <p:nvPr/>
            </p:nvSpPr>
            <p:spPr bwMode="auto">
              <a:xfrm>
                <a:off x="5022" y="1755"/>
                <a:ext cx="576" cy="412"/>
              </a:xfrm>
              <a:custGeom>
                <a:avLst/>
                <a:gdLst>
                  <a:gd name="T0" fmla="*/ 576 w 576"/>
                  <a:gd name="T1" fmla="*/ 412 h 412"/>
                  <a:gd name="T2" fmla="*/ 524 w 576"/>
                  <a:gd name="T3" fmla="*/ 412 h 412"/>
                  <a:gd name="T4" fmla="*/ 524 w 576"/>
                  <a:gd name="T5" fmla="*/ 50 h 412"/>
                  <a:gd name="T6" fmla="*/ 50 w 576"/>
                  <a:gd name="T7" fmla="*/ 50 h 412"/>
                  <a:gd name="T8" fmla="*/ 50 w 576"/>
                  <a:gd name="T9" fmla="*/ 150 h 412"/>
                  <a:gd name="T10" fmla="*/ 0 w 576"/>
                  <a:gd name="T11" fmla="*/ 150 h 412"/>
                  <a:gd name="T12" fmla="*/ 0 w 576"/>
                  <a:gd name="T13" fmla="*/ 0 h 412"/>
                  <a:gd name="T14" fmla="*/ 576 w 576"/>
                  <a:gd name="T15" fmla="*/ 0 h 412"/>
                  <a:gd name="T16" fmla="*/ 576 w 576"/>
                  <a:gd name="T1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12">
                    <a:moveTo>
                      <a:pt x="576" y="412"/>
                    </a:moveTo>
                    <a:lnTo>
                      <a:pt x="524" y="412"/>
                    </a:lnTo>
                    <a:lnTo>
                      <a:pt x="524" y="50"/>
                    </a:lnTo>
                    <a:lnTo>
                      <a:pt x="50" y="50"/>
                    </a:lnTo>
                    <a:lnTo>
                      <a:pt x="50" y="150"/>
                    </a:lnTo>
                    <a:lnTo>
                      <a:pt x="0" y="150"/>
                    </a:lnTo>
                    <a:lnTo>
                      <a:pt x="0" y="0"/>
                    </a:lnTo>
                    <a:lnTo>
                      <a:pt x="576" y="0"/>
                    </a:lnTo>
                    <a:lnTo>
                      <a:pt x="576" y="4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2" name="Freeform 149">
                <a:extLst>
                  <a:ext uri="{FF2B5EF4-FFF2-40B4-BE49-F238E27FC236}">
                    <a16:creationId xmlns:a16="http://schemas.microsoft.com/office/drawing/2014/main" id="{709B28F1-506E-0D4E-89CE-51472D2B7B8B}"/>
                  </a:ext>
                </a:extLst>
              </p:cNvPr>
              <p:cNvSpPr>
                <a:spLocks/>
              </p:cNvSpPr>
              <p:nvPr/>
            </p:nvSpPr>
            <p:spPr bwMode="auto">
              <a:xfrm>
                <a:off x="5022" y="2027"/>
                <a:ext cx="576" cy="415"/>
              </a:xfrm>
              <a:custGeom>
                <a:avLst/>
                <a:gdLst>
                  <a:gd name="T0" fmla="*/ 576 w 576"/>
                  <a:gd name="T1" fmla="*/ 415 h 415"/>
                  <a:gd name="T2" fmla="*/ 0 w 576"/>
                  <a:gd name="T3" fmla="*/ 415 h 415"/>
                  <a:gd name="T4" fmla="*/ 0 w 576"/>
                  <a:gd name="T5" fmla="*/ 0 h 415"/>
                  <a:gd name="T6" fmla="*/ 50 w 576"/>
                  <a:gd name="T7" fmla="*/ 0 h 415"/>
                  <a:gd name="T8" fmla="*/ 50 w 576"/>
                  <a:gd name="T9" fmla="*/ 362 h 415"/>
                  <a:gd name="T10" fmla="*/ 524 w 576"/>
                  <a:gd name="T11" fmla="*/ 362 h 415"/>
                  <a:gd name="T12" fmla="*/ 524 w 576"/>
                  <a:gd name="T13" fmla="*/ 262 h 415"/>
                  <a:gd name="T14" fmla="*/ 576 w 576"/>
                  <a:gd name="T15" fmla="*/ 262 h 415"/>
                  <a:gd name="T16" fmla="*/ 576 w 576"/>
                  <a:gd name="T1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15">
                    <a:moveTo>
                      <a:pt x="576" y="415"/>
                    </a:moveTo>
                    <a:lnTo>
                      <a:pt x="0" y="415"/>
                    </a:lnTo>
                    <a:lnTo>
                      <a:pt x="0" y="0"/>
                    </a:lnTo>
                    <a:lnTo>
                      <a:pt x="50" y="0"/>
                    </a:lnTo>
                    <a:lnTo>
                      <a:pt x="50" y="362"/>
                    </a:lnTo>
                    <a:lnTo>
                      <a:pt x="524" y="362"/>
                    </a:lnTo>
                    <a:lnTo>
                      <a:pt x="524" y="262"/>
                    </a:lnTo>
                    <a:lnTo>
                      <a:pt x="576" y="262"/>
                    </a:lnTo>
                    <a:lnTo>
                      <a:pt x="576" y="4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3" name="Freeform 150">
                <a:extLst>
                  <a:ext uri="{FF2B5EF4-FFF2-40B4-BE49-F238E27FC236}">
                    <a16:creationId xmlns:a16="http://schemas.microsoft.com/office/drawing/2014/main" id="{635AEF55-C611-6348-9FFC-02BDF3EDE052}"/>
                  </a:ext>
                </a:extLst>
              </p:cNvPr>
              <p:cNvSpPr>
                <a:spLocks/>
              </p:cNvSpPr>
              <p:nvPr/>
            </p:nvSpPr>
            <p:spPr bwMode="auto">
              <a:xfrm>
                <a:off x="4875" y="1957"/>
                <a:ext cx="342" cy="244"/>
              </a:xfrm>
              <a:custGeom>
                <a:avLst/>
                <a:gdLst>
                  <a:gd name="T0" fmla="*/ 304 w 342"/>
                  <a:gd name="T1" fmla="*/ 244 h 244"/>
                  <a:gd name="T2" fmla="*/ 171 w 342"/>
                  <a:gd name="T3" fmla="*/ 81 h 244"/>
                  <a:gd name="T4" fmla="*/ 38 w 342"/>
                  <a:gd name="T5" fmla="*/ 244 h 244"/>
                  <a:gd name="T6" fmla="*/ 0 w 342"/>
                  <a:gd name="T7" fmla="*/ 210 h 244"/>
                  <a:gd name="T8" fmla="*/ 171 w 342"/>
                  <a:gd name="T9" fmla="*/ 0 h 244"/>
                  <a:gd name="T10" fmla="*/ 342 w 342"/>
                  <a:gd name="T11" fmla="*/ 210 h 244"/>
                  <a:gd name="T12" fmla="*/ 304 w 342"/>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342" h="244">
                    <a:moveTo>
                      <a:pt x="304" y="244"/>
                    </a:moveTo>
                    <a:lnTo>
                      <a:pt x="171" y="81"/>
                    </a:lnTo>
                    <a:lnTo>
                      <a:pt x="38" y="244"/>
                    </a:lnTo>
                    <a:lnTo>
                      <a:pt x="0" y="210"/>
                    </a:lnTo>
                    <a:lnTo>
                      <a:pt x="171" y="0"/>
                    </a:lnTo>
                    <a:lnTo>
                      <a:pt x="342" y="210"/>
                    </a:lnTo>
                    <a:lnTo>
                      <a:pt x="304" y="2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4" name="Freeform 151">
                <a:extLst>
                  <a:ext uri="{FF2B5EF4-FFF2-40B4-BE49-F238E27FC236}">
                    <a16:creationId xmlns:a16="http://schemas.microsoft.com/office/drawing/2014/main" id="{5579CE35-BA77-8A45-90D0-3D97D54E48B5}"/>
                  </a:ext>
                </a:extLst>
              </p:cNvPr>
              <p:cNvSpPr>
                <a:spLocks/>
              </p:cNvSpPr>
              <p:nvPr/>
            </p:nvSpPr>
            <p:spPr bwMode="auto">
              <a:xfrm>
                <a:off x="5401" y="1998"/>
                <a:ext cx="345" cy="241"/>
              </a:xfrm>
              <a:custGeom>
                <a:avLst/>
                <a:gdLst>
                  <a:gd name="T0" fmla="*/ 171 w 345"/>
                  <a:gd name="T1" fmla="*/ 241 h 241"/>
                  <a:gd name="T2" fmla="*/ 0 w 345"/>
                  <a:gd name="T3" fmla="*/ 31 h 241"/>
                  <a:gd name="T4" fmla="*/ 40 w 345"/>
                  <a:gd name="T5" fmla="*/ 0 h 241"/>
                  <a:gd name="T6" fmla="*/ 171 w 345"/>
                  <a:gd name="T7" fmla="*/ 160 h 241"/>
                  <a:gd name="T8" fmla="*/ 304 w 345"/>
                  <a:gd name="T9" fmla="*/ 0 h 241"/>
                  <a:gd name="T10" fmla="*/ 345 w 345"/>
                  <a:gd name="T11" fmla="*/ 31 h 241"/>
                  <a:gd name="T12" fmla="*/ 171 w 345"/>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345" h="241">
                    <a:moveTo>
                      <a:pt x="171" y="241"/>
                    </a:moveTo>
                    <a:lnTo>
                      <a:pt x="0" y="31"/>
                    </a:lnTo>
                    <a:lnTo>
                      <a:pt x="40" y="0"/>
                    </a:lnTo>
                    <a:lnTo>
                      <a:pt x="171" y="160"/>
                    </a:lnTo>
                    <a:lnTo>
                      <a:pt x="304" y="0"/>
                    </a:lnTo>
                    <a:lnTo>
                      <a:pt x="345" y="31"/>
                    </a:lnTo>
                    <a:lnTo>
                      <a:pt x="171" y="2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grpSp>
        <p:nvGrpSpPr>
          <p:cNvPr id="6" name="Group 5">
            <a:extLst>
              <a:ext uri="{FF2B5EF4-FFF2-40B4-BE49-F238E27FC236}">
                <a16:creationId xmlns:a16="http://schemas.microsoft.com/office/drawing/2014/main" id="{42164D86-6E8C-AD4B-A2CE-8436EA34A013}"/>
              </a:ext>
            </a:extLst>
          </p:cNvPr>
          <p:cNvGrpSpPr/>
          <p:nvPr/>
        </p:nvGrpSpPr>
        <p:grpSpPr>
          <a:xfrm>
            <a:off x="2116066" y="2392662"/>
            <a:ext cx="1499875" cy="2123364"/>
            <a:chOff x="2116066" y="2392662"/>
            <a:chExt cx="1499875" cy="2123364"/>
          </a:xfrm>
        </p:grpSpPr>
        <p:sp>
          <p:nvSpPr>
            <p:cNvPr id="115" name="Rounded Rectangle 114">
              <a:extLst>
                <a:ext uri="{FF2B5EF4-FFF2-40B4-BE49-F238E27FC236}">
                  <a16:creationId xmlns:a16="http://schemas.microsoft.com/office/drawing/2014/main" id="{08012306-016E-A44B-AAF8-3E7AD6E7A689}"/>
                </a:ext>
              </a:extLst>
            </p:cNvPr>
            <p:cNvSpPr>
              <a:spLocks/>
            </p:cNvSpPr>
            <p:nvPr/>
          </p:nvSpPr>
          <p:spPr>
            <a:xfrm>
              <a:off x="2116066"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16" name="Rounded Rectangle 115">
              <a:extLst>
                <a:ext uri="{FF2B5EF4-FFF2-40B4-BE49-F238E27FC236}">
                  <a16:creationId xmlns:a16="http://schemas.microsoft.com/office/drawing/2014/main" id="{E73D8B09-949F-2E41-BC91-798E663AEA98}"/>
                </a:ext>
              </a:extLst>
            </p:cNvPr>
            <p:cNvSpPr>
              <a:spLocks/>
            </p:cNvSpPr>
            <p:nvPr/>
          </p:nvSpPr>
          <p:spPr>
            <a:xfrm>
              <a:off x="2255620"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AI/ML based </a:t>
              </a:r>
              <a:br>
                <a:rPr lang="en-US" sz="1200" b="1">
                  <a:solidFill>
                    <a:schemeClr val="tx2"/>
                  </a:solidFill>
                </a:rPr>
              </a:br>
              <a:r>
                <a:rPr lang="en-US" sz="1200" b="1">
                  <a:solidFill>
                    <a:schemeClr val="tx2"/>
                  </a:solidFill>
                </a:rPr>
                <a:t>security </a:t>
              </a:r>
              <a:br>
                <a:rPr lang="en-US" sz="1200" b="1">
                  <a:solidFill>
                    <a:schemeClr val="tx2"/>
                  </a:solidFill>
                </a:rPr>
              </a:br>
              <a:r>
                <a:rPr lang="en-US" sz="1200" b="1">
                  <a:solidFill>
                    <a:schemeClr val="tx2"/>
                  </a:solidFill>
                </a:rPr>
                <a:t>analytics tools</a:t>
              </a:r>
            </a:p>
          </p:txBody>
        </p:sp>
        <p:grpSp>
          <p:nvGrpSpPr>
            <p:cNvPr id="215" name="Group 214">
              <a:extLst>
                <a:ext uri="{FF2B5EF4-FFF2-40B4-BE49-F238E27FC236}">
                  <a16:creationId xmlns:a16="http://schemas.microsoft.com/office/drawing/2014/main" id="{63A52925-28F3-624B-BDAA-B710271FD225}"/>
                </a:ext>
              </a:extLst>
            </p:cNvPr>
            <p:cNvGrpSpPr>
              <a:grpSpLocks noChangeAspect="1"/>
            </p:cNvGrpSpPr>
            <p:nvPr/>
          </p:nvGrpSpPr>
          <p:grpSpPr>
            <a:xfrm>
              <a:off x="2435652" y="3403076"/>
              <a:ext cx="857714" cy="855965"/>
              <a:chOff x="3474715" y="90207"/>
              <a:chExt cx="549760" cy="548640"/>
            </a:xfrm>
            <a:solidFill>
              <a:schemeClr val="tx2"/>
            </a:solidFill>
          </p:grpSpPr>
          <p:sp>
            <p:nvSpPr>
              <p:cNvPr id="216" name="Freeform 77">
                <a:extLst>
                  <a:ext uri="{FF2B5EF4-FFF2-40B4-BE49-F238E27FC236}">
                    <a16:creationId xmlns:a16="http://schemas.microsoft.com/office/drawing/2014/main" id="{B2C26961-C714-1949-B416-73D3A8A80846}"/>
                  </a:ext>
                </a:extLst>
              </p:cNvPr>
              <p:cNvSpPr>
                <a:spLocks noChangeAspect="1" noEditPoints="1"/>
              </p:cNvSpPr>
              <p:nvPr/>
            </p:nvSpPr>
            <p:spPr bwMode="auto">
              <a:xfrm>
                <a:off x="3474715" y="90207"/>
                <a:ext cx="549760" cy="548640"/>
              </a:xfrm>
              <a:custGeom>
                <a:avLst/>
                <a:gdLst>
                  <a:gd name="T0" fmla="*/ 517 w 517"/>
                  <a:gd name="T1" fmla="*/ 494 h 516"/>
                  <a:gd name="T2" fmla="*/ 346 w 517"/>
                  <a:gd name="T3" fmla="*/ 322 h 516"/>
                  <a:gd name="T4" fmla="*/ 392 w 517"/>
                  <a:gd name="T5" fmla="*/ 196 h 516"/>
                  <a:gd name="T6" fmla="*/ 196 w 517"/>
                  <a:gd name="T7" fmla="*/ 0 h 516"/>
                  <a:gd name="T8" fmla="*/ 0 w 517"/>
                  <a:gd name="T9" fmla="*/ 196 h 516"/>
                  <a:gd name="T10" fmla="*/ 196 w 517"/>
                  <a:gd name="T11" fmla="*/ 392 h 516"/>
                  <a:gd name="T12" fmla="*/ 322 w 517"/>
                  <a:gd name="T13" fmla="*/ 346 h 516"/>
                  <a:gd name="T14" fmla="*/ 495 w 517"/>
                  <a:gd name="T15" fmla="*/ 516 h 516"/>
                  <a:gd name="T16" fmla="*/ 517 w 517"/>
                  <a:gd name="T17" fmla="*/ 494 h 516"/>
                  <a:gd name="T18" fmla="*/ 196 w 517"/>
                  <a:gd name="T19" fmla="*/ 360 h 516"/>
                  <a:gd name="T20" fmla="*/ 32 w 517"/>
                  <a:gd name="T21" fmla="*/ 196 h 516"/>
                  <a:gd name="T22" fmla="*/ 196 w 517"/>
                  <a:gd name="T23" fmla="*/ 32 h 516"/>
                  <a:gd name="T24" fmla="*/ 360 w 517"/>
                  <a:gd name="T25" fmla="*/ 196 h 516"/>
                  <a:gd name="T26" fmla="*/ 196 w 517"/>
                  <a:gd name="T27" fmla="*/ 36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7" h="516">
                    <a:moveTo>
                      <a:pt x="517" y="494"/>
                    </a:moveTo>
                    <a:cubicBezTo>
                      <a:pt x="346" y="322"/>
                      <a:pt x="346" y="322"/>
                      <a:pt x="346" y="322"/>
                    </a:cubicBezTo>
                    <a:cubicBezTo>
                      <a:pt x="374" y="288"/>
                      <a:pt x="392" y="244"/>
                      <a:pt x="392" y="196"/>
                    </a:cubicBezTo>
                    <a:cubicBezTo>
                      <a:pt x="392" y="88"/>
                      <a:pt x="304" y="0"/>
                      <a:pt x="196" y="0"/>
                    </a:cubicBezTo>
                    <a:cubicBezTo>
                      <a:pt x="88" y="0"/>
                      <a:pt x="0" y="88"/>
                      <a:pt x="0" y="196"/>
                    </a:cubicBezTo>
                    <a:cubicBezTo>
                      <a:pt x="0" y="304"/>
                      <a:pt x="88" y="392"/>
                      <a:pt x="196" y="392"/>
                    </a:cubicBezTo>
                    <a:cubicBezTo>
                      <a:pt x="244" y="392"/>
                      <a:pt x="288" y="375"/>
                      <a:pt x="322" y="346"/>
                    </a:cubicBezTo>
                    <a:cubicBezTo>
                      <a:pt x="495" y="516"/>
                      <a:pt x="495" y="516"/>
                      <a:pt x="495" y="516"/>
                    </a:cubicBezTo>
                    <a:lnTo>
                      <a:pt x="517" y="494"/>
                    </a:lnTo>
                    <a:close/>
                    <a:moveTo>
                      <a:pt x="196" y="360"/>
                    </a:moveTo>
                    <a:cubicBezTo>
                      <a:pt x="106" y="360"/>
                      <a:pt x="32" y="287"/>
                      <a:pt x="32" y="196"/>
                    </a:cubicBezTo>
                    <a:cubicBezTo>
                      <a:pt x="32" y="106"/>
                      <a:pt x="106" y="32"/>
                      <a:pt x="196" y="32"/>
                    </a:cubicBezTo>
                    <a:cubicBezTo>
                      <a:pt x="286" y="32"/>
                      <a:pt x="360" y="106"/>
                      <a:pt x="360" y="196"/>
                    </a:cubicBezTo>
                    <a:cubicBezTo>
                      <a:pt x="360" y="287"/>
                      <a:pt x="286" y="360"/>
                      <a:pt x="196" y="360"/>
                    </a:cubicBezTo>
                    <a:close/>
                  </a:path>
                </a:pathLst>
              </a:custGeom>
              <a:grpFill/>
              <a:ln>
                <a:noFill/>
              </a:ln>
            </p:spPr>
            <p:txBody>
              <a:bodyPr vert="horz" wrap="square" lIns="0" tIns="45720" rIns="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17" name="Freeform 125">
                <a:extLst>
                  <a:ext uri="{FF2B5EF4-FFF2-40B4-BE49-F238E27FC236}">
                    <a16:creationId xmlns:a16="http://schemas.microsoft.com/office/drawing/2014/main" id="{C0F582C1-2C00-074E-B3E8-658E18CE3FB4}"/>
                  </a:ext>
                </a:extLst>
              </p:cNvPr>
              <p:cNvSpPr>
                <a:spLocks noChangeAspect="1"/>
              </p:cNvSpPr>
              <p:nvPr/>
            </p:nvSpPr>
            <p:spPr bwMode="auto">
              <a:xfrm>
                <a:off x="3546621" y="169584"/>
                <a:ext cx="276080" cy="262038"/>
              </a:xfrm>
              <a:custGeom>
                <a:avLst/>
                <a:gdLst>
                  <a:gd name="T0" fmla="*/ 436 w 724"/>
                  <a:gd name="T1" fmla="*/ 688 h 688"/>
                  <a:gd name="T2" fmla="*/ 286 w 724"/>
                  <a:gd name="T3" fmla="*/ 160 h 688"/>
                  <a:gd name="T4" fmla="*/ 212 w 724"/>
                  <a:gd name="T5" fmla="*/ 394 h 688"/>
                  <a:gd name="T6" fmla="*/ 0 w 724"/>
                  <a:gd name="T7" fmla="*/ 394 h 688"/>
                  <a:gd name="T8" fmla="*/ 0 w 724"/>
                  <a:gd name="T9" fmla="*/ 349 h 688"/>
                  <a:gd name="T10" fmla="*/ 178 w 724"/>
                  <a:gd name="T11" fmla="*/ 349 h 688"/>
                  <a:gd name="T12" fmla="*/ 286 w 724"/>
                  <a:gd name="T13" fmla="*/ 0 h 688"/>
                  <a:gd name="T14" fmla="*/ 438 w 724"/>
                  <a:gd name="T15" fmla="*/ 530 h 688"/>
                  <a:gd name="T16" fmla="*/ 502 w 724"/>
                  <a:gd name="T17" fmla="*/ 322 h 688"/>
                  <a:gd name="T18" fmla="*/ 724 w 724"/>
                  <a:gd name="T19" fmla="*/ 322 h 688"/>
                  <a:gd name="T20" fmla="*/ 724 w 724"/>
                  <a:gd name="T21" fmla="*/ 368 h 688"/>
                  <a:gd name="T22" fmla="*/ 536 w 724"/>
                  <a:gd name="T23" fmla="*/ 368 h 688"/>
                  <a:gd name="T24" fmla="*/ 436 w 724"/>
                  <a:gd name="T25" fmla="*/ 688 h 688"/>
                  <a:gd name="connsiteX0" fmla="*/ 6022 w 10000"/>
                  <a:gd name="connsiteY0" fmla="*/ 10000 h 10000"/>
                  <a:gd name="connsiteX1" fmla="*/ 3950 w 10000"/>
                  <a:gd name="connsiteY1" fmla="*/ 2326 h 10000"/>
                  <a:gd name="connsiteX2" fmla="*/ 2928 w 10000"/>
                  <a:gd name="connsiteY2" fmla="*/ 5727 h 10000"/>
                  <a:gd name="connsiteX3" fmla="*/ 0 w 10000"/>
                  <a:gd name="connsiteY3" fmla="*/ 5727 h 10000"/>
                  <a:gd name="connsiteX4" fmla="*/ 0 w 10000"/>
                  <a:gd name="connsiteY4" fmla="*/ 5073 h 10000"/>
                  <a:gd name="connsiteX5" fmla="*/ 2459 w 10000"/>
                  <a:gd name="connsiteY5" fmla="*/ 5073 h 10000"/>
                  <a:gd name="connsiteX6" fmla="*/ 3950 w 10000"/>
                  <a:gd name="connsiteY6" fmla="*/ 0 h 10000"/>
                  <a:gd name="connsiteX7" fmla="*/ 6050 w 10000"/>
                  <a:gd name="connsiteY7" fmla="*/ 7703 h 10000"/>
                  <a:gd name="connsiteX8" fmla="*/ 6934 w 10000"/>
                  <a:gd name="connsiteY8" fmla="*/ 4680 h 10000"/>
                  <a:gd name="connsiteX9" fmla="*/ 10000 w 10000"/>
                  <a:gd name="connsiteY9" fmla="*/ 4680 h 10000"/>
                  <a:gd name="connsiteX10" fmla="*/ 10000 w 10000"/>
                  <a:gd name="connsiteY10" fmla="*/ 5780 h 10000"/>
                  <a:gd name="connsiteX11" fmla="*/ 7403 w 10000"/>
                  <a:gd name="connsiteY11" fmla="*/ 5349 h 10000"/>
                  <a:gd name="connsiteX12" fmla="*/ 6022 w 10000"/>
                  <a:gd name="connsiteY12" fmla="*/ 10000 h 10000"/>
                  <a:gd name="connsiteX0" fmla="*/ 6022 w 10000"/>
                  <a:gd name="connsiteY0" fmla="*/ 10000 h 10000"/>
                  <a:gd name="connsiteX1" fmla="*/ 3950 w 10000"/>
                  <a:gd name="connsiteY1" fmla="*/ 2326 h 10000"/>
                  <a:gd name="connsiteX2" fmla="*/ 2928 w 10000"/>
                  <a:gd name="connsiteY2" fmla="*/ 5727 h 10000"/>
                  <a:gd name="connsiteX3" fmla="*/ 0 w 10000"/>
                  <a:gd name="connsiteY3" fmla="*/ 5727 h 10000"/>
                  <a:gd name="connsiteX4" fmla="*/ 0 w 10000"/>
                  <a:gd name="connsiteY4" fmla="*/ 5073 h 10000"/>
                  <a:gd name="connsiteX5" fmla="*/ 2459 w 10000"/>
                  <a:gd name="connsiteY5" fmla="*/ 5073 h 10000"/>
                  <a:gd name="connsiteX6" fmla="*/ 3950 w 10000"/>
                  <a:gd name="connsiteY6" fmla="*/ 0 h 10000"/>
                  <a:gd name="connsiteX7" fmla="*/ 6050 w 10000"/>
                  <a:gd name="connsiteY7" fmla="*/ 7703 h 10000"/>
                  <a:gd name="connsiteX8" fmla="*/ 6934 w 10000"/>
                  <a:gd name="connsiteY8" fmla="*/ 4680 h 10000"/>
                  <a:gd name="connsiteX9" fmla="*/ 10000 w 10000"/>
                  <a:gd name="connsiteY9" fmla="*/ 4680 h 10000"/>
                  <a:gd name="connsiteX10" fmla="*/ 10000 w 10000"/>
                  <a:gd name="connsiteY10" fmla="*/ 5780 h 10000"/>
                  <a:gd name="connsiteX11" fmla="*/ 7266 w 10000"/>
                  <a:gd name="connsiteY11" fmla="*/ 5780 h 10000"/>
                  <a:gd name="connsiteX12" fmla="*/ 6022 w 10000"/>
                  <a:gd name="connsiteY12" fmla="*/ 10000 h 10000"/>
                  <a:gd name="connsiteX0" fmla="*/ 6068 w 10046"/>
                  <a:gd name="connsiteY0" fmla="*/ 10000 h 10000"/>
                  <a:gd name="connsiteX1" fmla="*/ 3996 w 10046"/>
                  <a:gd name="connsiteY1" fmla="*/ 2326 h 10000"/>
                  <a:gd name="connsiteX2" fmla="*/ 2974 w 10046"/>
                  <a:gd name="connsiteY2" fmla="*/ 5727 h 10000"/>
                  <a:gd name="connsiteX3" fmla="*/ 0 w 10046"/>
                  <a:gd name="connsiteY3" fmla="*/ 6302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2326 h 10000"/>
                  <a:gd name="connsiteX2" fmla="*/ 2792 w 10046"/>
                  <a:gd name="connsiteY2" fmla="*/ 6158 h 10000"/>
                  <a:gd name="connsiteX3" fmla="*/ 0 w 10046"/>
                  <a:gd name="connsiteY3" fmla="*/ 6302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2326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47 w 10002"/>
                  <a:gd name="connsiteY3" fmla="*/ 6158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47 w 10002"/>
                  <a:gd name="connsiteY3" fmla="*/ 6062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062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09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58 w 10002"/>
                  <a:gd name="connsiteY3" fmla="*/ 6098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34 w 10012"/>
                  <a:gd name="connsiteY0" fmla="*/ 10000 h 10000"/>
                  <a:gd name="connsiteX1" fmla="*/ 3962 w 10012"/>
                  <a:gd name="connsiteY1" fmla="*/ 3045 h 10000"/>
                  <a:gd name="connsiteX2" fmla="*/ 3168 w 10012"/>
                  <a:gd name="connsiteY2" fmla="*/ 6110 h 10000"/>
                  <a:gd name="connsiteX3" fmla="*/ 0 w 10012"/>
                  <a:gd name="connsiteY3" fmla="*/ 6098 h 10000"/>
                  <a:gd name="connsiteX4" fmla="*/ 12 w 10012"/>
                  <a:gd name="connsiteY4" fmla="*/ 5073 h 10000"/>
                  <a:gd name="connsiteX5" fmla="*/ 2471 w 10012"/>
                  <a:gd name="connsiteY5" fmla="*/ 5073 h 10000"/>
                  <a:gd name="connsiteX6" fmla="*/ 3962 w 10012"/>
                  <a:gd name="connsiteY6" fmla="*/ 0 h 10000"/>
                  <a:gd name="connsiteX7" fmla="*/ 6016 w 10012"/>
                  <a:gd name="connsiteY7" fmla="*/ 7032 h 10000"/>
                  <a:gd name="connsiteX8" fmla="*/ 6536 w 10012"/>
                  <a:gd name="connsiteY8" fmla="*/ 4728 h 10000"/>
                  <a:gd name="connsiteX9" fmla="*/ 10012 w 10012"/>
                  <a:gd name="connsiteY9" fmla="*/ 4680 h 10000"/>
                  <a:gd name="connsiteX10" fmla="*/ 10012 w 10012"/>
                  <a:gd name="connsiteY10" fmla="*/ 5780 h 10000"/>
                  <a:gd name="connsiteX11" fmla="*/ 7278 w 10012"/>
                  <a:gd name="connsiteY11" fmla="*/ 5780 h 10000"/>
                  <a:gd name="connsiteX12" fmla="*/ 6034 w 10012"/>
                  <a:gd name="connsiteY12" fmla="*/ 10000 h 10000"/>
                  <a:gd name="connsiteX0" fmla="*/ 6034 w 10012"/>
                  <a:gd name="connsiteY0" fmla="*/ 10000 h 10000"/>
                  <a:gd name="connsiteX1" fmla="*/ 3962 w 10012"/>
                  <a:gd name="connsiteY1" fmla="*/ 3045 h 10000"/>
                  <a:gd name="connsiteX2" fmla="*/ 3168 w 10012"/>
                  <a:gd name="connsiteY2" fmla="*/ 6110 h 10000"/>
                  <a:gd name="connsiteX3" fmla="*/ 0 w 10012"/>
                  <a:gd name="connsiteY3" fmla="*/ 6098 h 10000"/>
                  <a:gd name="connsiteX4" fmla="*/ 12 w 10012"/>
                  <a:gd name="connsiteY4" fmla="*/ 5073 h 10000"/>
                  <a:gd name="connsiteX5" fmla="*/ 2471 w 10012"/>
                  <a:gd name="connsiteY5" fmla="*/ 5073 h 10000"/>
                  <a:gd name="connsiteX6" fmla="*/ 3962 w 10012"/>
                  <a:gd name="connsiteY6" fmla="*/ 0 h 10000"/>
                  <a:gd name="connsiteX7" fmla="*/ 6016 w 10012"/>
                  <a:gd name="connsiteY7" fmla="*/ 7032 h 10000"/>
                  <a:gd name="connsiteX8" fmla="*/ 6536 w 10012"/>
                  <a:gd name="connsiteY8" fmla="*/ 4728 h 10000"/>
                  <a:gd name="connsiteX9" fmla="*/ 10012 w 10012"/>
                  <a:gd name="connsiteY9" fmla="*/ 4716 h 10000"/>
                  <a:gd name="connsiteX10" fmla="*/ 10012 w 10012"/>
                  <a:gd name="connsiteY10" fmla="*/ 5780 h 10000"/>
                  <a:gd name="connsiteX11" fmla="*/ 7278 w 10012"/>
                  <a:gd name="connsiteY11" fmla="*/ 5780 h 10000"/>
                  <a:gd name="connsiteX12" fmla="*/ 6034 w 10012"/>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2" h="10000">
                    <a:moveTo>
                      <a:pt x="6034" y="10000"/>
                    </a:moveTo>
                    <a:lnTo>
                      <a:pt x="3962" y="3045"/>
                    </a:lnTo>
                    <a:lnTo>
                      <a:pt x="3168" y="6110"/>
                    </a:lnTo>
                    <a:lnTo>
                      <a:pt x="0" y="6098"/>
                    </a:lnTo>
                    <a:cubicBezTo>
                      <a:pt x="15" y="5688"/>
                      <a:pt x="-3" y="5483"/>
                      <a:pt x="12" y="5073"/>
                    </a:cubicBezTo>
                    <a:lnTo>
                      <a:pt x="2471" y="5073"/>
                    </a:lnTo>
                    <a:lnTo>
                      <a:pt x="3962" y="0"/>
                    </a:lnTo>
                    <a:lnTo>
                      <a:pt x="6016" y="7032"/>
                    </a:lnTo>
                    <a:lnTo>
                      <a:pt x="6536" y="4728"/>
                    </a:lnTo>
                    <a:lnTo>
                      <a:pt x="10012" y="4716"/>
                    </a:lnTo>
                    <a:lnTo>
                      <a:pt x="10012" y="5780"/>
                    </a:lnTo>
                    <a:lnTo>
                      <a:pt x="7278" y="5780"/>
                    </a:lnTo>
                    <a:lnTo>
                      <a:pt x="6034" y="1000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sp>
        <p:nvSpPr>
          <p:cNvPr id="218" name="Rectangle 217">
            <a:extLst>
              <a:ext uri="{FF2B5EF4-FFF2-40B4-BE49-F238E27FC236}">
                <a16:creationId xmlns:a16="http://schemas.microsoft.com/office/drawing/2014/main" id="{DBD89C50-5BED-BB48-9C23-6598BA94607C}"/>
              </a:ext>
            </a:extLst>
          </p:cNvPr>
          <p:cNvSpPr/>
          <p:nvPr/>
        </p:nvSpPr>
        <p:spPr>
          <a:xfrm>
            <a:off x="881" y="763010"/>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63074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right)">
                                      <p:cBhvr>
                                        <p:cTn id="12" dur="1000"/>
                                        <p:tgtEl>
                                          <p:spTgt spid="2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p:bldP spid="2" grpId="0" animBg="1"/>
      <p:bldP spid="2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51D7-3762-4AA2-AADF-0384868D652F}"/>
              </a:ext>
            </a:extLst>
          </p:cNvPr>
          <p:cNvSpPr>
            <a:spLocks noGrp="1"/>
          </p:cNvSpPr>
          <p:nvPr>
            <p:ph type="title"/>
          </p:nvPr>
        </p:nvSpPr>
        <p:spPr>
          <a:xfrm>
            <a:off x="285750" y="228600"/>
            <a:ext cx="8572500" cy="387798"/>
          </a:xfrm>
        </p:spPr>
        <p:txBody>
          <a:bodyPr/>
          <a:lstStyle/>
          <a:p>
            <a:r>
              <a:rPr lang="en-US" dirty="0"/>
              <a:t>Dell Technologies Services</a:t>
            </a:r>
          </a:p>
        </p:txBody>
      </p:sp>
      <p:grpSp>
        <p:nvGrpSpPr>
          <p:cNvPr id="23" name="Group 22">
            <a:extLst>
              <a:ext uri="{FF2B5EF4-FFF2-40B4-BE49-F238E27FC236}">
                <a16:creationId xmlns:a16="http://schemas.microsoft.com/office/drawing/2014/main" id="{4450F53B-5257-4C4B-8287-54ECD97E4A03}"/>
              </a:ext>
            </a:extLst>
          </p:cNvPr>
          <p:cNvGrpSpPr/>
          <p:nvPr/>
        </p:nvGrpSpPr>
        <p:grpSpPr>
          <a:xfrm>
            <a:off x="6656836" y="1174643"/>
            <a:ext cx="2279426" cy="627076"/>
            <a:chOff x="6656836" y="1222131"/>
            <a:chExt cx="2279426" cy="627076"/>
          </a:xfrm>
        </p:grpSpPr>
        <p:sp>
          <p:nvSpPr>
            <p:cNvPr id="24" name="Arrow: Pentagon 23">
              <a:extLst>
                <a:ext uri="{FF2B5EF4-FFF2-40B4-BE49-F238E27FC236}">
                  <a16:creationId xmlns:a16="http://schemas.microsoft.com/office/drawing/2014/main" id="{C9A217AF-D340-4DCC-A456-0883DE2CDFFE}"/>
                </a:ext>
              </a:extLst>
            </p:cNvPr>
            <p:cNvSpPr/>
            <p:nvPr/>
          </p:nvSpPr>
          <p:spPr>
            <a:xfrm>
              <a:off x="6656836" y="1222131"/>
              <a:ext cx="2279426" cy="627076"/>
            </a:xfrm>
            <a:prstGeom prst="homePlate">
              <a:avLst>
                <a:gd name="adj" fmla="val 0"/>
              </a:avLst>
            </a:prstGeom>
            <a:ln/>
            <a:effectLst>
              <a:glow rad="63500">
                <a:schemeClr val="accent6">
                  <a:satMod val="175000"/>
                  <a:alpha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bg2"/>
                </a:solidFill>
              </a:endParaRPr>
            </a:p>
          </p:txBody>
        </p:sp>
        <p:sp>
          <p:nvSpPr>
            <p:cNvPr id="25" name="TextBox 24">
              <a:extLst>
                <a:ext uri="{FF2B5EF4-FFF2-40B4-BE49-F238E27FC236}">
                  <a16:creationId xmlns:a16="http://schemas.microsoft.com/office/drawing/2014/main" id="{39EF2845-84A9-4D21-B722-631FAFC09D81}"/>
                </a:ext>
              </a:extLst>
            </p:cNvPr>
            <p:cNvSpPr txBox="1"/>
            <p:nvPr/>
          </p:nvSpPr>
          <p:spPr>
            <a:xfrm>
              <a:off x="6850400" y="1315096"/>
              <a:ext cx="1892299" cy="441146"/>
            </a:xfrm>
            <a:prstGeom prst="rect">
              <a:avLst/>
            </a:prstGeom>
            <a:noFill/>
          </p:spPr>
          <p:txBody>
            <a:bodyPr wrap="square" lIns="0" tIns="0" rIns="0" bIns="0" rtlCol="0">
              <a:spAutoFit/>
            </a:bodyPr>
            <a:lstStyle/>
            <a:p>
              <a:pPr algn="ctr">
                <a:spcAft>
                  <a:spcPts val="200"/>
                </a:spcAft>
              </a:pPr>
              <a:r>
                <a:rPr lang="en-US" sz="1600" b="1" dirty="0">
                  <a:solidFill>
                    <a:schemeClr val="tx2"/>
                  </a:solidFill>
                </a:rPr>
                <a:t>SCALE</a:t>
              </a:r>
            </a:p>
            <a:p>
              <a:pPr algn="ctr">
                <a:spcAft>
                  <a:spcPts val="200"/>
                </a:spcAft>
              </a:pPr>
              <a:r>
                <a:rPr lang="en-US" sz="1100" dirty="0">
                  <a:solidFill>
                    <a:schemeClr val="tx2"/>
                  </a:solidFill>
                </a:rPr>
                <a:t>(Improve, Tune, Optimize)</a:t>
              </a:r>
            </a:p>
          </p:txBody>
        </p:sp>
      </p:grpSp>
      <p:grpSp>
        <p:nvGrpSpPr>
          <p:cNvPr id="26" name="Group 25">
            <a:extLst>
              <a:ext uri="{FF2B5EF4-FFF2-40B4-BE49-F238E27FC236}">
                <a16:creationId xmlns:a16="http://schemas.microsoft.com/office/drawing/2014/main" id="{8039C22C-4843-450C-A535-78263D7134CF}"/>
              </a:ext>
            </a:extLst>
          </p:cNvPr>
          <p:cNvGrpSpPr/>
          <p:nvPr/>
        </p:nvGrpSpPr>
        <p:grpSpPr>
          <a:xfrm>
            <a:off x="4507137" y="1174643"/>
            <a:ext cx="2279426" cy="627076"/>
            <a:chOff x="4507137" y="1222131"/>
            <a:chExt cx="2279426" cy="627076"/>
          </a:xfrm>
        </p:grpSpPr>
        <p:sp>
          <p:nvSpPr>
            <p:cNvPr id="27" name="Arrow: Pentagon 26">
              <a:extLst>
                <a:ext uri="{FF2B5EF4-FFF2-40B4-BE49-F238E27FC236}">
                  <a16:creationId xmlns:a16="http://schemas.microsoft.com/office/drawing/2014/main" id="{281CEFAD-6CC6-452D-BBD4-B03113678C4F}"/>
                </a:ext>
              </a:extLst>
            </p:cNvPr>
            <p:cNvSpPr/>
            <p:nvPr/>
          </p:nvSpPr>
          <p:spPr>
            <a:xfrm>
              <a:off x="4507137" y="1222131"/>
              <a:ext cx="2279426" cy="627076"/>
            </a:xfrm>
            <a:prstGeom prst="homePlate">
              <a:avLst>
                <a:gd name="adj" fmla="val 16352"/>
              </a:avLst>
            </a:prstGeom>
            <a:ln/>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bg2"/>
                </a:solidFill>
              </a:endParaRPr>
            </a:p>
          </p:txBody>
        </p:sp>
        <p:sp>
          <p:nvSpPr>
            <p:cNvPr id="28" name="TextBox 27">
              <a:extLst>
                <a:ext uri="{FF2B5EF4-FFF2-40B4-BE49-F238E27FC236}">
                  <a16:creationId xmlns:a16="http://schemas.microsoft.com/office/drawing/2014/main" id="{58979E6A-D54F-4997-B0EC-41BE28E4B97C}"/>
                </a:ext>
              </a:extLst>
            </p:cNvPr>
            <p:cNvSpPr txBox="1"/>
            <p:nvPr/>
          </p:nvSpPr>
          <p:spPr>
            <a:xfrm>
              <a:off x="4636864" y="1315096"/>
              <a:ext cx="2019973" cy="441146"/>
            </a:xfrm>
            <a:prstGeom prst="rect">
              <a:avLst/>
            </a:prstGeom>
            <a:noFill/>
          </p:spPr>
          <p:txBody>
            <a:bodyPr wrap="square" lIns="0" tIns="0" rIns="0" bIns="0" rtlCol="0">
              <a:spAutoFit/>
            </a:bodyPr>
            <a:lstStyle/>
            <a:p>
              <a:pPr algn="ctr">
                <a:spcAft>
                  <a:spcPts val="200"/>
                </a:spcAft>
              </a:pPr>
              <a:r>
                <a:rPr lang="en-US" sz="1600" b="1" dirty="0">
                  <a:solidFill>
                    <a:schemeClr val="tx2"/>
                  </a:solidFill>
                </a:rPr>
                <a:t>ADOPT</a:t>
              </a:r>
            </a:p>
            <a:p>
              <a:pPr algn="ctr">
                <a:spcAft>
                  <a:spcPts val="200"/>
                </a:spcAft>
              </a:pPr>
              <a:r>
                <a:rPr lang="en-US" sz="1100" dirty="0">
                  <a:solidFill>
                    <a:schemeClr val="tx2"/>
                  </a:solidFill>
                </a:rPr>
                <a:t>(Use, Train, Operate, Measure)</a:t>
              </a:r>
            </a:p>
          </p:txBody>
        </p:sp>
      </p:grpSp>
      <p:grpSp>
        <p:nvGrpSpPr>
          <p:cNvPr id="29" name="Group 28">
            <a:extLst>
              <a:ext uri="{FF2B5EF4-FFF2-40B4-BE49-F238E27FC236}">
                <a16:creationId xmlns:a16="http://schemas.microsoft.com/office/drawing/2014/main" id="{19C6B98F-EAD8-4739-A81F-0064DED3D2DE}"/>
              </a:ext>
            </a:extLst>
          </p:cNvPr>
          <p:cNvGrpSpPr/>
          <p:nvPr/>
        </p:nvGrpSpPr>
        <p:grpSpPr>
          <a:xfrm>
            <a:off x="2357437" y="1174643"/>
            <a:ext cx="2279426" cy="627076"/>
            <a:chOff x="2357437" y="1222131"/>
            <a:chExt cx="2279426" cy="627076"/>
          </a:xfrm>
        </p:grpSpPr>
        <p:sp>
          <p:nvSpPr>
            <p:cNvPr id="30" name="Arrow: Pentagon 29">
              <a:extLst>
                <a:ext uri="{FF2B5EF4-FFF2-40B4-BE49-F238E27FC236}">
                  <a16:creationId xmlns:a16="http://schemas.microsoft.com/office/drawing/2014/main" id="{4A427127-C973-4F5C-9732-2723EFAB0C7B}"/>
                </a:ext>
              </a:extLst>
            </p:cNvPr>
            <p:cNvSpPr/>
            <p:nvPr/>
          </p:nvSpPr>
          <p:spPr>
            <a:xfrm>
              <a:off x="2357437" y="1222131"/>
              <a:ext cx="2279426" cy="627076"/>
            </a:xfrm>
            <a:prstGeom prst="homePlate">
              <a:avLst>
                <a:gd name="adj" fmla="val 16352"/>
              </a:avLst>
            </a:prstGeom>
            <a:ln/>
            <a:effectLst>
              <a:glow rad="63500">
                <a:schemeClr val="accent3">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bg2"/>
                </a:solidFill>
              </a:endParaRPr>
            </a:p>
          </p:txBody>
        </p:sp>
        <p:sp>
          <p:nvSpPr>
            <p:cNvPr id="31" name="TextBox 30">
              <a:extLst>
                <a:ext uri="{FF2B5EF4-FFF2-40B4-BE49-F238E27FC236}">
                  <a16:creationId xmlns:a16="http://schemas.microsoft.com/office/drawing/2014/main" id="{6EF1E2C0-AECE-4D9C-B714-0F8420034C7A}"/>
                </a:ext>
              </a:extLst>
            </p:cNvPr>
            <p:cNvSpPr txBox="1"/>
            <p:nvPr/>
          </p:nvSpPr>
          <p:spPr>
            <a:xfrm>
              <a:off x="2551001" y="1315096"/>
              <a:ext cx="1892299" cy="441146"/>
            </a:xfrm>
            <a:prstGeom prst="rect">
              <a:avLst/>
            </a:prstGeom>
            <a:noFill/>
          </p:spPr>
          <p:txBody>
            <a:bodyPr wrap="square" lIns="0" tIns="0" rIns="0" bIns="0" rtlCol="0">
              <a:spAutoFit/>
            </a:bodyPr>
            <a:lstStyle/>
            <a:p>
              <a:pPr algn="ctr">
                <a:spcAft>
                  <a:spcPts val="200"/>
                </a:spcAft>
              </a:pPr>
              <a:r>
                <a:rPr lang="en-US" sz="1600" b="1" dirty="0">
                  <a:solidFill>
                    <a:schemeClr val="tx2"/>
                  </a:solidFill>
                </a:rPr>
                <a:t>IMPLEMENT</a:t>
              </a:r>
            </a:p>
            <a:p>
              <a:pPr algn="ctr">
                <a:spcAft>
                  <a:spcPts val="200"/>
                </a:spcAft>
              </a:pPr>
              <a:r>
                <a:rPr lang="en-US" sz="1100" dirty="0">
                  <a:solidFill>
                    <a:schemeClr val="tx2"/>
                  </a:solidFill>
                </a:rPr>
                <a:t>(Design, Install, Integrate)</a:t>
              </a:r>
            </a:p>
          </p:txBody>
        </p:sp>
      </p:grpSp>
      <p:grpSp>
        <p:nvGrpSpPr>
          <p:cNvPr id="32" name="Group 31">
            <a:extLst>
              <a:ext uri="{FF2B5EF4-FFF2-40B4-BE49-F238E27FC236}">
                <a16:creationId xmlns:a16="http://schemas.microsoft.com/office/drawing/2014/main" id="{FE46D0C8-D6C4-484C-8FF2-BE6CB18AE12D}"/>
              </a:ext>
            </a:extLst>
          </p:cNvPr>
          <p:cNvGrpSpPr/>
          <p:nvPr/>
        </p:nvGrpSpPr>
        <p:grpSpPr>
          <a:xfrm>
            <a:off x="207738" y="1174643"/>
            <a:ext cx="2279426" cy="627076"/>
            <a:chOff x="207738" y="1222131"/>
            <a:chExt cx="2279426" cy="627076"/>
          </a:xfrm>
        </p:grpSpPr>
        <p:sp>
          <p:nvSpPr>
            <p:cNvPr id="33" name="Arrow: Pentagon 32">
              <a:extLst>
                <a:ext uri="{FF2B5EF4-FFF2-40B4-BE49-F238E27FC236}">
                  <a16:creationId xmlns:a16="http://schemas.microsoft.com/office/drawing/2014/main" id="{0D3A5F29-C733-408C-9163-5459067E74A5}"/>
                </a:ext>
              </a:extLst>
            </p:cNvPr>
            <p:cNvSpPr/>
            <p:nvPr/>
          </p:nvSpPr>
          <p:spPr>
            <a:xfrm>
              <a:off x="207738" y="1222131"/>
              <a:ext cx="2279426" cy="627076"/>
            </a:xfrm>
            <a:prstGeom prst="homePlate">
              <a:avLst>
                <a:gd name="adj" fmla="val 16352"/>
              </a:avLst>
            </a:prstGeom>
            <a:ln/>
            <a:effectLst>
              <a:glow rad="63500">
                <a:schemeClr val="accent4">
                  <a:satMod val="175000"/>
                  <a:alpha val="40000"/>
                </a:schemeClr>
              </a:glow>
              <a:outerShdw blurRad="57150" dist="19050" dir="5400000" algn="ctr" rotWithShape="0">
                <a:srgbClr val="000000">
                  <a:alpha val="63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200">
                <a:solidFill>
                  <a:schemeClr val="bg2"/>
                </a:solidFill>
              </a:endParaRPr>
            </a:p>
          </p:txBody>
        </p:sp>
        <p:sp>
          <p:nvSpPr>
            <p:cNvPr id="34" name="TextBox 33">
              <a:extLst>
                <a:ext uri="{FF2B5EF4-FFF2-40B4-BE49-F238E27FC236}">
                  <a16:creationId xmlns:a16="http://schemas.microsoft.com/office/drawing/2014/main" id="{00143D1B-3A16-4F3C-85B3-B95CF4DE26F9}"/>
                </a:ext>
              </a:extLst>
            </p:cNvPr>
            <p:cNvSpPr txBox="1"/>
            <p:nvPr/>
          </p:nvSpPr>
          <p:spPr>
            <a:xfrm>
              <a:off x="401302" y="1315096"/>
              <a:ext cx="1892299" cy="441146"/>
            </a:xfrm>
            <a:prstGeom prst="rect">
              <a:avLst/>
            </a:prstGeom>
            <a:noFill/>
          </p:spPr>
          <p:txBody>
            <a:bodyPr wrap="square" lIns="0" tIns="0" rIns="0" bIns="0" rtlCol="0">
              <a:spAutoFit/>
            </a:bodyPr>
            <a:lstStyle/>
            <a:p>
              <a:pPr algn="ctr">
                <a:spcAft>
                  <a:spcPts val="200"/>
                </a:spcAft>
              </a:pPr>
              <a:r>
                <a:rPr lang="en-US" sz="1600" b="1" dirty="0">
                  <a:solidFill>
                    <a:schemeClr val="tx2"/>
                  </a:solidFill>
                </a:rPr>
                <a:t>STRATEGIZE</a:t>
              </a:r>
            </a:p>
            <a:p>
              <a:pPr algn="ctr">
                <a:spcAft>
                  <a:spcPts val="200"/>
                </a:spcAft>
              </a:pPr>
              <a:r>
                <a:rPr lang="en-US" sz="1100" dirty="0">
                  <a:solidFill>
                    <a:schemeClr val="tx2"/>
                  </a:solidFill>
                </a:rPr>
                <a:t>(Align, Architect, Plan)</a:t>
              </a:r>
            </a:p>
          </p:txBody>
        </p:sp>
      </p:grpSp>
      <p:grpSp>
        <p:nvGrpSpPr>
          <p:cNvPr id="35" name="Group 34">
            <a:extLst>
              <a:ext uri="{FF2B5EF4-FFF2-40B4-BE49-F238E27FC236}">
                <a16:creationId xmlns:a16="http://schemas.microsoft.com/office/drawing/2014/main" id="{0596D1C0-3B6F-421F-87FD-B08FC65B8936}"/>
              </a:ext>
            </a:extLst>
          </p:cNvPr>
          <p:cNvGrpSpPr/>
          <p:nvPr/>
        </p:nvGrpSpPr>
        <p:grpSpPr>
          <a:xfrm>
            <a:off x="2374372" y="1912543"/>
            <a:ext cx="4318000" cy="2827867"/>
            <a:chOff x="2374372" y="1866898"/>
            <a:chExt cx="4318000" cy="2827867"/>
          </a:xfrm>
        </p:grpSpPr>
        <p:cxnSp>
          <p:nvCxnSpPr>
            <p:cNvPr id="36" name="Straight Connector 35">
              <a:extLst>
                <a:ext uri="{FF2B5EF4-FFF2-40B4-BE49-F238E27FC236}">
                  <a16:creationId xmlns:a16="http://schemas.microsoft.com/office/drawing/2014/main" id="{CFE97361-ECC6-4E6D-ADFA-13C575641B75}"/>
                </a:ext>
              </a:extLst>
            </p:cNvPr>
            <p:cNvCxnSpPr>
              <a:cxnSpLocks/>
            </p:cNvCxnSpPr>
            <p:nvPr/>
          </p:nvCxnSpPr>
          <p:spPr>
            <a:xfrm>
              <a:off x="2374372" y="1866898"/>
              <a:ext cx="0" cy="2827867"/>
            </a:xfrm>
            <a:prstGeom prst="line">
              <a:avLst/>
            </a:prstGeom>
            <a:ln w="285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D4CFD1-C327-4D74-9644-5E369A61F818}"/>
                </a:ext>
              </a:extLst>
            </p:cNvPr>
            <p:cNvCxnSpPr>
              <a:cxnSpLocks/>
            </p:cNvCxnSpPr>
            <p:nvPr/>
          </p:nvCxnSpPr>
          <p:spPr>
            <a:xfrm>
              <a:off x="4519309" y="1866898"/>
              <a:ext cx="0" cy="2827867"/>
            </a:xfrm>
            <a:prstGeom prst="line">
              <a:avLst/>
            </a:prstGeom>
            <a:ln w="285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8B4A4A-1BCD-4468-AE73-DCDC9354ECE3}"/>
                </a:ext>
              </a:extLst>
            </p:cNvPr>
            <p:cNvCxnSpPr>
              <a:cxnSpLocks/>
            </p:cNvCxnSpPr>
            <p:nvPr/>
          </p:nvCxnSpPr>
          <p:spPr>
            <a:xfrm>
              <a:off x="6692372" y="1866898"/>
              <a:ext cx="0" cy="2827867"/>
            </a:xfrm>
            <a:prstGeom prst="line">
              <a:avLst/>
            </a:prstGeom>
            <a:ln w="285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69943117-788B-442B-862B-FB76ED74A427}"/>
              </a:ext>
            </a:extLst>
          </p:cNvPr>
          <p:cNvSpPr/>
          <p:nvPr/>
        </p:nvSpPr>
        <p:spPr>
          <a:xfrm>
            <a:off x="207739" y="2300174"/>
            <a:ext cx="2088365"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Assessments</a:t>
            </a:r>
          </a:p>
        </p:txBody>
      </p:sp>
      <p:sp>
        <p:nvSpPr>
          <p:cNvPr id="40" name="Rectangle 39">
            <a:extLst>
              <a:ext uri="{FF2B5EF4-FFF2-40B4-BE49-F238E27FC236}">
                <a16:creationId xmlns:a16="http://schemas.microsoft.com/office/drawing/2014/main" id="{5C1BDAB9-753B-4DA0-85EE-0CB81FA53205}"/>
              </a:ext>
            </a:extLst>
          </p:cNvPr>
          <p:cNvSpPr/>
          <p:nvPr/>
        </p:nvSpPr>
        <p:spPr>
          <a:xfrm>
            <a:off x="207739" y="2636855"/>
            <a:ext cx="2088365"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Workshops</a:t>
            </a:r>
          </a:p>
        </p:txBody>
      </p:sp>
      <p:sp>
        <p:nvSpPr>
          <p:cNvPr id="41" name="Rectangle 40">
            <a:extLst>
              <a:ext uri="{FF2B5EF4-FFF2-40B4-BE49-F238E27FC236}">
                <a16:creationId xmlns:a16="http://schemas.microsoft.com/office/drawing/2014/main" id="{7D17AD98-DB3F-4EB8-A4C1-849989AD3E62}"/>
              </a:ext>
            </a:extLst>
          </p:cNvPr>
          <p:cNvSpPr/>
          <p:nvPr/>
        </p:nvSpPr>
        <p:spPr>
          <a:xfrm>
            <a:off x="2404425" y="2973536"/>
            <a:ext cx="2084832"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Deployment</a:t>
            </a:r>
          </a:p>
        </p:txBody>
      </p:sp>
      <p:sp>
        <p:nvSpPr>
          <p:cNvPr id="42" name="Rectangle 41">
            <a:extLst>
              <a:ext uri="{FF2B5EF4-FFF2-40B4-BE49-F238E27FC236}">
                <a16:creationId xmlns:a16="http://schemas.microsoft.com/office/drawing/2014/main" id="{D0CD72F4-AD6D-474D-AFB3-9B0AACF6DFFD}"/>
              </a:ext>
            </a:extLst>
          </p:cNvPr>
          <p:cNvSpPr/>
          <p:nvPr/>
        </p:nvSpPr>
        <p:spPr>
          <a:xfrm>
            <a:off x="207739" y="1963493"/>
            <a:ext cx="8728516"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dirty="0">
                <a:solidFill>
                  <a:schemeClr val="tx1"/>
                </a:solidFill>
                <a:latin typeface="Arial"/>
              </a:rPr>
              <a:t>Consulting</a:t>
            </a:r>
          </a:p>
        </p:txBody>
      </p:sp>
      <p:sp>
        <p:nvSpPr>
          <p:cNvPr id="43" name="Rectangle 42">
            <a:extLst>
              <a:ext uri="{FF2B5EF4-FFF2-40B4-BE49-F238E27FC236}">
                <a16:creationId xmlns:a16="http://schemas.microsoft.com/office/drawing/2014/main" id="{E5865E99-9C2B-4D5A-85E1-23A123A08367}"/>
              </a:ext>
            </a:extLst>
          </p:cNvPr>
          <p:cNvSpPr/>
          <p:nvPr/>
        </p:nvSpPr>
        <p:spPr>
          <a:xfrm>
            <a:off x="2402452" y="3310217"/>
            <a:ext cx="6533793"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Residency</a:t>
            </a:r>
          </a:p>
        </p:txBody>
      </p:sp>
      <p:sp>
        <p:nvSpPr>
          <p:cNvPr id="44" name="Rectangle 43">
            <a:extLst>
              <a:ext uri="{FF2B5EF4-FFF2-40B4-BE49-F238E27FC236}">
                <a16:creationId xmlns:a16="http://schemas.microsoft.com/office/drawing/2014/main" id="{164F2DA5-2DEC-4AB7-A61C-5CB116037CE7}"/>
              </a:ext>
            </a:extLst>
          </p:cNvPr>
          <p:cNvSpPr/>
          <p:nvPr/>
        </p:nvSpPr>
        <p:spPr>
          <a:xfrm>
            <a:off x="2402451" y="4320261"/>
            <a:ext cx="6533791"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Managed Services</a:t>
            </a:r>
          </a:p>
        </p:txBody>
      </p:sp>
      <p:sp>
        <p:nvSpPr>
          <p:cNvPr id="45" name="Rectangle 44">
            <a:extLst>
              <a:ext uri="{FF2B5EF4-FFF2-40B4-BE49-F238E27FC236}">
                <a16:creationId xmlns:a16="http://schemas.microsoft.com/office/drawing/2014/main" id="{FDA672A5-3968-4047-8CFA-95C8A57329BE}"/>
              </a:ext>
            </a:extLst>
          </p:cNvPr>
          <p:cNvSpPr/>
          <p:nvPr/>
        </p:nvSpPr>
        <p:spPr>
          <a:xfrm>
            <a:off x="6726769" y="3646898"/>
            <a:ext cx="2209476"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Support</a:t>
            </a:r>
          </a:p>
        </p:txBody>
      </p:sp>
      <p:sp>
        <p:nvSpPr>
          <p:cNvPr id="46" name="Rectangle 45">
            <a:extLst>
              <a:ext uri="{FF2B5EF4-FFF2-40B4-BE49-F238E27FC236}">
                <a16:creationId xmlns:a16="http://schemas.microsoft.com/office/drawing/2014/main" id="{B93980DD-1846-4A95-89F4-E2CCBD881055}"/>
              </a:ext>
            </a:extLst>
          </p:cNvPr>
          <p:cNvSpPr/>
          <p:nvPr/>
        </p:nvSpPr>
        <p:spPr>
          <a:xfrm>
            <a:off x="4549362" y="3983579"/>
            <a:ext cx="4386883" cy="275911"/>
          </a:xfrm>
          <a:prstGeom prst="rect">
            <a:avLst/>
          </a:prstGeom>
          <a:solidFill>
            <a:schemeClr val="tx2">
              <a:alpha val="84000"/>
            </a:schemeClr>
          </a:solidFill>
          <a:ln w="6350">
            <a:solidFill>
              <a:schemeClr val="tx2">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9553" tIns="16002" rIns="179552" bIns="16002" numCol="1" spcCol="1270" anchor="ctr" anchorCtr="0">
            <a:noAutofit/>
          </a:bodyPr>
          <a:lstStyle/>
          <a:p>
            <a:pPr algn="ctr" defTabSz="533387">
              <a:lnSpc>
                <a:spcPct val="90000"/>
              </a:lnSpc>
              <a:spcBef>
                <a:spcPct val="0"/>
              </a:spcBef>
              <a:defRPr/>
            </a:pPr>
            <a:r>
              <a:rPr lang="en-US" sz="1400">
                <a:solidFill>
                  <a:schemeClr val="tx1"/>
                </a:solidFill>
                <a:latin typeface="Arial"/>
              </a:rPr>
              <a:t>Education</a:t>
            </a:r>
          </a:p>
        </p:txBody>
      </p:sp>
      <p:sp>
        <p:nvSpPr>
          <p:cNvPr id="48" name="Subtitle 4">
            <a:extLst>
              <a:ext uri="{FF2B5EF4-FFF2-40B4-BE49-F238E27FC236}">
                <a16:creationId xmlns:a16="http://schemas.microsoft.com/office/drawing/2014/main" id="{448740AC-F44B-4738-9FDD-D81E734E0749}"/>
              </a:ext>
            </a:extLst>
          </p:cNvPr>
          <p:cNvSpPr txBox="1">
            <a:spLocks/>
          </p:cNvSpPr>
          <p:nvPr/>
        </p:nvSpPr>
        <p:spPr>
          <a:xfrm>
            <a:off x="177231" y="603360"/>
            <a:ext cx="8659812" cy="2460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accent3"/>
                </a:solidFill>
              </a:rPr>
              <a:t>Enabling your Cyber Recovery Strategy</a:t>
            </a:r>
          </a:p>
        </p:txBody>
      </p:sp>
    </p:spTree>
    <p:extLst>
      <p:ext uri="{BB962C8B-B14F-4D97-AF65-F5344CB8AC3E}">
        <p14:creationId xmlns:p14="http://schemas.microsoft.com/office/powerpoint/2010/main" val="31496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23C0C3-5CF1-4783-9107-D4068B1B9636}"/>
              </a:ext>
            </a:extLst>
          </p:cNvPr>
          <p:cNvSpPr/>
          <p:nvPr/>
        </p:nvSpPr>
        <p:spPr>
          <a:xfrm>
            <a:off x="0" y="1982358"/>
            <a:ext cx="9144000" cy="2503424"/>
          </a:xfrm>
          <a:prstGeom prst="rect">
            <a:avLst/>
          </a:prstGeom>
          <a:solidFill>
            <a:schemeClr val="bg2">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30" name="Group 29">
            <a:extLst>
              <a:ext uri="{FF2B5EF4-FFF2-40B4-BE49-F238E27FC236}">
                <a16:creationId xmlns:a16="http://schemas.microsoft.com/office/drawing/2014/main" id="{4D408AF4-DABD-472D-AEC3-2762870547D6}"/>
              </a:ext>
            </a:extLst>
          </p:cNvPr>
          <p:cNvGrpSpPr/>
          <p:nvPr/>
        </p:nvGrpSpPr>
        <p:grpSpPr>
          <a:xfrm>
            <a:off x="1868902" y="267904"/>
            <a:ext cx="6183813" cy="1446550"/>
            <a:chOff x="851537" y="767345"/>
            <a:chExt cx="6183813" cy="1446550"/>
          </a:xfrm>
        </p:grpSpPr>
        <p:sp>
          <p:nvSpPr>
            <p:cNvPr id="31" name="Rectangle 30">
              <a:extLst>
                <a:ext uri="{FF2B5EF4-FFF2-40B4-BE49-F238E27FC236}">
                  <a16:creationId xmlns:a16="http://schemas.microsoft.com/office/drawing/2014/main" id="{5482BCCA-1066-4B62-B10F-28FA5F097730}"/>
                </a:ext>
              </a:extLst>
            </p:cNvPr>
            <p:cNvSpPr/>
            <p:nvPr/>
          </p:nvSpPr>
          <p:spPr>
            <a:xfrm>
              <a:off x="3490790" y="958959"/>
              <a:ext cx="3544560"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2"/>
                  </a:solidFill>
                  <a:effectLst/>
                  <a:uLnTx/>
                  <a:uFillTx/>
                  <a:latin typeface="Arial" charset="0"/>
                  <a:ea typeface="+mn-ea"/>
                  <a:cs typeface="+mn-cs"/>
                </a:rPr>
                <a:t>Cybersecurity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2"/>
                  </a:solidFill>
                  <a:effectLst/>
                  <a:uLnTx/>
                  <a:uFillTx/>
                  <a:latin typeface="Arial" charset="0"/>
                  <a:ea typeface="+mn-ea"/>
                  <a:cs typeface="+mn-cs"/>
                </a:rPr>
                <a:t>Framework</a:t>
              </a:r>
            </a:p>
          </p:txBody>
        </p:sp>
        <p:sp>
          <p:nvSpPr>
            <p:cNvPr id="32" name="Rectangle 31">
              <a:extLst>
                <a:ext uri="{FF2B5EF4-FFF2-40B4-BE49-F238E27FC236}">
                  <a16:creationId xmlns:a16="http://schemas.microsoft.com/office/drawing/2014/main" id="{5723C836-907C-413D-897E-772CDD81BBEA}"/>
                </a:ext>
              </a:extLst>
            </p:cNvPr>
            <p:cNvSpPr/>
            <p:nvPr/>
          </p:nvSpPr>
          <p:spPr>
            <a:xfrm>
              <a:off x="851537" y="767345"/>
              <a:ext cx="2755884" cy="14465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a:ln>
                    <a:noFill/>
                  </a:ln>
                  <a:solidFill>
                    <a:schemeClr val="tx2"/>
                  </a:solidFill>
                  <a:effectLst/>
                  <a:uLnTx/>
                  <a:uFillTx/>
                  <a:latin typeface="Arial" charset="0"/>
                  <a:ea typeface="+mn-ea"/>
                  <a:cs typeface="+mn-cs"/>
                </a:rPr>
                <a:t>NIST</a:t>
              </a:r>
            </a:p>
          </p:txBody>
        </p:sp>
      </p:grpSp>
      <p:cxnSp>
        <p:nvCxnSpPr>
          <p:cNvPr id="34" name="Straight Connector 33">
            <a:extLst>
              <a:ext uri="{FF2B5EF4-FFF2-40B4-BE49-F238E27FC236}">
                <a16:creationId xmlns:a16="http://schemas.microsoft.com/office/drawing/2014/main" id="{AD7C7BC8-F202-4761-82D5-A950B3ED8FE7}"/>
              </a:ext>
            </a:extLst>
          </p:cNvPr>
          <p:cNvCxnSpPr>
            <a:cxnSpLocks/>
            <a:endCxn id="35" idx="2"/>
          </p:cNvCxnSpPr>
          <p:nvPr/>
        </p:nvCxnSpPr>
        <p:spPr>
          <a:xfrm flipV="1">
            <a:off x="891390" y="3444729"/>
            <a:ext cx="7126146" cy="1923"/>
          </a:xfrm>
          <a:prstGeom prst="line">
            <a:avLst/>
          </a:prstGeom>
          <a:ln w="57150" cmpd="sng">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CBFDD385-282E-4EB2-9CE4-1663694A4972}"/>
              </a:ext>
            </a:extLst>
          </p:cNvPr>
          <p:cNvSpPr/>
          <p:nvPr/>
        </p:nvSpPr>
        <p:spPr>
          <a:xfrm>
            <a:off x="8017536" y="3387218"/>
            <a:ext cx="115020" cy="115020"/>
          </a:xfrm>
          <a:prstGeom prst="ellipse">
            <a:avLst/>
          </a:prstGeom>
          <a:solidFill>
            <a:schemeClr val="tx2"/>
          </a:solid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31877D87-44BE-484D-917C-A0579CFAE100}"/>
              </a:ext>
            </a:extLst>
          </p:cNvPr>
          <p:cNvSpPr/>
          <p:nvPr/>
        </p:nvSpPr>
        <p:spPr>
          <a:xfrm>
            <a:off x="6207243" y="3387218"/>
            <a:ext cx="115020" cy="115020"/>
          </a:xfrm>
          <a:prstGeom prst="ellipse">
            <a:avLst/>
          </a:prstGeom>
          <a:solidFill>
            <a:schemeClr val="tx2"/>
          </a:solid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CDA2991C-842A-45AA-9E88-38C05A8713B7}"/>
              </a:ext>
            </a:extLst>
          </p:cNvPr>
          <p:cNvSpPr/>
          <p:nvPr/>
        </p:nvSpPr>
        <p:spPr>
          <a:xfrm>
            <a:off x="4396952" y="3387218"/>
            <a:ext cx="115020" cy="115020"/>
          </a:xfrm>
          <a:prstGeom prst="ellipse">
            <a:avLst/>
          </a:prstGeom>
          <a:solidFill>
            <a:schemeClr val="tx2"/>
          </a:solid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071415F3-BD21-476D-B6E7-CFE388A682FC}"/>
              </a:ext>
            </a:extLst>
          </p:cNvPr>
          <p:cNvSpPr/>
          <p:nvPr/>
        </p:nvSpPr>
        <p:spPr>
          <a:xfrm>
            <a:off x="2586662" y="3387218"/>
            <a:ext cx="115020" cy="115020"/>
          </a:xfrm>
          <a:prstGeom prst="ellipse">
            <a:avLst/>
          </a:prstGeom>
          <a:solidFill>
            <a:schemeClr val="tx2"/>
          </a:solid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Oval 38">
            <a:extLst>
              <a:ext uri="{FF2B5EF4-FFF2-40B4-BE49-F238E27FC236}">
                <a16:creationId xmlns:a16="http://schemas.microsoft.com/office/drawing/2014/main" id="{A985000D-EE94-44A0-936D-42556F3444A2}"/>
              </a:ext>
            </a:extLst>
          </p:cNvPr>
          <p:cNvSpPr/>
          <p:nvPr/>
        </p:nvSpPr>
        <p:spPr>
          <a:xfrm>
            <a:off x="776370" y="3387218"/>
            <a:ext cx="115020" cy="115020"/>
          </a:xfrm>
          <a:prstGeom prst="ellipse">
            <a:avLst/>
          </a:prstGeom>
          <a:solidFill>
            <a:schemeClr val="tx2"/>
          </a:solid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Oval 39">
            <a:extLst>
              <a:ext uri="{FF2B5EF4-FFF2-40B4-BE49-F238E27FC236}">
                <a16:creationId xmlns:a16="http://schemas.microsoft.com/office/drawing/2014/main" id="{0523F5F0-49E9-4CCF-A59E-185BD49E5A2E}"/>
              </a:ext>
            </a:extLst>
          </p:cNvPr>
          <p:cNvSpPr/>
          <p:nvPr/>
        </p:nvSpPr>
        <p:spPr>
          <a:xfrm>
            <a:off x="328549" y="2955987"/>
            <a:ext cx="981329" cy="981329"/>
          </a:xfrm>
          <a:prstGeom prst="ellipse">
            <a:avLst/>
          </a:prstGeom>
          <a:solidFill>
            <a:schemeClr val="accent1">
              <a:lumMod val="75000"/>
            </a:schemeClr>
          </a:solidFill>
          <a:ln w="57150" cmpd="sng">
            <a:solidFill>
              <a:schemeClr val="tx1">
                <a:lumMod val="20000"/>
                <a:lumOff val="80000"/>
              </a:schemeClr>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0081ABD8-EFCF-4DC5-BD56-9AC2BBF8ADC9}"/>
              </a:ext>
            </a:extLst>
          </p:cNvPr>
          <p:cNvSpPr txBox="1"/>
          <p:nvPr/>
        </p:nvSpPr>
        <p:spPr>
          <a:xfrm>
            <a:off x="186276" y="2336842"/>
            <a:ext cx="1277915"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2400" b="1" i="0" u="none" strike="noStrike" kern="1200" cap="none" spc="0" normalizeH="0" baseline="0" noProof="0">
                <a:ln>
                  <a:noFill/>
                </a:ln>
                <a:solidFill>
                  <a:schemeClr val="tx2"/>
                </a:solidFill>
                <a:effectLst/>
                <a:uLnTx/>
                <a:uFillTx/>
                <a:latin typeface="Arial"/>
                <a:ea typeface="+mn-ea"/>
                <a:cs typeface="+mn-cs"/>
              </a:rPr>
              <a:t>Identify</a:t>
            </a:r>
          </a:p>
        </p:txBody>
      </p:sp>
      <p:sp>
        <p:nvSpPr>
          <p:cNvPr id="42" name="Oval 41">
            <a:extLst>
              <a:ext uri="{FF2B5EF4-FFF2-40B4-BE49-F238E27FC236}">
                <a16:creationId xmlns:a16="http://schemas.microsoft.com/office/drawing/2014/main" id="{B6D6F2FA-96B0-4BC2-A8CA-BC9048C51261}"/>
              </a:ext>
            </a:extLst>
          </p:cNvPr>
          <p:cNvSpPr/>
          <p:nvPr/>
        </p:nvSpPr>
        <p:spPr>
          <a:xfrm>
            <a:off x="2138618" y="2955934"/>
            <a:ext cx="981590" cy="981590"/>
          </a:xfrm>
          <a:prstGeom prst="ellipse">
            <a:avLst/>
          </a:prstGeom>
          <a:solidFill>
            <a:schemeClr val="accent1">
              <a:lumMod val="75000"/>
            </a:schemeClr>
          </a:solidFill>
          <a:ln w="57150" cmpd="sng">
            <a:solidFill>
              <a:schemeClr val="tx1">
                <a:lumMod val="20000"/>
                <a:lumOff val="80000"/>
              </a:schemeClr>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B1742C41-D164-494D-8C63-7AC749A61098}"/>
              </a:ext>
            </a:extLst>
          </p:cNvPr>
          <p:cNvSpPr txBox="1"/>
          <p:nvPr/>
        </p:nvSpPr>
        <p:spPr>
          <a:xfrm>
            <a:off x="2021631" y="2336842"/>
            <a:ext cx="1245854"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2400" b="1" i="0" u="none" strike="noStrike" kern="1200" cap="none" spc="0" normalizeH="0" baseline="0" noProof="0">
                <a:ln>
                  <a:noFill/>
                </a:ln>
                <a:solidFill>
                  <a:schemeClr val="tx2"/>
                </a:solidFill>
                <a:effectLst/>
                <a:uLnTx/>
                <a:uFillTx/>
                <a:latin typeface="Arial"/>
                <a:ea typeface="+mn-ea"/>
                <a:cs typeface="+mn-cs"/>
              </a:rPr>
              <a:t>Protect</a:t>
            </a:r>
          </a:p>
        </p:txBody>
      </p:sp>
      <p:sp>
        <p:nvSpPr>
          <p:cNvPr id="44" name="Oval 43">
            <a:extLst>
              <a:ext uri="{FF2B5EF4-FFF2-40B4-BE49-F238E27FC236}">
                <a16:creationId xmlns:a16="http://schemas.microsoft.com/office/drawing/2014/main" id="{7926A6A8-33C1-4549-9162-30A7116F0802}"/>
              </a:ext>
            </a:extLst>
          </p:cNvPr>
          <p:cNvSpPr/>
          <p:nvPr/>
        </p:nvSpPr>
        <p:spPr>
          <a:xfrm>
            <a:off x="3948790" y="2955987"/>
            <a:ext cx="981329" cy="981329"/>
          </a:xfrm>
          <a:prstGeom prst="ellipse">
            <a:avLst/>
          </a:prstGeom>
          <a:solidFill>
            <a:schemeClr val="accent1">
              <a:lumMod val="75000"/>
            </a:schemeClr>
          </a:solidFill>
          <a:ln w="57150" cmpd="sng">
            <a:solidFill>
              <a:schemeClr val="tx1">
                <a:lumMod val="20000"/>
                <a:lumOff val="80000"/>
              </a:schemeClr>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F2197D69-CCC1-4E7C-BCAF-4B6051090044}"/>
              </a:ext>
            </a:extLst>
          </p:cNvPr>
          <p:cNvSpPr txBox="1"/>
          <p:nvPr/>
        </p:nvSpPr>
        <p:spPr>
          <a:xfrm>
            <a:off x="3905694" y="2336842"/>
            <a:ext cx="1127232"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2400" b="1" i="0" u="none" strike="noStrike" kern="1200" cap="none" spc="0" normalizeH="0" baseline="0" noProof="0">
                <a:ln>
                  <a:noFill/>
                </a:ln>
                <a:solidFill>
                  <a:schemeClr val="tx2"/>
                </a:solidFill>
                <a:effectLst/>
                <a:uLnTx/>
                <a:uFillTx/>
                <a:latin typeface="Arial"/>
                <a:ea typeface="+mn-ea"/>
                <a:cs typeface="+mn-cs"/>
              </a:rPr>
              <a:t>Detect</a:t>
            </a:r>
          </a:p>
        </p:txBody>
      </p:sp>
      <p:sp>
        <p:nvSpPr>
          <p:cNvPr id="46" name="Oval 45">
            <a:extLst>
              <a:ext uri="{FF2B5EF4-FFF2-40B4-BE49-F238E27FC236}">
                <a16:creationId xmlns:a16="http://schemas.microsoft.com/office/drawing/2014/main" id="{A5E834D6-982F-45CB-B5EE-9493BC91BE6C}"/>
              </a:ext>
            </a:extLst>
          </p:cNvPr>
          <p:cNvSpPr/>
          <p:nvPr/>
        </p:nvSpPr>
        <p:spPr>
          <a:xfrm>
            <a:off x="5758702" y="2946030"/>
            <a:ext cx="981329" cy="981329"/>
          </a:xfrm>
          <a:prstGeom prst="ellipse">
            <a:avLst/>
          </a:prstGeom>
          <a:solidFill>
            <a:schemeClr val="accent1">
              <a:lumMod val="75000"/>
            </a:schemeClr>
          </a:solidFill>
          <a:ln w="57150" cmpd="sng">
            <a:solidFill>
              <a:schemeClr val="tx1">
                <a:lumMod val="20000"/>
                <a:lumOff val="80000"/>
              </a:schemeClr>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78646563-E415-4BAF-AF8C-95DACDFBDA01}"/>
              </a:ext>
            </a:extLst>
          </p:cNvPr>
          <p:cNvSpPr txBox="1"/>
          <p:nvPr/>
        </p:nvSpPr>
        <p:spPr>
          <a:xfrm>
            <a:off x="5499208" y="2336842"/>
            <a:ext cx="1500732"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2400" b="1" i="0" u="none" strike="noStrike" kern="1200" cap="none" spc="0" normalizeH="0" baseline="0" noProof="0">
                <a:ln>
                  <a:noFill/>
                </a:ln>
                <a:solidFill>
                  <a:schemeClr val="tx2"/>
                </a:solidFill>
                <a:effectLst/>
                <a:uLnTx/>
                <a:uFillTx/>
                <a:latin typeface="Arial"/>
                <a:ea typeface="+mn-ea"/>
                <a:cs typeface="+mn-cs"/>
              </a:rPr>
              <a:t>Respond</a:t>
            </a:r>
          </a:p>
        </p:txBody>
      </p:sp>
      <p:sp>
        <p:nvSpPr>
          <p:cNvPr id="48" name="Oval 47">
            <a:extLst>
              <a:ext uri="{FF2B5EF4-FFF2-40B4-BE49-F238E27FC236}">
                <a16:creationId xmlns:a16="http://schemas.microsoft.com/office/drawing/2014/main" id="{022BABAD-3DC9-40DA-9D64-5F3C05E6B4B8}"/>
              </a:ext>
            </a:extLst>
          </p:cNvPr>
          <p:cNvSpPr/>
          <p:nvPr/>
        </p:nvSpPr>
        <p:spPr>
          <a:xfrm>
            <a:off x="7569031" y="2955987"/>
            <a:ext cx="981329" cy="981329"/>
          </a:xfrm>
          <a:prstGeom prst="ellipse">
            <a:avLst/>
          </a:prstGeom>
          <a:solidFill>
            <a:schemeClr val="accent1">
              <a:lumMod val="75000"/>
            </a:schemeClr>
          </a:solidFill>
          <a:ln w="57150" cmpd="sng">
            <a:solidFill>
              <a:schemeClr val="tx1">
                <a:lumMod val="20000"/>
                <a:lumOff val="80000"/>
              </a:schemeClr>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B0F99034-B2DE-4C83-9368-CA9810E0E90C}"/>
              </a:ext>
            </a:extLst>
          </p:cNvPr>
          <p:cNvSpPr txBox="1"/>
          <p:nvPr/>
        </p:nvSpPr>
        <p:spPr>
          <a:xfrm>
            <a:off x="7364868" y="2336842"/>
            <a:ext cx="1401346"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ts val="0"/>
              </a:spcAft>
              <a:buClr>
                <a:srgbClr val="007DB8"/>
              </a:buClr>
              <a:buSzTx/>
              <a:buFontTx/>
              <a:buNone/>
              <a:tabLst/>
              <a:defRPr/>
            </a:pPr>
            <a:r>
              <a:rPr kumimoji="0" lang="en-US" sz="2400" b="1" i="0" u="none" strike="noStrike" kern="1200" cap="none" spc="0" normalizeH="0" baseline="0" noProof="0">
                <a:ln>
                  <a:noFill/>
                </a:ln>
                <a:solidFill>
                  <a:schemeClr val="tx2"/>
                </a:solidFill>
                <a:effectLst/>
                <a:uLnTx/>
                <a:uFillTx/>
                <a:latin typeface="Arial"/>
                <a:ea typeface="+mn-ea"/>
                <a:cs typeface="+mn-cs"/>
              </a:rPr>
              <a:t>Recover</a:t>
            </a:r>
          </a:p>
        </p:txBody>
      </p:sp>
      <p:sp>
        <p:nvSpPr>
          <p:cNvPr id="53" name="Rounded Rectangle 2">
            <a:extLst>
              <a:ext uri="{FF2B5EF4-FFF2-40B4-BE49-F238E27FC236}">
                <a16:creationId xmlns:a16="http://schemas.microsoft.com/office/drawing/2014/main" id="{738386F8-E57C-450D-9672-B65D9EC65233}"/>
              </a:ext>
            </a:extLst>
          </p:cNvPr>
          <p:cNvSpPr/>
          <p:nvPr/>
        </p:nvSpPr>
        <p:spPr>
          <a:xfrm>
            <a:off x="7235736" y="2111543"/>
            <a:ext cx="1682337" cy="2219824"/>
          </a:xfrm>
          <a:prstGeom prst="roundRect">
            <a:avLst>
              <a:gd name="adj" fmla="val 4903"/>
            </a:avLst>
          </a:prstGeom>
          <a:noFill/>
          <a:ln w="76200" cmpd="sng">
            <a:solidFill>
              <a:schemeClr val="accent6"/>
            </a:solid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grpSp>
        <p:nvGrpSpPr>
          <p:cNvPr id="54" name="Group 53">
            <a:extLst>
              <a:ext uri="{FF2B5EF4-FFF2-40B4-BE49-F238E27FC236}">
                <a16:creationId xmlns:a16="http://schemas.microsoft.com/office/drawing/2014/main" id="{33A48B56-5CC2-4602-9132-551188A20792}"/>
              </a:ext>
            </a:extLst>
          </p:cNvPr>
          <p:cNvGrpSpPr/>
          <p:nvPr/>
        </p:nvGrpSpPr>
        <p:grpSpPr>
          <a:xfrm>
            <a:off x="2438301" y="3196511"/>
            <a:ext cx="382223" cy="500435"/>
            <a:chOff x="2576475" y="1012826"/>
            <a:chExt cx="307975" cy="403225"/>
          </a:xfrm>
        </p:grpSpPr>
        <p:sp>
          <p:nvSpPr>
            <p:cNvPr id="55" name="Freeform 91">
              <a:extLst>
                <a:ext uri="{FF2B5EF4-FFF2-40B4-BE49-F238E27FC236}">
                  <a16:creationId xmlns:a16="http://schemas.microsoft.com/office/drawing/2014/main" id="{4EF62D67-752C-475A-9664-A71A5EB22A0B}"/>
                </a:ext>
              </a:extLst>
            </p:cNvPr>
            <p:cNvSpPr>
              <a:spLocks/>
            </p:cNvSpPr>
            <p:nvPr/>
          </p:nvSpPr>
          <p:spPr bwMode="auto">
            <a:xfrm>
              <a:off x="2576475" y="1012826"/>
              <a:ext cx="307975" cy="403225"/>
            </a:xfrm>
            <a:custGeom>
              <a:avLst/>
              <a:gdLst>
                <a:gd name="T0" fmla="*/ 1 w 82"/>
                <a:gd name="T1" fmla="*/ 67 h 107"/>
                <a:gd name="T2" fmla="*/ 12 w 82"/>
                <a:gd name="T3" fmla="*/ 88 h 107"/>
                <a:gd name="T4" fmla="*/ 38 w 82"/>
                <a:gd name="T5" fmla="*/ 107 h 107"/>
                <a:gd name="T6" fmla="*/ 41 w 82"/>
                <a:gd name="T7" fmla="*/ 107 h 107"/>
                <a:gd name="T8" fmla="*/ 41 w 82"/>
                <a:gd name="T9" fmla="*/ 107 h 107"/>
                <a:gd name="T10" fmla="*/ 44 w 82"/>
                <a:gd name="T11" fmla="*/ 107 h 107"/>
                <a:gd name="T12" fmla="*/ 47 w 82"/>
                <a:gd name="T13" fmla="*/ 105 h 107"/>
                <a:gd name="T14" fmla="*/ 54 w 82"/>
                <a:gd name="T15" fmla="*/ 101 h 107"/>
                <a:gd name="T16" fmla="*/ 74 w 82"/>
                <a:gd name="T17" fmla="*/ 82 h 107"/>
                <a:gd name="T18" fmla="*/ 81 w 82"/>
                <a:gd name="T19" fmla="*/ 61 h 107"/>
                <a:gd name="T20" fmla="*/ 82 w 82"/>
                <a:gd name="T21" fmla="*/ 46 h 107"/>
                <a:gd name="T22" fmla="*/ 82 w 82"/>
                <a:gd name="T23" fmla="*/ 23 h 107"/>
                <a:gd name="T24" fmla="*/ 75 w 82"/>
                <a:gd name="T25" fmla="*/ 16 h 107"/>
                <a:gd name="T26" fmla="*/ 74 w 82"/>
                <a:gd name="T27" fmla="*/ 15 h 107"/>
                <a:gd name="T28" fmla="*/ 68 w 82"/>
                <a:gd name="T29" fmla="*/ 14 h 107"/>
                <a:gd name="T30" fmla="*/ 46 w 82"/>
                <a:gd name="T31" fmla="*/ 3 h 107"/>
                <a:gd name="T32" fmla="*/ 41 w 82"/>
                <a:gd name="T33" fmla="*/ 0 h 107"/>
                <a:gd name="T34" fmla="*/ 37 w 82"/>
                <a:gd name="T35" fmla="*/ 2 h 107"/>
                <a:gd name="T36" fmla="*/ 7 w 82"/>
                <a:gd name="T37" fmla="*/ 15 h 107"/>
                <a:gd name="T38" fmla="*/ 0 w 82"/>
                <a:gd name="T39" fmla="*/ 24 h 107"/>
                <a:gd name="T40" fmla="*/ 0 w 82"/>
                <a:gd name="T41" fmla="*/ 35 h 107"/>
                <a:gd name="T42" fmla="*/ 0 w 82"/>
                <a:gd name="T43" fmla="*/ 58 h 107"/>
                <a:gd name="T44" fmla="*/ 1 w 82"/>
                <a:gd name="T45"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7">
                  <a:moveTo>
                    <a:pt x="1" y="67"/>
                  </a:moveTo>
                  <a:cubicBezTo>
                    <a:pt x="3" y="75"/>
                    <a:pt x="6" y="81"/>
                    <a:pt x="12" y="88"/>
                  </a:cubicBezTo>
                  <a:cubicBezTo>
                    <a:pt x="19" y="96"/>
                    <a:pt x="27" y="102"/>
                    <a:pt x="38" y="107"/>
                  </a:cubicBezTo>
                  <a:cubicBezTo>
                    <a:pt x="39" y="107"/>
                    <a:pt x="40" y="107"/>
                    <a:pt x="41" y="107"/>
                  </a:cubicBezTo>
                  <a:cubicBezTo>
                    <a:pt x="41" y="107"/>
                    <a:pt x="41" y="107"/>
                    <a:pt x="41" y="107"/>
                  </a:cubicBezTo>
                  <a:cubicBezTo>
                    <a:pt x="42" y="107"/>
                    <a:pt x="43" y="107"/>
                    <a:pt x="44" y="107"/>
                  </a:cubicBezTo>
                  <a:cubicBezTo>
                    <a:pt x="47" y="105"/>
                    <a:pt x="47" y="105"/>
                    <a:pt x="47" y="105"/>
                  </a:cubicBezTo>
                  <a:cubicBezTo>
                    <a:pt x="49" y="104"/>
                    <a:pt x="51" y="103"/>
                    <a:pt x="54" y="101"/>
                  </a:cubicBezTo>
                  <a:cubicBezTo>
                    <a:pt x="62" y="96"/>
                    <a:pt x="69" y="90"/>
                    <a:pt x="74" y="82"/>
                  </a:cubicBezTo>
                  <a:cubicBezTo>
                    <a:pt x="79" y="76"/>
                    <a:pt x="81" y="68"/>
                    <a:pt x="81" y="61"/>
                  </a:cubicBezTo>
                  <a:cubicBezTo>
                    <a:pt x="82" y="56"/>
                    <a:pt x="82" y="51"/>
                    <a:pt x="82" y="46"/>
                  </a:cubicBezTo>
                  <a:cubicBezTo>
                    <a:pt x="82" y="23"/>
                    <a:pt x="82" y="23"/>
                    <a:pt x="82" y="23"/>
                  </a:cubicBezTo>
                  <a:cubicBezTo>
                    <a:pt x="82" y="19"/>
                    <a:pt x="79" y="16"/>
                    <a:pt x="75" y="16"/>
                  </a:cubicBezTo>
                  <a:cubicBezTo>
                    <a:pt x="74" y="15"/>
                    <a:pt x="74" y="15"/>
                    <a:pt x="74" y="15"/>
                  </a:cubicBezTo>
                  <a:cubicBezTo>
                    <a:pt x="72" y="15"/>
                    <a:pt x="70" y="15"/>
                    <a:pt x="68" y="14"/>
                  </a:cubicBezTo>
                  <a:cubicBezTo>
                    <a:pt x="60" y="12"/>
                    <a:pt x="53" y="9"/>
                    <a:pt x="46" y="3"/>
                  </a:cubicBezTo>
                  <a:cubicBezTo>
                    <a:pt x="44" y="1"/>
                    <a:pt x="43" y="0"/>
                    <a:pt x="41" y="0"/>
                  </a:cubicBezTo>
                  <a:cubicBezTo>
                    <a:pt x="39" y="0"/>
                    <a:pt x="38" y="1"/>
                    <a:pt x="37" y="2"/>
                  </a:cubicBezTo>
                  <a:cubicBezTo>
                    <a:pt x="26" y="11"/>
                    <a:pt x="17" y="15"/>
                    <a:pt x="7" y="15"/>
                  </a:cubicBezTo>
                  <a:cubicBezTo>
                    <a:pt x="5" y="16"/>
                    <a:pt x="0" y="17"/>
                    <a:pt x="0" y="24"/>
                  </a:cubicBezTo>
                  <a:cubicBezTo>
                    <a:pt x="0" y="35"/>
                    <a:pt x="0" y="35"/>
                    <a:pt x="0" y="35"/>
                  </a:cubicBezTo>
                  <a:cubicBezTo>
                    <a:pt x="0" y="42"/>
                    <a:pt x="0" y="50"/>
                    <a:pt x="0" y="58"/>
                  </a:cubicBezTo>
                  <a:cubicBezTo>
                    <a:pt x="0" y="61"/>
                    <a:pt x="1" y="64"/>
                    <a:pt x="1" y="67"/>
                  </a:cubicBez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92">
              <a:extLst>
                <a:ext uri="{FF2B5EF4-FFF2-40B4-BE49-F238E27FC236}">
                  <a16:creationId xmlns:a16="http://schemas.microsoft.com/office/drawing/2014/main" id="{8373E333-505C-4300-8C8D-76DCDC6038A5}"/>
                </a:ext>
              </a:extLst>
            </p:cNvPr>
            <p:cNvSpPr>
              <a:spLocks/>
            </p:cNvSpPr>
            <p:nvPr/>
          </p:nvSpPr>
          <p:spPr bwMode="auto">
            <a:xfrm>
              <a:off x="2660650" y="1155701"/>
              <a:ext cx="146050" cy="98425"/>
            </a:xfrm>
            <a:custGeom>
              <a:avLst/>
              <a:gdLst>
                <a:gd name="T0" fmla="*/ 0 w 92"/>
                <a:gd name="T1" fmla="*/ 31 h 62"/>
                <a:gd name="T2" fmla="*/ 30 w 92"/>
                <a:gd name="T3" fmla="*/ 62 h 62"/>
                <a:gd name="T4" fmla="*/ 92 w 92"/>
                <a:gd name="T5" fmla="*/ 0 h 62"/>
              </a:gdLst>
              <a:ahLst/>
              <a:cxnLst>
                <a:cxn ang="0">
                  <a:pos x="T0" y="T1"/>
                </a:cxn>
                <a:cxn ang="0">
                  <a:pos x="T2" y="T3"/>
                </a:cxn>
                <a:cxn ang="0">
                  <a:pos x="T4" y="T5"/>
                </a:cxn>
              </a:cxnLst>
              <a:rect l="0" t="0" r="r" b="b"/>
              <a:pathLst>
                <a:path w="92" h="62">
                  <a:moveTo>
                    <a:pt x="0" y="31"/>
                  </a:moveTo>
                  <a:lnTo>
                    <a:pt x="30" y="62"/>
                  </a:lnTo>
                  <a:lnTo>
                    <a:pt x="92"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57" name="Group 56">
            <a:extLst>
              <a:ext uri="{FF2B5EF4-FFF2-40B4-BE49-F238E27FC236}">
                <a16:creationId xmlns:a16="http://schemas.microsoft.com/office/drawing/2014/main" id="{4A9FDC63-7A6A-481C-B678-6DD24DAB3826}"/>
              </a:ext>
            </a:extLst>
          </p:cNvPr>
          <p:cNvGrpSpPr/>
          <p:nvPr/>
        </p:nvGrpSpPr>
        <p:grpSpPr>
          <a:xfrm>
            <a:off x="497499" y="2979535"/>
            <a:ext cx="646371" cy="930381"/>
            <a:chOff x="663605" y="973185"/>
            <a:chExt cx="279370" cy="402122"/>
          </a:xfrm>
        </p:grpSpPr>
        <p:sp>
          <p:nvSpPr>
            <p:cNvPr id="58" name="Freeform 88">
              <a:extLst>
                <a:ext uri="{FF2B5EF4-FFF2-40B4-BE49-F238E27FC236}">
                  <a16:creationId xmlns:a16="http://schemas.microsoft.com/office/drawing/2014/main" id="{ECD4094F-53FF-4169-AF42-F909524A8703}"/>
                </a:ext>
              </a:extLst>
            </p:cNvPr>
            <p:cNvSpPr>
              <a:spLocks/>
            </p:cNvSpPr>
            <p:nvPr/>
          </p:nvSpPr>
          <p:spPr bwMode="auto">
            <a:xfrm>
              <a:off x="663605" y="973185"/>
              <a:ext cx="279370" cy="402122"/>
            </a:xfrm>
            <a:custGeom>
              <a:avLst/>
              <a:gdLst>
                <a:gd name="T0" fmla="*/ 3 w 112"/>
                <a:gd name="T1" fmla="*/ 75 h 160"/>
                <a:gd name="T2" fmla="*/ 108 w 112"/>
                <a:gd name="T3" fmla="*/ 75 h 160"/>
                <a:gd name="T4" fmla="*/ 112 w 112"/>
                <a:gd name="T5" fmla="*/ 80 h 160"/>
                <a:gd name="T6" fmla="*/ 109 w 112"/>
                <a:gd name="T7" fmla="*/ 85 h 160"/>
                <a:gd name="T8" fmla="*/ 4 w 112"/>
                <a:gd name="T9" fmla="*/ 85 h 160"/>
                <a:gd name="T10" fmla="*/ 0 w 112"/>
                <a:gd name="T11" fmla="*/ 79 h 160"/>
                <a:gd name="T12" fmla="*/ 3 w 112"/>
                <a:gd name="T13" fmla="*/ 75 h 160"/>
              </a:gdLst>
              <a:ahLst/>
              <a:cxnLst>
                <a:cxn ang="0">
                  <a:pos x="T0" y="T1"/>
                </a:cxn>
                <a:cxn ang="0">
                  <a:pos x="T2" y="T3"/>
                </a:cxn>
                <a:cxn ang="0">
                  <a:pos x="T4" y="T5"/>
                </a:cxn>
                <a:cxn ang="0">
                  <a:pos x="T6" y="T7"/>
                </a:cxn>
                <a:cxn ang="0">
                  <a:pos x="T8" y="T9"/>
                </a:cxn>
                <a:cxn ang="0">
                  <a:pos x="T10" y="T11"/>
                </a:cxn>
                <a:cxn ang="0">
                  <a:pos x="T12" y="T13"/>
                </a:cxn>
              </a:cxnLst>
              <a:rect l="0" t="0" r="r" b="b"/>
              <a:pathLst>
                <a:path w="112" h="160">
                  <a:moveTo>
                    <a:pt x="3" y="75"/>
                  </a:moveTo>
                  <a:cubicBezTo>
                    <a:pt x="3" y="75"/>
                    <a:pt x="54" y="0"/>
                    <a:pt x="108" y="75"/>
                  </a:cubicBezTo>
                  <a:cubicBezTo>
                    <a:pt x="112" y="80"/>
                    <a:pt x="112" y="80"/>
                    <a:pt x="112" y="80"/>
                  </a:cubicBezTo>
                  <a:cubicBezTo>
                    <a:pt x="109" y="85"/>
                    <a:pt x="109" y="85"/>
                    <a:pt x="109" y="85"/>
                  </a:cubicBezTo>
                  <a:cubicBezTo>
                    <a:pt x="109" y="85"/>
                    <a:pt x="58" y="160"/>
                    <a:pt x="4" y="85"/>
                  </a:cubicBezTo>
                  <a:cubicBezTo>
                    <a:pt x="0" y="79"/>
                    <a:pt x="0" y="79"/>
                    <a:pt x="0" y="79"/>
                  </a:cubicBezTo>
                  <a:lnTo>
                    <a:pt x="3" y="75"/>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59" name="Oval 58">
              <a:extLst>
                <a:ext uri="{FF2B5EF4-FFF2-40B4-BE49-F238E27FC236}">
                  <a16:creationId xmlns:a16="http://schemas.microsoft.com/office/drawing/2014/main" id="{E30852A8-C556-48F6-B53B-E2713E41F51A}"/>
                </a:ext>
              </a:extLst>
            </p:cNvPr>
            <p:cNvSpPr>
              <a:spLocks noChangeArrowheads="1"/>
            </p:cNvSpPr>
            <p:nvPr/>
          </p:nvSpPr>
          <p:spPr bwMode="auto">
            <a:xfrm>
              <a:off x="743854" y="1114810"/>
              <a:ext cx="118872" cy="118872"/>
            </a:xfrm>
            <a:prstGeom prst="ellipse">
              <a:avLst/>
            </a:pr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90">
              <a:extLst>
                <a:ext uri="{FF2B5EF4-FFF2-40B4-BE49-F238E27FC236}">
                  <a16:creationId xmlns:a16="http://schemas.microsoft.com/office/drawing/2014/main" id="{4B6B5D86-904E-498E-AC22-397E5CBCF885}"/>
                </a:ext>
              </a:extLst>
            </p:cNvPr>
            <p:cNvSpPr>
              <a:spLocks/>
            </p:cNvSpPr>
            <p:nvPr/>
          </p:nvSpPr>
          <p:spPr bwMode="auto">
            <a:xfrm>
              <a:off x="785002" y="1155958"/>
              <a:ext cx="36576" cy="36576"/>
            </a:xfrm>
            <a:custGeom>
              <a:avLst/>
              <a:gdLst>
                <a:gd name="T0" fmla="*/ 15 w 23"/>
                <a:gd name="T1" fmla="*/ 7 h 23"/>
                <a:gd name="T2" fmla="*/ 15 w 23"/>
                <a:gd name="T3" fmla="*/ 1 h 23"/>
                <a:gd name="T4" fmla="*/ 11 w 23"/>
                <a:gd name="T5" fmla="*/ 0 h 23"/>
                <a:gd name="T6" fmla="*/ 0 w 23"/>
                <a:gd name="T7" fmla="*/ 12 h 23"/>
                <a:gd name="T8" fmla="*/ 11 w 23"/>
                <a:gd name="T9" fmla="*/ 23 h 23"/>
                <a:gd name="T10" fmla="*/ 23 w 23"/>
                <a:gd name="T11" fmla="*/ 12 h 23"/>
                <a:gd name="T12" fmla="*/ 22 w 23"/>
                <a:gd name="T13" fmla="*/ 7 h 23"/>
                <a:gd name="T14" fmla="*/ 15 w 23"/>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5" y="7"/>
                  </a:moveTo>
                  <a:cubicBezTo>
                    <a:pt x="15" y="1"/>
                    <a:pt x="15" y="1"/>
                    <a:pt x="15" y="1"/>
                  </a:cubicBezTo>
                  <a:cubicBezTo>
                    <a:pt x="14" y="0"/>
                    <a:pt x="13" y="0"/>
                    <a:pt x="11" y="0"/>
                  </a:cubicBezTo>
                  <a:cubicBezTo>
                    <a:pt x="5" y="0"/>
                    <a:pt x="0" y="5"/>
                    <a:pt x="0" y="12"/>
                  </a:cubicBezTo>
                  <a:cubicBezTo>
                    <a:pt x="0" y="18"/>
                    <a:pt x="5" y="23"/>
                    <a:pt x="11" y="23"/>
                  </a:cubicBezTo>
                  <a:cubicBezTo>
                    <a:pt x="18" y="23"/>
                    <a:pt x="23" y="18"/>
                    <a:pt x="23" y="12"/>
                  </a:cubicBezTo>
                  <a:cubicBezTo>
                    <a:pt x="23" y="10"/>
                    <a:pt x="23" y="9"/>
                    <a:pt x="22" y="7"/>
                  </a:cubicBezTo>
                  <a:lnTo>
                    <a:pt x="15" y="7"/>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1" name="Group 60">
            <a:extLst>
              <a:ext uri="{FF2B5EF4-FFF2-40B4-BE49-F238E27FC236}">
                <a16:creationId xmlns:a16="http://schemas.microsoft.com/office/drawing/2014/main" id="{25108E99-D44C-4ECA-90F9-2E5B81CF7DE5}"/>
              </a:ext>
            </a:extLst>
          </p:cNvPr>
          <p:cNvGrpSpPr/>
          <p:nvPr/>
        </p:nvGrpSpPr>
        <p:grpSpPr>
          <a:xfrm>
            <a:off x="4225243" y="3216350"/>
            <a:ext cx="454565" cy="456751"/>
            <a:chOff x="4487863" y="1049338"/>
            <a:chExt cx="330200" cy="331788"/>
          </a:xfrm>
        </p:grpSpPr>
        <p:sp>
          <p:nvSpPr>
            <p:cNvPr id="62" name="Oval 61">
              <a:extLst>
                <a:ext uri="{FF2B5EF4-FFF2-40B4-BE49-F238E27FC236}">
                  <a16:creationId xmlns:a16="http://schemas.microsoft.com/office/drawing/2014/main" id="{6F0B63F5-4F06-4591-8F5E-2EE3BF1E764F}"/>
                </a:ext>
              </a:extLst>
            </p:cNvPr>
            <p:cNvSpPr>
              <a:spLocks noChangeArrowheads="1"/>
            </p:cNvSpPr>
            <p:nvPr/>
          </p:nvSpPr>
          <p:spPr bwMode="auto">
            <a:xfrm>
              <a:off x="4487863" y="1049338"/>
              <a:ext cx="263525" cy="260350"/>
            </a:xfrm>
            <a:prstGeom prst="ellipse">
              <a:avLst/>
            </a:pr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94">
              <a:extLst>
                <a:ext uri="{FF2B5EF4-FFF2-40B4-BE49-F238E27FC236}">
                  <a16:creationId xmlns:a16="http://schemas.microsoft.com/office/drawing/2014/main" id="{A0D63754-F6E5-496A-9ACF-13407D5DFE19}"/>
                </a:ext>
              </a:extLst>
            </p:cNvPr>
            <p:cNvSpPr>
              <a:spLocks/>
            </p:cNvSpPr>
            <p:nvPr/>
          </p:nvSpPr>
          <p:spPr bwMode="auto">
            <a:xfrm>
              <a:off x="4539637" y="1105680"/>
              <a:ext cx="104776" cy="101600"/>
            </a:xfrm>
            <a:custGeom>
              <a:avLst/>
              <a:gdLst>
                <a:gd name="T0" fmla="*/ 0 w 28"/>
                <a:gd name="T1" fmla="*/ 27 h 27"/>
                <a:gd name="T2" fmla="*/ 28 w 28"/>
                <a:gd name="T3" fmla="*/ 0 h 27"/>
              </a:gdLst>
              <a:ahLst/>
              <a:cxnLst>
                <a:cxn ang="0">
                  <a:pos x="T0" y="T1"/>
                </a:cxn>
                <a:cxn ang="0">
                  <a:pos x="T2" y="T3"/>
                </a:cxn>
              </a:cxnLst>
              <a:rect l="0" t="0" r="r" b="b"/>
              <a:pathLst>
                <a:path w="28" h="27">
                  <a:moveTo>
                    <a:pt x="0" y="27"/>
                  </a:moveTo>
                  <a:cubicBezTo>
                    <a:pt x="0" y="27"/>
                    <a:pt x="2" y="0"/>
                    <a:pt x="28" y="0"/>
                  </a:cubicBez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4" name="Line 95">
              <a:extLst>
                <a:ext uri="{FF2B5EF4-FFF2-40B4-BE49-F238E27FC236}">
                  <a16:creationId xmlns:a16="http://schemas.microsoft.com/office/drawing/2014/main" id="{59310754-FBEB-46F6-86EE-016137DFB6C7}"/>
                </a:ext>
              </a:extLst>
            </p:cNvPr>
            <p:cNvSpPr>
              <a:spLocks noChangeShapeType="1"/>
            </p:cNvSpPr>
            <p:nvPr/>
          </p:nvSpPr>
          <p:spPr bwMode="auto">
            <a:xfrm>
              <a:off x="4710113" y="1271588"/>
              <a:ext cx="107950" cy="10953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65" name="Freeform 96">
            <a:extLst>
              <a:ext uri="{FF2B5EF4-FFF2-40B4-BE49-F238E27FC236}">
                <a16:creationId xmlns:a16="http://schemas.microsoft.com/office/drawing/2014/main" id="{68DF2A76-0E3A-4003-9E6A-779B82D0F24D}"/>
              </a:ext>
            </a:extLst>
          </p:cNvPr>
          <p:cNvSpPr>
            <a:spLocks/>
          </p:cNvSpPr>
          <p:nvPr/>
        </p:nvSpPr>
        <p:spPr bwMode="auto">
          <a:xfrm>
            <a:off x="6017256" y="3210211"/>
            <a:ext cx="421782" cy="439266"/>
          </a:xfrm>
          <a:custGeom>
            <a:avLst/>
            <a:gdLst>
              <a:gd name="T0" fmla="*/ 64 w 82"/>
              <a:gd name="T1" fmla="*/ 56 h 85"/>
              <a:gd name="T2" fmla="*/ 60 w 82"/>
              <a:gd name="T3" fmla="*/ 45 h 85"/>
              <a:gd name="T4" fmla="*/ 36 w 82"/>
              <a:gd name="T5" fmla="*/ 35 h 85"/>
              <a:gd name="T6" fmla="*/ 36 w 82"/>
              <a:gd name="T7" fmla="*/ 47 h 85"/>
              <a:gd name="T8" fmla="*/ 34 w 82"/>
              <a:gd name="T9" fmla="*/ 48 h 85"/>
              <a:gd name="T10" fmla="*/ 34 w 82"/>
              <a:gd name="T11" fmla="*/ 47 h 85"/>
              <a:gd name="T12" fmla="*/ 0 w 82"/>
              <a:gd name="T13" fmla="*/ 25 h 85"/>
              <a:gd name="T14" fmla="*/ 0 w 82"/>
              <a:gd name="T15" fmla="*/ 23 h 85"/>
              <a:gd name="T16" fmla="*/ 0 w 82"/>
              <a:gd name="T17" fmla="*/ 23 h 85"/>
              <a:gd name="T18" fmla="*/ 34 w 82"/>
              <a:gd name="T19" fmla="*/ 1 h 85"/>
              <a:gd name="T20" fmla="*/ 35 w 82"/>
              <a:gd name="T21" fmla="*/ 1 h 85"/>
              <a:gd name="T22" fmla="*/ 36 w 82"/>
              <a:gd name="T23" fmla="*/ 2 h 85"/>
              <a:gd name="T24" fmla="*/ 36 w 82"/>
              <a:gd name="T25" fmla="*/ 2 h 85"/>
              <a:gd name="T26" fmla="*/ 36 w 82"/>
              <a:gd name="T27" fmla="*/ 12 h 85"/>
              <a:gd name="T28" fmla="*/ 46 w 82"/>
              <a:gd name="T29" fmla="*/ 12 h 85"/>
              <a:gd name="T30" fmla="*/ 71 w 82"/>
              <a:gd name="T31" fmla="*/ 23 h 85"/>
              <a:gd name="T32" fmla="*/ 82 w 82"/>
              <a:gd name="T33" fmla="*/ 49 h 85"/>
              <a:gd name="T34" fmla="*/ 72 w 82"/>
              <a:gd name="T35" fmla="*/ 73 h 85"/>
              <a:gd name="T36" fmla="*/ 46 w 82"/>
              <a:gd name="T37" fmla="*/ 85 h 85"/>
              <a:gd name="T38" fmla="*/ 45 w 82"/>
              <a:gd name="T39" fmla="*/ 84 h 85"/>
              <a:gd name="T40" fmla="*/ 45 w 82"/>
              <a:gd name="T41" fmla="*/ 83 h 85"/>
              <a:gd name="T42" fmla="*/ 62 w 82"/>
              <a:gd name="T43" fmla="*/ 67 h 85"/>
              <a:gd name="T44" fmla="*/ 64 w 82"/>
              <a:gd name="T45"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85">
                <a:moveTo>
                  <a:pt x="64" y="56"/>
                </a:moveTo>
                <a:cubicBezTo>
                  <a:pt x="63" y="52"/>
                  <a:pt x="62" y="48"/>
                  <a:pt x="60" y="45"/>
                </a:cubicBezTo>
                <a:cubicBezTo>
                  <a:pt x="56" y="39"/>
                  <a:pt x="48" y="35"/>
                  <a:pt x="36" y="35"/>
                </a:cubicBezTo>
                <a:cubicBezTo>
                  <a:pt x="36" y="47"/>
                  <a:pt x="36" y="47"/>
                  <a:pt x="36" y="47"/>
                </a:cubicBezTo>
                <a:cubicBezTo>
                  <a:pt x="36" y="47"/>
                  <a:pt x="35" y="48"/>
                  <a:pt x="34" y="48"/>
                </a:cubicBezTo>
                <a:cubicBezTo>
                  <a:pt x="34" y="48"/>
                  <a:pt x="34" y="48"/>
                  <a:pt x="34" y="47"/>
                </a:cubicBezTo>
                <a:cubicBezTo>
                  <a:pt x="0" y="25"/>
                  <a:pt x="0" y="25"/>
                  <a:pt x="0" y="25"/>
                </a:cubicBezTo>
                <a:cubicBezTo>
                  <a:pt x="0" y="25"/>
                  <a:pt x="0" y="24"/>
                  <a:pt x="0" y="23"/>
                </a:cubicBezTo>
                <a:cubicBezTo>
                  <a:pt x="0" y="23"/>
                  <a:pt x="0" y="23"/>
                  <a:pt x="0" y="23"/>
                </a:cubicBezTo>
                <a:cubicBezTo>
                  <a:pt x="34" y="1"/>
                  <a:pt x="34" y="1"/>
                  <a:pt x="34" y="1"/>
                </a:cubicBezTo>
                <a:cubicBezTo>
                  <a:pt x="34" y="0"/>
                  <a:pt x="35" y="0"/>
                  <a:pt x="35" y="1"/>
                </a:cubicBezTo>
                <a:cubicBezTo>
                  <a:pt x="35" y="1"/>
                  <a:pt x="36" y="1"/>
                  <a:pt x="36" y="2"/>
                </a:cubicBezTo>
                <a:cubicBezTo>
                  <a:pt x="36" y="2"/>
                  <a:pt x="36" y="2"/>
                  <a:pt x="36" y="2"/>
                </a:cubicBezTo>
                <a:cubicBezTo>
                  <a:pt x="36" y="12"/>
                  <a:pt x="36" y="12"/>
                  <a:pt x="36" y="12"/>
                </a:cubicBezTo>
                <a:cubicBezTo>
                  <a:pt x="46" y="12"/>
                  <a:pt x="46" y="12"/>
                  <a:pt x="46" y="12"/>
                </a:cubicBezTo>
                <a:cubicBezTo>
                  <a:pt x="56" y="12"/>
                  <a:pt x="65" y="16"/>
                  <a:pt x="71" y="23"/>
                </a:cubicBezTo>
                <a:cubicBezTo>
                  <a:pt x="78" y="29"/>
                  <a:pt x="82" y="38"/>
                  <a:pt x="82" y="49"/>
                </a:cubicBezTo>
                <a:cubicBezTo>
                  <a:pt x="82" y="58"/>
                  <a:pt x="78" y="67"/>
                  <a:pt x="72" y="73"/>
                </a:cubicBezTo>
                <a:cubicBezTo>
                  <a:pt x="65" y="80"/>
                  <a:pt x="55" y="84"/>
                  <a:pt x="46" y="85"/>
                </a:cubicBezTo>
                <a:cubicBezTo>
                  <a:pt x="45" y="85"/>
                  <a:pt x="45" y="85"/>
                  <a:pt x="45" y="84"/>
                </a:cubicBezTo>
                <a:cubicBezTo>
                  <a:pt x="44" y="84"/>
                  <a:pt x="45" y="83"/>
                  <a:pt x="45" y="83"/>
                </a:cubicBezTo>
                <a:cubicBezTo>
                  <a:pt x="54" y="81"/>
                  <a:pt x="60" y="75"/>
                  <a:pt x="62" y="67"/>
                </a:cubicBezTo>
                <a:cubicBezTo>
                  <a:pt x="64" y="63"/>
                  <a:pt x="64" y="59"/>
                  <a:pt x="64" y="56"/>
                </a:cubicBez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nvGrpSpPr>
          <p:cNvPr id="66" name="Group 65">
            <a:extLst>
              <a:ext uri="{FF2B5EF4-FFF2-40B4-BE49-F238E27FC236}">
                <a16:creationId xmlns:a16="http://schemas.microsoft.com/office/drawing/2014/main" id="{43DDE039-F08C-4ADE-95B1-A1ADBA591E2B}"/>
              </a:ext>
            </a:extLst>
          </p:cNvPr>
          <p:cNvGrpSpPr/>
          <p:nvPr/>
        </p:nvGrpSpPr>
        <p:grpSpPr>
          <a:xfrm>
            <a:off x="7847963" y="3216352"/>
            <a:ext cx="456755" cy="456750"/>
            <a:chOff x="8343900" y="1031876"/>
            <a:chExt cx="368300" cy="368300"/>
          </a:xfrm>
        </p:grpSpPr>
        <p:sp>
          <p:nvSpPr>
            <p:cNvPr id="67" name="Freeform 97">
              <a:extLst>
                <a:ext uri="{FF2B5EF4-FFF2-40B4-BE49-F238E27FC236}">
                  <a16:creationId xmlns:a16="http://schemas.microsoft.com/office/drawing/2014/main" id="{010FB6D4-D66A-4FD9-8C1D-81BB5829870E}"/>
                </a:ext>
              </a:extLst>
            </p:cNvPr>
            <p:cNvSpPr>
              <a:spLocks/>
            </p:cNvSpPr>
            <p:nvPr/>
          </p:nvSpPr>
          <p:spPr bwMode="auto">
            <a:xfrm>
              <a:off x="8509000" y="1031876"/>
              <a:ext cx="203200" cy="203200"/>
            </a:xfrm>
            <a:custGeom>
              <a:avLst/>
              <a:gdLst>
                <a:gd name="T0" fmla="*/ 47 w 128"/>
                <a:gd name="T1" fmla="*/ 47 h 128"/>
                <a:gd name="T2" fmla="*/ 83 w 128"/>
                <a:gd name="T3" fmla="*/ 11 h 128"/>
                <a:gd name="T4" fmla="*/ 116 w 128"/>
                <a:gd name="T5" fmla="*/ 42 h 128"/>
                <a:gd name="T6" fmla="*/ 80 w 128"/>
                <a:gd name="T7" fmla="*/ 80 h 128"/>
                <a:gd name="T8" fmla="*/ 128 w 128"/>
                <a:gd name="T9" fmla="*/ 104 h 128"/>
                <a:gd name="T10" fmla="*/ 0 w 128"/>
                <a:gd name="T11" fmla="*/ 128 h 128"/>
                <a:gd name="T12" fmla="*/ 23 w 128"/>
                <a:gd name="T13" fmla="*/ 0 h 128"/>
                <a:gd name="T14" fmla="*/ 47 w 128"/>
                <a:gd name="T15" fmla="*/ 47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28">
                  <a:moveTo>
                    <a:pt x="47" y="47"/>
                  </a:moveTo>
                  <a:lnTo>
                    <a:pt x="83" y="11"/>
                  </a:lnTo>
                  <a:lnTo>
                    <a:pt x="116" y="42"/>
                  </a:lnTo>
                  <a:lnTo>
                    <a:pt x="80" y="80"/>
                  </a:lnTo>
                  <a:lnTo>
                    <a:pt x="128" y="104"/>
                  </a:lnTo>
                  <a:lnTo>
                    <a:pt x="0" y="128"/>
                  </a:lnTo>
                  <a:lnTo>
                    <a:pt x="23" y="0"/>
                  </a:lnTo>
                  <a:lnTo>
                    <a:pt x="47" y="47"/>
                  </a:lnTo>
                  <a:close/>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8" name="Rectangle 67">
              <a:extLst>
                <a:ext uri="{FF2B5EF4-FFF2-40B4-BE49-F238E27FC236}">
                  <a16:creationId xmlns:a16="http://schemas.microsoft.com/office/drawing/2014/main" id="{92F5C573-8B47-4451-867E-0C74AEFB1C12}"/>
                </a:ext>
              </a:extLst>
            </p:cNvPr>
            <p:cNvSpPr>
              <a:spLocks noChangeArrowheads="1"/>
            </p:cNvSpPr>
            <p:nvPr/>
          </p:nvSpPr>
          <p:spPr bwMode="auto">
            <a:xfrm>
              <a:off x="8343900" y="1196976"/>
              <a:ext cx="36513" cy="38100"/>
            </a:xfrm>
            <a:prstGeom prst="rect">
              <a:avLst/>
            </a:pr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9" name="Rectangle 68">
              <a:extLst>
                <a:ext uri="{FF2B5EF4-FFF2-40B4-BE49-F238E27FC236}">
                  <a16:creationId xmlns:a16="http://schemas.microsoft.com/office/drawing/2014/main" id="{214FEAF2-9C6C-4A71-85C9-1E4045457CBB}"/>
                </a:ext>
              </a:extLst>
            </p:cNvPr>
            <p:cNvSpPr>
              <a:spLocks noChangeArrowheads="1"/>
            </p:cNvSpPr>
            <p:nvPr/>
          </p:nvSpPr>
          <p:spPr bwMode="auto">
            <a:xfrm>
              <a:off x="8509000" y="1362076"/>
              <a:ext cx="36513" cy="38100"/>
            </a:xfrm>
            <a:prstGeom prst="rect">
              <a:avLst/>
            </a:pr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00">
              <a:extLst>
                <a:ext uri="{FF2B5EF4-FFF2-40B4-BE49-F238E27FC236}">
                  <a16:creationId xmlns:a16="http://schemas.microsoft.com/office/drawing/2014/main" id="{DD5239F9-98E7-4061-81CF-EEB47E694B9B}"/>
                </a:ext>
              </a:extLst>
            </p:cNvPr>
            <p:cNvSpPr>
              <a:spLocks/>
            </p:cNvSpPr>
            <p:nvPr/>
          </p:nvSpPr>
          <p:spPr bwMode="auto">
            <a:xfrm>
              <a:off x="8583613" y="1271588"/>
              <a:ext cx="109538" cy="109538"/>
            </a:xfrm>
            <a:custGeom>
              <a:avLst/>
              <a:gdLst>
                <a:gd name="T0" fmla="*/ 0 w 69"/>
                <a:gd name="T1" fmla="*/ 69 h 69"/>
                <a:gd name="T2" fmla="*/ 69 w 69"/>
                <a:gd name="T3" fmla="*/ 69 h 69"/>
                <a:gd name="T4" fmla="*/ 69 w 69"/>
                <a:gd name="T5" fmla="*/ 0 h 69"/>
              </a:gdLst>
              <a:ahLst/>
              <a:cxnLst>
                <a:cxn ang="0">
                  <a:pos x="T0" y="T1"/>
                </a:cxn>
                <a:cxn ang="0">
                  <a:pos x="T2" y="T3"/>
                </a:cxn>
                <a:cxn ang="0">
                  <a:pos x="T4" y="T5"/>
                </a:cxn>
              </a:cxnLst>
              <a:rect l="0" t="0" r="r" b="b"/>
              <a:pathLst>
                <a:path w="69" h="69">
                  <a:moveTo>
                    <a:pt x="0" y="69"/>
                  </a:moveTo>
                  <a:lnTo>
                    <a:pt x="69" y="69"/>
                  </a:lnTo>
                  <a:lnTo>
                    <a:pt x="69" y="0"/>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01">
              <a:extLst>
                <a:ext uri="{FF2B5EF4-FFF2-40B4-BE49-F238E27FC236}">
                  <a16:creationId xmlns:a16="http://schemas.microsoft.com/office/drawing/2014/main" id="{C6B018C9-25C0-434D-81D1-BFB13E70A4DF}"/>
                </a:ext>
              </a:extLst>
            </p:cNvPr>
            <p:cNvSpPr>
              <a:spLocks/>
            </p:cNvSpPr>
            <p:nvPr/>
          </p:nvSpPr>
          <p:spPr bwMode="auto">
            <a:xfrm>
              <a:off x="8362950" y="1271588"/>
              <a:ext cx="107950" cy="109538"/>
            </a:xfrm>
            <a:custGeom>
              <a:avLst/>
              <a:gdLst>
                <a:gd name="T0" fmla="*/ 0 w 68"/>
                <a:gd name="T1" fmla="*/ 0 h 69"/>
                <a:gd name="T2" fmla="*/ 0 w 68"/>
                <a:gd name="T3" fmla="*/ 69 h 69"/>
                <a:gd name="T4" fmla="*/ 68 w 68"/>
                <a:gd name="T5" fmla="*/ 69 h 69"/>
              </a:gdLst>
              <a:ahLst/>
              <a:cxnLst>
                <a:cxn ang="0">
                  <a:pos x="T0" y="T1"/>
                </a:cxn>
                <a:cxn ang="0">
                  <a:pos x="T2" y="T3"/>
                </a:cxn>
                <a:cxn ang="0">
                  <a:pos x="T4" y="T5"/>
                </a:cxn>
              </a:cxnLst>
              <a:rect l="0" t="0" r="r" b="b"/>
              <a:pathLst>
                <a:path w="68" h="69">
                  <a:moveTo>
                    <a:pt x="0" y="0"/>
                  </a:moveTo>
                  <a:lnTo>
                    <a:pt x="0" y="69"/>
                  </a:lnTo>
                  <a:lnTo>
                    <a:pt x="68" y="69"/>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02">
              <a:extLst>
                <a:ext uri="{FF2B5EF4-FFF2-40B4-BE49-F238E27FC236}">
                  <a16:creationId xmlns:a16="http://schemas.microsoft.com/office/drawing/2014/main" id="{E47B85BF-D7A2-4764-BDD0-970F56A36DAF}"/>
                </a:ext>
              </a:extLst>
            </p:cNvPr>
            <p:cNvSpPr>
              <a:spLocks/>
            </p:cNvSpPr>
            <p:nvPr/>
          </p:nvSpPr>
          <p:spPr bwMode="auto">
            <a:xfrm>
              <a:off x="8362950" y="1046163"/>
              <a:ext cx="107950" cy="109538"/>
            </a:xfrm>
            <a:custGeom>
              <a:avLst/>
              <a:gdLst>
                <a:gd name="T0" fmla="*/ 0 w 68"/>
                <a:gd name="T1" fmla="*/ 69 h 69"/>
                <a:gd name="T2" fmla="*/ 0 w 68"/>
                <a:gd name="T3" fmla="*/ 0 h 69"/>
                <a:gd name="T4" fmla="*/ 68 w 68"/>
                <a:gd name="T5" fmla="*/ 0 h 69"/>
              </a:gdLst>
              <a:ahLst/>
              <a:cxnLst>
                <a:cxn ang="0">
                  <a:pos x="T0" y="T1"/>
                </a:cxn>
                <a:cxn ang="0">
                  <a:pos x="T2" y="T3"/>
                </a:cxn>
                <a:cxn ang="0">
                  <a:pos x="T4" y="T5"/>
                </a:cxn>
              </a:cxnLst>
              <a:rect l="0" t="0" r="r" b="b"/>
              <a:pathLst>
                <a:path w="68" h="69">
                  <a:moveTo>
                    <a:pt x="0" y="69"/>
                  </a:moveTo>
                  <a:lnTo>
                    <a:pt x="0" y="0"/>
                  </a:lnTo>
                  <a:lnTo>
                    <a:pt x="68" y="0"/>
                  </a:lnTo>
                </a:path>
              </a:pathLst>
            </a:custGeom>
            <a:noFill/>
            <a:ln w="285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33223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8C3F261D-AF37-4C99-80E1-B95C8939BA44}"/>
              </a:ext>
            </a:extLst>
          </p:cNvPr>
          <p:cNvGrpSpPr/>
          <p:nvPr/>
        </p:nvGrpSpPr>
        <p:grpSpPr>
          <a:xfrm>
            <a:off x="54499" y="1634592"/>
            <a:ext cx="2190206" cy="2178381"/>
            <a:chOff x="54499" y="1634592"/>
            <a:chExt cx="2190206" cy="2178381"/>
          </a:xfrm>
        </p:grpSpPr>
        <p:sp>
          <p:nvSpPr>
            <p:cNvPr id="23" name="Pentagon 112">
              <a:extLst>
                <a:ext uri="{FF2B5EF4-FFF2-40B4-BE49-F238E27FC236}">
                  <a16:creationId xmlns:a16="http://schemas.microsoft.com/office/drawing/2014/main" id="{F0EBFCBA-C33A-4A1B-88CD-C56A2BAA9F26}"/>
                </a:ext>
              </a:extLst>
            </p:cNvPr>
            <p:cNvSpPr/>
            <p:nvPr>
              <p:custDataLst>
                <p:tags r:id="rId4"/>
              </p:custDataLst>
            </p:nvPr>
          </p:nvSpPr>
          <p:spPr>
            <a:xfrm flipV="1">
              <a:off x="146435" y="1634592"/>
              <a:ext cx="2017976" cy="2178381"/>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4" name="Rounded Rectangle 191">
              <a:extLst>
                <a:ext uri="{FF2B5EF4-FFF2-40B4-BE49-F238E27FC236}">
                  <a16:creationId xmlns:a16="http://schemas.microsoft.com/office/drawing/2014/main" id="{0A9961CB-C614-482A-BA54-81A5D8E8F8B9}"/>
                </a:ext>
              </a:extLst>
            </p:cNvPr>
            <p:cNvSpPr>
              <a:spLocks/>
            </p:cNvSpPr>
            <p:nvPr/>
          </p:nvSpPr>
          <p:spPr>
            <a:xfrm>
              <a:off x="144449" y="1634593"/>
              <a:ext cx="2015262"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tx2"/>
                  </a:solidFill>
                </a:rPr>
                <a:t>SYSTEMS ARE </a:t>
              </a:r>
              <a:br>
                <a:rPr lang="en-US" sz="1400" b="1" dirty="0">
                  <a:solidFill>
                    <a:schemeClr val="tx2"/>
                  </a:solidFill>
                </a:rPr>
              </a:br>
              <a:r>
                <a:rPr lang="en-US" sz="1400" b="1" dirty="0">
                  <a:solidFill>
                    <a:schemeClr val="tx2"/>
                  </a:solidFill>
                </a:rPr>
                <a:t>ISOLATED</a:t>
              </a:r>
            </a:p>
          </p:txBody>
        </p:sp>
        <p:sp>
          <p:nvSpPr>
            <p:cNvPr id="25" name="Rectangle 24">
              <a:extLst>
                <a:ext uri="{FF2B5EF4-FFF2-40B4-BE49-F238E27FC236}">
                  <a16:creationId xmlns:a16="http://schemas.microsoft.com/office/drawing/2014/main" id="{30725814-8D66-4594-8DE3-100E8BCF08CC}"/>
                </a:ext>
              </a:extLst>
            </p:cNvPr>
            <p:cNvSpPr/>
            <p:nvPr/>
          </p:nvSpPr>
          <p:spPr>
            <a:xfrm rot="5400000">
              <a:off x="1159417" y="1120268"/>
              <a:ext cx="57848" cy="210312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6" name="Rectangle 25">
              <a:extLst>
                <a:ext uri="{FF2B5EF4-FFF2-40B4-BE49-F238E27FC236}">
                  <a16:creationId xmlns:a16="http://schemas.microsoft.com/office/drawing/2014/main" id="{C553BB97-3E00-402E-91E2-29B093CBDE7C}"/>
                </a:ext>
              </a:extLst>
            </p:cNvPr>
            <p:cNvSpPr/>
            <p:nvPr/>
          </p:nvSpPr>
          <p:spPr>
            <a:xfrm>
              <a:off x="2159712" y="1634592"/>
              <a:ext cx="84993" cy="2177840"/>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7" name="Rectangle 26">
              <a:extLst>
                <a:ext uri="{FF2B5EF4-FFF2-40B4-BE49-F238E27FC236}">
                  <a16:creationId xmlns:a16="http://schemas.microsoft.com/office/drawing/2014/main" id="{0FA8BF86-1170-46B3-97FF-A953A0731663}"/>
                </a:ext>
              </a:extLst>
            </p:cNvPr>
            <p:cNvSpPr/>
            <p:nvPr/>
          </p:nvSpPr>
          <p:spPr>
            <a:xfrm>
              <a:off x="54499" y="1634592"/>
              <a:ext cx="84993" cy="2177840"/>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54" name="Group 153">
            <a:extLst>
              <a:ext uri="{FF2B5EF4-FFF2-40B4-BE49-F238E27FC236}">
                <a16:creationId xmlns:a16="http://schemas.microsoft.com/office/drawing/2014/main" id="{1DA92E3E-FF22-4EC9-A7A9-0220C9C3B2BA}"/>
              </a:ext>
            </a:extLst>
          </p:cNvPr>
          <p:cNvGrpSpPr/>
          <p:nvPr/>
        </p:nvGrpSpPr>
        <p:grpSpPr>
          <a:xfrm>
            <a:off x="2332221" y="1633882"/>
            <a:ext cx="2190206" cy="2211400"/>
            <a:chOff x="2332221" y="1633882"/>
            <a:chExt cx="2190206" cy="2211400"/>
          </a:xfrm>
        </p:grpSpPr>
        <p:sp>
          <p:nvSpPr>
            <p:cNvPr id="66" name="Pentagon 112">
              <a:extLst>
                <a:ext uri="{FF2B5EF4-FFF2-40B4-BE49-F238E27FC236}">
                  <a16:creationId xmlns:a16="http://schemas.microsoft.com/office/drawing/2014/main" id="{9ECB3042-B63E-46F9-A6F8-BD78269C30C1}"/>
                </a:ext>
              </a:extLst>
            </p:cNvPr>
            <p:cNvSpPr/>
            <p:nvPr>
              <p:custDataLst>
                <p:tags r:id="rId3"/>
              </p:custDataLst>
            </p:nvPr>
          </p:nvSpPr>
          <p:spPr>
            <a:xfrm flipV="1">
              <a:off x="2424157" y="1633882"/>
              <a:ext cx="2017976" cy="2211400"/>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7" name="Rounded Rectangle 191">
              <a:extLst>
                <a:ext uri="{FF2B5EF4-FFF2-40B4-BE49-F238E27FC236}">
                  <a16:creationId xmlns:a16="http://schemas.microsoft.com/office/drawing/2014/main" id="{21EB0064-81F1-403F-A30D-2A2BFEA11652}"/>
                </a:ext>
              </a:extLst>
            </p:cNvPr>
            <p:cNvSpPr>
              <a:spLocks/>
            </p:cNvSpPr>
            <p:nvPr/>
          </p:nvSpPr>
          <p:spPr>
            <a:xfrm>
              <a:off x="2419200" y="1633883"/>
              <a:ext cx="2018232"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tx2"/>
                  </a:solidFill>
                </a:rPr>
                <a:t>DATA COPY TO </a:t>
              </a:r>
              <a:br>
                <a:rPr lang="en-US" sz="1400" b="1" dirty="0">
                  <a:solidFill>
                    <a:schemeClr val="tx2"/>
                  </a:solidFill>
                </a:rPr>
              </a:br>
              <a:r>
                <a:rPr lang="en-US" sz="1400" b="1" dirty="0">
                  <a:solidFill>
                    <a:schemeClr val="tx2"/>
                  </a:solidFill>
                </a:rPr>
                <a:t>IMMUTABLE STORAGE</a:t>
              </a:r>
            </a:p>
          </p:txBody>
        </p:sp>
        <p:sp>
          <p:nvSpPr>
            <p:cNvPr id="68" name="Rectangle 67">
              <a:extLst>
                <a:ext uri="{FF2B5EF4-FFF2-40B4-BE49-F238E27FC236}">
                  <a16:creationId xmlns:a16="http://schemas.microsoft.com/office/drawing/2014/main" id="{845B877B-9366-4AB7-B97F-7D932DD1705A}"/>
                </a:ext>
              </a:extLst>
            </p:cNvPr>
            <p:cNvSpPr/>
            <p:nvPr/>
          </p:nvSpPr>
          <p:spPr>
            <a:xfrm rot="5400000">
              <a:off x="3437139" y="1119558"/>
              <a:ext cx="57848" cy="210312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9" name="Rectangle 68">
              <a:extLst>
                <a:ext uri="{FF2B5EF4-FFF2-40B4-BE49-F238E27FC236}">
                  <a16:creationId xmlns:a16="http://schemas.microsoft.com/office/drawing/2014/main" id="{EF6CA376-29F6-45AF-951F-9457776B9035}"/>
                </a:ext>
              </a:extLst>
            </p:cNvPr>
            <p:cNvSpPr/>
            <p:nvPr/>
          </p:nvSpPr>
          <p:spPr>
            <a:xfrm>
              <a:off x="4437434" y="1633882"/>
              <a:ext cx="84993" cy="2210851"/>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0" name="Rectangle 69">
              <a:extLst>
                <a:ext uri="{FF2B5EF4-FFF2-40B4-BE49-F238E27FC236}">
                  <a16:creationId xmlns:a16="http://schemas.microsoft.com/office/drawing/2014/main" id="{D896E8D9-25C3-4BA3-97DB-F0E64A5FAA41}"/>
                </a:ext>
              </a:extLst>
            </p:cNvPr>
            <p:cNvSpPr/>
            <p:nvPr/>
          </p:nvSpPr>
          <p:spPr>
            <a:xfrm>
              <a:off x="2332221" y="1633882"/>
              <a:ext cx="84993" cy="2210851"/>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51" name="Group 150">
            <a:extLst>
              <a:ext uri="{FF2B5EF4-FFF2-40B4-BE49-F238E27FC236}">
                <a16:creationId xmlns:a16="http://schemas.microsoft.com/office/drawing/2014/main" id="{4A07A1EE-751A-4468-AE22-84E0CE600BF3}"/>
              </a:ext>
            </a:extLst>
          </p:cNvPr>
          <p:cNvGrpSpPr/>
          <p:nvPr/>
        </p:nvGrpSpPr>
        <p:grpSpPr>
          <a:xfrm>
            <a:off x="4609943" y="1633172"/>
            <a:ext cx="2190206" cy="2180343"/>
            <a:chOff x="4609943" y="1633172"/>
            <a:chExt cx="2190206" cy="2180343"/>
          </a:xfrm>
        </p:grpSpPr>
        <p:sp>
          <p:nvSpPr>
            <p:cNvPr id="72" name="Pentagon 112">
              <a:extLst>
                <a:ext uri="{FF2B5EF4-FFF2-40B4-BE49-F238E27FC236}">
                  <a16:creationId xmlns:a16="http://schemas.microsoft.com/office/drawing/2014/main" id="{C7E6F801-BC89-4061-8264-B40C7B87A693}"/>
                </a:ext>
              </a:extLst>
            </p:cNvPr>
            <p:cNvSpPr/>
            <p:nvPr>
              <p:custDataLst>
                <p:tags r:id="rId2"/>
              </p:custDataLst>
            </p:nvPr>
          </p:nvSpPr>
          <p:spPr>
            <a:xfrm flipV="1">
              <a:off x="4701879" y="1633172"/>
              <a:ext cx="2017976" cy="2180343"/>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3" name="Rounded Rectangle 191">
              <a:extLst>
                <a:ext uri="{FF2B5EF4-FFF2-40B4-BE49-F238E27FC236}">
                  <a16:creationId xmlns:a16="http://schemas.microsoft.com/office/drawing/2014/main" id="{443F0810-5E30-456C-956A-A01A6C63C816}"/>
                </a:ext>
              </a:extLst>
            </p:cNvPr>
            <p:cNvSpPr>
              <a:spLocks/>
            </p:cNvSpPr>
            <p:nvPr/>
          </p:nvSpPr>
          <p:spPr>
            <a:xfrm>
              <a:off x="4690237" y="1633173"/>
              <a:ext cx="2024919"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tx2"/>
                  </a:solidFill>
                </a:rPr>
                <a:t>PROCESS INTEGRITY</a:t>
              </a:r>
            </a:p>
            <a:p>
              <a:pPr algn="ctr"/>
              <a:r>
                <a:rPr lang="en-US" sz="1400" b="1" dirty="0">
                  <a:solidFill>
                    <a:schemeClr val="tx2"/>
                  </a:solidFill>
                </a:rPr>
                <a:t> AND FORENSICS</a:t>
              </a:r>
            </a:p>
          </p:txBody>
        </p:sp>
        <p:sp>
          <p:nvSpPr>
            <p:cNvPr id="74" name="Rectangle 73">
              <a:extLst>
                <a:ext uri="{FF2B5EF4-FFF2-40B4-BE49-F238E27FC236}">
                  <a16:creationId xmlns:a16="http://schemas.microsoft.com/office/drawing/2014/main" id="{39D83D1F-5250-42D0-A1D6-57E8F9C47C1C}"/>
                </a:ext>
              </a:extLst>
            </p:cNvPr>
            <p:cNvSpPr/>
            <p:nvPr/>
          </p:nvSpPr>
          <p:spPr>
            <a:xfrm rot="5400000">
              <a:off x="5714861" y="1118848"/>
              <a:ext cx="57848" cy="210312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5" name="Rectangle 74">
              <a:extLst>
                <a:ext uri="{FF2B5EF4-FFF2-40B4-BE49-F238E27FC236}">
                  <a16:creationId xmlns:a16="http://schemas.microsoft.com/office/drawing/2014/main" id="{9A0CA820-BEA6-4E24-A63D-6C4DCA322340}"/>
                </a:ext>
              </a:extLst>
            </p:cNvPr>
            <p:cNvSpPr/>
            <p:nvPr/>
          </p:nvSpPr>
          <p:spPr>
            <a:xfrm>
              <a:off x="6715156" y="1633172"/>
              <a:ext cx="84993" cy="2179801"/>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6" name="Rectangle 75">
              <a:extLst>
                <a:ext uri="{FF2B5EF4-FFF2-40B4-BE49-F238E27FC236}">
                  <a16:creationId xmlns:a16="http://schemas.microsoft.com/office/drawing/2014/main" id="{BF3A9B8A-6531-4F29-86FC-A6EA5BA414A2}"/>
                </a:ext>
              </a:extLst>
            </p:cNvPr>
            <p:cNvSpPr/>
            <p:nvPr/>
          </p:nvSpPr>
          <p:spPr>
            <a:xfrm>
              <a:off x="4609943" y="1633172"/>
              <a:ext cx="84993" cy="2179801"/>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 name="Title 1">
            <a:extLst>
              <a:ext uri="{FF2B5EF4-FFF2-40B4-BE49-F238E27FC236}">
                <a16:creationId xmlns:a16="http://schemas.microsoft.com/office/drawing/2014/main" id="{BA3B3DD5-BDE4-4D35-9E96-E59438C04E2E}"/>
              </a:ext>
            </a:extLst>
          </p:cNvPr>
          <p:cNvSpPr>
            <a:spLocks noGrp="1"/>
          </p:cNvSpPr>
          <p:nvPr>
            <p:ph type="title"/>
          </p:nvPr>
        </p:nvSpPr>
        <p:spPr/>
        <p:txBody>
          <a:bodyPr/>
          <a:lstStyle/>
          <a:p>
            <a:r>
              <a:rPr lang="en-US" dirty="0"/>
              <a:t>Attributes of a cyber recovery solution</a:t>
            </a:r>
          </a:p>
        </p:txBody>
      </p:sp>
      <p:sp>
        <p:nvSpPr>
          <p:cNvPr id="10" name="TextBox 9">
            <a:extLst>
              <a:ext uri="{FF2B5EF4-FFF2-40B4-BE49-F238E27FC236}">
                <a16:creationId xmlns:a16="http://schemas.microsoft.com/office/drawing/2014/main" id="{B5285447-F20A-4B8F-B4CB-789259B6BBB0}"/>
              </a:ext>
            </a:extLst>
          </p:cNvPr>
          <p:cNvSpPr txBox="1"/>
          <p:nvPr/>
        </p:nvSpPr>
        <p:spPr>
          <a:xfrm>
            <a:off x="4695210" y="2246007"/>
            <a:ext cx="2019672" cy="1553764"/>
          </a:xfrm>
          <a:prstGeom prst="rect">
            <a:avLst/>
          </a:prstGeom>
          <a:noFill/>
        </p:spPr>
        <p:txBody>
          <a:bodyPr wrap="square" lIns="45720" tIns="45720" rIns="45720" bIns="45720" rtlCol="0">
            <a:noAutofit/>
          </a:bodyPr>
          <a:lstStyle>
            <a:defPPr>
              <a:defRPr lang="en-US"/>
            </a:defPPr>
            <a:lvl1pPr algn="ctr" defTabSz="914400">
              <a:spcAft>
                <a:spcPts val="300"/>
              </a:spcAft>
              <a:defRPr sz="1400">
                <a:solidFill>
                  <a:srgbClr val="717074"/>
                </a:solidFill>
              </a:defRPr>
            </a:lvl1pPr>
          </a:lstStyle>
          <a:p>
            <a:r>
              <a:rPr lang="en-US" sz="1200" dirty="0">
                <a:solidFill>
                  <a:schemeClr val="tx2"/>
                </a:solidFill>
              </a:rPr>
              <a:t>Workflows confirm that the vault is operating as intended, scan data-sets leveraging security tools (generating alerts if necessary) and/or perform application forensics as required.</a:t>
            </a:r>
          </a:p>
        </p:txBody>
      </p:sp>
      <p:sp>
        <p:nvSpPr>
          <p:cNvPr id="13" name="TextBox 12">
            <a:extLst>
              <a:ext uri="{FF2B5EF4-FFF2-40B4-BE49-F238E27FC236}">
                <a16:creationId xmlns:a16="http://schemas.microsoft.com/office/drawing/2014/main" id="{9F38DB37-E783-4F30-85FE-9F4D489DAAF1}"/>
              </a:ext>
            </a:extLst>
          </p:cNvPr>
          <p:cNvSpPr txBox="1"/>
          <p:nvPr/>
        </p:nvSpPr>
        <p:spPr>
          <a:xfrm>
            <a:off x="2426153" y="2246006"/>
            <a:ext cx="2002343" cy="1367807"/>
          </a:xfrm>
          <a:prstGeom prst="rect">
            <a:avLst/>
          </a:prstGeom>
          <a:noFill/>
        </p:spPr>
        <p:txBody>
          <a:bodyPr wrap="square" lIns="45720" tIns="45720" rIns="45720" bIns="45720" rtlCol="0">
            <a:noAutofit/>
          </a:bodyPr>
          <a:lstStyle>
            <a:defPPr>
              <a:defRPr lang="en-US"/>
            </a:defPPr>
            <a:lvl1pPr algn="ctr" defTabSz="914400">
              <a:spcAft>
                <a:spcPts val="300"/>
              </a:spcAft>
              <a:defRPr sz="1400">
                <a:solidFill>
                  <a:srgbClr val="717074"/>
                </a:solidFill>
              </a:defRPr>
            </a:lvl1pPr>
          </a:lstStyle>
          <a:p>
            <a:r>
              <a:rPr lang="en-US" sz="1200" dirty="0">
                <a:solidFill>
                  <a:schemeClr val="tx2"/>
                </a:solidFill>
              </a:rPr>
              <a:t>Software automates data copies to secondary storage and backup targets within the isolated recovery vault, located on immutable storage where they cannot be deleted or modified.</a:t>
            </a:r>
          </a:p>
        </p:txBody>
      </p:sp>
      <p:sp>
        <p:nvSpPr>
          <p:cNvPr id="19" name="TextBox 18">
            <a:extLst>
              <a:ext uri="{FF2B5EF4-FFF2-40B4-BE49-F238E27FC236}">
                <a16:creationId xmlns:a16="http://schemas.microsoft.com/office/drawing/2014/main" id="{86348E6B-0F05-4B46-9887-74CBE32999A1}"/>
              </a:ext>
            </a:extLst>
          </p:cNvPr>
          <p:cNvSpPr txBox="1"/>
          <p:nvPr/>
        </p:nvSpPr>
        <p:spPr>
          <a:xfrm>
            <a:off x="150904" y="2246006"/>
            <a:ext cx="2017976" cy="1367807"/>
          </a:xfrm>
          <a:prstGeom prst="rect">
            <a:avLst/>
          </a:prstGeom>
          <a:noFill/>
        </p:spPr>
        <p:txBody>
          <a:bodyPr wrap="square" lIns="45720" tIns="45720" rIns="45720" bIns="45720" rtlCol="0">
            <a:noAutofit/>
          </a:bodyPr>
          <a:lstStyle/>
          <a:p>
            <a:pPr algn="ctr" defTabSz="914400">
              <a:spcAft>
                <a:spcPts val="300"/>
              </a:spcAft>
            </a:pPr>
            <a:r>
              <a:rPr lang="en-US" sz="1200" dirty="0">
                <a:solidFill>
                  <a:schemeClr val="tx2"/>
                </a:solidFill>
              </a:rPr>
              <a:t>Environment is disconnected from the network, physically secured and restricted from users other than those with proper clearance. Selected security controls are in place.</a:t>
            </a:r>
          </a:p>
        </p:txBody>
      </p:sp>
      <p:grpSp>
        <p:nvGrpSpPr>
          <p:cNvPr id="150" name="Group 149">
            <a:extLst>
              <a:ext uri="{FF2B5EF4-FFF2-40B4-BE49-F238E27FC236}">
                <a16:creationId xmlns:a16="http://schemas.microsoft.com/office/drawing/2014/main" id="{7A869AB9-2346-4B4B-8FCE-909C46DDFE33}"/>
              </a:ext>
            </a:extLst>
          </p:cNvPr>
          <p:cNvGrpSpPr/>
          <p:nvPr/>
        </p:nvGrpSpPr>
        <p:grpSpPr>
          <a:xfrm>
            <a:off x="6886018" y="1632817"/>
            <a:ext cx="2190207" cy="2181240"/>
            <a:chOff x="6886018" y="1632817"/>
            <a:chExt cx="2190207" cy="2181240"/>
          </a:xfrm>
        </p:grpSpPr>
        <p:sp>
          <p:nvSpPr>
            <p:cNvPr id="78" name="Pentagon 112">
              <a:extLst>
                <a:ext uri="{FF2B5EF4-FFF2-40B4-BE49-F238E27FC236}">
                  <a16:creationId xmlns:a16="http://schemas.microsoft.com/office/drawing/2014/main" id="{4E8499E7-95E4-49B9-9CBA-8ACA87FD2185}"/>
                </a:ext>
              </a:extLst>
            </p:cNvPr>
            <p:cNvSpPr/>
            <p:nvPr>
              <p:custDataLst>
                <p:tags r:id="rId1"/>
              </p:custDataLst>
            </p:nvPr>
          </p:nvSpPr>
          <p:spPr>
            <a:xfrm flipV="1">
              <a:off x="6977954" y="1632817"/>
              <a:ext cx="2017975" cy="2181240"/>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9" name="Rounded Rectangle 191">
              <a:extLst>
                <a:ext uri="{FF2B5EF4-FFF2-40B4-BE49-F238E27FC236}">
                  <a16:creationId xmlns:a16="http://schemas.microsoft.com/office/drawing/2014/main" id="{2BF0C768-4B1C-423C-A939-8C3CD39F2B84}"/>
                </a:ext>
              </a:extLst>
            </p:cNvPr>
            <p:cNvSpPr>
              <a:spLocks/>
            </p:cNvSpPr>
            <p:nvPr/>
          </p:nvSpPr>
          <p:spPr>
            <a:xfrm>
              <a:off x="6961509" y="1632818"/>
              <a:ext cx="2029721"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tx2"/>
                  </a:solidFill>
                </a:rPr>
                <a:t>RECOVERY AND </a:t>
              </a:r>
              <a:br>
                <a:rPr lang="en-US" sz="1400" b="1" dirty="0">
                  <a:solidFill>
                    <a:schemeClr val="tx2"/>
                  </a:solidFill>
                </a:rPr>
              </a:br>
              <a:r>
                <a:rPr lang="en-US" sz="1400" b="1" dirty="0">
                  <a:solidFill>
                    <a:schemeClr val="tx2"/>
                  </a:solidFill>
                </a:rPr>
                <a:t>REMEDIATION</a:t>
              </a:r>
            </a:p>
          </p:txBody>
        </p:sp>
        <p:sp>
          <p:nvSpPr>
            <p:cNvPr id="80" name="Rectangle 79">
              <a:extLst>
                <a:ext uri="{FF2B5EF4-FFF2-40B4-BE49-F238E27FC236}">
                  <a16:creationId xmlns:a16="http://schemas.microsoft.com/office/drawing/2014/main" id="{C6B4F881-8F57-4420-900C-3232ED11CDF3}"/>
                </a:ext>
              </a:extLst>
            </p:cNvPr>
            <p:cNvSpPr/>
            <p:nvPr/>
          </p:nvSpPr>
          <p:spPr>
            <a:xfrm rot="5400000">
              <a:off x="7990935" y="1118493"/>
              <a:ext cx="57848" cy="210312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81" name="Rectangle 80">
              <a:extLst>
                <a:ext uri="{FF2B5EF4-FFF2-40B4-BE49-F238E27FC236}">
                  <a16:creationId xmlns:a16="http://schemas.microsoft.com/office/drawing/2014/main" id="{C4CDD5BC-49F7-455B-B220-E76385139095}"/>
                </a:ext>
              </a:extLst>
            </p:cNvPr>
            <p:cNvSpPr/>
            <p:nvPr/>
          </p:nvSpPr>
          <p:spPr>
            <a:xfrm>
              <a:off x="8991232" y="1632817"/>
              <a:ext cx="84993" cy="218069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2" name="Rectangle 81">
              <a:extLst>
                <a:ext uri="{FF2B5EF4-FFF2-40B4-BE49-F238E27FC236}">
                  <a16:creationId xmlns:a16="http://schemas.microsoft.com/office/drawing/2014/main" id="{F0AB223E-6F24-4075-AE82-A91303A4EF7F}"/>
                </a:ext>
              </a:extLst>
            </p:cNvPr>
            <p:cNvSpPr/>
            <p:nvPr/>
          </p:nvSpPr>
          <p:spPr>
            <a:xfrm>
              <a:off x="6886018" y="1632817"/>
              <a:ext cx="84993" cy="218069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84" name="Rectangle 83">
            <a:extLst>
              <a:ext uri="{FF2B5EF4-FFF2-40B4-BE49-F238E27FC236}">
                <a16:creationId xmlns:a16="http://schemas.microsoft.com/office/drawing/2014/main" id="{CE852E8D-D06F-4139-8094-6BC0D8CF2499}"/>
              </a:ext>
            </a:extLst>
          </p:cNvPr>
          <p:cNvSpPr/>
          <p:nvPr/>
        </p:nvSpPr>
        <p:spPr>
          <a:xfrm>
            <a:off x="7014631" y="2246006"/>
            <a:ext cx="1932983" cy="1200329"/>
          </a:xfrm>
          <a:prstGeom prst="rect">
            <a:avLst/>
          </a:prstGeom>
        </p:spPr>
        <p:txBody>
          <a:bodyPr wrap="square" lIns="45720" tIns="45720" rIns="45720" bIns="45720">
            <a:spAutoFit/>
          </a:bodyPr>
          <a:lstStyle/>
          <a:p>
            <a:pPr algn="ctr"/>
            <a:r>
              <a:rPr lang="en-US" sz="1200" dirty="0">
                <a:solidFill>
                  <a:schemeClr val="tx2"/>
                </a:solidFill>
              </a:rPr>
              <a:t>Procedures to perform recovery / remediation after an incident (as integrated into a formal cyber-incident response plan).</a:t>
            </a:r>
          </a:p>
        </p:txBody>
      </p:sp>
      <p:sp>
        <p:nvSpPr>
          <p:cNvPr id="85" name="Rectangle: Rounded Corners 98">
            <a:extLst>
              <a:ext uri="{FF2B5EF4-FFF2-40B4-BE49-F238E27FC236}">
                <a16:creationId xmlns:a16="http://schemas.microsoft.com/office/drawing/2014/main" id="{FEFFEC8C-7DEE-4CCB-997F-644095568BCD}"/>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86" name="Rectangle: Rounded Corners 58">
            <a:extLst>
              <a:ext uri="{FF2B5EF4-FFF2-40B4-BE49-F238E27FC236}">
                <a16:creationId xmlns:a16="http://schemas.microsoft.com/office/drawing/2014/main" id="{5E307A13-29E2-4B1C-9CA7-E44E3DA78B02}"/>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0"/>
              </a:spcAft>
              <a:buClr>
                <a:schemeClr val="bg1"/>
              </a:buClr>
            </a:pPr>
            <a:r>
              <a:rPr lang="en-US" sz="2800" dirty="0">
                <a:solidFill>
                  <a:schemeClr val="tx2"/>
                </a:solidFill>
              </a:rPr>
              <a:t>Cyber Recovery </a:t>
            </a:r>
            <a:r>
              <a:rPr lang="en-US" sz="2800" u="sng" dirty="0">
                <a:solidFill>
                  <a:schemeClr val="tx2"/>
                </a:solidFill>
              </a:rPr>
              <a:t>complements</a:t>
            </a:r>
            <a:r>
              <a:rPr lang="en-US" sz="2800" dirty="0">
                <a:solidFill>
                  <a:schemeClr val="tx2"/>
                </a:solidFill>
              </a:rPr>
              <a:t> Disaster Recovery</a:t>
            </a:r>
          </a:p>
        </p:txBody>
      </p:sp>
      <p:sp>
        <p:nvSpPr>
          <p:cNvPr id="87" name="Rectangle 86">
            <a:extLst>
              <a:ext uri="{FF2B5EF4-FFF2-40B4-BE49-F238E27FC236}">
                <a16:creationId xmlns:a16="http://schemas.microsoft.com/office/drawing/2014/main" id="{B49E30D9-7845-4D63-924F-A478D337CCC6}"/>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105" name="Group 104">
            <a:extLst>
              <a:ext uri="{FF2B5EF4-FFF2-40B4-BE49-F238E27FC236}">
                <a16:creationId xmlns:a16="http://schemas.microsoft.com/office/drawing/2014/main" id="{FA622F4A-2C23-465F-B906-FA0D1FC14658}"/>
              </a:ext>
            </a:extLst>
          </p:cNvPr>
          <p:cNvGrpSpPr/>
          <p:nvPr/>
        </p:nvGrpSpPr>
        <p:grpSpPr>
          <a:xfrm>
            <a:off x="526991" y="926733"/>
            <a:ext cx="511044" cy="511041"/>
            <a:chOff x="641036" y="799635"/>
            <a:chExt cx="511044" cy="511041"/>
          </a:xfrm>
        </p:grpSpPr>
        <p:grpSp>
          <p:nvGrpSpPr>
            <p:cNvPr id="88" name="Group 87">
              <a:extLst>
                <a:ext uri="{FF2B5EF4-FFF2-40B4-BE49-F238E27FC236}">
                  <a16:creationId xmlns:a16="http://schemas.microsoft.com/office/drawing/2014/main" id="{D7284B0D-972B-4E07-88BC-398D010831FE}"/>
                </a:ext>
              </a:extLst>
            </p:cNvPr>
            <p:cNvGrpSpPr>
              <a:grpSpLocks noChangeAspect="1"/>
            </p:cNvGrpSpPr>
            <p:nvPr/>
          </p:nvGrpSpPr>
          <p:grpSpPr>
            <a:xfrm>
              <a:off x="641036" y="799635"/>
              <a:ext cx="511044" cy="511041"/>
              <a:chOff x="1916115" y="2214555"/>
              <a:chExt cx="969971" cy="969961"/>
            </a:xfrm>
            <a:solidFill>
              <a:schemeClr val="tx2"/>
            </a:solidFill>
          </p:grpSpPr>
          <p:sp>
            <p:nvSpPr>
              <p:cNvPr id="90" name="Freeform 49">
                <a:extLst>
                  <a:ext uri="{FF2B5EF4-FFF2-40B4-BE49-F238E27FC236}">
                    <a16:creationId xmlns:a16="http://schemas.microsoft.com/office/drawing/2014/main" id="{87BAA6C3-D47A-43F6-8E7B-4FBD79B80724}"/>
                  </a:ext>
                </a:extLst>
              </p:cNvPr>
              <p:cNvSpPr>
                <a:spLocks/>
              </p:cNvSpPr>
              <p:nvPr/>
            </p:nvSpPr>
            <p:spPr bwMode="auto">
              <a:xfrm>
                <a:off x="2757491" y="3055928"/>
                <a:ext cx="128587" cy="128586"/>
              </a:xfrm>
              <a:custGeom>
                <a:avLst/>
                <a:gdLst>
                  <a:gd name="T0" fmla="*/ 40 w 81"/>
                  <a:gd name="T1" fmla="*/ 41 h 81"/>
                  <a:gd name="T2" fmla="*/ 0 w 81"/>
                  <a:gd name="T3" fmla="*/ 41 h 81"/>
                  <a:gd name="T4" fmla="*/ 0 w 81"/>
                  <a:gd name="T5" fmla="*/ 81 h 81"/>
                  <a:gd name="T6" fmla="*/ 81 w 81"/>
                  <a:gd name="T7" fmla="*/ 81 h 81"/>
                  <a:gd name="T8" fmla="*/ 81 w 81"/>
                  <a:gd name="T9" fmla="*/ 0 h 81"/>
                  <a:gd name="T10" fmla="*/ 40 w 81"/>
                  <a:gd name="T11" fmla="*/ 0 h 81"/>
                  <a:gd name="T12" fmla="*/ 40 w 81"/>
                  <a:gd name="T13" fmla="*/ 41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40" y="41"/>
                    </a:moveTo>
                    <a:lnTo>
                      <a:pt x="0" y="41"/>
                    </a:lnTo>
                    <a:lnTo>
                      <a:pt x="0" y="81"/>
                    </a:lnTo>
                    <a:lnTo>
                      <a:pt x="81" y="81"/>
                    </a:lnTo>
                    <a:lnTo>
                      <a:pt x="81" y="0"/>
                    </a:lnTo>
                    <a:lnTo>
                      <a:pt x="40" y="0"/>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1" name="Rectangle 50">
                <a:extLst>
                  <a:ext uri="{FF2B5EF4-FFF2-40B4-BE49-F238E27FC236}">
                    <a16:creationId xmlns:a16="http://schemas.microsoft.com/office/drawing/2014/main" id="{C26FF4B7-B545-4614-BA30-4A4F7466CB95}"/>
                  </a:ext>
                </a:extLst>
              </p:cNvPr>
              <p:cNvSpPr>
                <a:spLocks noChangeArrowheads="1"/>
              </p:cNvSpPr>
              <p:nvPr/>
            </p:nvSpPr>
            <p:spPr bwMode="auto">
              <a:xfrm>
                <a:off x="2460628" y="3121014"/>
                <a:ext cx="179387"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2" name="Rectangle 51">
                <a:extLst>
                  <a:ext uri="{FF2B5EF4-FFF2-40B4-BE49-F238E27FC236}">
                    <a16:creationId xmlns:a16="http://schemas.microsoft.com/office/drawing/2014/main" id="{B2B49598-A1C5-4AF2-9869-49E96257F255}"/>
                  </a:ext>
                </a:extLst>
              </p:cNvPr>
              <p:cNvSpPr>
                <a:spLocks noChangeArrowheads="1"/>
              </p:cNvSpPr>
              <p:nvPr/>
            </p:nvSpPr>
            <p:spPr bwMode="auto">
              <a:xfrm>
                <a:off x="2162178" y="3121014"/>
                <a:ext cx="177801"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3" name="Freeform 52">
                <a:extLst>
                  <a:ext uri="{FF2B5EF4-FFF2-40B4-BE49-F238E27FC236}">
                    <a16:creationId xmlns:a16="http://schemas.microsoft.com/office/drawing/2014/main" id="{046685BD-563C-43F1-A4B6-C19D99512CAF}"/>
                  </a:ext>
                </a:extLst>
              </p:cNvPr>
              <p:cNvSpPr>
                <a:spLocks/>
              </p:cNvSpPr>
              <p:nvPr/>
            </p:nvSpPr>
            <p:spPr bwMode="auto">
              <a:xfrm>
                <a:off x="1916115" y="3055930"/>
                <a:ext cx="128587" cy="128586"/>
              </a:xfrm>
              <a:custGeom>
                <a:avLst/>
                <a:gdLst>
                  <a:gd name="T0" fmla="*/ 40 w 81"/>
                  <a:gd name="T1" fmla="*/ 0 h 81"/>
                  <a:gd name="T2" fmla="*/ 0 w 81"/>
                  <a:gd name="T3" fmla="*/ 0 h 81"/>
                  <a:gd name="T4" fmla="*/ 0 w 81"/>
                  <a:gd name="T5" fmla="*/ 81 h 81"/>
                  <a:gd name="T6" fmla="*/ 81 w 81"/>
                  <a:gd name="T7" fmla="*/ 81 h 81"/>
                  <a:gd name="T8" fmla="*/ 81 w 81"/>
                  <a:gd name="T9" fmla="*/ 41 h 81"/>
                  <a:gd name="T10" fmla="*/ 40 w 81"/>
                  <a:gd name="T11" fmla="*/ 41 h 81"/>
                  <a:gd name="T12" fmla="*/ 40 w 8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40" y="0"/>
                    </a:moveTo>
                    <a:lnTo>
                      <a:pt x="0" y="0"/>
                    </a:lnTo>
                    <a:lnTo>
                      <a:pt x="0" y="81"/>
                    </a:lnTo>
                    <a:lnTo>
                      <a:pt x="81" y="81"/>
                    </a:lnTo>
                    <a:lnTo>
                      <a:pt x="81" y="41"/>
                    </a:lnTo>
                    <a:lnTo>
                      <a:pt x="40" y="41"/>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4" name="Rectangle 53">
                <a:extLst>
                  <a:ext uri="{FF2B5EF4-FFF2-40B4-BE49-F238E27FC236}">
                    <a16:creationId xmlns:a16="http://schemas.microsoft.com/office/drawing/2014/main" id="{0D8F5514-BA4E-4D28-9E11-A7C7F8A71A0C}"/>
                  </a:ext>
                </a:extLst>
              </p:cNvPr>
              <p:cNvSpPr>
                <a:spLocks noChangeArrowheads="1"/>
              </p:cNvSpPr>
              <p:nvPr/>
            </p:nvSpPr>
            <p:spPr bwMode="auto">
              <a:xfrm>
                <a:off x="1916115" y="2760656"/>
                <a:ext cx="63500"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5" name="Rectangle 54">
                <a:extLst>
                  <a:ext uri="{FF2B5EF4-FFF2-40B4-BE49-F238E27FC236}">
                    <a16:creationId xmlns:a16="http://schemas.microsoft.com/office/drawing/2014/main" id="{8E36DABD-9561-4A73-BF0F-1F1F94FBEE94}"/>
                  </a:ext>
                </a:extLst>
              </p:cNvPr>
              <p:cNvSpPr>
                <a:spLocks noChangeArrowheads="1"/>
              </p:cNvSpPr>
              <p:nvPr/>
            </p:nvSpPr>
            <p:spPr bwMode="auto">
              <a:xfrm>
                <a:off x="1916115" y="2460619"/>
                <a:ext cx="63500"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6" name="Freeform 55">
                <a:extLst>
                  <a:ext uri="{FF2B5EF4-FFF2-40B4-BE49-F238E27FC236}">
                    <a16:creationId xmlns:a16="http://schemas.microsoft.com/office/drawing/2014/main" id="{BB7C56D3-2474-4734-AA8E-194DF2AF0731}"/>
                  </a:ext>
                </a:extLst>
              </p:cNvPr>
              <p:cNvSpPr>
                <a:spLocks/>
              </p:cNvSpPr>
              <p:nvPr/>
            </p:nvSpPr>
            <p:spPr bwMode="auto">
              <a:xfrm>
                <a:off x="1916115" y="2214557"/>
                <a:ext cx="128587" cy="128586"/>
              </a:xfrm>
              <a:custGeom>
                <a:avLst/>
                <a:gdLst>
                  <a:gd name="T0" fmla="*/ 0 w 81"/>
                  <a:gd name="T1" fmla="*/ 81 h 81"/>
                  <a:gd name="T2" fmla="*/ 40 w 81"/>
                  <a:gd name="T3" fmla="*/ 81 h 81"/>
                  <a:gd name="T4" fmla="*/ 40 w 81"/>
                  <a:gd name="T5" fmla="*/ 41 h 81"/>
                  <a:gd name="T6" fmla="*/ 81 w 81"/>
                  <a:gd name="T7" fmla="*/ 41 h 81"/>
                  <a:gd name="T8" fmla="*/ 81 w 81"/>
                  <a:gd name="T9" fmla="*/ 0 h 81"/>
                  <a:gd name="T10" fmla="*/ 0 w 81"/>
                  <a:gd name="T11" fmla="*/ 0 h 81"/>
                  <a:gd name="T12" fmla="*/ 0 w 8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0" y="81"/>
                    </a:moveTo>
                    <a:lnTo>
                      <a:pt x="40" y="81"/>
                    </a:lnTo>
                    <a:lnTo>
                      <a:pt x="40" y="41"/>
                    </a:lnTo>
                    <a:lnTo>
                      <a:pt x="81" y="41"/>
                    </a:lnTo>
                    <a:lnTo>
                      <a:pt x="81" y="0"/>
                    </a:lnTo>
                    <a:lnTo>
                      <a:pt x="0" y="0"/>
                    </a:ln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7" name="Rectangle 56">
                <a:extLst>
                  <a:ext uri="{FF2B5EF4-FFF2-40B4-BE49-F238E27FC236}">
                    <a16:creationId xmlns:a16="http://schemas.microsoft.com/office/drawing/2014/main" id="{ABEBA759-FC4B-4034-B57B-47AB0C42E33A}"/>
                  </a:ext>
                </a:extLst>
              </p:cNvPr>
              <p:cNvSpPr>
                <a:spLocks noChangeArrowheads="1"/>
              </p:cNvSpPr>
              <p:nvPr/>
            </p:nvSpPr>
            <p:spPr bwMode="auto">
              <a:xfrm>
                <a:off x="2460628" y="2214557"/>
                <a:ext cx="179387"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8" name="Rectangle 57">
                <a:extLst>
                  <a:ext uri="{FF2B5EF4-FFF2-40B4-BE49-F238E27FC236}">
                    <a16:creationId xmlns:a16="http://schemas.microsoft.com/office/drawing/2014/main" id="{C5C4292B-86FA-4DBD-B572-196473E64AA2}"/>
                  </a:ext>
                </a:extLst>
              </p:cNvPr>
              <p:cNvSpPr>
                <a:spLocks noChangeArrowheads="1"/>
              </p:cNvSpPr>
              <p:nvPr/>
            </p:nvSpPr>
            <p:spPr bwMode="auto">
              <a:xfrm>
                <a:off x="2162178" y="2214557"/>
                <a:ext cx="177801"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99" name="Freeform 58">
                <a:extLst>
                  <a:ext uri="{FF2B5EF4-FFF2-40B4-BE49-F238E27FC236}">
                    <a16:creationId xmlns:a16="http://schemas.microsoft.com/office/drawing/2014/main" id="{A7E9D9A5-54FC-443C-A37E-B5C0BC5EF2F5}"/>
                  </a:ext>
                </a:extLst>
              </p:cNvPr>
              <p:cNvSpPr>
                <a:spLocks/>
              </p:cNvSpPr>
              <p:nvPr/>
            </p:nvSpPr>
            <p:spPr bwMode="auto">
              <a:xfrm>
                <a:off x="2757482" y="2214555"/>
                <a:ext cx="128586" cy="128586"/>
              </a:xfrm>
              <a:custGeom>
                <a:avLst/>
                <a:gdLst>
                  <a:gd name="T0" fmla="*/ 0 w 81"/>
                  <a:gd name="T1" fmla="*/ 0 h 81"/>
                  <a:gd name="T2" fmla="*/ 0 w 81"/>
                  <a:gd name="T3" fmla="*/ 41 h 81"/>
                  <a:gd name="T4" fmla="*/ 40 w 81"/>
                  <a:gd name="T5" fmla="*/ 41 h 81"/>
                  <a:gd name="T6" fmla="*/ 40 w 81"/>
                  <a:gd name="T7" fmla="*/ 81 h 81"/>
                  <a:gd name="T8" fmla="*/ 81 w 81"/>
                  <a:gd name="T9" fmla="*/ 81 h 81"/>
                  <a:gd name="T10" fmla="*/ 81 w 81"/>
                  <a:gd name="T11" fmla="*/ 0 h 81"/>
                  <a:gd name="T12" fmla="*/ 0 w 8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0" y="0"/>
                    </a:moveTo>
                    <a:lnTo>
                      <a:pt x="0" y="41"/>
                    </a:lnTo>
                    <a:lnTo>
                      <a:pt x="40" y="41"/>
                    </a:lnTo>
                    <a:lnTo>
                      <a:pt x="40" y="81"/>
                    </a:lnTo>
                    <a:lnTo>
                      <a:pt x="81" y="81"/>
                    </a:lnTo>
                    <a:lnTo>
                      <a:pt x="8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00" name="Rectangle 59">
                <a:extLst>
                  <a:ext uri="{FF2B5EF4-FFF2-40B4-BE49-F238E27FC236}">
                    <a16:creationId xmlns:a16="http://schemas.microsoft.com/office/drawing/2014/main" id="{2F2106BA-C007-45F2-BC7E-2E8A962B7534}"/>
                  </a:ext>
                </a:extLst>
              </p:cNvPr>
              <p:cNvSpPr>
                <a:spLocks noChangeArrowheads="1"/>
              </p:cNvSpPr>
              <p:nvPr/>
            </p:nvSpPr>
            <p:spPr bwMode="auto">
              <a:xfrm>
                <a:off x="2820999" y="2460619"/>
                <a:ext cx="65087"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01" name="Rectangle 60">
                <a:extLst>
                  <a:ext uri="{FF2B5EF4-FFF2-40B4-BE49-F238E27FC236}">
                    <a16:creationId xmlns:a16="http://schemas.microsoft.com/office/drawing/2014/main" id="{866D035A-FBF8-4B52-8C16-4DAA894D8853}"/>
                  </a:ext>
                </a:extLst>
              </p:cNvPr>
              <p:cNvSpPr>
                <a:spLocks noChangeArrowheads="1"/>
              </p:cNvSpPr>
              <p:nvPr/>
            </p:nvSpPr>
            <p:spPr bwMode="auto">
              <a:xfrm>
                <a:off x="2820988" y="2760664"/>
                <a:ext cx="65087"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grpSp>
        <p:grpSp>
          <p:nvGrpSpPr>
            <p:cNvPr id="102" name="Group 101">
              <a:extLst>
                <a:ext uri="{FF2B5EF4-FFF2-40B4-BE49-F238E27FC236}">
                  <a16:creationId xmlns:a16="http://schemas.microsoft.com/office/drawing/2014/main" id="{1706EB22-10F6-4A7D-8E8A-30D457FB8ACB}"/>
                </a:ext>
              </a:extLst>
            </p:cNvPr>
            <p:cNvGrpSpPr>
              <a:grpSpLocks noChangeAspect="1"/>
            </p:cNvGrpSpPr>
            <p:nvPr/>
          </p:nvGrpSpPr>
          <p:grpSpPr>
            <a:xfrm>
              <a:off x="785347" y="895584"/>
              <a:ext cx="222422" cy="287218"/>
              <a:chOff x="5021263" y="3776663"/>
              <a:chExt cx="566737" cy="731837"/>
            </a:xfrm>
            <a:solidFill>
              <a:schemeClr val="tx2"/>
            </a:solidFill>
          </p:grpSpPr>
          <p:sp>
            <p:nvSpPr>
              <p:cNvPr id="103" name="Freeform 19">
                <a:extLst>
                  <a:ext uri="{FF2B5EF4-FFF2-40B4-BE49-F238E27FC236}">
                    <a16:creationId xmlns:a16="http://schemas.microsoft.com/office/drawing/2014/main" id="{A7C82677-21DE-48BD-9245-1ABBA02C472A}"/>
                  </a:ext>
                </a:extLst>
              </p:cNvPr>
              <p:cNvSpPr>
                <a:spLocks noEditPoints="1"/>
              </p:cNvSpPr>
              <p:nvPr/>
            </p:nvSpPr>
            <p:spPr bwMode="auto">
              <a:xfrm>
                <a:off x="5021263" y="3776663"/>
                <a:ext cx="566737" cy="731837"/>
              </a:xfrm>
              <a:custGeom>
                <a:avLst/>
                <a:gdLst>
                  <a:gd name="T0" fmla="*/ 184 w 222"/>
                  <a:gd name="T1" fmla="*/ 115 h 288"/>
                  <a:gd name="T2" fmla="*/ 184 w 222"/>
                  <a:gd name="T3" fmla="*/ 71 h 288"/>
                  <a:gd name="T4" fmla="*/ 112 w 222"/>
                  <a:gd name="T5" fmla="*/ 0 h 288"/>
                  <a:gd name="T6" fmla="*/ 41 w 222"/>
                  <a:gd name="T7" fmla="*/ 71 h 288"/>
                  <a:gd name="T8" fmla="*/ 41 w 222"/>
                  <a:gd name="T9" fmla="*/ 115 h 288"/>
                  <a:gd name="T10" fmla="*/ 0 w 222"/>
                  <a:gd name="T11" fmla="*/ 115 h 288"/>
                  <a:gd name="T12" fmla="*/ 0 w 222"/>
                  <a:gd name="T13" fmla="*/ 288 h 288"/>
                  <a:gd name="T14" fmla="*/ 222 w 222"/>
                  <a:gd name="T15" fmla="*/ 288 h 288"/>
                  <a:gd name="T16" fmla="*/ 222 w 222"/>
                  <a:gd name="T17" fmla="*/ 115 h 288"/>
                  <a:gd name="T18" fmla="*/ 184 w 222"/>
                  <a:gd name="T19" fmla="*/ 115 h 288"/>
                  <a:gd name="T20" fmla="*/ 61 w 222"/>
                  <a:gd name="T21" fmla="*/ 71 h 288"/>
                  <a:gd name="T22" fmla="*/ 112 w 222"/>
                  <a:gd name="T23" fmla="*/ 19 h 288"/>
                  <a:gd name="T24" fmla="*/ 164 w 222"/>
                  <a:gd name="T25" fmla="*/ 71 h 288"/>
                  <a:gd name="T26" fmla="*/ 164 w 222"/>
                  <a:gd name="T27" fmla="*/ 115 h 288"/>
                  <a:gd name="T28" fmla="*/ 61 w 222"/>
                  <a:gd name="T29" fmla="*/ 115 h 288"/>
                  <a:gd name="T30" fmla="*/ 61 w 222"/>
                  <a:gd name="T31" fmla="*/ 71 h 288"/>
                  <a:gd name="T32" fmla="*/ 203 w 222"/>
                  <a:gd name="T33" fmla="*/ 269 h 288"/>
                  <a:gd name="T34" fmla="*/ 19 w 222"/>
                  <a:gd name="T35" fmla="*/ 269 h 288"/>
                  <a:gd name="T36" fmla="*/ 19 w 222"/>
                  <a:gd name="T37" fmla="*/ 134 h 288"/>
                  <a:gd name="T38" fmla="*/ 203 w 222"/>
                  <a:gd name="T39" fmla="*/ 134 h 288"/>
                  <a:gd name="T40" fmla="*/ 203 w 222"/>
                  <a:gd name="T41"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288">
                    <a:moveTo>
                      <a:pt x="184" y="115"/>
                    </a:moveTo>
                    <a:cubicBezTo>
                      <a:pt x="184" y="71"/>
                      <a:pt x="184" y="71"/>
                      <a:pt x="184" y="71"/>
                    </a:cubicBezTo>
                    <a:cubicBezTo>
                      <a:pt x="184" y="32"/>
                      <a:pt x="152" y="0"/>
                      <a:pt x="112" y="0"/>
                    </a:cubicBezTo>
                    <a:cubicBezTo>
                      <a:pt x="73" y="0"/>
                      <a:pt x="41" y="32"/>
                      <a:pt x="41" y="71"/>
                    </a:cubicBezTo>
                    <a:cubicBezTo>
                      <a:pt x="41" y="115"/>
                      <a:pt x="41" y="115"/>
                      <a:pt x="41" y="115"/>
                    </a:cubicBezTo>
                    <a:cubicBezTo>
                      <a:pt x="0" y="115"/>
                      <a:pt x="0" y="115"/>
                      <a:pt x="0" y="115"/>
                    </a:cubicBezTo>
                    <a:cubicBezTo>
                      <a:pt x="0" y="288"/>
                      <a:pt x="0" y="288"/>
                      <a:pt x="0" y="288"/>
                    </a:cubicBezTo>
                    <a:cubicBezTo>
                      <a:pt x="222" y="288"/>
                      <a:pt x="222" y="288"/>
                      <a:pt x="222" y="288"/>
                    </a:cubicBezTo>
                    <a:cubicBezTo>
                      <a:pt x="222" y="115"/>
                      <a:pt x="222" y="115"/>
                      <a:pt x="222" y="115"/>
                    </a:cubicBezTo>
                    <a:lnTo>
                      <a:pt x="184" y="115"/>
                    </a:lnTo>
                    <a:close/>
                    <a:moveTo>
                      <a:pt x="61" y="71"/>
                    </a:moveTo>
                    <a:cubicBezTo>
                      <a:pt x="61" y="43"/>
                      <a:pt x="84" y="19"/>
                      <a:pt x="112" y="19"/>
                    </a:cubicBezTo>
                    <a:cubicBezTo>
                      <a:pt x="141" y="19"/>
                      <a:pt x="164" y="43"/>
                      <a:pt x="164" y="71"/>
                    </a:cubicBezTo>
                    <a:cubicBezTo>
                      <a:pt x="164" y="115"/>
                      <a:pt x="164" y="115"/>
                      <a:pt x="164" y="115"/>
                    </a:cubicBezTo>
                    <a:cubicBezTo>
                      <a:pt x="61" y="115"/>
                      <a:pt x="61" y="115"/>
                      <a:pt x="61" y="115"/>
                    </a:cubicBezTo>
                    <a:lnTo>
                      <a:pt x="61" y="71"/>
                    </a:lnTo>
                    <a:close/>
                    <a:moveTo>
                      <a:pt x="203" y="269"/>
                    </a:moveTo>
                    <a:cubicBezTo>
                      <a:pt x="19" y="269"/>
                      <a:pt x="19" y="269"/>
                      <a:pt x="19" y="269"/>
                    </a:cubicBezTo>
                    <a:cubicBezTo>
                      <a:pt x="19" y="134"/>
                      <a:pt x="19" y="134"/>
                      <a:pt x="19" y="134"/>
                    </a:cubicBezTo>
                    <a:cubicBezTo>
                      <a:pt x="203" y="134"/>
                      <a:pt x="203" y="134"/>
                      <a:pt x="203" y="134"/>
                    </a:cubicBezTo>
                    <a:cubicBezTo>
                      <a:pt x="203" y="269"/>
                      <a:pt x="203" y="269"/>
                      <a:pt x="203" y="269"/>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sp>
            <p:nvSpPr>
              <p:cNvPr id="104" name="Freeform 20">
                <a:extLst>
                  <a:ext uri="{FF2B5EF4-FFF2-40B4-BE49-F238E27FC236}">
                    <a16:creationId xmlns:a16="http://schemas.microsoft.com/office/drawing/2014/main" id="{FB0E4667-71FD-4AFC-8029-94B35825333E}"/>
                  </a:ext>
                </a:extLst>
              </p:cNvPr>
              <p:cNvSpPr>
                <a:spLocks/>
              </p:cNvSpPr>
              <p:nvPr/>
            </p:nvSpPr>
            <p:spPr bwMode="auto">
              <a:xfrm>
                <a:off x="5246688" y="4203700"/>
                <a:ext cx="84137" cy="146050"/>
              </a:xfrm>
              <a:custGeom>
                <a:avLst/>
                <a:gdLst>
                  <a:gd name="T0" fmla="*/ 21 w 53"/>
                  <a:gd name="T1" fmla="*/ 92 h 92"/>
                  <a:gd name="T2" fmla="*/ 53 w 53"/>
                  <a:gd name="T3" fmla="*/ 92 h 92"/>
                  <a:gd name="T4" fmla="*/ 53 w 53"/>
                  <a:gd name="T5" fmla="*/ 0 h 92"/>
                  <a:gd name="T6" fmla="*/ 0 w 53"/>
                  <a:gd name="T7" fmla="*/ 0 h 92"/>
                  <a:gd name="T8" fmla="*/ 0 w 53"/>
                  <a:gd name="T9" fmla="*/ 31 h 92"/>
                  <a:gd name="T10" fmla="*/ 21 w 53"/>
                  <a:gd name="T11" fmla="*/ 31 h 92"/>
                  <a:gd name="T12" fmla="*/ 21 w 53"/>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53" h="92">
                    <a:moveTo>
                      <a:pt x="21" y="92"/>
                    </a:moveTo>
                    <a:lnTo>
                      <a:pt x="53" y="92"/>
                    </a:lnTo>
                    <a:lnTo>
                      <a:pt x="53" y="0"/>
                    </a:lnTo>
                    <a:lnTo>
                      <a:pt x="0" y="0"/>
                    </a:lnTo>
                    <a:lnTo>
                      <a:pt x="0" y="31"/>
                    </a:lnTo>
                    <a:lnTo>
                      <a:pt x="21" y="31"/>
                    </a:lnTo>
                    <a:lnTo>
                      <a:pt x="21" y="92"/>
                    </a:ln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grpSp>
      </p:grpSp>
      <p:grpSp>
        <p:nvGrpSpPr>
          <p:cNvPr id="106" name="Group 105">
            <a:extLst>
              <a:ext uri="{FF2B5EF4-FFF2-40B4-BE49-F238E27FC236}">
                <a16:creationId xmlns:a16="http://schemas.microsoft.com/office/drawing/2014/main" id="{9086E56F-1E4B-4999-87C6-C973B1D837D2}"/>
              </a:ext>
            </a:extLst>
          </p:cNvPr>
          <p:cNvGrpSpPr/>
          <p:nvPr/>
        </p:nvGrpSpPr>
        <p:grpSpPr>
          <a:xfrm>
            <a:off x="1261170" y="928987"/>
            <a:ext cx="511044" cy="511041"/>
            <a:chOff x="641036" y="799635"/>
            <a:chExt cx="511044" cy="511041"/>
          </a:xfrm>
        </p:grpSpPr>
        <p:grpSp>
          <p:nvGrpSpPr>
            <p:cNvPr id="107" name="Group 106">
              <a:extLst>
                <a:ext uri="{FF2B5EF4-FFF2-40B4-BE49-F238E27FC236}">
                  <a16:creationId xmlns:a16="http://schemas.microsoft.com/office/drawing/2014/main" id="{36D28D23-3845-4DEC-AFED-56C21ADC2A60}"/>
                </a:ext>
              </a:extLst>
            </p:cNvPr>
            <p:cNvGrpSpPr>
              <a:grpSpLocks noChangeAspect="1"/>
            </p:cNvGrpSpPr>
            <p:nvPr/>
          </p:nvGrpSpPr>
          <p:grpSpPr>
            <a:xfrm>
              <a:off x="641036" y="799635"/>
              <a:ext cx="511044" cy="511041"/>
              <a:chOff x="1916115" y="2214555"/>
              <a:chExt cx="969971" cy="969961"/>
            </a:xfrm>
            <a:solidFill>
              <a:schemeClr val="tx2"/>
            </a:solidFill>
          </p:grpSpPr>
          <p:sp>
            <p:nvSpPr>
              <p:cNvPr id="111" name="Freeform 49">
                <a:extLst>
                  <a:ext uri="{FF2B5EF4-FFF2-40B4-BE49-F238E27FC236}">
                    <a16:creationId xmlns:a16="http://schemas.microsoft.com/office/drawing/2014/main" id="{2C9B8DA4-F61A-4945-B56E-E55761C0D5F9}"/>
                  </a:ext>
                </a:extLst>
              </p:cNvPr>
              <p:cNvSpPr>
                <a:spLocks/>
              </p:cNvSpPr>
              <p:nvPr/>
            </p:nvSpPr>
            <p:spPr bwMode="auto">
              <a:xfrm>
                <a:off x="2757491" y="3055928"/>
                <a:ext cx="128587" cy="128586"/>
              </a:xfrm>
              <a:custGeom>
                <a:avLst/>
                <a:gdLst>
                  <a:gd name="T0" fmla="*/ 40 w 81"/>
                  <a:gd name="T1" fmla="*/ 41 h 81"/>
                  <a:gd name="T2" fmla="*/ 0 w 81"/>
                  <a:gd name="T3" fmla="*/ 41 h 81"/>
                  <a:gd name="T4" fmla="*/ 0 w 81"/>
                  <a:gd name="T5" fmla="*/ 81 h 81"/>
                  <a:gd name="T6" fmla="*/ 81 w 81"/>
                  <a:gd name="T7" fmla="*/ 81 h 81"/>
                  <a:gd name="T8" fmla="*/ 81 w 81"/>
                  <a:gd name="T9" fmla="*/ 0 h 81"/>
                  <a:gd name="T10" fmla="*/ 40 w 81"/>
                  <a:gd name="T11" fmla="*/ 0 h 81"/>
                  <a:gd name="T12" fmla="*/ 40 w 81"/>
                  <a:gd name="T13" fmla="*/ 41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40" y="41"/>
                    </a:moveTo>
                    <a:lnTo>
                      <a:pt x="0" y="41"/>
                    </a:lnTo>
                    <a:lnTo>
                      <a:pt x="0" y="81"/>
                    </a:lnTo>
                    <a:lnTo>
                      <a:pt x="81" y="81"/>
                    </a:lnTo>
                    <a:lnTo>
                      <a:pt x="81" y="0"/>
                    </a:lnTo>
                    <a:lnTo>
                      <a:pt x="40" y="0"/>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2" name="Rectangle 50">
                <a:extLst>
                  <a:ext uri="{FF2B5EF4-FFF2-40B4-BE49-F238E27FC236}">
                    <a16:creationId xmlns:a16="http://schemas.microsoft.com/office/drawing/2014/main" id="{F0F221C8-2B93-470C-B111-BBDA46FF4FF9}"/>
                  </a:ext>
                </a:extLst>
              </p:cNvPr>
              <p:cNvSpPr>
                <a:spLocks noChangeArrowheads="1"/>
              </p:cNvSpPr>
              <p:nvPr/>
            </p:nvSpPr>
            <p:spPr bwMode="auto">
              <a:xfrm>
                <a:off x="2460628" y="3121014"/>
                <a:ext cx="179387"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3" name="Rectangle 51">
                <a:extLst>
                  <a:ext uri="{FF2B5EF4-FFF2-40B4-BE49-F238E27FC236}">
                    <a16:creationId xmlns:a16="http://schemas.microsoft.com/office/drawing/2014/main" id="{678F2F9D-C6F5-41E8-B9E5-89B73AF351AF}"/>
                  </a:ext>
                </a:extLst>
              </p:cNvPr>
              <p:cNvSpPr>
                <a:spLocks noChangeArrowheads="1"/>
              </p:cNvSpPr>
              <p:nvPr/>
            </p:nvSpPr>
            <p:spPr bwMode="auto">
              <a:xfrm>
                <a:off x="2162178" y="3121014"/>
                <a:ext cx="177801"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4" name="Freeform 52">
                <a:extLst>
                  <a:ext uri="{FF2B5EF4-FFF2-40B4-BE49-F238E27FC236}">
                    <a16:creationId xmlns:a16="http://schemas.microsoft.com/office/drawing/2014/main" id="{5D40377B-AE20-4840-A99D-C39E3B09B807}"/>
                  </a:ext>
                </a:extLst>
              </p:cNvPr>
              <p:cNvSpPr>
                <a:spLocks/>
              </p:cNvSpPr>
              <p:nvPr/>
            </p:nvSpPr>
            <p:spPr bwMode="auto">
              <a:xfrm>
                <a:off x="1916115" y="3055930"/>
                <a:ext cx="128587" cy="128586"/>
              </a:xfrm>
              <a:custGeom>
                <a:avLst/>
                <a:gdLst>
                  <a:gd name="T0" fmla="*/ 40 w 81"/>
                  <a:gd name="T1" fmla="*/ 0 h 81"/>
                  <a:gd name="T2" fmla="*/ 0 w 81"/>
                  <a:gd name="T3" fmla="*/ 0 h 81"/>
                  <a:gd name="T4" fmla="*/ 0 w 81"/>
                  <a:gd name="T5" fmla="*/ 81 h 81"/>
                  <a:gd name="T6" fmla="*/ 81 w 81"/>
                  <a:gd name="T7" fmla="*/ 81 h 81"/>
                  <a:gd name="T8" fmla="*/ 81 w 81"/>
                  <a:gd name="T9" fmla="*/ 41 h 81"/>
                  <a:gd name="T10" fmla="*/ 40 w 81"/>
                  <a:gd name="T11" fmla="*/ 41 h 81"/>
                  <a:gd name="T12" fmla="*/ 40 w 8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40" y="0"/>
                    </a:moveTo>
                    <a:lnTo>
                      <a:pt x="0" y="0"/>
                    </a:lnTo>
                    <a:lnTo>
                      <a:pt x="0" y="81"/>
                    </a:lnTo>
                    <a:lnTo>
                      <a:pt x="81" y="81"/>
                    </a:lnTo>
                    <a:lnTo>
                      <a:pt x="81" y="41"/>
                    </a:lnTo>
                    <a:lnTo>
                      <a:pt x="40" y="41"/>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5" name="Rectangle 53">
                <a:extLst>
                  <a:ext uri="{FF2B5EF4-FFF2-40B4-BE49-F238E27FC236}">
                    <a16:creationId xmlns:a16="http://schemas.microsoft.com/office/drawing/2014/main" id="{D0110B4D-4BBE-441B-95C3-54B7130525FE}"/>
                  </a:ext>
                </a:extLst>
              </p:cNvPr>
              <p:cNvSpPr>
                <a:spLocks noChangeArrowheads="1"/>
              </p:cNvSpPr>
              <p:nvPr/>
            </p:nvSpPr>
            <p:spPr bwMode="auto">
              <a:xfrm>
                <a:off x="1916115" y="2760656"/>
                <a:ext cx="63500"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6" name="Rectangle 54">
                <a:extLst>
                  <a:ext uri="{FF2B5EF4-FFF2-40B4-BE49-F238E27FC236}">
                    <a16:creationId xmlns:a16="http://schemas.microsoft.com/office/drawing/2014/main" id="{2F5C7790-EF20-4F5E-BFA2-F69700621E80}"/>
                  </a:ext>
                </a:extLst>
              </p:cNvPr>
              <p:cNvSpPr>
                <a:spLocks noChangeArrowheads="1"/>
              </p:cNvSpPr>
              <p:nvPr/>
            </p:nvSpPr>
            <p:spPr bwMode="auto">
              <a:xfrm>
                <a:off x="1916115" y="2460619"/>
                <a:ext cx="63500"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7" name="Freeform 55">
                <a:extLst>
                  <a:ext uri="{FF2B5EF4-FFF2-40B4-BE49-F238E27FC236}">
                    <a16:creationId xmlns:a16="http://schemas.microsoft.com/office/drawing/2014/main" id="{63B737B6-B6A4-47A9-A2D9-4C60C0FA1CA8}"/>
                  </a:ext>
                </a:extLst>
              </p:cNvPr>
              <p:cNvSpPr>
                <a:spLocks/>
              </p:cNvSpPr>
              <p:nvPr/>
            </p:nvSpPr>
            <p:spPr bwMode="auto">
              <a:xfrm>
                <a:off x="1916115" y="2214557"/>
                <a:ext cx="128587" cy="128586"/>
              </a:xfrm>
              <a:custGeom>
                <a:avLst/>
                <a:gdLst>
                  <a:gd name="T0" fmla="*/ 0 w 81"/>
                  <a:gd name="T1" fmla="*/ 81 h 81"/>
                  <a:gd name="T2" fmla="*/ 40 w 81"/>
                  <a:gd name="T3" fmla="*/ 81 h 81"/>
                  <a:gd name="T4" fmla="*/ 40 w 81"/>
                  <a:gd name="T5" fmla="*/ 41 h 81"/>
                  <a:gd name="T6" fmla="*/ 81 w 81"/>
                  <a:gd name="T7" fmla="*/ 41 h 81"/>
                  <a:gd name="T8" fmla="*/ 81 w 81"/>
                  <a:gd name="T9" fmla="*/ 0 h 81"/>
                  <a:gd name="T10" fmla="*/ 0 w 81"/>
                  <a:gd name="T11" fmla="*/ 0 h 81"/>
                  <a:gd name="T12" fmla="*/ 0 w 8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0" y="81"/>
                    </a:moveTo>
                    <a:lnTo>
                      <a:pt x="40" y="81"/>
                    </a:lnTo>
                    <a:lnTo>
                      <a:pt x="40" y="41"/>
                    </a:lnTo>
                    <a:lnTo>
                      <a:pt x="81" y="41"/>
                    </a:lnTo>
                    <a:lnTo>
                      <a:pt x="81" y="0"/>
                    </a:lnTo>
                    <a:lnTo>
                      <a:pt x="0" y="0"/>
                    </a:ln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8" name="Rectangle 56">
                <a:extLst>
                  <a:ext uri="{FF2B5EF4-FFF2-40B4-BE49-F238E27FC236}">
                    <a16:creationId xmlns:a16="http://schemas.microsoft.com/office/drawing/2014/main" id="{183292B7-EFCB-412B-97C5-645DC41CC1C6}"/>
                  </a:ext>
                </a:extLst>
              </p:cNvPr>
              <p:cNvSpPr>
                <a:spLocks noChangeArrowheads="1"/>
              </p:cNvSpPr>
              <p:nvPr/>
            </p:nvSpPr>
            <p:spPr bwMode="auto">
              <a:xfrm>
                <a:off x="2460628" y="2214557"/>
                <a:ext cx="179387"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19" name="Rectangle 57">
                <a:extLst>
                  <a:ext uri="{FF2B5EF4-FFF2-40B4-BE49-F238E27FC236}">
                    <a16:creationId xmlns:a16="http://schemas.microsoft.com/office/drawing/2014/main" id="{00AB5218-9630-49B9-BE99-9285636C9B64}"/>
                  </a:ext>
                </a:extLst>
              </p:cNvPr>
              <p:cNvSpPr>
                <a:spLocks noChangeArrowheads="1"/>
              </p:cNvSpPr>
              <p:nvPr/>
            </p:nvSpPr>
            <p:spPr bwMode="auto">
              <a:xfrm>
                <a:off x="2162178" y="2214557"/>
                <a:ext cx="177801"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20" name="Freeform 58">
                <a:extLst>
                  <a:ext uri="{FF2B5EF4-FFF2-40B4-BE49-F238E27FC236}">
                    <a16:creationId xmlns:a16="http://schemas.microsoft.com/office/drawing/2014/main" id="{06607F3A-8659-42D0-9573-4CC72EC99BDD}"/>
                  </a:ext>
                </a:extLst>
              </p:cNvPr>
              <p:cNvSpPr>
                <a:spLocks/>
              </p:cNvSpPr>
              <p:nvPr/>
            </p:nvSpPr>
            <p:spPr bwMode="auto">
              <a:xfrm>
                <a:off x="2757482" y="2214555"/>
                <a:ext cx="128586" cy="128586"/>
              </a:xfrm>
              <a:custGeom>
                <a:avLst/>
                <a:gdLst>
                  <a:gd name="T0" fmla="*/ 0 w 81"/>
                  <a:gd name="T1" fmla="*/ 0 h 81"/>
                  <a:gd name="T2" fmla="*/ 0 w 81"/>
                  <a:gd name="T3" fmla="*/ 41 h 81"/>
                  <a:gd name="T4" fmla="*/ 40 w 81"/>
                  <a:gd name="T5" fmla="*/ 41 h 81"/>
                  <a:gd name="T6" fmla="*/ 40 w 81"/>
                  <a:gd name="T7" fmla="*/ 81 h 81"/>
                  <a:gd name="T8" fmla="*/ 81 w 81"/>
                  <a:gd name="T9" fmla="*/ 81 h 81"/>
                  <a:gd name="T10" fmla="*/ 81 w 81"/>
                  <a:gd name="T11" fmla="*/ 0 h 81"/>
                  <a:gd name="T12" fmla="*/ 0 w 8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1" h="81">
                    <a:moveTo>
                      <a:pt x="0" y="0"/>
                    </a:moveTo>
                    <a:lnTo>
                      <a:pt x="0" y="41"/>
                    </a:lnTo>
                    <a:lnTo>
                      <a:pt x="40" y="41"/>
                    </a:lnTo>
                    <a:lnTo>
                      <a:pt x="40" y="81"/>
                    </a:lnTo>
                    <a:lnTo>
                      <a:pt x="81" y="81"/>
                    </a:lnTo>
                    <a:lnTo>
                      <a:pt x="8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21" name="Rectangle 59">
                <a:extLst>
                  <a:ext uri="{FF2B5EF4-FFF2-40B4-BE49-F238E27FC236}">
                    <a16:creationId xmlns:a16="http://schemas.microsoft.com/office/drawing/2014/main" id="{7E0DE509-7101-4F61-AEBF-A9243C13D1A3}"/>
                  </a:ext>
                </a:extLst>
              </p:cNvPr>
              <p:cNvSpPr>
                <a:spLocks noChangeArrowheads="1"/>
              </p:cNvSpPr>
              <p:nvPr/>
            </p:nvSpPr>
            <p:spPr bwMode="auto">
              <a:xfrm>
                <a:off x="2820999" y="2460619"/>
                <a:ext cx="65087"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sp>
            <p:nvSpPr>
              <p:cNvPr id="122" name="Rectangle 60">
                <a:extLst>
                  <a:ext uri="{FF2B5EF4-FFF2-40B4-BE49-F238E27FC236}">
                    <a16:creationId xmlns:a16="http://schemas.microsoft.com/office/drawing/2014/main" id="{B5DC2602-F616-466B-92ED-F693C2F475A9}"/>
                  </a:ext>
                </a:extLst>
              </p:cNvPr>
              <p:cNvSpPr>
                <a:spLocks noChangeArrowheads="1"/>
              </p:cNvSpPr>
              <p:nvPr/>
            </p:nvSpPr>
            <p:spPr bwMode="auto">
              <a:xfrm>
                <a:off x="2820988" y="2760664"/>
                <a:ext cx="65087"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sz="1000" dirty="0"/>
              </a:p>
            </p:txBody>
          </p:sp>
        </p:grpSp>
        <p:grpSp>
          <p:nvGrpSpPr>
            <p:cNvPr id="108" name="Group 107">
              <a:extLst>
                <a:ext uri="{FF2B5EF4-FFF2-40B4-BE49-F238E27FC236}">
                  <a16:creationId xmlns:a16="http://schemas.microsoft.com/office/drawing/2014/main" id="{D84683C6-6831-4036-9227-BE0E20E0E6EA}"/>
                </a:ext>
              </a:extLst>
            </p:cNvPr>
            <p:cNvGrpSpPr>
              <a:grpSpLocks noChangeAspect="1"/>
            </p:cNvGrpSpPr>
            <p:nvPr/>
          </p:nvGrpSpPr>
          <p:grpSpPr>
            <a:xfrm>
              <a:off x="785347" y="895584"/>
              <a:ext cx="222422" cy="287218"/>
              <a:chOff x="5021263" y="3776663"/>
              <a:chExt cx="566737" cy="731837"/>
            </a:xfrm>
            <a:solidFill>
              <a:schemeClr val="tx2"/>
            </a:solidFill>
          </p:grpSpPr>
          <p:sp>
            <p:nvSpPr>
              <p:cNvPr id="109" name="Freeform 19">
                <a:extLst>
                  <a:ext uri="{FF2B5EF4-FFF2-40B4-BE49-F238E27FC236}">
                    <a16:creationId xmlns:a16="http://schemas.microsoft.com/office/drawing/2014/main" id="{24BEEF10-6E2F-493E-8C05-2E75D9129AF7}"/>
                  </a:ext>
                </a:extLst>
              </p:cNvPr>
              <p:cNvSpPr>
                <a:spLocks noEditPoints="1"/>
              </p:cNvSpPr>
              <p:nvPr/>
            </p:nvSpPr>
            <p:spPr bwMode="auto">
              <a:xfrm>
                <a:off x="5021263" y="3776663"/>
                <a:ext cx="566737" cy="731837"/>
              </a:xfrm>
              <a:custGeom>
                <a:avLst/>
                <a:gdLst>
                  <a:gd name="T0" fmla="*/ 184 w 222"/>
                  <a:gd name="T1" fmla="*/ 115 h 288"/>
                  <a:gd name="T2" fmla="*/ 184 w 222"/>
                  <a:gd name="T3" fmla="*/ 71 h 288"/>
                  <a:gd name="T4" fmla="*/ 112 w 222"/>
                  <a:gd name="T5" fmla="*/ 0 h 288"/>
                  <a:gd name="T6" fmla="*/ 41 w 222"/>
                  <a:gd name="T7" fmla="*/ 71 h 288"/>
                  <a:gd name="T8" fmla="*/ 41 w 222"/>
                  <a:gd name="T9" fmla="*/ 115 h 288"/>
                  <a:gd name="T10" fmla="*/ 0 w 222"/>
                  <a:gd name="T11" fmla="*/ 115 h 288"/>
                  <a:gd name="T12" fmla="*/ 0 w 222"/>
                  <a:gd name="T13" fmla="*/ 288 h 288"/>
                  <a:gd name="T14" fmla="*/ 222 w 222"/>
                  <a:gd name="T15" fmla="*/ 288 h 288"/>
                  <a:gd name="T16" fmla="*/ 222 w 222"/>
                  <a:gd name="T17" fmla="*/ 115 h 288"/>
                  <a:gd name="T18" fmla="*/ 184 w 222"/>
                  <a:gd name="T19" fmla="*/ 115 h 288"/>
                  <a:gd name="T20" fmla="*/ 61 w 222"/>
                  <a:gd name="T21" fmla="*/ 71 h 288"/>
                  <a:gd name="T22" fmla="*/ 112 w 222"/>
                  <a:gd name="T23" fmla="*/ 19 h 288"/>
                  <a:gd name="T24" fmla="*/ 164 w 222"/>
                  <a:gd name="T25" fmla="*/ 71 h 288"/>
                  <a:gd name="T26" fmla="*/ 164 w 222"/>
                  <a:gd name="T27" fmla="*/ 115 h 288"/>
                  <a:gd name="T28" fmla="*/ 61 w 222"/>
                  <a:gd name="T29" fmla="*/ 115 h 288"/>
                  <a:gd name="T30" fmla="*/ 61 w 222"/>
                  <a:gd name="T31" fmla="*/ 71 h 288"/>
                  <a:gd name="T32" fmla="*/ 203 w 222"/>
                  <a:gd name="T33" fmla="*/ 269 h 288"/>
                  <a:gd name="T34" fmla="*/ 19 w 222"/>
                  <a:gd name="T35" fmla="*/ 269 h 288"/>
                  <a:gd name="T36" fmla="*/ 19 w 222"/>
                  <a:gd name="T37" fmla="*/ 134 h 288"/>
                  <a:gd name="T38" fmla="*/ 203 w 222"/>
                  <a:gd name="T39" fmla="*/ 134 h 288"/>
                  <a:gd name="T40" fmla="*/ 203 w 222"/>
                  <a:gd name="T41" fmla="*/ 26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288">
                    <a:moveTo>
                      <a:pt x="184" y="115"/>
                    </a:moveTo>
                    <a:cubicBezTo>
                      <a:pt x="184" y="71"/>
                      <a:pt x="184" y="71"/>
                      <a:pt x="184" y="71"/>
                    </a:cubicBezTo>
                    <a:cubicBezTo>
                      <a:pt x="184" y="32"/>
                      <a:pt x="152" y="0"/>
                      <a:pt x="112" y="0"/>
                    </a:cubicBezTo>
                    <a:cubicBezTo>
                      <a:pt x="73" y="0"/>
                      <a:pt x="41" y="32"/>
                      <a:pt x="41" y="71"/>
                    </a:cubicBezTo>
                    <a:cubicBezTo>
                      <a:pt x="41" y="115"/>
                      <a:pt x="41" y="115"/>
                      <a:pt x="41" y="115"/>
                    </a:cubicBezTo>
                    <a:cubicBezTo>
                      <a:pt x="0" y="115"/>
                      <a:pt x="0" y="115"/>
                      <a:pt x="0" y="115"/>
                    </a:cubicBezTo>
                    <a:cubicBezTo>
                      <a:pt x="0" y="288"/>
                      <a:pt x="0" y="288"/>
                      <a:pt x="0" y="288"/>
                    </a:cubicBezTo>
                    <a:cubicBezTo>
                      <a:pt x="222" y="288"/>
                      <a:pt x="222" y="288"/>
                      <a:pt x="222" y="288"/>
                    </a:cubicBezTo>
                    <a:cubicBezTo>
                      <a:pt x="222" y="115"/>
                      <a:pt x="222" y="115"/>
                      <a:pt x="222" y="115"/>
                    </a:cubicBezTo>
                    <a:lnTo>
                      <a:pt x="184" y="115"/>
                    </a:lnTo>
                    <a:close/>
                    <a:moveTo>
                      <a:pt x="61" y="71"/>
                    </a:moveTo>
                    <a:cubicBezTo>
                      <a:pt x="61" y="43"/>
                      <a:pt x="84" y="19"/>
                      <a:pt x="112" y="19"/>
                    </a:cubicBezTo>
                    <a:cubicBezTo>
                      <a:pt x="141" y="19"/>
                      <a:pt x="164" y="43"/>
                      <a:pt x="164" y="71"/>
                    </a:cubicBezTo>
                    <a:cubicBezTo>
                      <a:pt x="164" y="115"/>
                      <a:pt x="164" y="115"/>
                      <a:pt x="164" y="115"/>
                    </a:cubicBezTo>
                    <a:cubicBezTo>
                      <a:pt x="61" y="115"/>
                      <a:pt x="61" y="115"/>
                      <a:pt x="61" y="115"/>
                    </a:cubicBezTo>
                    <a:lnTo>
                      <a:pt x="61" y="71"/>
                    </a:lnTo>
                    <a:close/>
                    <a:moveTo>
                      <a:pt x="203" y="269"/>
                    </a:moveTo>
                    <a:cubicBezTo>
                      <a:pt x="19" y="269"/>
                      <a:pt x="19" y="269"/>
                      <a:pt x="19" y="269"/>
                    </a:cubicBezTo>
                    <a:cubicBezTo>
                      <a:pt x="19" y="134"/>
                      <a:pt x="19" y="134"/>
                      <a:pt x="19" y="134"/>
                    </a:cubicBezTo>
                    <a:cubicBezTo>
                      <a:pt x="203" y="134"/>
                      <a:pt x="203" y="134"/>
                      <a:pt x="203" y="134"/>
                    </a:cubicBezTo>
                    <a:cubicBezTo>
                      <a:pt x="203" y="269"/>
                      <a:pt x="203" y="269"/>
                      <a:pt x="203" y="269"/>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sp>
            <p:nvSpPr>
              <p:cNvPr id="110" name="Freeform 20">
                <a:extLst>
                  <a:ext uri="{FF2B5EF4-FFF2-40B4-BE49-F238E27FC236}">
                    <a16:creationId xmlns:a16="http://schemas.microsoft.com/office/drawing/2014/main" id="{CCB43B36-952C-4FA7-8165-CA3E2A1FC88A}"/>
                  </a:ext>
                </a:extLst>
              </p:cNvPr>
              <p:cNvSpPr>
                <a:spLocks/>
              </p:cNvSpPr>
              <p:nvPr/>
            </p:nvSpPr>
            <p:spPr bwMode="auto">
              <a:xfrm>
                <a:off x="5246688" y="4203700"/>
                <a:ext cx="84137" cy="146050"/>
              </a:xfrm>
              <a:custGeom>
                <a:avLst/>
                <a:gdLst>
                  <a:gd name="T0" fmla="*/ 21 w 53"/>
                  <a:gd name="T1" fmla="*/ 92 h 92"/>
                  <a:gd name="T2" fmla="*/ 53 w 53"/>
                  <a:gd name="T3" fmla="*/ 92 h 92"/>
                  <a:gd name="T4" fmla="*/ 53 w 53"/>
                  <a:gd name="T5" fmla="*/ 0 h 92"/>
                  <a:gd name="T6" fmla="*/ 0 w 53"/>
                  <a:gd name="T7" fmla="*/ 0 h 92"/>
                  <a:gd name="T8" fmla="*/ 0 w 53"/>
                  <a:gd name="T9" fmla="*/ 31 h 92"/>
                  <a:gd name="T10" fmla="*/ 21 w 53"/>
                  <a:gd name="T11" fmla="*/ 31 h 92"/>
                  <a:gd name="T12" fmla="*/ 21 w 53"/>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53" h="92">
                    <a:moveTo>
                      <a:pt x="21" y="92"/>
                    </a:moveTo>
                    <a:lnTo>
                      <a:pt x="53" y="92"/>
                    </a:lnTo>
                    <a:lnTo>
                      <a:pt x="53" y="0"/>
                    </a:lnTo>
                    <a:lnTo>
                      <a:pt x="0" y="0"/>
                    </a:lnTo>
                    <a:lnTo>
                      <a:pt x="0" y="31"/>
                    </a:lnTo>
                    <a:lnTo>
                      <a:pt x="21" y="31"/>
                    </a:lnTo>
                    <a:lnTo>
                      <a:pt x="21" y="92"/>
                    </a:ln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sz="1000" dirty="0">
                  <a:latin typeface="+mn-lt"/>
                </a:endParaRPr>
              </a:p>
            </p:txBody>
          </p:sp>
        </p:grpSp>
      </p:grpSp>
      <p:grpSp>
        <p:nvGrpSpPr>
          <p:cNvPr id="131" name="Group 11">
            <a:extLst>
              <a:ext uri="{FF2B5EF4-FFF2-40B4-BE49-F238E27FC236}">
                <a16:creationId xmlns:a16="http://schemas.microsoft.com/office/drawing/2014/main" id="{6FAAD1E2-EECB-43AB-B818-355F6443F606}"/>
              </a:ext>
            </a:extLst>
          </p:cNvPr>
          <p:cNvGrpSpPr>
            <a:grpSpLocks noChangeAspect="1"/>
          </p:cNvGrpSpPr>
          <p:nvPr/>
        </p:nvGrpSpPr>
        <p:grpSpPr bwMode="auto">
          <a:xfrm>
            <a:off x="3048996" y="924547"/>
            <a:ext cx="756657" cy="513226"/>
            <a:chOff x="1122" y="468"/>
            <a:chExt cx="488" cy="331"/>
          </a:xfrm>
          <a:solidFill>
            <a:schemeClr val="tx2"/>
          </a:solidFill>
        </p:grpSpPr>
        <p:sp>
          <p:nvSpPr>
            <p:cNvPr id="132" name="Freeform 12">
              <a:extLst>
                <a:ext uri="{FF2B5EF4-FFF2-40B4-BE49-F238E27FC236}">
                  <a16:creationId xmlns:a16="http://schemas.microsoft.com/office/drawing/2014/main" id="{A9FD90C9-D3C2-4F19-A758-9BDA570DDDB2}"/>
                </a:ext>
              </a:extLst>
            </p:cNvPr>
            <p:cNvSpPr>
              <a:spLocks noEditPoints="1"/>
            </p:cNvSpPr>
            <p:nvPr/>
          </p:nvSpPr>
          <p:spPr bwMode="auto">
            <a:xfrm>
              <a:off x="1122" y="468"/>
              <a:ext cx="488" cy="331"/>
            </a:xfrm>
            <a:custGeom>
              <a:avLst/>
              <a:gdLst>
                <a:gd name="T0" fmla="*/ 211 w 248"/>
                <a:gd name="T1" fmla="*/ 48 h 168"/>
                <a:gd name="T2" fmla="*/ 161 w 248"/>
                <a:gd name="T3" fmla="*/ 30 h 168"/>
                <a:gd name="T4" fmla="*/ 146 w 248"/>
                <a:gd name="T5" fmla="*/ 14 h 168"/>
                <a:gd name="T6" fmla="*/ 21 w 248"/>
                <a:gd name="T7" fmla="*/ 0 h 168"/>
                <a:gd name="T8" fmla="*/ 0 w 248"/>
                <a:gd name="T9" fmla="*/ 149 h 168"/>
                <a:gd name="T10" fmla="*/ 0 w 248"/>
                <a:gd name="T11" fmla="*/ 151 h 168"/>
                <a:gd name="T12" fmla="*/ 190 w 248"/>
                <a:gd name="T13" fmla="*/ 168 h 168"/>
                <a:gd name="T14" fmla="*/ 211 w 248"/>
                <a:gd name="T15" fmla="*/ 152 h 168"/>
                <a:gd name="T16" fmla="*/ 212 w 248"/>
                <a:gd name="T17" fmla="*/ 149 h 168"/>
                <a:gd name="T18" fmla="*/ 237 w 248"/>
                <a:gd name="T19" fmla="*/ 92 h 168"/>
                <a:gd name="T20" fmla="*/ 248 w 248"/>
                <a:gd name="T21" fmla="*/ 68 h 168"/>
                <a:gd name="T22" fmla="*/ 228 w 248"/>
                <a:gd name="T23" fmla="*/ 48 h 168"/>
                <a:gd name="T24" fmla="*/ 21 w 248"/>
                <a:gd name="T25" fmla="*/ 6 h 168"/>
                <a:gd name="T26" fmla="*/ 141 w 248"/>
                <a:gd name="T27" fmla="*/ 17 h 168"/>
                <a:gd name="T28" fmla="*/ 150 w 248"/>
                <a:gd name="T29" fmla="*/ 28 h 168"/>
                <a:gd name="T30" fmla="*/ 160 w 248"/>
                <a:gd name="T31" fmla="*/ 36 h 168"/>
                <a:gd name="T32" fmla="*/ 205 w 248"/>
                <a:gd name="T33" fmla="*/ 48 h 168"/>
                <a:gd name="T34" fmla="*/ 40 w 248"/>
                <a:gd name="T35" fmla="*/ 61 h 168"/>
                <a:gd name="T36" fmla="*/ 41 w 248"/>
                <a:gd name="T37" fmla="*/ 61 h 168"/>
                <a:gd name="T38" fmla="*/ 39 w 248"/>
                <a:gd name="T39" fmla="*/ 63 h 168"/>
                <a:gd name="T40" fmla="*/ 38 w 248"/>
                <a:gd name="T41" fmla="*/ 63 h 168"/>
                <a:gd name="T42" fmla="*/ 7 w 248"/>
                <a:gd name="T43" fmla="*/ 19 h 168"/>
                <a:gd name="T44" fmla="*/ 199 w 248"/>
                <a:gd name="T45" fmla="*/ 145 h 168"/>
                <a:gd name="T46" fmla="*/ 199 w 248"/>
                <a:gd name="T47" fmla="*/ 73 h 168"/>
                <a:gd name="T48" fmla="*/ 234 w 248"/>
                <a:gd name="T49" fmla="*/ 109 h 168"/>
                <a:gd name="T50" fmla="*/ 242 w 248"/>
                <a:gd name="T51" fmla="*/ 67 h 168"/>
                <a:gd name="T52" fmla="*/ 233 w 248"/>
                <a:gd name="T53" fmla="*/ 86 h 168"/>
                <a:gd name="T54" fmla="*/ 230 w 248"/>
                <a:gd name="T55" fmla="*/ 81 h 168"/>
                <a:gd name="T56" fmla="*/ 226 w 248"/>
                <a:gd name="T57" fmla="*/ 77 h 168"/>
                <a:gd name="T58" fmla="*/ 221 w 248"/>
                <a:gd name="T59" fmla="*/ 74 h 168"/>
                <a:gd name="T60" fmla="*/ 216 w 248"/>
                <a:gd name="T61" fmla="*/ 71 h 168"/>
                <a:gd name="T62" fmla="*/ 211 w 248"/>
                <a:gd name="T63" fmla="*/ 69 h 168"/>
                <a:gd name="T64" fmla="*/ 206 w 248"/>
                <a:gd name="T65" fmla="*/ 68 h 168"/>
                <a:gd name="T66" fmla="*/ 199 w 248"/>
                <a:gd name="T67" fmla="*/ 67 h 168"/>
                <a:gd name="T68" fmla="*/ 199 w 248"/>
                <a:gd name="T69" fmla="*/ 151 h 168"/>
                <a:gd name="T70" fmla="*/ 202 w 248"/>
                <a:gd name="T71" fmla="*/ 151 h 168"/>
                <a:gd name="T72" fmla="*/ 203 w 248"/>
                <a:gd name="T73" fmla="*/ 152 h 168"/>
                <a:gd name="T74" fmla="*/ 20 w 248"/>
                <a:gd name="T75" fmla="*/ 162 h 168"/>
                <a:gd name="T76" fmla="*/ 43 w 248"/>
                <a:gd name="T77" fmla="*/ 66 h 168"/>
                <a:gd name="T78" fmla="*/ 57 w 248"/>
                <a:gd name="T79" fmla="*/ 54 h 168"/>
                <a:gd name="T80" fmla="*/ 242 w 248"/>
                <a:gd name="T81" fmla="*/ 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168">
                  <a:moveTo>
                    <a:pt x="228" y="48"/>
                  </a:moveTo>
                  <a:cubicBezTo>
                    <a:pt x="211" y="48"/>
                    <a:pt x="211" y="48"/>
                    <a:pt x="211" y="48"/>
                  </a:cubicBezTo>
                  <a:cubicBezTo>
                    <a:pt x="209" y="38"/>
                    <a:pt x="201" y="30"/>
                    <a:pt x="192" y="30"/>
                  </a:cubicBezTo>
                  <a:cubicBezTo>
                    <a:pt x="161" y="30"/>
                    <a:pt x="161" y="30"/>
                    <a:pt x="161" y="30"/>
                  </a:cubicBezTo>
                  <a:cubicBezTo>
                    <a:pt x="159" y="29"/>
                    <a:pt x="157" y="26"/>
                    <a:pt x="155" y="24"/>
                  </a:cubicBezTo>
                  <a:cubicBezTo>
                    <a:pt x="152" y="20"/>
                    <a:pt x="148" y="16"/>
                    <a:pt x="146" y="14"/>
                  </a:cubicBezTo>
                  <a:cubicBezTo>
                    <a:pt x="139" y="4"/>
                    <a:pt x="131" y="0"/>
                    <a:pt x="120" y="0"/>
                  </a:cubicBezTo>
                  <a:cubicBezTo>
                    <a:pt x="21" y="0"/>
                    <a:pt x="21" y="0"/>
                    <a:pt x="21" y="0"/>
                  </a:cubicBezTo>
                  <a:cubicBezTo>
                    <a:pt x="10" y="0"/>
                    <a:pt x="1" y="8"/>
                    <a:pt x="1" y="19"/>
                  </a:cubicBezTo>
                  <a:cubicBezTo>
                    <a:pt x="0" y="149"/>
                    <a:pt x="0" y="149"/>
                    <a:pt x="0" y="149"/>
                  </a:cubicBezTo>
                  <a:cubicBezTo>
                    <a:pt x="0" y="149"/>
                    <a:pt x="0" y="149"/>
                    <a:pt x="0" y="150"/>
                  </a:cubicBezTo>
                  <a:cubicBezTo>
                    <a:pt x="0" y="151"/>
                    <a:pt x="0" y="151"/>
                    <a:pt x="0" y="151"/>
                  </a:cubicBezTo>
                  <a:cubicBezTo>
                    <a:pt x="0" y="161"/>
                    <a:pt x="9" y="168"/>
                    <a:pt x="20" y="168"/>
                  </a:cubicBezTo>
                  <a:cubicBezTo>
                    <a:pt x="190" y="168"/>
                    <a:pt x="190" y="168"/>
                    <a:pt x="190" y="168"/>
                  </a:cubicBezTo>
                  <a:cubicBezTo>
                    <a:pt x="200" y="168"/>
                    <a:pt x="205" y="161"/>
                    <a:pt x="209" y="155"/>
                  </a:cubicBezTo>
                  <a:cubicBezTo>
                    <a:pt x="209" y="154"/>
                    <a:pt x="210" y="153"/>
                    <a:pt x="211" y="152"/>
                  </a:cubicBezTo>
                  <a:cubicBezTo>
                    <a:pt x="211" y="150"/>
                    <a:pt x="211" y="150"/>
                    <a:pt x="211" y="150"/>
                  </a:cubicBezTo>
                  <a:cubicBezTo>
                    <a:pt x="211" y="150"/>
                    <a:pt x="212" y="149"/>
                    <a:pt x="212" y="149"/>
                  </a:cubicBezTo>
                  <a:cubicBezTo>
                    <a:pt x="229" y="142"/>
                    <a:pt x="240" y="126"/>
                    <a:pt x="240" y="109"/>
                  </a:cubicBezTo>
                  <a:cubicBezTo>
                    <a:pt x="240" y="103"/>
                    <a:pt x="239" y="97"/>
                    <a:pt x="237" y="92"/>
                  </a:cubicBezTo>
                  <a:cubicBezTo>
                    <a:pt x="242" y="81"/>
                    <a:pt x="246" y="71"/>
                    <a:pt x="247" y="69"/>
                  </a:cubicBezTo>
                  <a:cubicBezTo>
                    <a:pt x="248" y="68"/>
                    <a:pt x="248" y="68"/>
                    <a:pt x="248" y="68"/>
                  </a:cubicBezTo>
                  <a:cubicBezTo>
                    <a:pt x="248" y="65"/>
                    <a:pt x="248" y="65"/>
                    <a:pt x="248" y="65"/>
                  </a:cubicBezTo>
                  <a:cubicBezTo>
                    <a:pt x="248" y="55"/>
                    <a:pt x="239" y="48"/>
                    <a:pt x="228" y="48"/>
                  </a:cubicBezTo>
                  <a:close/>
                  <a:moveTo>
                    <a:pt x="7" y="19"/>
                  </a:moveTo>
                  <a:cubicBezTo>
                    <a:pt x="7" y="11"/>
                    <a:pt x="13" y="6"/>
                    <a:pt x="21" y="6"/>
                  </a:cubicBezTo>
                  <a:cubicBezTo>
                    <a:pt x="120" y="6"/>
                    <a:pt x="120" y="6"/>
                    <a:pt x="120" y="6"/>
                  </a:cubicBezTo>
                  <a:cubicBezTo>
                    <a:pt x="129" y="6"/>
                    <a:pt x="136" y="9"/>
                    <a:pt x="141" y="17"/>
                  </a:cubicBezTo>
                  <a:cubicBezTo>
                    <a:pt x="141" y="18"/>
                    <a:pt x="141" y="18"/>
                    <a:pt x="141" y="18"/>
                  </a:cubicBezTo>
                  <a:cubicBezTo>
                    <a:pt x="144" y="20"/>
                    <a:pt x="147" y="24"/>
                    <a:pt x="150" y="28"/>
                  </a:cubicBezTo>
                  <a:cubicBezTo>
                    <a:pt x="153" y="31"/>
                    <a:pt x="156" y="34"/>
                    <a:pt x="158" y="35"/>
                  </a:cubicBezTo>
                  <a:cubicBezTo>
                    <a:pt x="160" y="36"/>
                    <a:pt x="160" y="36"/>
                    <a:pt x="160" y="36"/>
                  </a:cubicBezTo>
                  <a:cubicBezTo>
                    <a:pt x="192" y="36"/>
                    <a:pt x="192" y="36"/>
                    <a:pt x="192" y="36"/>
                  </a:cubicBezTo>
                  <a:cubicBezTo>
                    <a:pt x="198" y="36"/>
                    <a:pt x="203" y="41"/>
                    <a:pt x="205" y="48"/>
                  </a:cubicBezTo>
                  <a:cubicBezTo>
                    <a:pt x="57" y="48"/>
                    <a:pt x="57" y="48"/>
                    <a:pt x="57" y="48"/>
                  </a:cubicBezTo>
                  <a:cubicBezTo>
                    <a:pt x="47" y="48"/>
                    <a:pt x="43" y="55"/>
                    <a:pt x="40" y="61"/>
                  </a:cubicBezTo>
                  <a:cubicBezTo>
                    <a:pt x="39" y="62"/>
                    <a:pt x="39" y="62"/>
                    <a:pt x="39" y="62"/>
                  </a:cubicBezTo>
                  <a:cubicBezTo>
                    <a:pt x="40" y="61"/>
                    <a:pt x="40" y="61"/>
                    <a:pt x="41" y="61"/>
                  </a:cubicBezTo>
                  <a:cubicBezTo>
                    <a:pt x="39" y="62"/>
                    <a:pt x="39" y="62"/>
                    <a:pt x="39" y="62"/>
                  </a:cubicBezTo>
                  <a:cubicBezTo>
                    <a:pt x="39" y="63"/>
                    <a:pt x="39" y="63"/>
                    <a:pt x="39" y="63"/>
                  </a:cubicBezTo>
                  <a:cubicBezTo>
                    <a:pt x="39" y="62"/>
                    <a:pt x="39" y="62"/>
                    <a:pt x="39" y="62"/>
                  </a:cubicBezTo>
                  <a:cubicBezTo>
                    <a:pt x="38" y="63"/>
                    <a:pt x="38" y="63"/>
                    <a:pt x="38" y="63"/>
                  </a:cubicBezTo>
                  <a:cubicBezTo>
                    <a:pt x="35" y="68"/>
                    <a:pt x="16" y="111"/>
                    <a:pt x="6" y="134"/>
                  </a:cubicBezTo>
                  <a:lnTo>
                    <a:pt x="7" y="19"/>
                  </a:lnTo>
                  <a:close/>
                  <a:moveTo>
                    <a:pt x="209" y="144"/>
                  </a:moveTo>
                  <a:cubicBezTo>
                    <a:pt x="206" y="145"/>
                    <a:pt x="202" y="145"/>
                    <a:pt x="199" y="145"/>
                  </a:cubicBezTo>
                  <a:cubicBezTo>
                    <a:pt x="179" y="145"/>
                    <a:pt x="163" y="128"/>
                    <a:pt x="163" y="109"/>
                  </a:cubicBezTo>
                  <a:cubicBezTo>
                    <a:pt x="163" y="89"/>
                    <a:pt x="179" y="73"/>
                    <a:pt x="199" y="73"/>
                  </a:cubicBezTo>
                  <a:cubicBezTo>
                    <a:pt x="212" y="73"/>
                    <a:pt x="224" y="81"/>
                    <a:pt x="231" y="94"/>
                  </a:cubicBezTo>
                  <a:cubicBezTo>
                    <a:pt x="233" y="98"/>
                    <a:pt x="234" y="103"/>
                    <a:pt x="234" y="109"/>
                  </a:cubicBezTo>
                  <a:cubicBezTo>
                    <a:pt x="234" y="124"/>
                    <a:pt x="225" y="138"/>
                    <a:pt x="209" y="144"/>
                  </a:cubicBezTo>
                  <a:close/>
                  <a:moveTo>
                    <a:pt x="242" y="67"/>
                  </a:moveTo>
                  <a:cubicBezTo>
                    <a:pt x="240" y="70"/>
                    <a:pt x="237" y="77"/>
                    <a:pt x="233" y="86"/>
                  </a:cubicBezTo>
                  <a:cubicBezTo>
                    <a:pt x="233" y="86"/>
                    <a:pt x="233" y="86"/>
                    <a:pt x="233" y="86"/>
                  </a:cubicBezTo>
                  <a:cubicBezTo>
                    <a:pt x="233" y="85"/>
                    <a:pt x="233" y="85"/>
                    <a:pt x="233" y="85"/>
                  </a:cubicBezTo>
                  <a:cubicBezTo>
                    <a:pt x="232" y="84"/>
                    <a:pt x="231" y="82"/>
                    <a:pt x="230" y="81"/>
                  </a:cubicBezTo>
                  <a:cubicBezTo>
                    <a:pt x="229" y="81"/>
                    <a:pt x="229" y="80"/>
                    <a:pt x="228" y="80"/>
                  </a:cubicBezTo>
                  <a:cubicBezTo>
                    <a:pt x="227" y="79"/>
                    <a:pt x="227" y="78"/>
                    <a:pt x="226" y="77"/>
                  </a:cubicBezTo>
                  <a:cubicBezTo>
                    <a:pt x="225" y="77"/>
                    <a:pt x="224" y="76"/>
                    <a:pt x="224" y="76"/>
                  </a:cubicBezTo>
                  <a:cubicBezTo>
                    <a:pt x="223" y="75"/>
                    <a:pt x="222" y="75"/>
                    <a:pt x="221" y="74"/>
                  </a:cubicBezTo>
                  <a:cubicBezTo>
                    <a:pt x="221" y="73"/>
                    <a:pt x="220" y="73"/>
                    <a:pt x="219" y="73"/>
                  </a:cubicBezTo>
                  <a:cubicBezTo>
                    <a:pt x="218" y="72"/>
                    <a:pt x="217" y="72"/>
                    <a:pt x="216" y="71"/>
                  </a:cubicBezTo>
                  <a:cubicBezTo>
                    <a:pt x="216" y="71"/>
                    <a:pt x="215" y="71"/>
                    <a:pt x="214" y="70"/>
                  </a:cubicBezTo>
                  <a:cubicBezTo>
                    <a:pt x="213" y="70"/>
                    <a:pt x="212" y="69"/>
                    <a:pt x="211" y="69"/>
                  </a:cubicBezTo>
                  <a:cubicBezTo>
                    <a:pt x="211" y="69"/>
                    <a:pt x="210" y="69"/>
                    <a:pt x="209" y="68"/>
                  </a:cubicBezTo>
                  <a:cubicBezTo>
                    <a:pt x="208" y="68"/>
                    <a:pt x="207" y="68"/>
                    <a:pt x="206" y="68"/>
                  </a:cubicBezTo>
                  <a:cubicBezTo>
                    <a:pt x="205" y="67"/>
                    <a:pt x="205" y="67"/>
                    <a:pt x="204" y="67"/>
                  </a:cubicBezTo>
                  <a:cubicBezTo>
                    <a:pt x="202" y="67"/>
                    <a:pt x="200" y="67"/>
                    <a:pt x="199" y="67"/>
                  </a:cubicBezTo>
                  <a:cubicBezTo>
                    <a:pt x="176" y="67"/>
                    <a:pt x="157" y="86"/>
                    <a:pt x="157" y="109"/>
                  </a:cubicBezTo>
                  <a:cubicBezTo>
                    <a:pt x="157" y="131"/>
                    <a:pt x="176" y="151"/>
                    <a:pt x="199" y="151"/>
                  </a:cubicBezTo>
                  <a:cubicBezTo>
                    <a:pt x="199" y="151"/>
                    <a:pt x="200" y="151"/>
                    <a:pt x="201" y="151"/>
                  </a:cubicBezTo>
                  <a:cubicBezTo>
                    <a:pt x="202" y="151"/>
                    <a:pt x="202" y="151"/>
                    <a:pt x="202" y="151"/>
                  </a:cubicBezTo>
                  <a:cubicBezTo>
                    <a:pt x="203" y="151"/>
                    <a:pt x="203" y="151"/>
                    <a:pt x="204" y="150"/>
                  </a:cubicBezTo>
                  <a:cubicBezTo>
                    <a:pt x="204" y="151"/>
                    <a:pt x="204" y="151"/>
                    <a:pt x="203" y="152"/>
                  </a:cubicBezTo>
                  <a:cubicBezTo>
                    <a:pt x="199" y="158"/>
                    <a:pt x="196" y="162"/>
                    <a:pt x="190" y="162"/>
                  </a:cubicBezTo>
                  <a:cubicBezTo>
                    <a:pt x="20" y="162"/>
                    <a:pt x="20" y="162"/>
                    <a:pt x="20" y="162"/>
                  </a:cubicBezTo>
                  <a:cubicBezTo>
                    <a:pt x="12" y="162"/>
                    <a:pt x="7" y="157"/>
                    <a:pt x="6" y="149"/>
                  </a:cubicBezTo>
                  <a:cubicBezTo>
                    <a:pt x="9" y="142"/>
                    <a:pt x="38" y="77"/>
                    <a:pt x="43" y="66"/>
                  </a:cubicBezTo>
                  <a:cubicBezTo>
                    <a:pt x="44" y="66"/>
                    <a:pt x="45" y="65"/>
                    <a:pt x="45" y="64"/>
                  </a:cubicBezTo>
                  <a:cubicBezTo>
                    <a:pt x="49" y="58"/>
                    <a:pt x="51" y="54"/>
                    <a:pt x="57" y="54"/>
                  </a:cubicBezTo>
                  <a:cubicBezTo>
                    <a:pt x="228" y="54"/>
                    <a:pt x="228" y="54"/>
                    <a:pt x="228" y="54"/>
                  </a:cubicBezTo>
                  <a:cubicBezTo>
                    <a:pt x="236" y="54"/>
                    <a:pt x="242" y="59"/>
                    <a:pt x="242" y="65"/>
                  </a:cubicBezTo>
                  <a:lnTo>
                    <a:pt x="2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3">
              <a:extLst>
                <a:ext uri="{FF2B5EF4-FFF2-40B4-BE49-F238E27FC236}">
                  <a16:creationId xmlns:a16="http://schemas.microsoft.com/office/drawing/2014/main" id="{368E9A14-A375-4759-BE70-46EF76D710B9}"/>
                </a:ext>
              </a:extLst>
            </p:cNvPr>
            <p:cNvSpPr>
              <a:spLocks/>
            </p:cNvSpPr>
            <p:nvPr/>
          </p:nvSpPr>
          <p:spPr bwMode="auto">
            <a:xfrm>
              <a:off x="1468" y="657"/>
              <a:ext cx="89" cy="55"/>
            </a:xfrm>
            <a:custGeom>
              <a:avLst/>
              <a:gdLst>
                <a:gd name="T0" fmla="*/ 34 w 89"/>
                <a:gd name="T1" fmla="*/ 44 h 55"/>
                <a:gd name="T2" fmla="*/ 10 w 89"/>
                <a:gd name="T3" fmla="*/ 18 h 55"/>
                <a:gd name="T4" fmla="*/ 0 w 89"/>
                <a:gd name="T5" fmla="*/ 28 h 55"/>
                <a:gd name="T6" fmla="*/ 30 w 89"/>
                <a:gd name="T7" fmla="*/ 55 h 55"/>
                <a:gd name="T8" fmla="*/ 38 w 89"/>
                <a:gd name="T9" fmla="*/ 55 h 55"/>
                <a:gd name="T10" fmla="*/ 89 w 89"/>
                <a:gd name="T11" fmla="*/ 8 h 55"/>
                <a:gd name="T12" fmla="*/ 81 w 89"/>
                <a:gd name="T13" fmla="*/ 0 h 55"/>
                <a:gd name="T14" fmla="*/ 34 w 89"/>
                <a:gd name="T15" fmla="*/ 44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5">
                  <a:moveTo>
                    <a:pt x="34" y="44"/>
                  </a:moveTo>
                  <a:lnTo>
                    <a:pt x="10" y="18"/>
                  </a:lnTo>
                  <a:lnTo>
                    <a:pt x="0" y="28"/>
                  </a:lnTo>
                  <a:lnTo>
                    <a:pt x="30" y="55"/>
                  </a:lnTo>
                  <a:lnTo>
                    <a:pt x="38" y="55"/>
                  </a:lnTo>
                  <a:lnTo>
                    <a:pt x="89" y="8"/>
                  </a:lnTo>
                  <a:lnTo>
                    <a:pt x="81" y="0"/>
                  </a:lnTo>
                  <a:lnTo>
                    <a:pt x="3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40">
            <a:extLst>
              <a:ext uri="{FF2B5EF4-FFF2-40B4-BE49-F238E27FC236}">
                <a16:creationId xmlns:a16="http://schemas.microsoft.com/office/drawing/2014/main" id="{C0BDFCCC-F868-48CD-8BE6-7EF66D0CE84D}"/>
              </a:ext>
            </a:extLst>
          </p:cNvPr>
          <p:cNvGrpSpPr/>
          <p:nvPr/>
        </p:nvGrpSpPr>
        <p:grpSpPr>
          <a:xfrm>
            <a:off x="7718067" y="935153"/>
            <a:ext cx="523398" cy="521422"/>
            <a:chOff x="4318033" y="614186"/>
            <a:chExt cx="661606" cy="659108"/>
          </a:xfrm>
          <a:solidFill>
            <a:schemeClr val="tx2"/>
          </a:solidFill>
        </p:grpSpPr>
        <p:grpSp>
          <p:nvGrpSpPr>
            <p:cNvPr id="134" name="Group 133">
              <a:extLst>
                <a:ext uri="{FF2B5EF4-FFF2-40B4-BE49-F238E27FC236}">
                  <a16:creationId xmlns:a16="http://schemas.microsoft.com/office/drawing/2014/main" id="{19CF6328-4A4D-4503-8EAB-88247301A125}"/>
                </a:ext>
              </a:extLst>
            </p:cNvPr>
            <p:cNvGrpSpPr/>
            <p:nvPr/>
          </p:nvGrpSpPr>
          <p:grpSpPr>
            <a:xfrm>
              <a:off x="4318033" y="614186"/>
              <a:ext cx="661606" cy="659108"/>
              <a:chOff x="6161088" y="1538288"/>
              <a:chExt cx="420688" cy="419100"/>
            </a:xfrm>
            <a:grpFill/>
          </p:grpSpPr>
          <p:sp>
            <p:nvSpPr>
              <p:cNvPr id="135" name="Freeform 55">
                <a:extLst>
                  <a:ext uri="{FF2B5EF4-FFF2-40B4-BE49-F238E27FC236}">
                    <a16:creationId xmlns:a16="http://schemas.microsoft.com/office/drawing/2014/main" id="{995E5DFE-D8CE-41E3-9EF9-AFBF2FAEC392}"/>
                  </a:ext>
                </a:extLst>
              </p:cNvPr>
              <p:cNvSpPr>
                <a:spLocks/>
              </p:cNvSpPr>
              <p:nvPr/>
            </p:nvSpPr>
            <p:spPr bwMode="auto">
              <a:xfrm>
                <a:off x="6161088" y="1538288"/>
                <a:ext cx="420688" cy="419100"/>
              </a:xfrm>
              <a:custGeom>
                <a:avLst/>
                <a:gdLst>
                  <a:gd name="T0" fmla="*/ 189 w 193"/>
                  <a:gd name="T1" fmla="*/ 93 h 193"/>
                  <a:gd name="T2" fmla="*/ 185 w 193"/>
                  <a:gd name="T3" fmla="*/ 97 h 193"/>
                  <a:gd name="T4" fmla="*/ 97 w 193"/>
                  <a:gd name="T5" fmla="*/ 185 h 193"/>
                  <a:gd name="T6" fmla="*/ 8 w 193"/>
                  <a:gd name="T7" fmla="*/ 97 h 193"/>
                  <a:gd name="T8" fmla="*/ 97 w 193"/>
                  <a:gd name="T9" fmla="*/ 8 h 193"/>
                  <a:gd name="T10" fmla="*/ 167 w 193"/>
                  <a:gd name="T11" fmla="*/ 43 h 193"/>
                  <a:gd name="T12" fmla="*/ 148 w 193"/>
                  <a:gd name="T13" fmla="*/ 39 h 193"/>
                  <a:gd name="T14" fmla="*/ 143 w 193"/>
                  <a:gd name="T15" fmla="*/ 42 h 193"/>
                  <a:gd name="T16" fmla="*/ 146 w 193"/>
                  <a:gd name="T17" fmla="*/ 47 h 193"/>
                  <a:gd name="T18" fmla="*/ 175 w 193"/>
                  <a:gd name="T19" fmla="*/ 52 h 193"/>
                  <a:gd name="T20" fmla="*/ 176 w 193"/>
                  <a:gd name="T21" fmla="*/ 53 h 193"/>
                  <a:gd name="T22" fmla="*/ 178 w 193"/>
                  <a:gd name="T23" fmla="*/ 52 h 193"/>
                  <a:gd name="T24" fmla="*/ 180 w 193"/>
                  <a:gd name="T25" fmla="*/ 49 h 193"/>
                  <a:gd name="T26" fmla="*/ 183 w 193"/>
                  <a:gd name="T27" fmla="*/ 18 h 193"/>
                  <a:gd name="T28" fmla="*/ 179 w 193"/>
                  <a:gd name="T29" fmla="*/ 14 h 193"/>
                  <a:gd name="T30" fmla="*/ 175 w 193"/>
                  <a:gd name="T31" fmla="*/ 17 h 193"/>
                  <a:gd name="T32" fmla="*/ 173 w 193"/>
                  <a:gd name="T33" fmla="*/ 38 h 193"/>
                  <a:gd name="T34" fmla="*/ 97 w 193"/>
                  <a:gd name="T35" fmla="*/ 0 h 193"/>
                  <a:gd name="T36" fmla="*/ 0 w 193"/>
                  <a:gd name="T37" fmla="*/ 97 h 193"/>
                  <a:gd name="T38" fmla="*/ 97 w 193"/>
                  <a:gd name="T39" fmla="*/ 193 h 193"/>
                  <a:gd name="T40" fmla="*/ 193 w 193"/>
                  <a:gd name="T41" fmla="*/ 97 h 193"/>
                  <a:gd name="T42" fmla="*/ 189 w 193"/>
                  <a:gd name="T43" fmla="*/ 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3" h="193">
                    <a:moveTo>
                      <a:pt x="189" y="93"/>
                    </a:moveTo>
                    <a:cubicBezTo>
                      <a:pt x="187" y="93"/>
                      <a:pt x="185" y="95"/>
                      <a:pt x="185" y="97"/>
                    </a:cubicBezTo>
                    <a:cubicBezTo>
                      <a:pt x="185" y="146"/>
                      <a:pt x="146" y="185"/>
                      <a:pt x="97" y="185"/>
                    </a:cubicBezTo>
                    <a:cubicBezTo>
                      <a:pt x="48" y="185"/>
                      <a:pt x="8" y="146"/>
                      <a:pt x="8" y="97"/>
                    </a:cubicBezTo>
                    <a:cubicBezTo>
                      <a:pt x="8" y="48"/>
                      <a:pt x="48" y="8"/>
                      <a:pt x="97" y="8"/>
                    </a:cubicBezTo>
                    <a:cubicBezTo>
                      <a:pt x="125" y="8"/>
                      <a:pt x="150" y="21"/>
                      <a:pt x="167" y="43"/>
                    </a:cubicBezTo>
                    <a:cubicBezTo>
                      <a:pt x="148" y="39"/>
                      <a:pt x="148" y="39"/>
                      <a:pt x="148" y="39"/>
                    </a:cubicBezTo>
                    <a:cubicBezTo>
                      <a:pt x="146" y="39"/>
                      <a:pt x="144" y="40"/>
                      <a:pt x="143" y="42"/>
                    </a:cubicBezTo>
                    <a:cubicBezTo>
                      <a:pt x="143" y="44"/>
                      <a:pt x="144" y="46"/>
                      <a:pt x="146" y="47"/>
                    </a:cubicBezTo>
                    <a:cubicBezTo>
                      <a:pt x="175" y="52"/>
                      <a:pt x="175" y="52"/>
                      <a:pt x="175" y="52"/>
                    </a:cubicBezTo>
                    <a:cubicBezTo>
                      <a:pt x="175" y="52"/>
                      <a:pt x="176" y="53"/>
                      <a:pt x="176" y="53"/>
                    </a:cubicBezTo>
                    <a:cubicBezTo>
                      <a:pt x="177" y="53"/>
                      <a:pt x="177" y="52"/>
                      <a:pt x="178" y="52"/>
                    </a:cubicBezTo>
                    <a:cubicBezTo>
                      <a:pt x="179" y="51"/>
                      <a:pt x="180" y="50"/>
                      <a:pt x="180" y="49"/>
                    </a:cubicBezTo>
                    <a:cubicBezTo>
                      <a:pt x="183" y="18"/>
                      <a:pt x="183" y="18"/>
                      <a:pt x="183" y="18"/>
                    </a:cubicBezTo>
                    <a:cubicBezTo>
                      <a:pt x="183" y="16"/>
                      <a:pt x="182" y="14"/>
                      <a:pt x="179" y="14"/>
                    </a:cubicBezTo>
                    <a:cubicBezTo>
                      <a:pt x="177" y="14"/>
                      <a:pt x="175" y="15"/>
                      <a:pt x="175" y="17"/>
                    </a:cubicBezTo>
                    <a:cubicBezTo>
                      <a:pt x="173" y="38"/>
                      <a:pt x="173" y="38"/>
                      <a:pt x="173" y="38"/>
                    </a:cubicBezTo>
                    <a:cubicBezTo>
                      <a:pt x="155" y="14"/>
                      <a:pt x="127" y="0"/>
                      <a:pt x="97" y="0"/>
                    </a:cubicBezTo>
                    <a:cubicBezTo>
                      <a:pt x="44" y="0"/>
                      <a:pt x="0" y="44"/>
                      <a:pt x="0" y="97"/>
                    </a:cubicBezTo>
                    <a:cubicBezTo>
                      <a:pt x="0" y="150"/>
                      <a:pt x="44" y="193"/>
                      <a:pt x="97" y="193"/>
                    </a:cubicBezTo>
                    <a:cubicBezTo>
                      <a:pt x="150" y="193"/>
                      <a:pt x="193" y="150"/>
                      <a:pt x="193" y="97"/>
                    </a:cubicBezTo>
                    <a:cubicBezTo>
                      <a:pt x="193" y="95"/>
                      <a:pt x="192" y="93"/>
                      <a:pt x="18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7">
                <a:extLst>
                  <a:ext uri="{FF2B5EF4-FFF2-40B4-BE49-F238E27FC236}">
                    <a16:creationId xmlns:a16="http://schemas.microsoft.com/office/drawing/2014/main" id="{7E5D0A93-12C5-4817-A9DB-4B7855D13B18}"/>
                  </a:ext>
                </a:extLst>
              </p:cNvPr>
              <p:cNvSpPr>
                <a:spLocks/>
              </p:cNvSpPr>
              <p:nvPr/>
            </p:nvSpPr>
            <p:spPr bwMode="auto">
              <a:xfrm>
                <a:off x="6223000" y="1598613"/>
                <a:ext cx="300038" cy="300038"/>
              </a:xfrm>
              <a:custGeom>
                <a:avLst/>
                <a:gdLst>
                  <a:gd name="T0" fmla="*/ 69 w 138"/>
                  <a:gd name="T1" fmla="*/ 0 h 138"/>
                  <a:gd name="T2" fmla="*/ 0 w 138"/>
                  <a:gd name="T3" fmla="*/ 69 h 138"/>
                  <a:gd name="T4" fmla="*/ 69 w 138"/>
                  <a:gd name="T5" fmla="*/ 138 h 138"/>
                  <a:gd name="T6" fmla="*/ 138 w 138"/>
                  <a:gd name="T7" fmla="*/ 69 h 138"/>
                  <a:gd name="T8" fmla="*/ 134 w 138"/>
                  <a:gd name="T9" fmla="*/ 65 h 138"/>
                  <a:gd name="T10" fmla="*/ 130 w 138"/>
                  <a:gd name="T11" fmla="*/ 69 h 138"/>
                  <a:gd name="T12" fmla="*/ 69 w 138"/>
                  <a:gd name="T13" fmla="*/ 130 h 138"/>
                  <a:gd name="T14" fmla="*/ 8 w 138"/>
                  <a:gd name="T15" fmla="*/ 69 h 138"/>
                  <a:gd name="T16" fmla="*/ 69 w 138"/>
                  <a:gd name="T17" fmla="*/ 8 h 138"/>
                  <a:gd name="T18" fmla="*/ 73 w 138"/>
                  <a:gd name="T19" fmla="*/ 4 h 138"/>
                  <a:gd name="T20" fmla="*/ 69 w 138"/>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8">
                    <a:moveTo>
                      <a:pt x="69" y="0"/>
                    </a:moveTo>
                    <a:cubicBezTo>
                      <a:pt x="31" y="0"/>
                      <a:pt x="0" y="31"/>
                      <a:pt x="0" y="69"/>
                    </a:cubicBezTo>
                    <a:cubicBezTo>
                      <a:pt x="0" y="107"/>
                      <a:pt x="31" y="138"/>
                      <a:pt x="69" y="138"/>
                    </a:cubicBezTo>
                    <a:cubicBezTo>
                      <a:pt x="107" y="138"/>
                      <a:pt x="138" y="107"/>
                      <a:pt x="138" y="69"/>
                    </a:cubicBezTo>
                    <a:cubicBezTo>
                      <a:pt x="138" y="67"/>
                      <a:pt x="136" y="65"/>
                      <a:pt x="134" y="65"/>
                    </a:cubicBezTo>
                    <a:cubicBezTo>
                      <a:pt x="132" y="65"/>
                      <a:pt x="130" y="67"/>
                      <a:pt x="130" y="69"/>
                    </a:cubicBezTo>
                    <a:cubicBezTo>
                      <a:pt x="130" y="103"/>
                      <a:pt x="102" y="130"/>
                      <a:pt x="69" y="130"/>
                    </a:cubicBezTo>
                    <a:cubicBezTo>
                      <a:pt x="35" y="130"/>
                      <a:pt x="8" y="103"/>
                      <a:pt x="8" y="69"/>
                    </a:cubicBezTo>
                    <a:cubicBezTo>
                      <a:pt x="8" y="35"/>
                      <a:pt x="35" y="8"/>
                      <a:pt x="69" y="8"/>
                    </a:cubicBezTo>
                    <a:cubicBezTo>
                      <a:pt x="71" y="8"/>
                      <a:pt x="73" y="6"/>
                      <a:pt x="73" y="4"/>
                    </a:cubicBezTo>
                    <a:cubicBezTo>
                      <a:pt x="73" y="2"/>
                      <a:pt x="71" y="0"/>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39">
              <a:extLst>
                <a:ext uri="{FF2B5EF4-FFF2-40B4-BE49-F238E27FC236}">
                  <a16:creationId xmlns:a16="http://schemas.microsoft.com/office/drawing/2014/main" id="{63D3C377-17BC-4924-BE32-3E26DA932F01}"/>
                </a:ext>
              </a:extLst>
            </p:cNvPr>
            <p:cNvGrpSpPr/>
            <p:nvPr/>
          </p:nvGrpSpPr>
          <p:grpSpPr>
            <a:xfrm>
              <a:off x="4526330" y="821719"/>
              <a:ext cx="255084" cy="255084"/>
              <a:chOff x="1769094" y="1324460"/>
              <a:chExt cx="171282" cy="171282"/>
            </a:xfrm>
            <a:grpFill/>
          </p:grpSpPr>
          <p:sp>
            <p:nvSpPr>
              <p:cNvPr id="138" name="Freeform 44">
                <a:extLst>
                  <a:ext uri="{FF2B5EF4-FFF2-40B4-BE49-F238E27FC236}">
                    <a16:creationId xmlns:a16="http://schemas.microsoft.com/office/drawing/2014/main" id="{92B3A6C4-489F-4FBB-A5FD-5B4930F05144}"/>
                  </a:ext>
                </a:extLst>
              </p:cNvPr>
              <p:cNvSpPr>
                <a:spLocks noEditPoints="1"/>
              </p:cNvSpPr>
              <p:nvPr/>
            </p:nvSpPr>
            <p:spPr bwMode="auto">
              <a:xfrm>
                <a:off x="1769094" y="1324460"/>
                <a:ext cx="171282" cy="171282"/>
              </a:xfrm>
              <a:custGeom>
                <a:avLst/>
                <a:gdLst>
                  <a:gd name="T0" fmla="*/ 1 w 112"/>
                  <a:gd name="T1" fmla="*/ 48 h 112"/>
                  <a:gd name="T2" fmla="*/ 5 w 112"/>
                  <a:gd name="T3" fmla="*/ 67 h 112"/>
                  <a:gd name="T4" fmla="*/ 12 w 112"/>
                  <a:gd name="T5" fmla="*/ 84 h 112"/>
                  <a:gd name="T6" fmla="*/ 22 w 112"/>
                  <a:gd name="T7" fmla="*/ 101 h 112"/>
                  <a:gd name="T8" fmla="*/ 39 w 112"/>
                  <a:gd name="T9" fmla="*/ 97 h 112"/>
                  <a:gd name="T10" fmla="*/ 48 w 112"/>
                  <a:gd name="T11" fmla="*/ 111 h 112"/>
                  <a:gd name="T12" fmla="*/ 64 w 112"/>
                  <a:gd name="T13" fmla="*/ 111 h 112"/>
                  <a:gd name="T14" fmla="*/ 73 w 112"/>
                  <a:gd name="T15" fmla="*/ 97 h 112"/>
                  <a:gd name="T16" fmla="*/ 89 w 112"/>
                  <a:gd name="T17" fmla="*/ 101 h 112"/>
                  <a:gd name="T18" fmla="*/ 100 w 112"/>
                  <a:gd name="T19" fmla="*/ 84 h 112"/>
                  <a:gd name="T20" fmla="*/ 107 w 112"/>
                  <a:gd name="T21" fmla="*/ 67 h 112"/>
                  <a:gd name="T22" fmla="*/ 111 w 112"/>
                  <a:gd name="T23" fmla="*/ 48 h 112"/>
                  <a:gd name="T24" fmla="*/ 97 w 112"/>
                  <a:gd name="T25" fmla="*/ 39 h 112"/>
                  <a:gd name="T26" fmla="*/ 101 w 112"/>
                  <a:gd name="T27" fmla="*/ 22 h 112"/>
                  <a:gd name="T28" fmla="*/ 84 w 112"/>
                  <a:gd name="T29" fmla="*/ 12 h 112"/>
                  <a:gd name="T30" fmla="*/ 67 w 112"/>
                  <a:gd name="T31" fmla="*/ 5 h 112"/>
                  <a:gd name="T32" fmla="*/ 48 w 112"/>
                  <a:gd name="T33" fmla="*/ 0 h 112"/>
                  <a:gd name="T34" fmla="*/ 39 w 112"/>
                  <a:gd name="T35" fmla="*/ 14 h 112"/>
                  <a:gd name="T36" fmla="*/ 22 w 112"/>
                  <a:gd name="T37" fmla="*/ 11 h 112"/>
                  <a:gd name="T38" fmla="*/ 12 w 112"/>
                  <a:gd name="T39" fmla="*/ 28 h 112"/>
                  <a:gd name="T40" fmla="*/ 5 w 112"/>
                  <a:gd name="T41" fmla="*/ 44 h 112"/>
                  <a:gd name="T42" fmla="*/ 20 w 112"/>
                  <a:gd name="T43" fmla="*/ 25 h 112"/>
                  <a:gd name="T44" fmla="*/ 42 w 112"/>
                  <a:gd name="T45" fmla="*/ 22 h 112"/>
                  <a:gd name="T46" fmla="*/ 59 w 112"/>
                  <a:gd name="T47" fmla="*/ 8 h 112"/>
                  <a:gd name="T48" fmla="*/ 87 w 112"/>
                  <a:gd name="T49" fmla="*/ 19 h 112"/>
                  <a:gd name="T50" fmla="*/ 90 w 112"/>
                  <a:gd name="T51" fmla="*/ 42 h 112"/>
                  <a:gd name="T52" fmla="*/ 104 w 112"/>
                  <a:gd name="T53" fmla="*/ 59 h 112"/>
                  <a:gd name="T54" fmla="*/ 92 w 112"/>
                  <a:gd name="T55" fmla="*/ 87 h 112"/>
                  <a:gd name="T56" fmla="*/ 70 w 112"/>
                  <a:gd name="T57" fmla="*/ 90 h 112"/>
                  <a:gd name="T58" fmla="*/ 52 w 112"/>
                  <a:gd name="T59" fmla="*/ 104 h 112"/>
                  <a:gd name="T60" fmla="*/ 25 w 112"/>
                  <a:gd name="T61" fmla="*/ 92 h 112"/>
                  <a:gd name="T62" fmla="*/ 22 w 112"/>
                  <a:gd name="T63" fmla="*/ 70 h 112"/>
                  <a:gd name="T64" fmla="*/ 8 w 112"/>
                  <a:gd name="T65"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12">
                    <a:moveTo>
                      <a:pt x="5" y="44"/>
                    </a:moveTo>
                    <a:cubicBezTo>
                      <a:pt x="3" y="44"/>
                      <a:pt x="1" y="46"/>
                      <a:pt x="1" y="48"/>
                    </a:cubicBezTo>
                    <a:cubicBezTo>
                      <a:pt x="0" y="53"/>
                      <a:pt x="0" y="59"/>
                      <a:pt x="1" y="64"/>
                    </a:cubicBezTo>
                    <a:cubicBezTo>
                      <a:pt x="1" y="66"/>
                      <a:pt x="3" y="67"/>
                      <a:pt x="5" y="67"/>
                    </a:cubicBezTo>
                    <a:cubicBezTo>
                      <a:pt x="9" y="67"/>
                      <a:pt x="13" y="69"/>
                      <a:pt x="14" y="73"/>
                    </a:cubicBezTo>
                    <a:cubicBezTo>
                      <a:pt x="16" y="77"/>
                      <a:pt x="15" y="81"/>
                      <a:pt x="12" y="84"/>
                    </a:cubicBezTo>
                    <a:cubicBezTo>
                      <a:pt x="10" y="85"/>
                      <a:pt x="10" y="88"/>
                      <a:pt x="11" y="89"/>
                    </a:cubicBezTo>
                    <a:cubicBezTo>
                      <a:pt x="14" y="94"/>
                      <a:pt x="18" y="97"/>
                      <a:pt x="22" y="101"/>
                    </a:cubicBezTo>
                    <a:cubicBezTo>
                      <a:pt x="24" y="102"/>
                      <a:pt x="27" y="102"/>
                      <a:pt x="28" y="100"/>
                    </a:cubicBezTo>
                    <a:cubicBezTo>
                      <a:pt x="31" y="97"/>
                      <a:pt x="35" y="96"/>
                      <a:pt x="39" y="97"/>
                    </a:cubicBezTo>
                    <a:cubicBezTo>
                      <a:pt x="43" y="99"/>
                      <a:pt x="45" y="103"/>
                      <a:pt x="45" y="107"/>
                    </a:cubicBezTo>
                    <a:cubicBezTo>
                      <a:pt x="44" y="109"/>
                      <a:pt x="46" y="111"/>
                      <a:pt x="48" y="111"/>
                    </a:cubicBezTo>
                    <a:cubicBezTo>
                      <a:pt x="51" y="112"/>
                      <a:pt x="53" y="112"/>
                      <a:pt x="56" y="112"/>
                    </a:cubicBezTo>
                    <a:cubicBezTo>
                      <a:pt x="59" y="112"/>
                      <a:pt x="61" y="112"/>
                      <a:pt x="64" y="111"/>
                    </a:cubicBezTo>
                    <a:cubicBezTo>
                      <a:pt x="66" y="111"/>
                      <a:pt x="68" y="109"/>
                      <a:pt x="67" y="107"/>
                    </a:cubicBezTo>
                    <a:cubicBezTo>
                      <a:pt x="67" y="103"/>
                      <a:pt x="69" y="99"/>
                      <a:pt x="73" y="97"/>
                    </a:cubicBezTo>
                    <a:cubicBezTo>
                      <a:pt x="77" y="96"/>
                      <a:pt x="81" y="97"/>
                      <a:pt x="84" y="100"/>
                    </a:cubicBezTo>
                    <a:cubicBezTo>
                      <a:pt x="85" y="102"/>
                      <a:pt x="88" y="102"/>
                      <a:pt x="89" y="101"/>
                    </a:cubicBezTo>
                    <a:cubicBezTo>
                      <a:pt x="94" y="97"/>
                      <a:pt x="98" y="94"/>
                      <a:pt x="101" y="89"/>
                    </a:cubicBezTo>
                    <a:cubicBezTo>
                      <a:pt x="102" y="88"/>
                      <a:pt x="102" y="85"/>
                      <a:pt x="100" y="84"/>
                    </a:cubicBezTo>
                    <a:cubicBezTo>
                      <a:pt x="97" y="81"/>
                      <a:pt x="96" y="77"/>
                      <a:pt x="97" y="73"/>
                    </a:cubicBezTo>
                    <a:cubicBezTo>
                      <a:pt x="99" y="69"/>
                      <a:pt x="103" y="67"/>
                      <a:pt x="107" y="67"/>
                    </a:cubicBezTo>
                    <a:cubicBezTo>
                      <a:pt x="109" y="67"/>
                      <a:pt x="111" y="66"/>
                      <a:pt x="111" y="64"/>
                    </a:cubicBezTo>
                    <a:cubicBezTo>
                      <a:pt x="112" y="58"/>
                      <a:pt x="112" y="53"/>
                      <a:pt x="111" y="48"/>
                    </a:cubicBezTo>
                    <a:cubicBezTo>
                      <a:pt x="111" y="46"/>
                      <a:pt x="109" y="44"/>
                      <a:pt x="107" y="44"/>
                    </a:cubicBezTo>
                    <a:cubicBezTo>
                      <a:pt x="103" y="45"/>
                      <a:pt x="99" y="42"/>
                      <a:pt x="97" y="39"/>
                    </a:cubicBezTo>
                    <a:cubicBezTo>
                      <a:pt x="96" y="35"/>
                      <a:pt x="97" y="30"/>
                      <a:pt x="100" y="28"/>
                    </a:cubicBezTo>
                    <a:cubicBezTo>
                      <a:pt x="102" y="26"/>
                      <a:pt x="102" y="24"/>
                      <a:pt x="101" y="22"/>
                    </a:cubicBezTo>
                    <a:cubicBezTo>
                      <a:pt x="98" y="18"/>
                      <a:pt x="94" y="14"/>
                      <a:pt x="89" y="11"/>
                    </a:cubicBezTo>
                    <a:cubicBezTo>
                      <a:pt x="88" y="10"/>
                      <a:pt x="85" y="10"/>
                      <a:pt x="84" y="12"/>
                    </a:cubicBezTo>
                    <a:cubicBezTo>
                      <a:pt x="81" y="15"/>
                      <a:pt x="77" y="16"/>
                      <a:pt x="73" y="14"/>
                    </a:cubicBezTo>
                    <a:cubicBezTo>
                      <a:pt x="69" y="13"/>
                      <a:pt x="67" y="9"/>
                      <a:pt x="67" y="5"/>
                    </a:cubicBezTo>
                    <a:cubicBezTo>
                      <a:pt x="68" y="3"/>
                      <a:pt x="66" y="1"/>
                      <a:pt x="64" y="0"/>
                    </a:cubicBezTo>
                    <a:cubicBezTo>
                      <a:pt x="59" y="0"/>
                      <a:pt x="53" y="0"/>
                      <a:pt x="48" y="0"/>
                    </a:cubicBezTo>
                    <a:cubicBezTo>
                      <a:pt x="46" y="1"/>
                      <a:pt x="44" y="3"/>
                      <a:pt x="44" y="5"/>
                    </a:cubicBezTo>
                    <a:cubicBezTo>
                      <a:pt x="45" y="9"/>
                      <a:pt x="43" y="13"/>
                      <a:pt x="39" y="14"/>
                    </a:cubicBezTo>
                    <a:cubicBezTo>
                      <a:pt x="35" y="16"/>
                      <a:pt x="30" y="15"/>
                      <a:pt x="28" y="12"/>
                    </a:cubicBezTo>
                    <a:cubicBezTo>
                      <a:pt x="27" y="10"/>
                      <a:pt x="24" y="10"/>
                      <a:pt x="22" y="11"/>
                    </a:cubicBezTo>
                    <a:cubicBezTo>
                      <a:pt x="18" y="14"/>
                      <a:pt x="14" y="18"/>
                      <a:pt x="11" y="22"/>
                    </a:cubicBezTo>
                    <a:cubicBezTo>
                      <a:pt x="10" y="24"/>
                      <a:pt x="10" y="26"/>
                      <a:pt x="12" y="28"/>
                    </a:cubicBezTo>
                    <a:cubicBezTo>
                      <a:pt x="15" y="30"/>
                      <a:pt x="16" y="35"/>
                      <a:pt x="14" y="39"/>
                    </a:cubicBezTo>
                    <a:cubicBezTo>
                      <a:pt x="13" y="42"/>
                      <a:pt x="9" y="45"/>
                      <a:pt x="5" y="44"/>
                    </a:cubicBezTo>
                    <a:close/>
                    <a:moveTo>
                      <a:pt x="22" y="42"/>
                    </a:moveTo>
                    <a:cubicBezTo>
                      <a:pt x="24" y="36"/>
                      <a:pt x="23" y="29"/>
                      <a:pt x="20" y="25"/>
                    </a:cubicBezTo>
                    <a:cubicBezTo>
                      <a:pt x="21" y="23"/>
                      <a:pt x="23" y="21"/>
                      <a:pt x="25" y="20"/>
                    </a:cubicBezTo>
                    <a:cubicBezTo>
                      <a:pt x="29" y="23"/>
                      <a:pt x="36" y="24"/>
                      <a:pt x="42" y="22"/>
                    </a:cubicBezTo>
                    <a:cubicBezTo>
                      <a:pt x="48" y="19"/>
                      <a:pt x="52" y="14"/>
                      <a:pt x="52" y="8"/>
                    </a:cubicBezTo>
                    <a:cubicBezTo>
                      <a:pt x="55" y="8"/>
                      <a:pt x="57" y="8"/>
                      <a:pt x="59" y="8"/>
                    </a:cubicBezTo>
                    <a:cubicBezTo>
                      <a:pt x="60" y="14"/>
                      <a:pt x="64" y="19"/>
                      <a:pt x="70" y="22"/>
                    </a:cubicBezTo>
                    <a:cubicBezTo>
                      <a:pt x="76" y="24"/>
                      <a:pt x="82" y="23"/>
                      <a:pt x="87" y="19"/>
                    </a:cubicBezTo>
                    <a:cubicBezTo>
                      <a:pt x="89" y="21"/>
                      <a:pt x="91" y="23"/>
                      <a:pt x="92" y="24"/>
                    </a:cubicBezTo>
                    <a:cubicBezTo>
                      <a:pt x="89" y="29"/>
                      <a:pt x="88" y="36"/>
                      <a:pt x="90" y="42"/>
                    </a:cubicBezTo>
                    <a:cubicBezTo>
                      <a:pt x="92" y="47"/>
                      <a:pt x="98" y="51"/>
                      <a:pt x="104" y="52"/>
                    </a:cubicBezTo>
                    <a:cubicBezTo>
                      <a:pt x="104" y="55"/>
                      <a:pt x="104" y="57"/>
                      <a:pt x="104" y="59"/>
                    </a:cubicBezTo>
                    <a:cubicBezTo>
                      <a:pt x="98" y="60"/>
                      <a:pt x="92" y="64"/>
                      <a:pt x="90" y="70"/>
                    </a:cubicBezTo>
                    <a:cubicBezTo>
                      <a:pt x="88" y="76"/>
                      <a:pt x="89" y="82"/>
                      <a:pt x="92" y="87"/>
                    </a:cubicBezTo>
                    <a:cubicBezTo>
                      <a:pt x="91" y="89"/>
                      <a:pt x="89" y="91"/>
                      <a:pt x="87" y="92"/>
                    </a:cubicBezTo>
                    <a:cubicBezTo>
                      <a:pt x="83" y="88"/>
                      <a:pt x="76" y="88"/>
                      <a:pt x="70" y="90"/>
                    </a:cubicBezTo>
                    <a:cubicBezTo>
                      <a:pt x="64" y="92"/>
                      <a:pt x="60" y="98"/>
                      <a:pt x="60" y="104"/>
                    </a:cubicBezTo>
                    <a:cubicBezTo>
                      <a:pt x="57" y="104"/>
                      <a:pt x="55" y="104"/>
                      <a:pt x="52" y="104"/>
                    </a:cubicBezTo>
                    <a:cubicBezTo>
                      <a:pt x="52" y="98"/>
                      <a:pt x="48" y="92"/>
                      <a:pt x="42" y="90"/>
                    </a:cubicBezTo>
                    <a:cubicBezTo>
                      <a:pt x="36" y="88"/>
                      <a:pt x="29" y="88"/>
                      <a:pt x="25" y="92"/>
                    </a:cubicBezTo>
                    <a:cubicBezTo>
                      <a:pt x="23" y="91"/>
                      <a:pt x="21" y="89"/>
                      <a:pt x="20" y="87"/>
                    </a:cubicBezTo>
                    <a:cubicBezTo>
                      <a:pt x="23" y="82"/>
                      <a:pt x="24" y="76"/>
                      <a:pt x="22" y="70"/>
                    </a:cubicBezTo>
                    <a:cubicBezTo>
                      <a:pt x="19" y="64"/>
                      <a:pt x="14" y="60"/>
                      <a:pt x="8" y="59"/>
                    </a:cubicBezTo>
                    <a:cubicBezTo>
                      <a:pt x="8" y="57"/>
                      <a:pt x="8" y="55"/>
                      <a:pt x="8" y="52"/>
                    </a:cubicBezTo>
                    <a:cubicBezTo>
                      <a:pt x="14" y="51"/>
                      <a:pt x="19" y="47"/>
                      <a:pt x="2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F6F20F68-9952-4FAF-AA4A-78AA4354ECB7}"/>
                  </a:ext>
                </a:extLst>
              </p:cNvPr>
              <p:cNvSpPr>
                <a:spLocks noEditPoints="1"/>
              </p:cNvSpPr>
              <p:nvPr/>
            </p:nvSpPr>
            <p:spPr bwMode="auto">
              <a:xfrm>
                <a:off x="1819471" y="1374837"/>
                <a:ext cx="70528" cy="70528"/>
              </a:xfrm>
              <a:custGeom>
                <a:avLst/>
                <a:gdLst>
                  <a:gd name="T0" fmla="*/ 23 w 46"/>
                  <a:gd name="T1" fmla="*/ 46 h 46"/>
                  <a:gd name="T2" fmla="*/ 23 w 46"/>
                  <a:gd name="T3" fmla="*/ 46 h 46"/>
                  <a:gd name="T4" fmla="*/ 46 w 46"/>
                  <a:gd name="T5" fmla="*/ 23 h 46"/>
                  <a:gd name="T6" fmla="*/ 23 w 46"/>
                  <a:gd name="T7" fmla="*/ 0 h 46"/>
                  <a:gd name="T8" fmla="*/ 0 w 46"/>
                  <a:gd name="T9" fmla="*/ 23 h 46"/>
                  <a:gd name="T10" fmla="*/ 23 w 46"/>
                  <a:gd name="T11" fmla="*/ 46 h 46"/>
                  <a:gd name="T12" fmla="*/ 23 w 46"/>
                  <a:gd name="T13" fmla="*/ 8 h 46"/>
                  <a:gd name="T14" fmla="*/ 38 w 46"/>
                  <a:gd name="T15" fmla="*/ 23 h 46"/>
                  <a:gd name="T16" fmla="*/ 23 w 46"/>
                  <a:gd name="T17" fmla="*/ 38 h 46"/>
                  <a:gd name="T18" fmla="*/ 23 w 46"/>
                  <a:gd name="T19" fmla="*/ 42 h 46"/>
                  <a:gd name="T20" fmla="*/ 23 w 46"/>
                  <a:gd name="T21" fmla="*/ 38 h 46"/>
                  <a:gd name="T22" fmla="*/ 8 w 46"/>
                  <a:gd name="T23" fmla="*/ 23 h 46"/>
                  <a:gd name="T24" fmla="*/ 23 w 46"/>
                  <a:gd name="T25"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23" y="46"/>
                    </a:moveTo>
                    <a:cubicBezTo>
                      <a:pt x="23" y="46"/>
                      <a:pt x="23" y="46"/>
                      <a:pt x="23" y="46"/>
                    </a:cubicBezTo>
                    <a:cubicBezTo>
                      <a:pt x="36" y="46"/>
                      <a:pt x="46" y="35"/>
                      <a:pt x="46" y="23"/>
                    </a:cubicBezTo>
                    <a:cubicBezTo>
                      <a:pt x="46" y="10"/>
                      <a:pt x="36" y="0"/>
                      <a:pt x="23" y="0"/>
                    </a:cubicBezTo>
                    <a:cubicBezTo>
                      <a:pt x="10" y="0"/>
                      <a:pt x="0" y="10"/>
                      <a:pt x="0" y="23"/>
                    </a:cubicBezTo>
                    <a:cubicBezTo>
                      <a:pt x="0" y="36"/>
                      <a:pt x="10" y="46"/>
                      <a:pt x="23" y="46"/>
                    </a:cubicBezTo>
                    <a:close/>
                    <a:moveTo>
                      <a:pt x="23" y="8"/>
                    </a:moveTo>
                    <a:cubicBezTo>
                      <a:pt x="31" y="8"/>
                      <a:pt x="38" y="14"/>
                      <a:pt x="38" y="23"/>
                    </a:cubicBezTo>
                    <a:cubicBezTo>
                      <a:pt x="38" y="31"/>
                      <a:pt x="31" y="38"/>
                      <a:pt x="23" y="38"/>
                    </a:cubicBezTo>
                    <a:cubicBezTo>
                      <a:pt x="23" y="42"/>
                      <a:pt x="23" y="42"/>
                      <a:pt x="23" y="42"/>
                    </a:cubicBezTo>
                    <a:cubicBezTo>
                      <a:pt x="23" y="38"/>
                      <a:pt x="23" y="38"/>
                      <a:pt x="23" y="38"/>
                    </a:cubicBezTo>
                    <a:cubicBezTo>
                      <a:pt x="15" y="38"/>
                      <a:pt x="8" y="31"/>
                      <a:pt x="8" y="23"/>
                    </a:cubicBezTo>
                    <a:cubicBezTo>
                      <a:pt x="8" y="15"/>
                      <a:pt x="15" y="8"/>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2" name="Group 141">
            <a:extLst>
              <a:ext uri="{FF2B5EF4-FFF2-40B4-BE49-F238E27FC236}">
                <a16:creationId xmlns:a16="http://schemas.microsoft.com/office/drawing/2014/main" id="{D20B7F07-B3F7-4182-8703-1EB0E14E00CF}"/>
              </a:ext>
            </a:extLst>
          </p:cNvPr>
          <p:cNvGrpSpPr>
            <a:grpSpLocks noChangeAspect="1"/>
          </p:cNvGrpSpPr>
          <p:nvPr/>
        </p:nvGrpSpPr>
        <p:grpSpPr>
          <a:xfrm>
            <a:off x="5505255" y="928999"/>
            <a:ext cx="394881" cy="508773"/>
            <a:chOff x="574353" y="2871787"/>
            <a:chExt cx="496794" cy="640080"/>
          </a:xfrm>
          <a:solidFill>
            <a:schemeClr val="tx2"/>
          </a:solidFill>
        </p:grpSpPr>
        <p:sp>
          <p:nvSpPr>
            <p:cNvPr id="143" name="Rectangle 12">
              <a:extLst>
                <a:ext uri="{FF2B5EF4-FFF2-40B4-BE49-F238E27FC236}">
                  <a16:creationId xmlns:a16="http://schemas.microsoft.com/office/drawing/2014/main" id="{6C14E314-9636-44B4-BA35-51B5C7D1AAB9}"/>
                </a:ext>
              </a:extLst>
            </p:cNvPr>
            <p:cNvSpPr>
              <a:spLocks noChangeArrowheads="1"/>
            </p:cNvSpPr>
            <p:nvPr/>
          </p:nvSpPr>
          <p:spPr bwMode="auto">
            <a:xfrm>
              <a:off x="682440" y="3168958"/>
              <a:ext cx="129791" cy="27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a:p>
          </p:txBody>
        </p:sp>
        <p:sp>
          <p:nvSpPr>
            <p:cNvPr id="144" name="Rectangle 14">
              <a:extLst>
                <a:ext uri="{FF2B5EF4-FFF2-40B4-BE49-F238E27FC236}">
                  <a16:creationId xmlns:a16="http://schemas.microsoft.com/office/drawing/2014/main" id="{766B57A0-1F2E-48FB-B64E-438124A1B16F}"/>
                </a:ext>
              </a:extLst>
            </p:cNvPr>
            <p:cNvSpPr>
              <a:spLocks noChangeArrowheads="1"/>
            </p:cNvSpPr>
            <p:nvPr/>
          </p:nvSpPr>
          <p:spPr bwMode="auto">
            <a:xfrm>
              <a:off x="682440" y="3324991"/>
              <a:ext cx="129791" cy="27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a:p>
          </p:txBody>
        </p:sp>
        <p:sp>
          <p:nvSpPr>
            <p:cNvPr id="145" name="Freeform 15">
              <a:extLst>
                <a:ext uri="{FF2B5EF4-FFF2-40B4-BE49-F238E27FC236}">
                  <a16:creationId xmlns:a16="http://schemas.microsoft.com/office/drawing/2014/main" id="{5EA00E15-8666-4793-9CE4-F31A981A95A1}"/>
                </a:ext>
              </a:extLst>
            </p:cNvPr>
            <p:cNvSpPr>
              <a:spLocks/>
            </p:cNvSpPr>
            <p:nvPr/>
          </p:nvSpPr>
          <p:spPr bwMode="auto">
            <a:xfrm>
              <a:off x="574353" y="2947091"/>
              <a:ext cx="496794" cy="564776"/>
            </a:xfrm>
            <a:custGeom>
              <a:avLst/>
              <a:gdLst>
                <a:gd name="T0" fmla="*/ 401 w 475"/>
                <a:gd name="T1" fmla="*/ 0 h 540"/>
                <a:gd name="T2" fmla="*/ 401 w 475"/>
                <a:gd name="T3" fmla="*/ 41 h 540"/>
                <a:gd name="T4" fmla="*/ 435 w 475"/>
                <a:gd name="T5" fmla="*/ 41 h 540"/>
                <a:gd name="T6" fmla="*/ 435 w 475"/>
                <a:gd name="T7" fmla="*/ 500 h 540"/>
                <a:gd name="T8" fmla="*/ 41 w 475"/>
                <a:gd name="T9" fmla="*/ 500 h 540"/>
                <a:gd name="T10" fmla="*/ 41 w 475"/>
                <a:gd name="T11" fmla="*/ 41 h 540"/>
                <a:gd name="T12" fmla="*/ 75 w 475"/>
                <a:gd name="T13" fmla="*/ 41 h 540"/>
                <a:gd name="T14" fmla="*/ 75 w 475"/>
                <a:gd name="T15" fmla="*/ 0 h 540"/>
                <a:gd name="T16" fmla="*/ 0 w 475"/>
                <a:gd name="T17" fmla="*/ 0 h 540"/>
                <a:gd name="T18" fmla="*/ 0 w 475"/>
                <a:gd name="T19" fmla="*/ 540 h 540"/>
                <a:gd name="T20" fmla="*/ 475 w 475"/>
                <a:gd name="T21" fmla="*/ 540 h 540"/>
                <a:gd name="T22" fmla="*/ 475 w 475"/>
                <a:gd name="T23" fmla="*/ 0 h 540"/>
                <a:gd name="T24" fmla="*/ 401 w 475"/>
                <a:gd name="T2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540">
                  <a:moveTo>
                    <a:pt x="401" y="0"/>
                  </a:moveTo>
                  <a:lnTo>
                    <a:pt x="401" y="41"/>
                  </a:lnTo>
                  <a:lnTo>
                    <a:pt x="435" y="41"/>
                  </a:lnTo>
                  <a:lnTo>
                    <a:pt x="435" y="500"/>
                  </a:lnTo>
                  <a:lnTo>
                    <a:pt x="41" y="500"/>
                  </a:lnTo>
                  <a:lnTo>
                    <a:pt x="41" y="41"/>
                  </a:lnTo>
                  <a:lnTo>
                    <a:pt x="75" y="41"/>
                  </a:lnTo>
                  <a:lnTo>
                    <a:pt x="75" y="0"/>
                  </a:lnTo>
                  <a:lnTo>
                    <a:pt x="0" y="0"/>
                  </a:lnTo>
                  <a:lnTo>
                    <a:pt x="0" y="540"/>
                  </a:lnTo>
                  <a:lnTo>
                    <a:pt x="475" y="540"/>
                  </a:lnTo>
                  <a:lnTo>
                    <a:pt x="475" y="0"/>
                  </a:ln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a:p>
          </p:txBody>
        </p:sp>
        <p:sp>
          <p:nvSpPr>
            <p:cNvPr id="146" name="Freeform 16">
              <a:extLst>
                <a:ext uri="{FF2B5EF4-FFF2-40B4-BE49-F238E27FC236}">
                  <a16:creationId xmlns:a16="http://schemas.microsoft.com/office/drawing/2014/main" id="{648E77D6-F631-4BA4-A326-8A176ACACD62}"/>
                </a:ext>
              </a:extLst>
            </p:cNvPr>
            <p:cNvSpPr>
              <a:spLocks noEditPoints="1"/>
            </p:cNvSpPr>
            <p:nvPr/>
          </p:nvSpPr>
          <p:spPr bwMode="auto">
            <a:xfrm>
              <a:off x="692538" y="2871787"/>
              <a:ext cx="261470" cy="183030"/>
            </a:xfrm>
            <a:custGeom>
              <a:avLst/>
              <a:gdLst>
                <a:gd name="T0" fmla="*/ 104 w 104"/>
                <a:gd name="T1" fmla="*/ 21 h 73"/>
                <a:gd name="T2" fmla="*/ 80 w 104"/>
                <a:gd name="T3" fmla="*/ 21 h 73"/>
                <a:gd name="T4" fmla="*/ 52 w 104"/>
                <a:gd name="T5" fmla="*/ 0 h 73"/>
                <a:gd name="T6" fmla="*/ 24 w 104"/>
                <a:gd name="T7" fmla="*/ 21 h 73"/>
                <a:gd name="T8" fmla="*/ 0 w 104"/>
                <a:gd name="T9" fmla="*/ 21 h 73"/>
                <a:gd name="T10" fmla="*/ 0 w 104"/>
                <a:gd name="T11" fmla="*/ 73 h 73"/>
                <a:gd name="T12" fmla="*/ 104 w 104"/>
                <a:gd name="T13" fmla="*/ 73 h 73"/>
                <a:gd name="T14" fmla="*/ 104 w 104"/>
                <a:gd name="T15" fmla="*/ 21 h 73"/>
                <a:gd name="T16" fmla="*/ 87 w 104"/>
                <a:gd name="T17" fmla="*/ 56 h 73"/>
                <a:gd name="T18" fmla="*/ 17 w 104"/>
                <a:gd name="T19" fmla="*/ 56 h 73"/>
                <a:gd name="T20" fmla="*/ 17 w 104"/>
                <a:gd name="T21" fmla="*/ 38 h 73"/>
                <a:gd name="T22" fmla="*/ 40 w 104"/>
                <a:gd name="T23" fmla="*/ 38 h 73"/>
                <a:gd name="T24" fmla="*/ 40 w 104"/>
                <a:gd name="T25" fmla="*/ 29 h 73"/>
                <a:gd name="T26" fmla="*/ 52 w 104"/>
                <a:gd name="T27" fmla="*/ 17 h 73"/>
                <a:gd name="T28" fmla="*/ 64 w 104"/>
                <a:gd name="T29" fmla="*/ 29 h 73"/>
                <a:gd name="T30" fmla="*/ 64 w 104"/>
                <a:gd name="T31" fmla="*/ 38 h 73"/>
                <a:gd name="T32" fmla="*/ 87 w 104"/>
                <a:gd name="T33" fmla="*/ 38 h 73"/>
                <a:gd name="T34" fmla="*/ 87 w 104"/>
                <a:gd name="T3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73">
                  <a:moveTo>
                    <a:pt x="104" y="21"/>
                  </a:moveTo>
                  <a:cubicBezTo>
                    <a:pt x="80" y="21"/>
                    <a:pt x="80" y="21"/>
                    <a:pt x="80" y="21"/>
                  </a:cubicBezTo>
                  <a:cubicBezTo>
                    <a:pt x="76" y="9"/>
                    <a:pt x="65" y="0"/>
                    <a:pt x="52" y="0"/>
                  </a:cubicBezTo>
                  <a:cubicBezTo>
                    <a:pt x="39" y="0"/>
                    <a:pt x="28" y="9"/>
                    <a:pt x="24" y="21"/>
                  </a:cubicBezTo>
                  <a:cubicBezTo>
                    <a:pt x="0" y="21"/>
                    <a:pt x="0" y="21"/>
                    <a:pt x="0" y="21"/>
                  </a:cubicBezTo>
                  <a:cubicBezTo>
                    <a:pt x="0" y="73"/>
                    <a:pt x="0" y="73"/>
                    <a:pt x="0" y="73"/>
                  </a:cubicBezTo>
                  <a:cubicBezTo>
                    <a:pt x="104" y="73"/>
                    <a:pt x="104" y="73"/>
                    <a:pt x="104" y="73"/>
                  </a:cubicBezTo>
                  <a:cubicBezTo>
                    <a:pt x="104" y="21"/>
                    <a:pt x="104" y="21"/>
                    <a:pt x="104" y="21"/>
                  </a:cubicBezTo>
                  <a:close/>
                  <a:moveTo>
                    <a:pt x="87" y="56"/>
                  </a:moveTo>
                  <a:cubicBezTo>
                    <a:pt x="17" y="56"/>
                    <a:pt x="17" y="56"/>
                    <a:pt x="17" y="56"/>
                  </a:cubicBezTo>
                  <a:cubicBezTo>
                    <a:pt x="17" y="38"/>
                    <a:pt x="17" y="38"/>
                    <a:pt x="17" y="38"/>
                  </a:cubicBezTo>
                  <a:cubicBezTo>
                    <a:pt x="40" y="38"/>
                    <a:pt x="40" y="38"/>
                    <a:pt x="40" y="38"/>
                  </a:cubicBezTo>
                  <a:cubicBezTo>
                    <a:pt x="40" y="29"/>
                    <a:pt x="40" y="29"/>
                    <a:pt x="40" y="29"/>
                  </a:cubicBezTo>
                  <a:cubicBezTo>
                    <a:pt x="40" y="22"/>
                    <a:pt x="45" y="17"/>
                    <a:pt x="52" y="17"/>
                  </a:cubicBezTo>
                  <a:cubicBezTo>
                    <a:pt x="59" y="17"/>
                    <a:pt x="64" y="22"/>
                    <a:pt x="64" y="29"/>
                  </a:cubicBezTo>
                  <a:cubicBezTo>
                    <a:pt x="64" y="38"/>
                    <a:pt x="64" y="38"/>
                    <a:pt x="64" y="38"/>
                  </a:cubicBezTo>
                  <a:cubicBezTo>
                    <a:pt x="87" y="38"/>
                    <a:pt x="87" y="38"/>
                    <a:pt x="87" y="38"/>
                  </a:cubicBezTo>
                  <a:lnTo>
                    <a:pt x="87"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a:p>
          </p:txBody>
        </p:sp>
        <p:sp>
          <p:nvSpPr>
            <p:cNvPr id="147" name="Freeform 24">
              <a:extLst>
                <a:ext uri="{FF2B5EF4-FFF2-40B4-BE49-F238E27FC236}">
                  <a16:creationId xmlns:a16="http://schemas.microsoft.com/office/drawing/2014/main" id="{2880754D-21C7-4A15-A696-C9EAEC313AA0}"/>
                </a:ext>
              </a:extLst>
            </p:cNvPr>
            <p:cNvSpPr>
              <a:spLocks noChangeAspect="1"/>
            </p:cNvSpPr>
            <p:nvPr/>
          </p:nvSpPr>
          <p:spPr bwMode="auto">
            <a:xfrm>
              <a:off x="857333" y="3285141"/>
              <a:ext cx="145611" cy="106864"/>
            </a:xfrm>
            <a:custGeom>
              <a:avLst/>
              <a:gdLst>
                <a:gd name="T0" fmla="*/ 210 w 233"/>
                <a:gd name="T1" fmla="*/ 0 h 171"/>
                <a:gd name="T2" fmla="*/ 84 w 233"/>
                <a:gd name="T3" fmla="*/ 128 h 171"/>
                <a:gd name="T4" fmla="*/ 23 w 233"/>
                <a:gd name="T5" fmla="*/ 67 h 171"/>
                <a:gd name="T6" fmla="*/ 0 w 233"/>
                <a:gd name="T7" fmla="*/ 90 h 171"/>
                <a:gd name="T8" fmla="*/ 84 w 233"/>
                <a:gd name="T9" fmla="*/ 171 h 171"/>
                <a:gd name="T10" fmla="*/ 233 w 233"/>
                <a:gd name="T11" fmla="*/ 23 h 171"/>
                <a:gd name="T12" fmla="*/ 210 w 23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3" h="171">
                  <a:moveTo>
                    <a:pt x="210" y="0"/>
                  </a:moveTo>
                  <a:lnTo>
                    <a:pt x="84" y="128"/>
                  </a:lnTo>
                  <a:lnTo>
                    <a:pt x="23" y="67"/>
                  </a:lnTo>
                  <a:lnTo>
                    <a:pt x="0" y="90"/>
                  </a:lnTo>
                  <a:lnTo>
                    <a:pt x="84" y="171"/>
                  </a:lnTo>
                  <a:lnTo>
                    <a:pt x="233" y="23"/>
                  </a:lnTo>
                  <a:lnTo>
                    <a:pt x="2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dirty="0"/>
            </a:p>
          </p:txBody>
        </p:sp>
        <p:sp>
          <p:nvSpPr>
            <p:cNvPr id="148" name="Freeform 34">
              <a:extLst>
                <a:ext uri="{FF2B5EF4-FFF2-40B4-BE49-F238E27FC236}">
                  <a16:creationId xmlns:a16="http://schemas.microsoft.com/office/drawing/2014/main" id="{2874E651-BC21-4FA8-9867-F4B9F4CBDBB2}"/>
                </a:ext>
              </a:extLst>
            </p:cNvPr>
            <p:cNvSpPr>
              <a:spLocks noChangeAspect="1"/>
            </p:cNvSpPr>
            <p:nvPr/>
          </p:nvSpPr>
          <p:spPr bwMode="auto">
            <a:xfrm>
              <a:off x="869577" y="3129733"/>
              <a:ext cx="106240" cy="105615"/>
            </a:xfrm>
            <a:custGeom>
              <a:avLst/>
              <a:gdLst>
                <a:gd name="T0" fmla="*/ 170 w 170"/>
                <a:gd name="T1" fmla="*/ 21 h 169"/>
                <a:gd name="T2" fmla="*/ 149 w 170"/>
                <a:gd name="T3" fmla="*/ 0 h 169"/>
                <a:gd name="T4" fmla="*/ 85 w 170"/>
                <a:gd name="T5" fmla="*/ 62 h 169"/>
                <a:gd name="T6" fmla="*/ 21 w 170"/>
                <a:gd name="T7" fmla="*/ 0 h 169"/>
                <a:gd name="T8" fmla="*/ 0 w 170"/>
                <a:gd name="T9" fmla="*/ 21 h 169"/>
                <a:gd name="T10" fmla="*/ 62 w 170"/>
                <a:gd name="T11" fmla="*/ 85 h 169"/>
                <a:gd name="T12" fmla="*/ 0 w 170"/>
                <a:gd name="T13" fmla="*/ 149 h 169"/>
                <a:gd name="T14" fmla="*/ 21 w 170"/>
                <a:gd name="T15" fmla="*/ 169 h 169"/>
                <a:gd name="T16" fmla="*/ 85 w 170"/>
                <a:gd name="T17" fmla="*/ 107 h 169"/>
                <a:gd name="T18" fmla="*/ 149 w 170"/>
                <a:gd name="T19" fmla="*/ 169 h 169"/>
                <a:gd name="T20" fmla="*/ 170 w 170"/>
                <a:gd name="T21" fmla="*/ 149 h 169"/>
                <a:gd name="T22" fmla="*/ 107 w 170"/>
                <a:gd name="T23" fmla="*/ 85 h 169"/>
                <a:gd name="T24" fmla="*/ 170 w 170"/>
                <a:gd name="T25"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69">
                  <a:moveTo>
                    <a:pt x="170" y="21"/>
                  </a:moveTo>
                  <a:lnTo>
                    <a:pt x="149" y="0"/>
                  </a:lnTo>
                  <a:lnTo>
                    <a:pt x="85" y="62"/>
                  </a:lnTo>
                  <a:lnTo>
                    <a:pt x="21" y="0"/>
                  </a:lnTo>
                  <a:lnTo>
                    <a:pt x="0" y="21"/>
                  </a:lnTo>
                  <a:lnTo>
                    <a:pt x="62" y="85"/>
                  </a:lnTo>
                  <a:lnTo>
                    <a:pt x="0" y="149"/>
                  </a:lnTo>
                  <a:lnTo>
                    <a:pt x="21" y="169"/>
                  </a:lnTo>
                  <a:lnTo>
                    <a:pt x="85" y="107"/>
                  </a:lnTo>
                  <a:lnTo>
                    <a:pt x="149" y="169"/>
                  </a:lnTo>
                  <a:lnTo>
                    <a:pt x="170" y="149"/>
                  </a:lnTo>
                  <a:lnTo>
                    <a:pt x="107" y="85"/>
                  </a:lnTo>
                  <a:lnTo>
                    <a:pt x="17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1450" indent="-171450" algn="ctr">
                <a:buFont typeface="Arial" panose="020B0604020202020204" pitchFamily="34" charset="0"/>
                <a:buChar char="•"/>
              </a:pPr>
              <a:endParaRPr lang="en-US" sz="1000" dirty="0"/>
            </a:p>
          </p:txBody>
        </p:sp>
      </p:grpSp>
    </p:spTree>
    <p:extLst>
      <p:ext uri="{BB962C8B-B14F-4D97-AF65-F5344CB8AC3E}">
        <p14:creationId xmlns:p14="http://schemas.microsoft.com/office/powerpoint/2010/main" val="15203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98">
            <a:extLst>
              <a:ext uri="{FF2B5EF4-FFF2-40B4-BE49-F238E27FC236}">
                <a16:creationId xmlns:a16="http://schemas.microsoft.com/office/drawing/2014/main" id="{347F2E24-4C62-B24D-8800-DD386C2A3CD2}"/>
              </a:ext>
            </a:extLst>
          </p:cNvPr>
          <p:cNvSpPr>
            <a:spLocks noChangeAspect="1"/>
          </p:cNvSpPr>
          <p:nvPr/>
        </p:nvSpPr>
        <p:spPr>
          <a:xfrm>
            <a:off x="0" y="721170"/>
            <a:ext cx="9144000" cy="1337094"/>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5" name="Title 4">
            <a:extLst>
              <a:ext uri="{FF2B5EF4-FFF2-40B4-BE49-F238E27FC236}">
                <a16:creationId xmlns:a16="http://schemas.microsoft.com/office/drawing/2014/main" id="{846E8F96-D407-408C-8640-4A3F7B793240}"/>
              </a:ext>
            </a:extLst>
          </p:cNvPr>
          <p:cNvSpPr>
            <a:spLocks noGrp="1"/>
          </p:cNvSpPr>
          <p:nvPr>
            <p:ph type="title"/>
          </p:nvPr>
        </p:nvSpPr>
        <p:spPr/>
        <p:txBody>
          <a:bodyPr/>
          <a:lstStyle/>
          <a:p>
            <a:r>
              <a:rPr lang="en-US"/>
              <a:t>Cyber Recovery is a Key Enabler of Cyber Resilience</a:t>
            </a:r>
          </a:p>
        </p:txBody>
      </p:sp>
      <p:sp>
        <p:nvSpPr>
          <p:cNvPr id="59" name="Rectangle: Rounded Corners 58">
            <a:extLst>
              <a:ext uri="{FF2B5EF4-FFF2-40B4-BE49-F238E27FC236}">
                <a16:creationId xmlns:a16="http://schemas.microsoft.com/office/drawing/2014/main" id="{BCB46E80-4115-4302-B725-2A3A4A16DEC2}"/>
              </a:ext>
            </a:extLst>
          </p:cNvPr>
          <p:cNvSpPr/>
          <p:nvPr/>
        </p:nvSpPr>
        <p:spPr>
          <a:xfrm>
            <a:off x="0" y="755058"/>
            <a:ext cx="9143997" cy="128708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2"/>
                </a:solidFill>
              </a:rPr>
              <a:t>Focus on increasing confidence in the ability to recover </a:t>
            </a:r>
            <a:br>
              <a:rPr lang="en-US" sz="2000">
                <a:solidFill>
                  <a:schemeClr val="tx2"/>
                </a:solidFill>
              </a:rPr>
            </a:br>
            <a:r>
              <a:rPr lang="en-US" sz="2000">
                <a:solidFill>
                  <a:schemeClr val="tx2"/>
                </a:solidFill>
              </a:rPr>
              <a:t>from a cyber attack through key technologies and processes</a:t>
            </a:r>
          </a:p>
        </p:txBody>
      </p:sp>
      <p:grpSp>
        <p:nvGrpSpPr>
          <p:cNvPr id="4" name="Group 3">
            <a:extLst>
              <a:ext uri="{FF2B5EF4-FFF2-40B4-BE49-F238E27FC236}">
                <a16:creationId xmlns:a16="http://schemas.microsoft.com/office/drawing/2014/main" id="{B1A3CAD2-5AFB-074D-B334-E6DA6918ABDD}"/>
              </a:ext>
            </a:extLst>
          </p:cNvPr>
          <p:cNvGrpSpPr/>
          <p:nvPr/>
        </p:nvGrpSpPr>
        <p:grpSpPr>
          <a:xfrm>
            <a:off x="384977" y="2392662"/>
            <a:ext cx="1499875" cy="2123364"/>
            <a:chOff x="271572" y="2339124"/>
            <a:chExt cx="1499875" cy="2123364"/>
          </a:xfrm>
        </p:grpSpPr>
        <p:sp>
          <p:nvSpPr>
            <p:cNvPr id="55" name="Rounded Rectangle 54">
              <a:extLst>
                <a:ext uri="{FF2B5EF4-FFF2-40B4-BE49-F238E27FC236}">
                  <a16:creationId xmlns:a16="http://schemas.microsoft.com/office/drawing/2014/main" id="{D9106EFF-11F9-0040-A645-EF66D23E1265}"/>
                </a:ext>
              </a:extLst>
            </p:cNvPr>
            <p:cNvSpPr>
              <a:spLocks/>
            </p:cNvSpPr>
            <p:nvPr/>
          </p:nvSpPr>
          <p:spPr>
            <a:xfrm>
              <a:off x="271572" y="2614992"/>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56" name="Rounded Rectangle 55">
              <a:extLst>
                <a:ext uri="{FF2B5EF4-FFF2-40B4-BE49-F238E27FC236}">
                  <a16:creationId xmlns:a16="http://schemas.microsoft.com/office/drawing/2014/main" id="{9E94B41D-61A8-9140-AE8A-5C959CA6B270}"/>
                </a:ext>
              </a:extLst>
            </p:cNvPr>
            <p:cNvSpPr>
              <a:spLocks/>
            </p:cNvSpPr>
            <p:nvPr/>
          </p:nvSpPr>
          <p:spPr>
            <a:xfrm>
              <a:off x="411126" y="2339124"/>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Air Gapping, </a:t>
              </a:r>
            </a:p>
            <a:p>
              <a:pPr algn="ctr" fontAlgn="ctr"/>
              <a:r>
                <a:rPr lang="en-US" sz="1200" b="1">
                  <a:solidFill>
                    <a:schemeClr val="tx2"/>
                  </a:solidFill>
                </a:rPr>
                <a:t>Immutability</a:t>
              </a:r>
            </a:p>
            <a:p>
              <a:pPr algn="ctr" fontAlgn="ctr"/>
              <a:r>
                <a:rPr lang="en-US" sz="1200" b="1">
                  <a:solidFill>
                    <a:schemeClr val="tx2"/>
                  </a:solidFill>
                </a:rPr>
                <a:t>&amp; automation</a:t>
              </a:r>
            </a:p>
          </p:txBody>
        </p:sp>
        <p:grpSp>
          <p:nvGrpSpPr>
            <p:cNvPr id="62" name="Group 61">
              <a:extLst>
                <a:ext uri="{FF2B5EF4-FFF2-40B4-BE49-F238E27FC236}">
                  <a16:creationId xmlns:a16="http://schemas.microsoft.com/office/drawing/2014/main" id="{831DCC51-1576-44C2-A91B-03E360E6723C}"/>
                </a:ext>
              </a:extLst>
            </p:cNvPr>
            <p:cNvGrpSpPr/>
            <p:nvPr/>
          </p:nvGrpSpPr>
          <p:grpSpPr>
            <a:xfrm>
              <a:off x="531634" y="3331100"/>
              <a:ext cx="944089" cy="941970"/>
              <a:chOff x="1914125" y="1243427"/>
              <a:chExt cx="2226180" cy="2221186"/>
            </a:xfrm>
          </p:grpSpPr>
          <p:sp>
            <p:nvSpPr>
              <p:cNvPr id="63" name="Oval 62">
                <a:extLst>
                  <a:ext uri="{FF2B5EF4-FFF2-40B4-BE49-F238E27FC236}">
                    <a16:creationId xmlns:a16="http://schemas.microsoft.com/office/drawing/2014/main" id="{8226FBB9-7974-4CF8-888E-36C34411262A}"/>
                  </a:ext>
                </a:extLst>
              </p:cNvPr>
              <p:cNvSpPr/>
              <p:nvPr/>
            </p:nvSpPr>
            <p:spPr>
              <a:xfrm>
                <a:off x="2815489" y="1243427"/>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bg2"/>
                  </a:solidFill>
                </a:endParaRPr>
              </a:p>
            </p:txBody>
          </p:sp>
          <p:sp>
            <p:nvSpPr>
              <p:cNvPr id="64" name="Oval 63">
                <a:extLst>
                  <a:ext uri="{FF2B5EF4-FFF2-40B4-BE49-F238E27FC236}">
                    <a16:creationId xmlns:a16="http://schemas.microsoft.com/office/drawing/2014/main" id="{F35A6EFF-39DC-4E5F-8BD2-5B808E9E50D8}"/>
                  </a:ext>
                </a:extLst>
              </p:cNvPr>
              <p:cNvSpPr/>
              <p:nvPr/>
            </p:nvSpPr>
            <p:spPr>
              <a:xfrm>
                <a:off x="2168780" y="1498406"/>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5" name="Oval 64">
                <a:extLst>
                  <a:ext uri="{FF2B5EF4-FFF2-40B4-BE49-F238E27FC236}">
                    <a16:creationId xmlns:a16="http://schemas.microsoft.com/office/drawing/2014/main" id="{E5BA3238-A34C-47F4-A48D-6A9D9BE6B622}"/>
                  </a:ext>
                </a:extLst>
              </p:cNvPr>
              <p:cNvSpPr/>
              <p:nvPr/>
            </p:nvSpPr>
            <p:spPr>
              <a:xfrm>
                <a:off x="1914127" y="2142045"/>
                <a:ext cx="430886" cy="43088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6" name="Oval 65">
                <a:extLst>
                  <a:ext uri="{FF2B5EF4-FFF2-40B4-BE49-F238E27FC236}">
                    <a16:creationId xmlns:a16="http://schemas.microsoft.com/office/drawing/2014/main" id="{83499D1D-9594-497B-A1A6-0BC1C6D43A6C}"/>
                  </a:ext>
                </a:extLst>
              </p:cNvPr>
              <p:cNvSpPr/>
              <p:nvPr/>
            </p:nvSpPr>
            <p:spPr>
              <a:xfrm>
                <a:off x="2168780" y="2774093"/>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7" name="Oval 66">
                <a:extLst>
                  <a:ext uri="{FF2B5EF4-FFF2-40B4-BE49-F238E27FC236}">
                    <a16:creationId xmlns:a16="http://schemas.microsoft.com/office/drawing/2014/main" id="{8B0B5F04-9075-4A61-96C2-587F88D3B86F}"/>
                  </a:ext>
                </a:extLst>
              </p:cNvPr>
              <p:cNvSpPr/>
              <p:nvPr/>
            </p:nvSpPr>
            <p:spPr>
              <a:xfrm>
                <a:off x="2815489" y="3033725"/>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8" name="Oval 67">
                <a:extLst>
                  <a:ext uri="{FF2B5EF4-FFF2-40B4-BE49-F238E27FC236}">
                    <a16:creationId xmlns:a16="http://schemas.microsoft.com/office/drawing/2014/main" id="{3E83E3B5-D2D4-4B4E-B161-2778096A57BB}"/>
                  </a:ext>
                </a:extLst>
              </p:cNvPr>
              <p:cNvSpPr/>
              <p:nvPr/>
            </p:nvSpPr>
            <p:spPr>
              <a:xfrm>
                <a:off x="3442161" y="2774093"/>
                <a:ext cx="430887" cy="43088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9" name="Oval 68">
                <a:extLst>
                  <a:ext uri="{FF2B5EF4-FFF2-40B4-BE49-F238E27FC236}">
                    <a16:creationId xmlns:a16="http://schemas.microsoft.com/office/drawing/2014/main" id="{3DA061BF-0252-42D0-8870-05B69798590A}"/>
                  </a:ext>
                </a:extLst>
              </p:cNvPr>
              <p:cNvSpPr/>
              <p:nvPr/>
            </p:nvSpPr>
            <p:spPr>
              <a:xfrm>
                <a:off x="3709421" y="2142045"/>
                <a:ext cx="430886" cy="43088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0" name="Oval 69">
                <a:extLst>
                  <a:ext uri="{FF2B5EF4-FFF2-40B4-BE49-F238E27FC236}">
                    <a16:creationId xmlns:a16="http://schemas.microsoft.com/office/drawing/2014/main" id="{03A79D54-D34B-4935-B7A1-9676C23A0978}"/>
                  </a:ext>
                </a:extLst>
              </p:cNvPr>
              <p:cNvSpPr/>
              <p:nvPr/>
            </p:nvSpPr>
            <p:spPr>
              <a:xfrm>
                <a:off x="3440124" y="1510326"/>
                <a:ext cx="430887" cy="4308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71" name="Oval 70">
                <a:extLst>
                  <a:ext uri="{FF2B5EF4-FFF2-40B4-BE49-F238E27FC236}">
                    <a16:creationId xmlns:a16="http://schemas.microsoft.com/office/drawing/2014/main" id="{17CCB06E-30D1-486D-8FC1-1C7EACD84E72}"/>
                  </a:ext>
                </a:extLst>
              </p:cNvPr>
              <p:cNvSpPr/>
              <p:nvPr/>
            </p:nvSpPr>
            <p:spPr>
              <a:xfrm>
                <a:off x="2707499" y="2034056"/>
                <a:ext cx="646867" cy="64686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cxnSp>
            <p:nvCxnSpPr>
              <p:cNvPr id="72" name="Straight Connector 71">
                <a:extLst>
                  <a:ext uri="{FF2B5EF4-FFF2-40B4-BE49-F238E27FC236}">
                    <a16:creationId xmlns:a16="http://schemas.microsoft.com/office/drawing/2014/main" id="{26FEDE61-F600-4A82-AA9F-BB78589EC1E1}"/>
                  </a:ext>
                </a:extLst>
              </p:cNvPr>
              <p:cNvCxnSpPr>
                <a:stCxn id="64" idx="5"/>
                <a:endCxn id="71" idx="1"/>
              </p:cNvCxnSpPr>
              <p:nvPr/>
            </p:nvCxnSpPr>
            <p:spPr>
              <a:xfrm>
                <a:off x="2536566" y="1866190"/>
                <a:ext cx="265665" cy="262597"/>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502EF4B9-D2A6-40FD-BECA-021EE1B12E59}"/>
                  </a:ext>
                </a:extLst>
              </p:cNvPr>
              <p:cNvCxnSpPr>
                <a:stCxn id="65" idx="6"/>
                <a:endCxn id="71" idx="2"/>
              </p:cNvCxnSpPr>
              <p:nvPr/>
            </p:nvCxnSpPr>
            <p:spPr>
              <a:xfrm>
                <a:off x="2345013" y="2357488"/>
                <a:ext cx="362486" cy="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EFE71FA6-4B4A-4A5C-ADB9-F3B95B8FADB2}"/>
                  </a:ext>
                </a:extLst>
              </p:cNvPr>
              <p:cNvCxnSpPr>
                <a:stCxn id="71" idx="3"/>
                <a:endCxn id="66" idx="7"/>
              </p:cNvCxnSpPr>
              <p:nvPr/>
            </p:nvCxnSpPr>
            <p:spPr>
              <a:xfrm flipH="1">
                <a:off x="2536566" y="2586191"/>
                <a:ext cx="265665" cy="25100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9A2338FD-5F6D-41C2-A449-04B645DC854A}"/>
                  </a:ext>
                </a:extLst>
              </p:cNvPr>
              <p:cNvCxnSpPr>
                <a:stCxn id="71" idx="4"/>
                <a:endCxn id="67" idx="0"/>
              </p:cNvCxnSpPr>
              <p:nvPr/>
            </p:nvCxnSpPr>
            <p:spPr>
              <a:xfrm flipH="1">
                <a:off x="3030931" y="2680922"/>
                <a:ext cx="3" cy="352804"/>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0B02F2BB-8260-48D5-A056-4146DBBF7309}"/>
                  </a:ext>
                </a:extLst>
              </p:cNvPr>
              <p:cNvCxnSpPr>
                <a:stCxn id="71" idx="5"/>
                <a:endCxn id="68" idx="1"/>
              </p:cNvCxnSpPr>
              <p:nvPr/>
            </p:nvCxnSpPr>
            <p:spPr>
              <a:xfrm>
                <a:off x="3259634" y="2586191"/>
                <a:ext cx="245628" cy="25100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id="{BD19A3E2-3898-48F6-9818-41CA1DE8F62C}"/>
                  </a:ext>
                </a:extLst>
              </p:cNvPr>
              <p:cNvCxnSpPr>
                <a:stCxn id="71" idx="6"/>
                <a:endCxn id="69" idx="2"/>
              </p:cNvCxnSpPr>
              <p:nvPr/>
            </p:nvCxnSpPr>
            <p:spPr>
              <a:xfrm flipV="1">
                <a:off x="3354366" y="2357488"/>
                <a:ext cx="355055" cy="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id="{5C6BAC9D-2F71-4A1A-9AA9-7EF0336D120B}"/>
                  </a:ext>
                </a:extLst>
              </p:cNvPr>
              <p:cNvCxnSpPr>
                <a:stCxn id="63" idx="4"/>
                <a:endCxn id="71" idx="0"/>
              </p:cNvCxnSpPr>
              <p:nvPr/>
            </p:nvCxnSpPr>
            <p:spPr>
              <a:xfrm>
                <a:off x="3030931" y="1674313"/>
                <a:ext cx="3" cy="359743"/>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Rectangle 1">
            <a:extLst>
              <a:ext uri="{FF2B5EF4-FFF2-40B4-BE49-F238E27FC236}">
                <a16:creationId xmlns:a16="http://schemas.microsoft.com/office/drawing/2014/main" id="{8B71F2E3-B097-5140-87CB-592561AA5885}"/>
              </a:ext>
            </a:extLst>
          </p:cNvPr>
          <p:cNvSpPr/>
          <p:nvPr/>
        </p:nvSpPr>
        <p:spPr>
          <a:xfrm>
            <a:off x="0" y="2063407"/>
            <a:ext cx="9144000" cy="45719"/>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7" name="Group 6">
            <a:extLst>
              <a:ext uri="{FF2B5EF4-FFF2-40B4-BE49-F238E27FC236}">
                <a16:creationId xmlns:a16="http://schemas.microsoft.com/office/drawing/2014/main" id="{652DE6F5-CD09-F248-A2AC-E45472AB5D47}"/>
              </a:ext>
            </a:extLst>
          </p:cNvPr>
          <p:cNvGrpSpPr/>
          <p:nvPr/>
        </p:nvGrpSpPr>
        <p:grpSpPr>
          <a:xfrm>
            <a:off x="3847155" y="2392662"/>
            <a:ext cx="1499875" cy="2123364"/>
            <a:chOff x="3847155" y="2392662"/>
            <a:chExt cx="1499875" cy="2123364"/>
          </a:xfrm>
        </p:grpSpPr>
        <p:sp>
          <p:nvSpPr>
            <p:cNvPr id="135" name="Rounded Rectangle 134">
              <a:extLst>
                <a:ext uri="{FF2B5EF4-FFF2-40B4-BE49-F238E27FC236}">
                  <a16:creationId xmlns:a16="http://schemas.microsoft.com/office/drawing/2014/main" id="{90D6A856-3CD7-A841-A594-6B2380FE99A6}"/>
                </a:ext>
              </a:extLst>
            </p:cNvPr>
            <p:cNvSpPr>
              <a:spLocks/>
            </p:cNvSpPr>
            <p:nvPr/>
          </p:nvSpPr>
          <p:spPr>
            <a:xfrm>
              <a:off x="3847155"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36" name="Rounded Rectangle 135">
              <a:extLst>
                <a:ext uri="{FF2B5EF4-FFF2-40B4-BE49-F238E27FC236}">
                  <a16:creationId xmlns:a16="http://schemas.microsoft.com/office/drawing/2014/main" id="{3F95923C-6930-B445-99B8-8C09918D162F}"/>
                </a:ext>
              </a:extLst>
            </p:cNvPr>
            <p:cNvSpPr>
              <a:spLocks/>
            </p:cNvSpPr>
            <p:nvPr/>
          </p:nvSpPr>
          <p:spPr>
            <a:xfrm>
              <a:off x="3986709"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Runbooks </a:t>
              </a:r>
              <a:br>
                <a:rPr lang="en-US" sz="1200" b="1">
                  <a:solidFill>
                    <a:schemeClr val="tx2"/>
                  </a:solidFill>
                </a:rPr>
              </a:br>
              <a:r>
                <a:rPr lang="en-US" sz="1200" b="1">
                  <a:solidFill>
                    <a:schemeClr val="tx2"/>
                  </a:solidFill>
                </a:rPr>
                <a:t>and recovery</a:t>
              </a:r>
              <a:br>
                <a:rPr lang="en-US" sz="1200" b="1">
                  <a:solidFill>
                    <a:schemeClr val="tx2"/>
                  </a:solidFill>
                </a:rPr>
              </a:br>
              <a:r>
                <a:rPr lang="en-US" sz="1200" b="1">
                  <a:solidFill>
                    <a:schemeClr val="tx2"/>
                  </a:solidFill>
                </a:rPr>
                <a:t>process</a:t>
              </a:r>
            </a:p>
          </p:txBody>
        </p:sp>
        <p:grpSp>
          <p:nvGrpSpPr>
            <p:cNvPr id="194" name="Group 193">
              <a:extLst>
                <a:ext uri="{FF2B5EF4-FFF2-40B4-BE49-F238E27FC236}">
                  <a16:creationId xmlns:a16="http://schemas.microsoft.com/office/drawing/2014/main" id="{E0A4CDB9-D43E-A547-BB24-01C1F248D23E}"/>
                </a:ext>
              </a:extLst>
            </p:cNvPr>
            <p:cNvGrpSpPr>
              <a:grpSpLocks noChangeAspect="1"/>
            </p:cNvGrpSpPr>
            <p:nvPr/>
          </p:nvGrpSpPr>
          <p:grpSpPr>
            <a:xfrm>
              <a:off x="4246680" y="3380147"/>
              <a:ext cx="683666" cy="880855"/>
              <a:chOff x="7912271" y="905223"/>
              <a:chExt cx="567764" cy="731520"/>
            </a:xfrm>
            <a:solidFill>
              <a:schemeClr val="tx2"/>
            </a:solidFill>
          </p:grpSpPr>
          <p:sp>
            <p:nvSpPr>
              <p:cNvPr id="195" name="Freeform 5">
                <a:extLst>
                  <a:ext uri="{FF2B5EF4-FFF2-40B4-BE49-F238E27FC236}">
                    <a16:creationId xmlns:a16="http://schemas.microsoft.com/office/drawing/2014/main" id="{55884AD1-B240-4F4E-9C12-9999425E4F15}"/>
                  </a:ext>
                </a:extLst>
              </p:cNvPr>
              <p:cNvSpPr>
                <a:spLocks/>
              </p:cNvSpPr>
              <p:nvPr/>
            </p:nvSpPr>
            <p:spPr bwMode="auto">
              <a:xfrm>
                <a:off x="7995445" y="1189413"/>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6" name="Group 195">
                <a:extLst>
                  <a:ext uri="{FF2B5EF4-FFF2-40B4-BE49-F238E27FC236}">
                    <a16:creationId xmlns:a16="http://schemas.microsoft.com/office/drawing/2014/main" id="{7CB3BBD1-EFE2-5E49-860B-3FBC754F580D}"/>
                  </a:ext>
                </a:extLst>
              </p:cNvPr>
              <p:cNvGrpSpPr/>
              <p:nvPr/>
            </p:nvGrpSpPr>
            <p:grpSpPr>
              <a:xfrm>
                <a:off x="8153739" y="1225562"/>
                <a:ext cx="186446" cy="260574"/>
                <a:chOff x="8053315" y="1225562"/>
                <a:chExt cx="286870" cy="260574"/>
              </a:xfrm>
              <a:grpFill/>
            </p:grpSpPr>
            <p:sp>
              <p:nvSpPr>
                <p:cNvPr id="201" name="Rectangle 12">
                  <a:extLst>
                    <a:ext uri="{FF2B5EF4-FFF2-40B4-BE49-F238E27FC236}">
                      <a16:creationId xmlns:a16="http://schemas.microsoft.com/office/drawing/2014/main" id="{60242376-27FB-9C4C-93D2-6B4522DEA6FF}"/>
                    </a:ext>
                  </a:extLst>
                </p:cNvPr>
                <p:cNvSpPr>
                  <a:spLocks noChangeArrowheads="1"/>
                </p:cNvSpPr>
                <p:nvPr/>
              </p:nvSpPr>
              <p:spPr bwMode="auto">
                <a:xfrm>
                  <a:off x="8053315" y="1225562"/>
                  <a:ext cx="286870" cy="490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3">
                  <a:extLst>
                    <a:ext uri="{FF2B5EF4-FFF2-40B4-BE49-F238E27FC236}">
                      <a16:creationId xmlns:a16="http://schemas.microsoft.com/office/drawing/2014/main" id="{7F1C9A37-6476-6141-8DCD-920979567DE6}"/>
                    </a:ext>
                  </a:extLst>
                </p:cNvPr>
                <p:cNvSpPr>
                  <a:spLocks noChangeArrowheads="1"/>
                </p:cNvSpPr>
                <p:nvPr/>
              </p:nvSpPr>
              <p:spPr bwMode="auto">
                <a:xfrm>
                  <a:off x="8053315" y="1331943"/>
                  <a:ext cx="286870" cy="47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4">
                  <a:extLst>
                    <a:ext uri="{FF2B5EF4-FFF2-40B4-BE49-F238E27FC236}">
                      <a16:creationId xmlns:a16="http://schemas.microsoft.com/office/drawing/2014/main" id="{011F7408-D399-4240-AA3F-FC2CEA5ADD47}"/>
                    </a:ext>
                  </a:extLst>
                </p:cNvPr>
                <p:cNvSpPr>
                  <a:spLocks noChangeArrowheads="1"/>
                </p:cNvSpPr>
                <p:nvPr/>
              </p:nvSpPr>
              <p:spPr bwMode="auto">
                <a:xfrm>
                  <a:off x="8053315" y="1437129"/>
                  <a:ext cx="286870" cy="490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7" name="Freeform 15">
                <a:extLst>
                  <a:ext uri="{FF2B5EF4-FFF2-40B4-BE49-F238E27FC236}">
                    <a16:creationId xmlns:a16="http://schemas.microsoft.com/office/drawing/2014/main" id="{662C4E14-EECB-434B-BBDE-2DA3D0EB486A}"/>
                  </a:ext>
                </a:extLst>
              </p:cNvPr>
              <p:cNvSpPr>
                <a:spLocks/>
              </p:cNvSpPr>
              <p:nvPr/>
            </p:nvSpPr>
            <p:spPr bwMode="auto">
              <a:xfrm>
                <a:off x="7912271" y="991284"/>
                <a:ext cx="567764" cy="645459"/>
              </a:xfrm>
              <a:custGeom>
                <a:avLst/>
                <a:gdLst>
                  <a:gd name="T0" fmla="*/ 401 w 475"/>
                  <a:gd name="T1" fmla="*/ 0 h 540"/>
                  <a:gd name="T2" fmla="*/ 401 w 475"/>
                  <a:gd name="T3" fmla="*/ 41 h 540"/>
                  <a:gd name="T4" fmla="*/ 435 w 475"/>
                  <a:gd name="T5" fmla="*/ 41 h 540"/>
                  <a:gd name="T6" fmla="*/ 435 w 475"/>
                  <a:gd name="T7" fmla="*/ 500 h 540"/>
                  <a:gd name="T8" fmla="*/ 41 w 475"/>
                  <a:gd name="T9" fmla="*/ 500 h 540"/>
                  <a:gd name="T10" fmla="*/ 41 w 475"/>
                  <a:gd name="T11" fmla="*/ 41 h 540"/>
                  <a:gd name="T12" fmla="*/ 75 w 475"/>
                  <a:gd name="T13" fmla="*/ 41 h 540"/>
                  <a:gd name="T14" fmla="*/ 75 w 475"/>
                  <a:gd name="T15" fmla="*/ 0 h 540"/>
                  <a:gd name="T16" fmla="*/ 0 w 475"/>
                  <a:gd name="T17" fmla="*/ 0 h 540"/>
                  <a:gd name="T18" fmla="*/ 0 w 475"/>
                  <a:gd name="T19" fmla="*/ 540 h 540"/>
                  <a:gd name="T20" fmla="*/ 475 w 475"/>
                  <a:gd name="T21" fmla="*/ 540 h 540"/>
                  <a:gd name="T22" fmla="*/ 475 w 475"/>
                  <a:gd name="T23" fmla="*/ 0 h 540"/>
                  <a:gd name="T24" fmla="*/ 401 w 475"/>
                  <a:gd name="T25"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540">
                    <a:moveTo>
                      <a:pt x="401" y="0"/>
                    </a:moveTo>
                    <a:lnTo>
                      <a:pt x="401" y="41"/>
                    </a:lnTo>
                    <a:lnTo>
                      <a:pt x="435" y="41"/>
                    </a:lnTo>
                    <a:lnTo>
                      <a:pt x="435" y="500"/>
                    </a:lnTo>
                    <a:lnTo>
                      <a:pt x="41" y="500"/>
                    </a:lnTo>
                    <a:lnTo>
                      <a:pt x="41" y="41"/>
                    </a:lnTo>
                    <a:lnTo>
                      <a:pt x="75" y="41"/>
                    </a:lnTo>
                    <a:lnTo>
                      <a:pt x="75" y="0"/>
                    </a:lnTo>
                    <a:lnTo>
                      <a:pt x="0" y="0"/>
                    </a:lnTo>
                    <a:lnTo>
                      <a:pt x="0" y="540"/>
                    </a:lnTo>
                    <a:lnTo>
                      <a:pt x="475" y="540"/>
                    </a:lnTo>
                    <a:lnTo>
                      <a:pt x="475" y="0"/>
                    </a:ln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
                <a:extLst>
                  <a:ext uri="{FF2B5EF4-FFF2-40B4-BE49-F238E27FC236}">
                    <a16:creationId xmlns:a16="http://schemas.microsoft.com/office/drawing/2014/main" id="{984A996D-CA57-ED42-9B86-DB8A8669A081}"/>
                  </a:ext>
                </a:extLst>
              </p:cNvPr>
              <p:cNvSpPr>
                <a:spLocks noEditPoints="1"/>
              </p:cNvSpPr>
              <p:nvPr/>
            </p:nvSpPr>
            <p:spPr bwMode="auto">
              <a:xfrm>
                <a:off x="8047339" y="905223"/>
                <a:ext cx="298823" cy="209177"/>
              </a:xfrm>
              <a:custGeom>
                <a:avLst/>
                <a:gdLst>
                  <a:gd name="T0" fmla="*/ 104 w 104"/>
                  <a:gd name="T1" fmla="*/ 21 h 73"/>
                  <a:gd name="T2" fmla="*/ 80 w 104"/>
                  <a:gd name="T3" fmla="*/ 21 h 73"/>
                  <a:gd name="T4" fmla="*/ 52 w 104"/>
                  <a:gd name="T5" fmla="*/ 0 h 73"/>
                  <a:gd name="T6" fmla="*/ 24 w 104"/>
                  <a:gd name="T7" fmla="*/ 21 h 73"/>
                  <a:gd name="T8" fmla="*/ 0 w 104"/>
                  <a:gd name="T9" fmla="*/ 21 h 73"/>
                  <a:gd name="T10" fmla="*/ 0 w 104"/>
                  <a:gd name="T11" fmla="*/ 73 h 73"/>
                  <a:gd name="T12" fmla="*/ 104 w 104"/>
                  <a:gd name="T13" fmla="*/ 73 h 73"/>
                  <a:gd name="T14" fmla="*/ 104 w 104"/>
                  <a:gd name="T15" fmla="*/ 21 h 73"/>
                  <a:gd name="T16" fmla="*/ 87 w 104"/>
                  <a:gd name="T17" fmla="*/ 56 h 73"/>
                  <a:gd name="T18" fmla="*/ 17 w 104"/>
                  <a:gd name="T19" fmla="*/ 56 h 73"/>
                  <a:gd name="T20" fmla="*/ 17 w 104"/>
                  <a:gd name="T21" fmla="*/ 38 h 73"/>
                  <a:gd name="T22" fmla="*/ 40 w 104"/>
                  <a:gd name="T23" fmla="*/ 38 h 73"/>
                  <a:gd name="T24" fmla="*/ 40 w 104"/>
                  <a:gd name="T25" fmla="*/ 29 h 73"/>
                  <a:gd name="T26" fmla="*/ 52 w 104"/>
                  <a:gd name="T27" fmla="*/ 17 h 73"/>
                  <a:gd name="T28" fmla="*/ 64 w 104"/>
                  <a:gd name="T29" fmla="*/ 29 h 73"/>
                  <a:gd name="T30" fmla="*/ 64 w 104"/>
                  <a:gd name="T31" fmla="*/ 38 h 73"/>
                  <a:gd name="T32" fmla="*/ 87 w 104"/>
                  <a:gd name="T33" fmla="*/ 38 h 73"/>
                  <a:gd name="T34" fmla="*/ 87 w 104"/>
                  <a:gd name="T3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73">
                    <a:moveTo>
                      <a:pt x="104" y="21"/>
                    </a:moveTo>
                    <a:cubicBezTo>
                      <a:pt x="80" y="21"/>
                      <a:pt x="80" y="21"/>
                      <a:pt x="80" y="21"/>
                    </a:cubicBezTo>
                    <a:cubicBezTo>
                      <a:pt x="76" y="9"/>
                      <a:pt x="65" y="0"/>
                      <a:pt x="52" y="0"/>
                    </a:cubicBezTo>
                    <a:cubicBezTo>
                      <a:pt x="39" y="0"/>
                      <a:pt x="28" y="9"/>
                      <a:pt x="24" y="21"/>
                    </a:cubicBezTo>
                    <a:cubicBezTo>
                      <a:pt x="0" y="21"/>
                      <a:pt x="0" y="21"/>
                      <a:pt x="0" y="21"/>
                    </a:cubicBezTo>
                    <a:cubicBezTo>
                      <a:pt x="0" y="73"/>
                      <a:pt x="0" y="73"/>
                      <a:pt x="0" y="73"/>
                    </a:cubicBezTo>
                    <a:cubicBezTo>
                      <a:pt x="104" y="73"/>
                      <a:pt x="104" y="73"/>
                      <a:pt x="104" y="73"/>
                    </a:cubicBezTo>
                    <a:cubicBezTo>
                      <a:pt x="104" y="21"/>
                      <a:pt x="104" y="21"/>
                      <a:pt x="104" y="21"/>
                    </a:cubicBezTo>
                    <a:close/>
                    <a:moveTo>
                      <a:pt x="87" y="56"/>
                    </a:moveTo>
                    <a:cubicBezTo>
                      <a:pt x="17" y="56"/>
                      <a:pt x="17" y="56"/>
                      <a:pt x="17" y="56"/>
                    </a:cubicBezTo>
                    <a:cubicBezTo>
                      <a:pt x="17" y="38"/>
                      <a:pt x="17" y="38"/>
                      <a:pt x="17" y="38"/>
                    </a:cubicBezTo>
                    <a:cubicBezTo>
                      <a:pt x="40" y="38"/>
                      <a:pt x="40" y="38"/>
                      <a:pt x="40" y="38"/>
                    </a:cubicBezTo>
                    <a:cubicBezTo>
                      <a:pt x="40" y="29"/>
                      <a:pt x="40" y="29"/>
                      <a:pt x="40" y="29"/>
                    </a:cubicBezTo>
                    <a:cubicBezTo>
                      <a:pt x="40" y="22"/>
                      <a:pt x="45" y="17"/>
                      <a:pt x="52" y="17"/>
                    </a:cubicBezTo>
                    <a:cubicBezTo>
                      <a:pt x="59" y="17"/>
                      <a:pt x="64" y="22"/>
                      <a:pt x="64" y="29"/>
                    </a:cubicBezTo>
                    <a:cubicBezTo>
                      <a:pt x="64" y="38"/>
                      <a:pt x="64" y="38"/>
                      <a:pt x="64" y="38"/>
                    </a:cubicBezTo>
                    <a:cubicBezTo>
                      <a:pt x="87" y="38"/>
                      <a:pt x="87" y="38"/>
                      <a:pt x="87" y="38"/>
                    </a:cubicBezTo>
                    <a:lnTo>
                      <a:pt x="87"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
                <a:extLst>
                  <a:ext uri="{FF2B5EF4-FFF2-40B4-BE49-F238E27FC236}">
                    <a16:creationId xmlns:a16="http://schemas.microsoft.com/office/drawing/2014/main" id="{21BF9989-4DED-F84C-9065-26F61CAB3613}"/>
                  </a:ext>
                </a:extLst>
              </p:cNvPr>
              <p:cNvSpPr>
                <a:spLocks/>
              </p:cNvSpPr>
              <p:nvPr/>
            </p:nvSpPr>
            <p:spPr bwMode="auto">
              <a:xfrm>
                <a:off x="7995445" y="1297760"/>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
                <a:extLst>
                  <a:ext uri="{FF2B5EF4-FFF2-40B4-BE49-F238E27FC236}">
                    <a16:creationId xmlns:a16="http://schemas.microsoft.com/office/drawing/2014/main" id="{8F86B7D5-0FC0-4044-8697-14BAB6EC6D0D}"/>
                  </a:ext>
                </a:extLst>
              </p:cNvPr>
              <p:cNvSpPr>
                <a:spLocks/>
              </p:cNvSpPr>
              <p:nvPr/>
            </p:nvSpPr>
            <p:spPr bwMode="auto">
              <a:xfrm>
                <a:off x="7995445" y="1412060"/>
                <a:ext cx="138906" cy="109955"/>
              </a:xfrm>
              <a:custGeom>
                <a:avLst/>
                <a:gdLst>
                  <a:gd name="T0" fmla="*/ 443 w 499"/>
                  <a:gd name="T1" fmla="*/ 0 h 395"/>
                  <a:gd name="T2" fmla="*/ 158 w 499"/>
                  <a:gd name="T3" fmla="*/ 284 h 395"/>
                  <a:gd name="T4" fmla="*/ 56 w 499"/>
                  <a:gd name="T5" fmla="*/ 185 h 395"/>
                  <a:gd name="T6" fmla="*/ 0 w 499"/>
                  <a:gd name="T7" fmla="*/ 238 h 395"/>
                  <a:gd name="T8" fmla="*/ 158 w 499"/>
                  <a:gd name="T9" fmla="*/ 395 h 395"/>
                  <a:gd name="T10" fmla="*/ 499 w 499"/>
                  <a:gd name="T11" fmla="*/ 58 h 395"/>
                  <a:gd name="T12" fmla="*/ 443 w 499"/>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9" h="395">
                    <a:moveTo>
                      <a:pt x="443" y="0"/>
                    </a:moveTo>
                    <a:lnTo>
                      <a:pt x="158" y="284"/>
                    </a:lnTo>
                    <a:lnTo>
                      <a:pt x="56" y="185"/>
                    </a:lnTo>
                    <a:lnTo>
                      <a:pt x="0" y="238"/>
                    </a:lnTo>
                    <a:lnTo>
                      <a:pt x="158" y="395"/>
                    </a:lnTo>
                    <a:lnTo>
                      <a:pt x="499" y="58"/>
                    </a:lnTo>
                    <a:lnTo>
                      <a:pt x="4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FD7F8367-28B2-2445-8182-7E65B9562536}"/>
              </a:ext>
            </a:extLst>
          </p:cNvPr>
          <p:cNvGrpSpPr/>
          <p:nvPr/>
        </p:nvGrpSpPr>
        <p:grpSpPr>
          <a:xfrm>
            <a:off x="7309333" y="2392662"/>
            <a:ext cx="1499875" cy="2123364"/>
            <a:chOff x="7309333" y="2392662"/>
            <a:chExt cx="1499875" cy="2123364"/>
          </a:xfrm>
        </p:grpSpPr>
        <p:sp>
          <p:nvSpPr>
            <p:cNvPr id="175" name="Rounded Rectangle 174">
              <a:extLst>
                <a:ext uri="{FF2B5EF4-FFF2-40B4-BE49-F238E27FC236}">
                  <a16:creationId xmlns:a16="http://schemas.microsoft.com/office/drawing/2014/main" id="{DCB6A247-30DA-CA4A-A4A2-574798045424}"/>
                </a:ext>
              </a:extLst>
            </p:cNvPr>
            <p:cNvSpPr>
              <a:spLocks/>
            </p:cNvSpPr>
            <p:nvPr/>
          </p:nvSpPr>
          <p:spPr>
            <a:xfrm>
              <a:off x="7309333"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76" name="Rounded Rectangle 175">
              <a:extLst>
                <a:ext uri="{FF2B5EF4-FFF2-40B4-BE49-F238E27FC236}">
                  <a16:creationId xmlns:a16="http://schemas.microsoft.com/office/drawing/2014/main" id="{DFEE38E3-ABFB-4E46-956A-A9DE52394605}"/>
                </a:ext>
              </a:extLst>
            </p:cNvPr>
            <p:cNvSpPr>
              <a:spLocks/>
            </p:cNvSpPr>
            <p:nvPr/>
          </p:nvSpPr>
          <p:spPr>
            <a:xfrm>
              <a:off x="7448887"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Cross</a:t>
              </a:r>
            </a:p>
            <a:p>
              <a:pPr algn="ctr" fontAlgn="ctr"/>
              <a:r>
                <a:rPr lang="en-US" sz="1200" b="1">
                  <a:solidFill>
                    <a:schemeClr val="tx2"/>
                  </a:solidFill>
                </a:rPr>
                <a:t>functional </a:t>
              </a:r>
            </a:p>
            <a:p>
              <a:pPr algn="ctr" fontAlgn="ctr"/>
              <a:r>
                <a:rPr lang="en-US" sz="1200" b="1">
                  <a:solidFill>
                    <a:schemeClr val="tx2"/>
                  </a:solidFill>
                </a:rPr>
                <a:t>enablement</a:t>
              </a:r>
            </a:p>
          </p:txBody>
        </p:sp>
        <p:grpSp>
          <p:nvGrpSpPr>
            <p:cNvPr id="204" name="Group 203">
              <a:extLst>
                <a:ext uri="{FF2B5EF4-FFF2-40B4-BE49-F238E27FC236}">
                  <a16:creationId xmlns:a16="http://schemas.microsoft.com/office/drawing/2014/main" id="{4743951C-0B78-4347-9718-16C5F2E2809A}"/>
                </a:ext>
              </a:extLst>
            </p:cNvPr>
            <p:cNvGrpSpPr>
              <a:grpSpLocks noChangeAspect="1"/>
            </p:cNvGrpSpPr>
            <p:nvPr/>
          </p:nvGrpSpPr>
          <p:grpSpPr>
            <a:xfrm>
              <a:off x="7651340" y="3429760"/>
              <a:ext cx="840062" cy="840070"/>
              <a:chOff x="458787" y="2254250"/>
              <a:chExt cx="971550" cy="971561"/>
            </a:xfrm>
            <a:solidFill>
              <a:schemeClr val="tx2"/>
            </a:solidFill>
          </p:grpSpPr>
          <p:sp>
            <p:nvSpPr>
              <p:cNvPr id="205" name="Freeform 26">
                <a:extLst>
                  <a:ext uri="{FF2B5EF4-FFF2-40B4-BE49-F238E27FC236}">
                    <a16:creationId xmlns:a16="http://schemas.microsoft.com/office/drawing/2014/main" id="{1C371DC9-E625-6C44-B60C-D9D63A277813}"/>
                  </a:ext>
                </a:extLst>
              </p:cNvPr>
              <p:cNvSpPr>
                <a:spLocks noEditPoints="1"/>
              </p:cNvSpPr>
              <p:nvPr/>
            </p:nvSpPr>
            <p:spPr bwMode="auto">
              <a:xfrm>
                <a:off x="1152524" y="2949585"/>
                <a:ext cx="277813" cy="276226"/>
              </a:xfrm>
              <a:custGeom>
                <a:avLst/>
                <a:gdLst>
                  <a:gd name="T0" fmla="*/ 0 w 175"/>
                  <a:gd name="T1" fmla="*/ 174 h 174"/>
                  <a:gd name="T2" fmla="*/ 175 w 175"/>
                  <a:gd name="T3" fmla="*/ 174 h 174"/>
                  <a:gd name="T4" fmla="*/ 175 w 175"/>
                  <a:gd name="T5" fmla="*/ 0 h 174"/>
                  <a:gd name="T6" fmla="*/ 0 w 175"/>
                  <a:gd name="T7" fmla="*/ 0 h 174"/>
                  <a:gd name="T8" fmla="*/ 0 w 175"/>
                  <a:gd name="T9" fmla="*/ 174 h 174"/>
                  <a:gd name="T10" fmla="*/ 41 w 175"/>
                  <a:gd name="T11" fmla="*/ 40 h 174"/>
                  <a:gd name="T12" fmla="*/ 134 w 175"/>
                  <a:gd name="T13" fmla="*/ 40 h 174"/>
                  <a:gd name="T14" fmla="*/ 134 w 175"/>
                  <a:gd name="T15" fmla="*/ 134 h 174"/>
                  <a:gd name="T16" fmla="*/ 41 w 175"/>
                  <a:gd name="T17" fmla="*/ 134 h 174"/>
                  <a:gd name="T18" fmla="*/ 41 w 175"/>
                  <a:gd name="T19"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4">
                    <a:moveTo>
                      <a:pt x="0" y="174"/>
                    </a:moveTo>
                    <a:lnTo>
                      <a:pt x="175" y="174"/>
                    </a:lnTo>
                    <a:lnTo>
                      <a:pt x="175" y="0"/>
                    </a:lnTo>
                    <a:lnTo>
                      <a:pt x="0" y="0"/>
                    </a:lnTo>
                    <a:lnTo>
                      <a:pt x="0" y="174"/>
                    </a:lnTo>
                    <a:close/>
                    <a:moveTo>
                      <a:pt x="41" y="40"/>
                    </a:moveTo>
                    <a:lnTo>
                      <a:pt x="134" y="40"/>
                    </a:lnTo>
                    <a:lnTo>
                      <a:pt x="134" y="134"/>
                    </a:lnTo>
                    <a:lnTo>
                      <a:pt x="41" y="134"/>
                    </a:lnTo>
                    <a:lnTo>
                      <a:pt x="4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7">
                <a:extLst>
                  <a:ext uri="{FF2B5EF4-FFF2-40B4-BE49-F238E27FC236}">
                    <a16:creationId xmlns:a16="http://schemas.microsoft.com/office/drawing/2014/main" id="{9F056732-49E6-9E4F-AA90-CC062172CC62}"/>
                  </a:ext>
                </a:extLst>
              </p:cNvPr>
              <p:cNvSpPr>
                <a:spLocks noEditPoints="1"/>
              </p:cNvSpPr>
              <p:nvPr/>
            </p:nvSpPr>
            <p:spPr bwMode="auto">
              <a:xfrm>
                <a:off x="808036" y="2603509"/>
                <a:ext cx="273050" cy="273050"/>
              </a:xfrm>
              <a:custGeom>
                <a:avLst/>
                <a:gdLst>
                  <a:gd name="T0" fmla="*/ 0 w 172"/>
                  <a:gd name="T1" fmla="*/ 172 h 172"/>
                  <a:gd name="T2" fmla="*/ 172 w 172"/>
                  <a:gd name="T3" fmla="*/ 172 h 172"/>
                  <a:gd name="T4" fmla="*/ 172 w 172"/>
                  <a:gd name="T5" fmla="*/ 0 h 172"/>
                  <a:gd name="T6" fmla="*/ 0 w 172"/>
                  <a:gd name="T7" fmla="*/ 0 h 172"/>
                  <a:gd name="T8" fmla="*/ 0 w 172"/>
                  <a:gd name="T9" fmla="*/ 172 h 172"/>
                  <a:gd name="T10" fmla="*/ 40 w 172"/>
                  <a:gd name="T11" fmla="*/ 41 h 172"/>
                  <a:gd name="T12" fmla="*/ 131 w 172"/>
                  <a:gd name="T13" fmla="*/ 41 h 172"/>
                  <a:gd name="T14" fmla="*/ 131 w 172"/>
                  <a:gd name="T15" fmla="*/ 132 h 172"/>
                  <a:gd name="T16" fmla="*/ 40 w 172"/>
                  <a:gd name="T17" fmla="*/ 132 h 172"/>
                  <a:gd name="T18" fmla="*/ 40 w 172"/>
                  <a:gd name="T1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0" y="172"/>
                    </a:moveTo>
                    <a:lnTo>
                      <a:pt x="172" y="172"/>
                    </a:lnTo>
                    <a:lnTo>
                      <a:pt x="172" y="0"/>
                    </a:lnTo>
                    <a:lnTo>
                      <a:pt x="0" y="0"/>
                    </a:lnTo>
                    <a:lnTo>
                      <a:pt x="0" y="172"/>
                    </a:lnTo>
                    <a:close/>
                    <a:moveTo>
                      <a:pt x="40" y="41"/>
                    </a:moveTo>
                    <a:lnTo>
                      <a:pt x="131" y="41"/>
                    </a:lnTo>
                    <a:lnTo>
                      <a:pt x="131" y="132"/>
                    </a:lnTo>
                    <a:lnTo>
                      <a:pt x="40" y="132"/>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8">
                <a:extLst>
                  <a:ext uri="{FF2B5EF4-FFF2-40B4-BE49-F238E27FC236}">
                    <a16:creationId xmlns:a16="http://schemas.microsoft.com/office/drawing/2014/main" id="{4E96450E-7DBB-0C4B-B106-B29D505A7B1C}"/>
                  </a:ext>
                </a:extLst>
              </p:cNvPr>
              <p:cNvSpPr>
                <a:spLocks noEditPoints="1"/>
              </p:cNvSpPr>
              <p:nvPr/>
            </p:nvSpPr>
            <p:spPr bwMode="auto">
              <a:xfrm>
                <a:off x="458787" y="2254258"/>
                <a:ext cx="622299" cy="971553"/>
              </a:xfrm>
              <a:custGeom>
                <a:avLst/>
                <a:gdLst>
                  <a:gd name="T0" fmla="*/ 220 w 392"/>
                  <a:gd name="T1" fmla="*/ 505 h 612"/>
                  <a:gd name="T2" fmla="*/ 110 w 392"/>
                  <a:gd name="T3" fmla="*/ 505 h 612"/>
                  <a:gd name="T4" fmla="*/ 107 w 392"/>
                  <a:gd name="T5" fmla="*/ 175 h 612"/>
                  <a:gd name="T6" fmla="*/ 174 w 392"/>
                  <a:gd name="T7" fmla="*/ 175 h 612"/>
                  <a:gd name="T8" fmla="*/ 174 w 392"/>
                  <a:gd name="T9" fmla="*/ 0 h 612"/>
                  <a:gd name="T10" fmla="*/ 0 w 392"/>
                  <a:gd name="T11" fmla="*/ 0 h 612"/>
                  <a:gd name="T12" fmla="*/ 0 w 392"/>
                  <a:gd name="T13" fmla="*/ 175 h 612"/>
                  <a:gd name="T14" fmla="*/ 67 w 392"/>
                  <a:gd name="T15" fmla="*/ 175 h 612"/>
                  <a:gd name="T16" fmla="*/ 69 w 392"/>
                  <a:gd name="T17" fmla="*/ 545 h 612"/>
                  <a:gd name="T18" fmla="*/ 220 w 392"/>
                  <a:gd name="T19" fmla="*/ 545 h 612"/>
                  <a:gd name="T20" fmla="*/ 220 w 392"/>
                  <a:gd name="T21" fmla="*/ 612 h 612"/>
                  <a:gd name="T22" fmla="*/ 392 w 392"/>
                  <a:gd name="T23" fmla="*/ 612 h 612"/>
                  <a:gd name="T24" fmla="*/ 392 w 392"/>
                  <a:gd name="T25" fmla="*/ 438 h 612"/>
                  <a:gd name="T26" fmla="*/ 220 w 392"/>
                  <a:gd name="T27" fmla="*/ 438 h 612"/>
                  <a:gd name="T28" fmla="*/ 220 w 392"/>
                  <a:gd name="T29" fmla="*/ 505 h 612"/>
                  <a:gd name="T30" fmla="*/ 40 w 392"/>
                  <a:gd name="T31" fmla="*/ 41 h 612"/>
                  <a:gd name="T32" fmla="*/ 134 w 392"/>
                  <a:gd name="T33" fmla="*/ 41 h 612"/>
                  <a:gd name="T34" fmla="*/ 134 w 392"/>
                  <a:gd name="T35" fmla="*/ 134 h 612"/>
                  <a:gd name="T36" fmla="*/ 40 w 392"/>
                  <a:gd name="T37" fmla="*/ 134 h 612"/>
                  <a:gd name="T38" fmla="*/ 40 w 392"/>
                  <a:gd name="T39" fmla="*/ 41 h 612"/>
                  <a:gd name="T40" fmla="*/ 260 w 392"/>
                  <a:gd name="T41" fmla="*/ 478 h 612"/>
                  <a:gd name="T42" fmla="*/ 351 w 392"/>
                  <a:gd name="T43" fmla="*/ 478 h 612"/>
                  <a:gd name="T44" fmla="*/ 351 w 392"/>
                  <a:gd name="T45" fmla="*/ 572 h 612"/>
                  <a:gd name="T46" fmla="*/ 260 w 392"/>
                  <a:gd name="T47" fmla="*/ 572 h 612"/>
                  <a:gd name="T48" fmla="*/ 260 w 392"/>
                  <a:gd name="T49" fmla="*/ 47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612">
                    <a:moveTo>
                      <a:pt x="220" y="505"/>
                    </a:moveTo>
                    <a:lnTo>
                      <a:pt x="110" y="505"/>
                    </a:lnTo>
                    <a:lnTo>
                      <a:pt x="107" y="175"/>
                    </a:lnTo>
                    <a:lnTo>
                      <a:pt x="174" y="175"/>
                    </a:lnTo>
                    <a:lnTo>
                      <a:pt x="174" y="0"/>
                    </a:lnTo>
                    <a:lnTo>
                      <a:pt x="0" y="0"/>
                    </a:lnTo>
                    <a:lnTo>
                      <a:pt x="0" y="175"/>
                    </a:lnTo>
                    <a:lnTo>
                      <a:pt x="67" y="175"/>
                    </a:lnTo>
                    <a:lnTo>
                      <a:pt x="69" y="545"/>
                    </a:lnTo>
                    <a:lnTo>
                      <a:pt x="220" y="545"/>
                    </a:lnTo>
                    <a:lnTo>
                      <a:pt x="220" y="612"/>
                    </a:lnTo>
                    <a:lnTo>
                      <a:pt x="392" y="612"/>
                    </a:lnTo>
                    <a:lnTo>
                      <a:pt x="392" y="438"/>
                    </a:lnTo>
                    <a:lnTo>
                      <a:pt x="220" y="438"/>
                    </a:lnTo>
                    <a:lnTo>
                      <a:pt x="220" y="505"/>
                    </a:lnTo>
                    <a:close/>
                    <a:moveTo>
                      <a:pt x="40" y="41"/>
                    </a:moveTo>
                    <a:lnTo>
                      <a:pt x="134" y="41"/>
                    </a:lnTo>
                    <a:lnTo>
                      <a:pt x="134" y="134"/>
                    </a:lnTo>
                    <a:lnTo>
                      <a:pt x="40" y="134"/>
                    </a:lnTo>
                    <a:lnTo>
                      <a:pt x="40" y="41"/>
                    </a:lnTo>
                    <a:close/>
                    <a:moveTo>
                      <a:pt x="260" y="478"/>
                    </a:moveTo>
                    <a:lnTo>
                      <a:pt x="351" y="478"/>
                    </a:lnTo>
                    <a:lnTo>
                      <a:pt x="351" y="572"/>
                    </a:lnTo>
                    <a:lnTo>
                      <a:pt x="260" y="572"/>
                    </a:lnTo>
                    <a:lnTo>
                      <a:pt x="26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9">
                <a:extLst>
                  <a:ext uri="{FF2B5EF4-FFF2-40B4-BE49-F238E27FC236}">
                    <a16:creationId xmlns:a16="http://schemas.microsoft.com/office/drawing/2014/main" id="{827D1779-07B4-2647-95EE-726385563EF9}"/>
                  </a:ext>
                </a:extLst>
              </p:cNvPr>
              <p:cNvSpPr>
                <a:spLocks noEditPoints="1"/>
              </p:cNvSpPr>
              <p:nvPr/>
            </p:nvSpPr>
            <p:spPr bwMode="auto">
              <a:xfrm>
                <a:off x="1152524" y="2254255"/>
                <a:ext cx="277813" cy="277813"/>
              </a:xfrm>
              <a:custGeom>
                <a:avLst/>
                <a:gdLst>
                  <a:gd name="T0" fmla="*/ 0 w 175"/>
                  <a:gd name="T1" fmla="*/ 0 h 175"/>
                  <a:gd name="T2" fmla="*/ 0 w 175"/>
                  <a:gd name="T3" fmla="*/ 175 h 175"/>
                  <a:gd name="T4" fmla="*/ 175 w 175"/>
                  <a:gd name="T5" fmla="*/ 175 h 175"/>
                  <a:gd name="T6" fmla="*/ 175 w 175"/>
                  <a:gd name="T7" fmla="*/ 0 h 175"/>
                  <a:gd name="T8" fmla="*/ 0 w 175"/>
                  <a:gd name="T9" fmla="*/ 0 h 175"/>
                  <a:gd name="T10" fmla="*/ 134 w 175"/>
                  <a:gd name="T11" fmla="*/ 134 h 175"/>
                  <a:gd name="T12" fmla="*/ 41 w 175"/>
                  <a:gd name="T13" fmla="*/ 134 h 175"/>
                  <a:gd name="T14" fmla="*/ 41 w 175"/>
                  <a:gd name="T15" fmla="*/ 41 h 175"/>
                  <a:gd name="T16" fmla="*/ 134 w 175"/>
                  <a:gd name="T17" fmla="*/ 41 h 175"/>
                  <a:gd name="T18" fmla="*/ 134 w 175"/>
                  <a:gd name="T19" fmla="*/ 1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0" y="0"/>
                    </a:moveTo>
                    <a:lnTo>
                      <a:pt x="0" y="175"/>
                    </a:lnTo>
                    <a:lnTo>
                      <a:pt x="175" y="175"/>
                    </a:lnTo>
                    <a:lnTo>
                      <a:pt x="175" y="0"/>
                    </a:lnTo>
                    <a:lnTo>
                      <a:pt x="0" y="0"/>
                    </a:lnTo>
                    <a:close/>
                    <a:moveTo>
                      <a:pt x="134" y="134"/>
                    </a:moveTo>
                    <a:lnTo>
                      <a:pt x="41" y="134"/>
                    </a:lnTo>
                    <a:lnTo>
                      <a:pt x="41" y="41"/>
                    </a:lnTo>
                    <a:lnTo>
                      <a:pt x="134" y="41"/>
                    </a:lnTo>
                    <a:lnTo>
                      <a:pt x="13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0">
                <a:extLst>
                  <a:ext uri="{FF2B5EF4-FFF2-40B4-BE49-F238E27FC236}">
                    <a16:creationId xmlns:a16="http://schemas.microsoft.com/office/drawing/2014/main" id="{2F08E15E-5DEF-E64D-8BB6-A976773E0529}"/>
                  </a:ext>
                </a:extLst>
              </p:cNvPr>
              <p:cNvSpPr>
                <a:spLocks noEditPoints="1"/>
              </p:cNvSpPr>
              <p:nvPr/>
            </p:nvSpPr>
            <p:spPr bwMode="auto">
              <a:xfrm>
                <a:off x="808038" y="2254250"/>
                <a:ext cx="273050" cy="277813"/>
              </a:xfrm>
              <a:custGeom>
                <a:avLst/>
                <a:gdLst>
                  <a:gd name="T0" fmla="*/ 0 w 172"/>
                  <a:gd name="T1" fmla="*/ 175 h 175"/>
                  <a:gd name="T2" fmla="*/ 172 w 172"/>
                  <a:gd name="T3" fmla="*/ 175 h 175"/>
                  <a:gd name="T4" fmla="*/ 172 w 172"/>
                  <a:gd name="T5" fmla="*/ 0 h 175"/>
                  <a:gd name="T6" fmla="*/ 0 w 172"/>
                  <a:gd name="T7" fmla="*/ 0 h 175"/>
                  <a:gd name="T8" fmla="*/ 0 w 172"/>
                  <a:gd name="T9" fmla="*/ 175 h 175"/>
                  <a:gd name="T10" fmla="*/ 40 w 172"/>
                  <a:gd name="T11" fmla="*/ 41 h 175"/>
                  <a:gd name="T12" fmla="*/ 131 w 172"/>
                  <a:gd name="T13" fmla="*/ 41 h 175"/>
                  <a:gd name="T14" fmla="*/ 131 w 172"/>
                  <a:gd name="T15" fmla="*/ 134 h 175"/>
                  <a:gd name="T16" fmla="*/ 40 w 172"/>
                  <a:gd name="T17" fmla="*/ 134 h 175"/>
                  <a:gd name="T18" fmla="*/ 40 w 172"/>
                  <a:gd name="T19" fmla="*/ 4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5">
                    <a:moveTo>
                      <a:pt x="0" y="175"/>
                    </a:moveTo>
                    <a:lnTo>
                      <a:pt x="172" y="175"/>
                    </a:lnTo>
                    <a:lnTo>
                      <a:pt x="172" y="0"/>
                    </a:lnTo>
                    <a:lnTo>
                      <a:pt x="0" y="0"/>
                    </a:lnTo>
                    <a:lnTo>
                      <a:pt x="0" y="175"/>
                    </a:lnTo>
                    <a:close/>
                    <a:moveTo>
                      <a:pt x="40" y="41"/>
                    </a:moveTo>
                    <a:lnTo>
                      <a:pt x="131" y="41"/>
                    </a:lnTo>
                    <a:lnTo>
                      <a:pt x="131" y="134"/>
                    </a:lnTo>
                    <a:lnTo>
                      <a:pt x="40" y="134"/>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a:extLst>
              <a:ext uri="{FF2B5EF4-FFF2-40B4-BE49-F238E27FC236}">
                <a16:creationId xmlns:a16="http://schemas.microsoft.com/office/drawing/2014/main" id="{A7B754FD-37AA-5246-9B8F-4477FC3E0058}"/>
              </a:ext>
            </a:extLst>
          </p:cNvPr>
          <p:cNvGrpSpPr/>
          <p:nvPr/>
        </p:nvGrpSpPr>
        <p:grpSpPr>
          <a:xfrm>
            <a:off x="5578244" y="2392662"/>
            <a:ext cx="1499875" cy="2123364"/>
            <a:chOff x="5578244" y="2392662"/>
            <a:chExt cx="1499875" cy="2123364"/>
          </a:xfrm>
        </p:grpSpPr>
        <p:sp>
          <p:nvSpPr>
            <p:cNvPr id="155" name="Rounded Rectangle 154">
              <a:extLst>
                <a:ext uri="{FF2B5EF4-FFF2-40B4-BE49-F238E27FC236}">
                  <a16:creationId xmlns:a16="http://schemas.microsoft.com/office/drawing/2014/main" id="{8E097AA6-896E-214E-9F34-7E9D0A74C300}"/>
                </a:ext>
              </a:extLst>
            </p:cNvPr>
            <p:cNvSpPr>
              <a:spLocks/>
            </p:cNvSpPr>
            <p:nvPr/>
          </p:nvSpPr>
          <p:spPr>
            <a:xfrm>
              <a:off x="5578244"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56" name="Rounded Rectangle 155">
              <a:extLst>
                <a:ext uri="{FF2B5EF4-FFF2-40B4-BE49-F238E27FC236}">
                  <a16:creationId xmlns:a16="http://schemas.microsoft.com/office/drawing/2014/main" id="{F9C12489-B551-5E45-BE86-934F6B9C06E8}"/>
                </a:ext>
              </a:extLst>
            </p:cNvPr>
            <p:cNvSpPr>
              <a:spLocks/>
            </p:cNvSpPr>
            <p:nvPr/>
          </p:nvSpPr>
          <p:spPr>
            <a:xfrm>
              <a:off x="5717798"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Business</a:t>
              </a:r>
            </a:p>
            <a:p>
              <a:pPr algn="ctr" fontAlgn="ctr"/>
              <a:r>
                <a:rPr lang="en-US" sz="1200" b="1">
                  <a:solidFill>
                    <a:schemeClr val="tx2"/>
                  </a:solidFill>
                </a:rPr>
                <a:t>Recovery</a:t>
              </a:r>
            </a:p>
            <a:p>
              <a:pPr algn="ctr" fontAlgn="ctr"/>
              <a:r>
                <a:rPr lang="en-US" sz="1200" b="1">
                  <a:solidFill>
                    <a:schemeClr val="tx2"/>
                  </a:solidFill>
                </a:rPr>
                <a:t>At speed</a:t>
              </a:r>
            </a:p>
            <a:p>
              <a:pPr algn="ctr" fontAlgn="ctr"/>
              <a:r>
                <a:rPr lang="en-US" sz="1200" b="1">
                  <a:solidFill>
                    <a:schemeClr val="tx2"/>
                  </a:solidFill>
                </a:rPr>
                <a:t>and scale</a:t>
              </a:r>
            </a:p>
          </p:txBody>
        </p:sp>
        <p:grpSp>
          <p:nvGrpSpPr>
            <p:cNvPr id="210" name="Group 147">
              <a:extLst>
                <a:ext uri="{FF2B5EF4-FFF2-40B4-BE49-F238E27FC236}">
                  <a16:creationId xmlns:a16="http://schemas.microsoft.com/office/drawing/2014/main" id="{496C9D5E-06FB-FB48-B612-D4CE3ED97AD6}"/>
                </a:ext>
              </a:extLst>
            </p:cNvPr>
            <p:cNvGrpSpPr>
              <a:grpSpLocks noChangeAspect="1"/>
            </p:cNvGrpSpPr>
            <p:nvPr/>
          </p:nvGrpSpPr>
          <p:grpSpPr bwMode="auto">
            <a:xfrm>
              <a:off x="5824947" y="3436853"/>
              <a:ext cx="1020123" cy="804622"/>
              <a:chOff x="4875" y="1755"/>
              <a:chExt cx="871" cy="687"/>
            </a:xfrm>
            <a:solidFill>
              <a:schemeClr val="tx2"/>
            </a:solidFill>
          </p:grpSpPr>
          <p:sp>
            <p:nvSpPr>
              <p:cNvPr id="211" name="Freeform 148">
                <a:extLst>
                  <a:ext uri="{FF2B5EF4-FFF2-40B4-BE49-F238E27FC236}">
                    <a16:creationId xmlns:a16="http://schemas.microsoft.com/office/drawing/2014/main" id="{20E8A59E-AF1C-054C-B297-B8BDF2E5171D}"/>
                  </a:ext>
                </a:extLst>
              </p:cNvPr>
              <p:cNvSpPr>
                <a:spLocks/>
              </p:cNvSpPr>
              <p:nvPr/>
            </p:nvSpPr>
            <p:spPr bwMode="auto">
              <a:xfrm>
                <a:off x="5022" y="1755"/>
                <a:ext cx="576" cy="412"/>
              </a:xfrm>
              <a:custGeom>
                <a:avLst/>
                <a:gdLst>
                  <a:gd name="T0" fmla="*/ 576 w 576"/>
                  <a:gd name="T1" fmla="*/ 412 h 412"/>
                  <a:gd name="T2" fmla="*/ 524 w 576"/>
                  <a:gd name="T3" fmla="*/ 412 h 412"/>
                  <a:gd name="T4" fmla="*/ 524 w 576"/>
                  <a:gd name="T5" fmla="*/ 50 h 412"/>
                  <a:gd name="T6" fmla="*/ 50 w 576"/>
                  <a:gd name="T7" fmla="*/ 50 h 412"/>
                  <a:gd name="T8" fmla="*/ 50 w 576"/>
                  <a:gd name="T9" fmla="*/ 150 h 412"/>
                  <a:gd name="T10" fmla="*/ 0 w 576"/>
                  <a:gd name="T11" fmla="*/ 150 h 412"/>
                  <a:gd name="T12" fmla="*/ 0 w 576"/>
                  <a:gd name="T13" fmla="*/ 0 h 412"/>
                  <a:gd name="T14" fmla="*/ 576 w 576"/>
                  <a:gd name="T15" fmla="*/ 0 h 412"/>
                  <a:gd name="T16" fmla="*/ 576 w 576"/>
                  <a:gd name="T1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12">
                    <a:moveTo>
                      <a:pt x="576" y="412"/>
                    </a:moveTo>
                    <a:lnTo>
                      <a:pt x="524" y="412"/>
                    </a:lnTo>
                    <a:lnTo>
                      <a:pt x="524" y="50"/>
                    </a:lnTo>
                    <a:lnTo>
                      <a:pt x="50" y="50"/>
                    </a:lnTo>
                    <a:lnTo>
                      <a:pt x="50" y="150"/>
                    </a:lnTo>
                    <a:lnTo>
                      <a:pt x="0" y="150"/>
                    </a:lnTo>
                    <a:lnTo>
                      <a:pt x="0" y="0"/>
                    </a:lnTo>
                    <a:lnTo>
                      <a:pt x="576" y="0"/>
                    </a:lnTo>
                    <a:lnTo>
                      <a:pt x="576" y="4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2" name="Freeform 149">
                <a:extLst>
                  <a:ext uri="{FF2B5EF4-FFF2-40B4-BE49-F238E27FC236}">
                    <a16:creationId xmlns:a16="http://schemas.microsoft.com/office/drawing/2014/main" id="{709B28F1-506E-0D4E-89CE-51472D2B7B8B}"/>
                  </a:ext>
                </a:extLst>
              </p:cNvPr>
              <p:cNvSpPr>
                <a:spLocks/>
              </p:cNvSpPr>
              <p:nvPr/>
            </p:nvSpPr>
            <p:spPr bwMode="auto">
              <a:xfrm>
                <a:off x="5022" y="2027"/>
                <a:ext cx="576" cy="415"/>
              </a:xfrm>
              <a:custGeom>
                <a:avLst/>
                <a:gdLst>
                  <a:gd name="T0" fmla="*/ 576 w 576"/>
                  <a:gd name="T1" fmla="*/ 415 h 415"/>
                  <a:gd name="T2" fmla="*/ 0 w 576"/>
                  <a:gd name="T3" fmla="*/ 415 h 415"/>
                  <a:gd name="T4" fmla="*/ 0 w 576"/>
                  <a:gd name="T5" fmla="*/ 0 h 415"/>
                  <a:gd name="T6" fmla="*/ 50 w 576"/>
                  <a:gd name="T7" fmla="*/ 0 h 415"/>
                  <a:gd name="T8" fmla="*/ 50 w 576"/>
                  <a:gd name="T9" fmla="*/ 362 h 415"/>
                  <a:gd name="T10" fmla="*/ 524 w 576"/>
                  <a:gd name="T11" fmla="*/ 362 h 415"/>
                  <a:gd name="T12" fmla="*/ 524 w 576"/>
                  <a:gd name="T13" fmla="*/ 262 h 415"/>
                  <a:gd name="T14" fmla="*/ 576 w 576"/>
                  <a:gd name="T15" fmla="*/ 262 h 415"/>
                  <a:gd name="T16" fmla="*/ 576 w 576"/>
                  <a:gd name="T1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15">
                    <a:moveTo>
                      <a:pt x="576" y="415"/>
                    </a:moveTo>
                    <a:lnTo>
                      <a:pt x="0" y="415"/>
                    </a:lnTo>
                    <a:lnTo>
                      <a:pt x="0" y="0"/>
                    </a:lnTo>
                    <a:lnTo>
                      <a:pt x="50" y="0"/>
                    </a:lnTo>
                    <a:lnTo>
                      <a:pt x="50" y="362"/>
                    </a:lnTo>
                    <a:lnTo>
                      <a:pt x="524" y="362"/>
                    </a:lnTo>
                    <a:lnTo>
                      <a:pt x="524" y="262"/>
                    </a:lnTo>
                    <a:lnTo>
                      <a:pt x="576" y="262"/>
                    </a:lnTo>
                    <a:lnTo>
                      <a:pt x="576" y="4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3" name="Freeform 150">
                <a:extLst>
                  <a:ext uri="{FF2B5EF4-FFF2-40B4-BE49-F238E27FC236}">
                    <a16:creationId xmlns:a16="http://schemas.microsoft.com/office/drawing/2014/main" id="{635AEF55-C611-6348-9FFC-02BDF3EDE052}"/>
                  </a:ext>
                </a:extLst>
              </p:cNvPr>
              <p:cNvSpPr>
                <a:spLocks/>
              </p:cNvSpPr>
              <p:nvPr/>
            </p:nvSpPr>
            <p:spPr bwMode="auto">
              <a:xfrm>
                <a:off x="4875" y="1957"/>
                <a:ext cx="342" cy="244"/>
              </a:xfrm>
              <a:custGeom>
                <a:avLst/>
                <a:gdLst>
                  <a:gd name="T0" fmla="*/ 304 w 342"/>
                  <a:gd name="T1" fmla="*/ 244 h 244"/>
                  <a:gd name="T2" fmla="*/ 171 w 342"/>
                  <a:gd name="T3" fmla="*/ 81 h 244"/>
                  <a:gd name="T4" fmla="*/ 38 w 342"/>
                  <a:gd name="T5" fmla="*/ 244 h 244"/>
                  <a:gd name="T6" fmla="*/ 0 w 342"/>
                  <a:gd name="T7" fmla="*/ 210 h 244"/>
                  <a:gd name="T8" fmla="*/ 171 w 342"/>
                  <a:gd name="T9" fmla="*/ 0 h 244"/>
                  <a:gd name="T10" fmla="*/ 342 w 342"/>
                  <a:gd name="T11" fmla="*/ 210 h 244"/>
                  <a:gd name="T12" fmla="*/ 304 w 342"/>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342" h="244">
                    <a:moveTo>
                      <a:pt x="304" y="244"/>
                    </a:moveTo>
                    <a:lnTo>
                      <a:pt x="171" y="81"/>
                    </a:lnTo>
                    <a:lnTo>
                      <a:pt x="38" y="244"/>
                    </a:lnTo>
                    <a:lnTo>
                      <a:pt x="0" y="210"/>
                    </a:lnTo>
                    <a:lnTo>
                      <a:pt x="171" y="0"/>
                    </a:lnTo>
                    <a:lnTo>
                      <a:pt x="342" y="210"/>
                    </a:lnTo>
                    <a:lnTo>
                      <a:pt x="304" y="2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sp>
            <p:nvSpPr>
              <p:cNvPr id="214" name="Freeform 151">
                <a:extLst>
                  <a:ext uri="{FF2B5EF4-FFF2-40B4-BE49-F238E27FC236}">
                    <a16:creationId xmlns:a16="http://schemas.microsoft.com/office/drawing/2014/main" id="{5579CE35-BA77-8A45-90D0-3D97D54E48B5}"/>
                  </a:ext>
                </a:extLst>
              </p:cNvPr>
              <p:cNvSpPr>
                <a:spLocks/>
              </p:cNvSpPr>
              <p:nvPr/>
            </p:nvSpPr>
            <p:spPr bwMode="auto">
              <a:xfrm>
                <a:off x="5401" y="1998"/>
                <a:ext cx="345" cy="241"/>
              </a:xfrm>
              <a:custGeom>
                <a:avLst/>
                <a:gdLst>
                  <a:gd name="T0" fmla="*/ 171 w 345"/>
                  <a:gd name="T1" fmla="*/ 241 h 241"/>
                  <a:gd name="T2" fmla="*/ 0 w 345"/>
                  <a:gd name="T3" fmla="*/ 31 h 241"/>
                  <a:gd name="T4" fmla="*/ 40 w 345"/>
                  <a:gd name="T5" fmla="*/ 0 h 241"/>
                  <a:gd name="T6" fmla="*/ 171 w 345"/>
                  <a:gd name="T7" fmla="*/ 160 h 241"/>
                  <a:gd name="T8" fmla="*/ 304 w 345"/>
                  <a:gd name="T9" fmla="*/ 0 h 241"/>
                  <a:gd name="T10" fmla="*/ 345 w 345"/>
                  <a:gd name="T11" fmla="*/ 31 h 241"/>
                  <a:gd name="T12" fmla="*/ 171 w 345"/>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345" h="241">
                    <a:moveTo>
                      <a:pt x="171" y="241"/>
                    </a:moveTo>
                    <a:lnTo>
                      <a:pt x="0" y="31"/>
                    </a:lnTo>
                    <a:lnTo>
                      <a:pt x="40" y="0"/>
                    </a:lnTo>
                    <a:lnTo>
                      <a:pt x="171" y="160"/>
                    </a:lnTo>
                    <a:lnTo>
                      <a:pt x="304" y="0"/>
                    </a:lnTo>
                    <a:lnTo>
                      <a:pt x="345" y="31"/>
                    </a:lnTo>
                    <a:lnTo>
                      <a:pt x="171" y="2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p>
            </p:txBody>
          </p:sp>
        </p:grpSp>
      </p:grpSp>
      <p:grpSp>
        <p:nvGrpSpPr>
          <p:cNvPr id="6" name="Group 5">
            <a:extLst>
              <a:ext uri="{FF2B5EF4-FFF2-40B4-BE49-F238E27FC236}">
                <a16:creationId xmlns:a16="http://schemas.microsoft.com/office/drawing/2014/main" id="{42164D86-6E8C-AD4B-A2CE-8436EA34A013}"/>
              </a:ext>
            </a:extLst>
          </p:cNvPr>
          <p:cNvGrpSpPr/>
          <p:nvPr/>
        </p:nvGrpSpPr>
        <p:grpSpPr>
          <a:xfrm>
            <a:off x="2116066" y="2392662"/>
            <a:ext cx="1499875" cy="2123364"/>
            <a:chOff x="2116066" y="2392662"/>
            <a:chExt cx="1499875" cy="2123364"/>
          </a:xfrm>
        </p:grpSpPr>
        <p:sp>
          <p:nvSpPr>
            <p:cNvPr id="115" name="Rounded Rectangle 114">
              <a:extLst>
                <a:ext uri="{FF2B5EF4-FFF2-40B4-BE49-F238E27FC236}">
                  <a16:creationId xmlns:a16="http://schemas.microsoft.com/office/drawing/2014/main" id="{08012306-016E-A44B-AAF8-3E7AD6E7A689}"/>
                </a:ext>
              </a:extLst>
            </p:cNvPr>
            <p:cNvSpPr>
              <a:spLocks/>
            </p:cNvSpPr>
            <p:nvPr/>
          </p:nvSpPr>
          <p:spPr>
            <a:xfrm>
              <a:off x="2116066" y="2668530"/>
              <a:ext cx="1499875" cy="1847496"/>
            </a:xfrm>
            <a:prstGeom prst="roundRect">
              <a:avLst>
                <a:gd name="adj" fmla="val 5352"/>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endParaRPr lang="en-US" sz="1050" b="1">
                <a:solidFill>
                  <a:schemeClr val="tx2"/>
                </a:solidFill>
              </a:endParaRPr>
            </a:p>
          </p:txBody>
        </p:sp>
        <p:sp>
          <p:nvSpPr>
            <p:cNvPr id="116" name="Rounded Rectangle 115">
              <a:extLst>
                <a:ext uri="{FF2B5EF4-FFF2-40B4-BE49-F238E27FC236}">
                  <a16:creationId xmlns:a16="http://schemas.microsoft.com/office/drawing/2014/main" id="{E73D8B09-949F-2E41-BC91-798E663AEA98}"/>
                </a:ext>
              </a:extLst>
            </p:cNvPr>
            <p:cNvSpPr>
              <a:spLocks/>
            </p:cNvSpPr>
            <p:nvPr/>
          </p:nvSpPr>
          <p:spPr>
            <a:xfrm>
              <a:off x="2255620" y="2392662"/>
              <a:ext cx="1260004" cy="804622"/>
            </a:xfrm>
            <a:prstGeom prst="roundRect">
              <a:avLst>
                <a:gd name="adj" fmla="val 2132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200" b="1">
                  <a:solidFill>
                    <a:schemeClr val="tx2"/>
                  </a:solidFill>
                </a:rPr>
                <a:t>AI/ML based </a:t>
              </a:r>
              <a:br>
                <a:rPr lang="en-US" sz="1200" b="1">
                  <a:solidFill>
                    <a:schemeClr val="tx2"/>
                  </a:solidFill>
                </a:rPr>
              </a:br>
              <a:r>
                <a:rPr lang="en-US" sz="1200" b="1">
                  <a:solidFill>
                    <a:schemeClr val="tx2"/>
                  </a:solidFill>
                </a:rPr>
                <a:t>security </a:t>
              </a:r>
              <a:br>
                <a:rPr lang="en-US" sz="1200" b="1">
                  <a:solidFill>
                    <a:schemeClr val="tx2"/>
                  </a:solidFill>
                </a:rPr>
              </a:br>
              <a:r>
                <a:rPr lang="en-US" sz="1200" b="1">
                  <a:solidFill>
                    <a:schemeClr val="tx2"/>
                  </a:solidFill>
                </a:rPr>
                <a:t>analytics tools</a:t>
              </a:r>
            </a:p>
          </p:txBody>
        </p:sp>
        <p:grpSp>
          <p:nvGrpSpPr>
            <p:cNvPr id="215" name="Group 214">
              <a:extLst>
                <a:ext uri="{FF2B5EF4-FFF2-40B4-BE49-F238E27FC236}">
                  <a16:creationId xmlns:a16="http://schemas.microsoft.com/office/drawing/2014/main" id="{63A52925-28F3-624B-BDAA-B710271FD225}"/>
                </a:ext>
              </a:extLst>
            </p:cNvPr>
            <p:cNvGrpSpPr>
              <a:grpSpLocks noChangeAspect="1"/>
            </p:cNvGrpSpPr>
            <p:nvPr/>
          </p:nvGrpSpPr>
          <p:grpSpPr>
            <a:xfrm>
              <a:off x="2435652" y="3403076"/>
              <a:ext cx="857714" cy="855965"/>
              <a:chOff x="3474715" y="90207"/>
              <a:chExt cx="549760" cy="548640"/>
            </a:xfrm>
            <a:solidFill>
              <a:schemeClr val="tx2"/>
            </a:solidFill>
          </p:grpSpPr>
          <p:sp>
            <p:nvSpPr>
              <p:cNvPr id="216" name="Freeform 77">
                <a:extLst>
                  <a:ext uri="{FF2B5EF4-FFF2-40B4-BE49-F238E27FC236}">
                    <a16:creationId xmlns:a16="http://schemas.microsoft.com/office/drawing/2014/main" id="{B2C26961-C714-1949-B416-73D3A8A80846}"/>
                  </a:ext>
                </a:extLst>
              </p:cNvPr>
              <p:cNvSpPr>
                <a:spLocks noChangeAspect="1" noEditPoints="1"/>
              </p:cNvSpPr>
              <p:nvPr/>
            </p:nvSpPr>
            <p:spPr bwMode="auto">
              <a:xfrm>
                <a:off x="3474715" y="90207"/>
                <a:ext cx="549760" cy="548640"/>
              </a:xfrm>
              <a:custGeom>
                <a:avLst/>
                <a:gdLst>
                  <a:gd name="T0" fmla="*/ 517 w 517"/>
                  <a:gd name="T1" fmla="*/ 494 h 516"/>
                  <a:gd name="T2" fmla="*/ 346 w 517"/>
                  <a:gd name="T3" fmla="*/ 322 h 516"/>
                  <a:gd name="T4" fmla="*/ 392 w 517"/>
                  <a:gd name="T5" fmla="*/ 196 h 516"/>
                  <a:gd name="T6" fmla="*/ 196 w 517"/>
                  <a:gd name="T7" fmla="*/ 0 h 516"/>
                  <a:gd name="T8" fmla="*/ 0 w 517"/>
                  <a:gd name="T9" fmla="*/ 196 h 516"/>
                  <a:gd name="T10" fmla="*/ 196 w 517"/>
                  <a:gd name="T11" fmla="*/ 392 h 516"/>
                  <a:gd name="T12" fmla="*/ 322 w 517"/>
                  <a:gd name="T13" fmla="*/ 346 h 516"/>
                  <a:gd name="T14" fmla="*/ 495 w 517"/>
                  <a:gd name="T15" fmla="*/ 516 h 516"/>
                  <a:gd name="T16" fmla="*/ 517 w 517"/>
                  <a:gd name="T17" fmla="*/ 494 h 516"/>
                  <a:gd name="T18" fmla="*/ 196 w 517"/>
                  <a:gd name="T19" fmla="*/ 360 h 516"/>
                  <a:gd name="T20" fmla="*/ 32 w 517"/>
                  <a:gd name="T21" fmla="*/ 196 h 516"/>
                  <a:gd name="T22" fmla="*/ 196 w 517"/>
                  <a:gd name="T23" fmla="*/ 32 h 516"/>
                  <a:gd name="T24" fmla="*/ 360 w 517"/>
                  <a:gd name="T25" fmla="*/ 196 h 516"/>
                  <a:gd name="T26" fmla="*/ 196 w 517"/>
                  <a:gd name="T27" fmla="*/ 36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7" h="516">
                    <a:moveTo>
                      <a:pt x="517" y="494"/>
                    </a:moveTo>
                    <a:cubicBezTo>
                      <a:pt x="346" y="322"/>
                      <a:pt x="346" y="322"/>
                      <a:pt x="346" y="322"/>
                    </a:cubicBezTo>
                    <a:cubicBezTo>
                      <a:pt x="374" y="288"/>
                      <a:pt x="392" y="244"/>
                      <a:pt x="392" y="196"/>
                    </a:cubicBezTo>
                    <a:cubicBezTo>
                      <a:pt x="392" y="88"/>
                      <a:pt x="304" y="0"/>
                      <a:pt x="196" y="0"/>
                    </a:cubicBezTo>
                    <a:cubicBezTo>
                      <a:pt x="88" y="0"/>
                      <a:pt x="0" y="88"/>
                      <a:pt x="0" y="196"/>
                    </a:cubicBezTo>
                    <a:cubicBezTo>
                      <a:pt x="0" y="304"/>
                      <a:pt x="88" y="392"/>
                      <a:pt x="196" y="392"/>
                    </a:cubicBezTo>
                    <a:cubicBezTo>
                      <a:pt x="244" y="392"/>
                      <a:pt x="288" y="375"/>
                      <a:pt x="322" y="346"/>
                    </a:cubicBezTo>
                    <a:cubicBezTo>
                      <a:pt x="495" y="516"/>
                      <a:pt x="495" y="516"/>
                      <a:pt x="495" y="516"/>
                    </a:cubicBezTo>
                    <a:lnTo>
                      <a:pt x="517" y="494"/>
                    </a:lnTo>
                    <a:close/>
                    <a:moveTo>
                      <a:pt x="196" y="360"/>
                    </a:moveTo>
                    <a:cubicBezTo>
                      <a:pt x="106" y="360"/>
                      <a:pt x="32" y="287"/>
                      <a:pt x="32" y="196"/>
                    </a:cubicBezTo>
                    <a:cubicBezTo>
                      <a:pt x="32" y="106"/>
                      <a:pt x="106" y="32"/>
                      <a:pt x="196" y="32"/>
                    </a:cubicBezTo>
                    <a:cubicBezTo>
                      <a:pt x="286" y="32"/>
                      <a:pt x="360" y="106"/>
                      <a:pt x="360" y="196"/>
                    </a:cubicBezTo>
                    <a:cubicBezTo>
                      <a:pt x="360" y="287"/>
                      <a:pt x="286" y="360"/>
                      <a:pt x="196" y="360"/>
                    </a:cubicBezTo>
                    <a:close/>
                  </a:path>
                </a:pathLst>
              </a:custGeom>
              <a:grpFill/>
              <a:ln>
                <a:noFill/>
              </a:ln>
            </p:spPr>
            <p:txBody>
              <a:bodyPr vert="horz" wrap="square" lIns="0" tIns="45720" rIns="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
            <p:nvSpPr>
              <p:cNvPr id="217" name="Freeform 125">
                <a:extLst>
                  <a:ext uri="{FF2B5EF4-FFF2-40B4-BE49-F238E27FC236}">
                    <a16:creationId xmlns:a16="http://schemas.microsoft.com/office/drawing/2014/main" id="{C0F582C1-2C00-074E-B3E8-658E18CE3FB4}"/>
                  </a:ext>
                </a:extLst>
              </p:cNvPr>
              <p:cNvSpPr>
                <a:spLocks noChangeAspect="1"/>
              </p:cNvSpPr>
              <p:nvPr/>
            </p:nvSpPr>
            <p:spPr bwMode="auto">
              <a:xfrm>
                <a:off x="3546621" y="169584"/>
                <a:ext cx="276080" cy="262038"/>
              </a:xfrm>
              <a:custGeom>
                <a:avLst/>
                <a:gdLst>
                  <a:gd name="T0" fmla="*/ 436 w 724"/>
                  <a:gd name="T1" fmla="*/ 688 h 688"/>
                  <a:gd name="T2" fmla="*/ 286 w 724"/>
                  <a:gd name="T3" fmla="*/ 160 h 688"/>
                  <a:gd name="T4" fmla="*/ 212 w 724"/>
                  <a:gd name="T5" fmla="*/ 394 h 688"/>
                  <a:gd name="T6" fmla="*/ 0 w 724"/>
                  <a:gd name="T7" fmla="*/ 394 h 688"/>
                  <a:gd name="T8" fmla="*/ 0 w 724"/>
                  <a:gd name="T9" fmla="*/ 349 h 688"/>
                  <a:gd name="T10" fmla="*/ 178 w 724"/>
                  <a:gd name="T11" fmla="*/ 349 h 688"/>
                  <a:gd name="T12" fmla="*/ 286 w 724"/>
                  <a:gd name="T13" fmla="*/ 0 h 688"/>
                  <a:gd name="T14" fmla="*/ 438 w 724"/>
                  <a:gd name="T15" fmla="*/ 530 h 688"/>
                  <a:gd name="T16" fmla="*/ 502 w 724"/>
                  <a:gd name="T17" fmla="*/ 322 h 688"/>
                  <a:gd name="T18" fmla="*/ 724 w 724"/>
                  <a:gd name="T19" fmla="*/ 322 h 688"/>
                  <a:gd name="T20" fmla="*/ 724 w 724"/>
                  <a:gd name="T21" fmla="*/ 368 h 688"/>
                  <a:gd name="T22" fmla="*/ 536 w 724"/>
                  <a:gd name="T23" fmla="*/ 368 h 688"/>
                  <a:gd name="T24" fmla="*/ 436 w 724"/>
                  <a:gd name="T25" fmla="*/ 688 h 688"/>
                  <a:gd name="connsiteX0" fmla="*/ 6022 w 10000"/>
                  <a:gd name="connsiteY0" fmla="*/ 10000 h 10000"/>
                  <a:gd name="connsiteX1" fmla="*/ 3950 w 10000"/>
                  <a:gd name="connsiteY1" fmla="*/ 2326 h 10000"/>
                  <a:gd name="connsiteX2" fmla="*/ 2928 w 10000"/>
                  <a:gd name="connsiteY2" fmla="*/ 5727 h 10000"/>
                  <a:gd name="connsiteX3" fmla="*/ 0 w 10000"/>
                  <a:gd name="connsiteY3" fmla="*/ 5727 h 10000"/>
                  <a:gd name="connsiteX4" fmla="*/ 0 w 10000"/>
                  <a:gd name="connsiteY4" fmla="*/ 5073 h 10000"/>
                  <a:gd name="connsiteX5" fmla="*/ 2459 w 10000"/>
                  <a:gd name="connsiteY5" fmla="*/ 5073 h 10000"/>
                  <a:gd name="connsiteX6" fmla="*/ 3950 w 10000"/>
                  <a:gd name="connsiteY6" fmla="*/ 0 h 10000"/>
                  <a:gd name="connsiteX7" fmla="*/ 6050 w 10000"/>
                  <a:gd name="connsiteY7" fmla="*/ 7703 h 10000"/>
                  <a:gd name="connsiteX8" fmla="*/ 6934 w 10000"/>
                  <a:gd name="connsiteY8" fmla="*/ 4680 h 10000"/>
                  <a:gd name="connsiteX9" fmla="*/ 10000 w 10000"/>
                  <a:gd name="connsiteY9" fmla="*/ 4680 h 10000"/>
                  <a:gd name="connsiteX10" fmla="*/ 10000 w 10000"/>
                  <a:gd name="connsiteY10" fmla="*/ 5780 h 10000"/>
                  <a:gd name="connsiteX11" fmla="*/ 7403 w 10000"/>
                  <a:gd name="connsiteY11" fmla="*/ 5349 h 10000"/>
                  <a:gd name="connsiteX12" fmla="*/ 6022 w 10000"/>
                  <a:gd name="connsiteY12" fmla="*/ 10000 h 10000"/>
                  <a:gd name="connsiteX0" fmla="*/ 6022 w 10000"/>
                  <a:gd name="connsiteY0" fmla="*/ 10000 h 10000"/>
                  <a:gd name="connsiteX1" fmla="*/ 3950 w 10000"/>
                  <a:gd name="connsiteY1" fmla="*/ 2326 h 10000"/>
                  <a:gd name="connsiteX2" fmla="*/ 2928 w 10000"/>
                  <a:gd name="connsiteY2" fmla="*/ 5727 h 10000"/>
                  <a:gd name="connsiteX3" fmla="*/ 0 w 10000"/>
                  <a:gd name="connsiteY3" fmla="*/ 5727 h 10000"/>
                  <a:gd name="connsiteX4" fmla="*/ 0 w 10000"/>
                  <a:gd name="connsiteY4" fmla="*/ 5073 h 10000"/>
                  <a:gd name="connsiteX5" fmla="*/ 2459 w 10000"/>
                  <a:gd name="connsiteY5" fmla="*/ 5073 h 10000"/>
                  <a:gd name="connsiteX6" fmla="*/ 3950 w 10000"/>
                  <a:gd name="connsiteY6" fmla="*/ 0 h 10000"/>
                  <a:gd name="connsiteX7" fmla="*/ 6050 w 10000"/>
                  <a:gd name="connsiteY7" fmla="*/ 7703 h 10000"/>
                  <a:gd name="connsiteX8" fmla="*/ 6934 w 10000"/>
                  <a:gd name="connsiteY8" fmla="*/ 4680 h 10000"/>
                  <a:gd name="connsiteX9" fmla="*/ 10000 w 10000"/>
                  <a:gd name="connsiteY9" fmla="*/ 4680 h 10000"/>
                  <a:gd name="connsiteX10" fmla="*/ 10000 w 10000"/>
                  <a:gd name="connsiteY10" fmla="*/ 5780 h 10000"/>
                  <a:gd name="connsiteX11" fmla="*/ 7266 w 10000"/>
                  <a:gd name="connsiteY11" fmla="*/ 5780 h 10000"/>
                  <a:gd name="connsiteX12" fmla="*/ 6022 w 10000"/>
                  <a:gd name="connsiteY12" fmla="*/ 10000 h 10000"/>
                  <a:gd name="connsiteX0" fmla="*/ 6068 w 10046"/>
                  <a:gd name="connsiteY0" fmla="*/ 10000 h 10000"/>
                  <a:gd name="connsiteX1" fmla="*/ 3996 w 10046"/>
                  <a:gd name="connsiteY1" fmla="*/ 2326 h 10000"/>
                  <a:gd name="connsiteX2" fmla="*/ 2974 w 10046"/>
                  <a:gd name="connsiteY2" fmla="*/ 5727 h 10000"/>
                  <a:gd name="connsiteX3" fmla="*/ 0 w 10046"/>
                  <a:gd name="connsiteY3" fmla="*/ 6302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2326 h 10000"/>
                  <a:gd name="connsiteX2" fmla="*/ 2792 w 10046"/>
                  <a:gd name="connsiteY2" fmla="*/ 6158 h 10000"/>
                  <a:gd name="connsiteX3" fmla="*/ 0 w 10046"/>
                  <a:gd name="connsiteY3" fmla="*/ 6302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2326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96 w 10046"/>
                  <a:gd name="connsiteY7" fmla="*/ 7703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980 w 10046"/>
                  <a:gd name="connsiteY8" fmla="*/ 4680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2792 w 10046"/>
                  <a:gd name="connsiteY2" fmla="*/ 6158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47 w 10002"/>
                  <a:gd name="connsiteY3" fmla="*/ 6158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15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47 w 10002"/>
                  <a:gd name="connsiteY3" fmla="*/ 6062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062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68 w 10046"/>
                  <a:gd name="connsiteY0" fmla="*/ 10000 h 10000"/>
                  <a:gd name="connsiteX1" fmla="*/ 3996 w 10046"/>
                  <a:gd name="connsiteY1" fmla="*/ 3045 h 10000"/>
                  <a:gd name="connsiteX2" fmla="*/ 3202 w 10046"/>
                  <a:gd name="connsiteY2" fmla="*/ 6110 h 10000"/>
                  <a:gd name="connsiteX3" fmla="*/ 0 w 10046"/>
                  <a:gd name="connsiteY3" fmla="*/ 6098 h 10000"/>
                  <a:gd name="connsiteX4" fmla="*/ 46 w 10046"/>
                  <a:gd name="connsiteY4" fmla="*/ 5073 h 10000"/>
                  <a:gd name="connsiteX5" fmla="*/ 2505 w 10046"/>
                  <a:gd name="connsiteY5" fmla="*/ 5073 h 10000"/>
                  <a:gd name="connsiteX6" fmla="*/ 3996 w 10046"/>
                  <a:gd name="connsiteY6" fmla="*/ 0 h 10000"/>
                  <a:gd name="connsiteX7" fmla="*/ 6050 w 10046"/>
                  <a:gd name="connsiteY7" fmla="*/ 7032 h 10000"/>
                  <a:gd name="connsiteX8" fmla="*/ 6570 w 10046"/>
                  <a:gd name="connsiteY8" fmla="*/ 4728 h 10000"/>
                  <a:gd name="connsiteX9" fmla="*/ 10046 w 10046"/>
                  <a:gd name="connsiteY9" fmla="*/ 4680 h 10000"/>
                  <a:gd name="connsiteX10" fmla="*/ 10046 w 10046"/>
                  <a:gd name="connsiteY10" fmla="*/ 5780 h 10000"/>
                  <a:gd name="connsiteX11" fmla="*/ 7312 w 10046"/>
                  <a:gd name="connsiteY11" fmla="*/ 5780 h 10000"/>
                  <a:gd name="connsiteX12" fmla="*/ 6068 w 10046"/>
                  <a:gd name="connsiteY12" fmla="*/ 10000 h 10000"/>
                  <a:gd name="connsiteX0" fmla="*/ 6024 w 10002"/>
                  <a:gd name="connsiteY0" fmla="*/ 10000 h 10000"/>
                  <a:gd name="connsiteX1" fmla="*/ 3952 w 10002"/>
                  <a:gd name="connsiteY1" fmla="*/ 3045 h 10000"/>
                  <a:gd name="connsiteX2" fmla="*/ 3158 w 10002"/>
                  <a:gd name="connsiteY2" fmla="*/ 6110 h 10000"/>
                  <a:gd name="connsiteX3" fmla="*/ 58 w 10002"/>
                  <a:gd name="connsiteY3" fmla="*/ 6098 h 10000"/>
                  <a:gd name="connsiteX4" fmla="*/ 2 w 10002"/>
                  <a:gd name="connsiteY4" fmla="*/ 5073 h 10000"/>
                  <a:gd name="connsiteX5" fmla="*/ 2461 w 10002"/>
                  <a:gd name="connsiteY5" fmla="*/ 5073 h 10000"/>
                  <a:gd name="connsiteX6" fmla="*/ 3952 w 10002"/>
                  <a:gd name="connsiteY6" fmla="*/ 0 h 10000"/>
                  <a:gd name="connsiteX7" fmla="*/ 6006 w 10002"/>
                  <a:gd name="connsiteY7" fmla="*/ 7032 h 10000"/>
                  <a:gd name="connsiteX8" fmla="*/ 6526 w 10002"/>
                  <a:gd name="connsiteY8" fmla="*/ 4728 h 10000"/>
                  <a:gd name="connsiteX9" fmla="*/ 10002 w 10002"/>
                  <a:gd name="connsiteY9" fmla="*/ 4680 h 10000"/>
                  <a:gd name="connsiteX10" fmla="*/ 10002 w 10002"/>
                  <a:gd name="connsiteY10" fmla="*/ 5780 h 10000"/>
                  <a:gd name="connsiteX11" fmla="*/ 7268 w 10002"/>
                  <a:gd name="connsiteY11" fmla="*/ 5780 h 10000"/>
                  <a:gd name="connsiteX12" fmla="*/ 6024 w 10002"/>
                  <a:gd name="connsiteY12" fmla="*/ 10000 h 10000"/>
                  <a:gd name="connsiteX0" fmla="*/ 6034 w 10012"/>
                  <a:gd name="connsiteY0" fmla="*/ 10000 h 10000"/>
                  <a:gd name="connsiteX1" fmla="*/ 3962 w 10012"/>
                  <a:gd name="connsiteY1" fmla="*/ 3045 h 10000"/>
                  <a:gd name="connsiteX2" fmla="*/ 3168 w 10012"/>
                  <a:gd name="connsiteY2" fmla="*/ 6110 h 10000"/>
                  <a:gd name="connsiteX3" fmla="*/ 0 w 10012"/>
                  <a:gd name="connsiteY3" fmla="*/ 6098 h 10000"/>
                  <a:gd name="connsiteX4" fmla="*/ 12 w 10012"/>
                  <a:gd name="connsiteY4" fmla="*/ 5073 h 10000"/>
                  <a:gd name="connsiteX5" fmla="*/ 2471 w 10012"/>
                  <a:gd name="connsiteY5" fmla="*/ 5073 h 10000"/>
                  <a:gd name="connsiteX6" fmla="*/ 3962 w 10012"/>
                  <a:gd name="connsiteY6" fmla="*/ 0 h 10000"/>
                  <a:gd name="connsiteX7" fmla="*/ 6016 w 10012"/>
                  <a:gd name="connsiteY7" fmla="*/ 7032 h 10000"/>
                  <a:gd name="connsiteX8" fmla="*/ 6536 w 10012"/>
                  <a:gd name="connsiteY8" fmla="*/ 4728 h 10000"/>
                  <a:gd name="connsiteX9" fmla="*/ 10012 w 10012"/>
                  <a:gd name="connsiteY9" fmla="*/ 4680 h 10000"/>
                  <a:gd name="connsiteX10" fmla="*/ 10012 w 10012"/>
                  <a:gd name="connsiteY10" fmla="*/ 5780 h 10000"/>
                  <a:gd name="connsiteX11" fmla="*/ 7278 w 10012"/>
                  <a:gd name="connsiteY11" fmla="*/ 5780 h 10000"/>
                  <a:gd name="connsiteX12" fmla="*/ 6034 w 10012"/>
                  <a:gd name="connsiteY12" fmla="*/ 10000 h 10000"/>
                  <a:gd name="connsiteX0" fmla="*/ 6034 w 10012"/>
                  <a:gd name="connsiteY0" fmla="*/ 10000 h 10000"/>
                  <a:gd name="connsiteX1" fmla="*/ 3962 w 10012"/>
                  <a:gd name="connsiteY1" fmla="*/ 3045 h 10000"/>
                  <a:gd name="connsiteX2" fmla="*/ 3168 w 10012"/>
                  <a:gd name="connsiteY2" fmla="*/ 6110 h 10000"/>
                  <a:gd name="connsiteX3" fmla="*/ 0 w 10012"/>
                  <a:gd name="connsiteY3" fmla="*/ 6098 h 10000"/>
                  <a:gd name="connsiteX4" fmla="*/ 12 w 10012"/>
                  <a:gd name="connsiteY4" fmla="*/ 5073 h 10000"/>
                  <a:gd name="connsiteX5" fmla="*/ 2471 w 10012"/>
                  <a:gd name="connsiteY5" fmla="*/ 5073 h 10000"/>
                  <a:gd name="connsiteX6" fmla="*/ 3962 w 10012"/>
                  <a:gd name="connsiteY6" fmla="*/ 0 h 10000"/>
                  <a:gd name="connsiteX7" fmla="*/ 6016 w 10012"/>
                  <a:gd name="connsiteY7" fmla="*/ 7032 h 10000"/>
                  <a:gd name="connsiteX8" fmla="*/ 6536 w 10012"/>
                  <a:gd name="connsiteY8" fmla="*/ 4728 h 10000"/>
                  <a:gd name="connsiteX9" fmla="*/ 10012 w 10012"/>
                  <a:gd name="connsiteY9" fmla="*/ 4716 h 10000"/>
                  <a:gd name="connsiteX10" fmla="*/ 10012 w 10012"/>
                  <a:gd name="connsiteY10" fmla="*/ 5780 h 10000"/>
                  <a:gd name="connsiteX11" fmla="*/ 7278 w 10012"/>
                  <a:gd name="connsiteY11" fmla="*/ 5780 h 10000"/>
                  <a:gd name="connsiteX12" fmla="*/ 6034 w 10012"/>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2" h="10000">
                    <a:moveTo>
                      <a:pt x="6034" y="10000"/>
                    </a:moveTo>
                    <a:lnTo>
                      <a:pt x="3962" y="3045"/>
                    </a:lnTo>
                    <a:lnTo>
                      <a:pt x="3168" y="6110"/>
                    </a:lnTo>
                    <a:lnTo>
                      <a:pt x="0" y="6098"/>
                    </a:lnTo>
                    <a:cubicBezTo>
                      <a:pt x="15" y="5688"/>
                      <a:pt x="-3" y="5483"/>
                      <a:pt x="12" y="5073"/>
                    </a:cubicBezTo>
                    <a:lnTo>
                      <a:pt x="2471" y="5073"/>
                    </a:lnTo>
                    <a:lnTo>
                      <a:pt x="3962" y="0"/>
                    </a:lnTo>
                    <a:lnTo>
                      <a:pt x="6016" y="7032"/>
                    </a:lnTo>
                    <a:lnTo>
                      <a:pt x="6536" y="4728"/>
                    </a:lnTo>
                    <a:lnTo>
                      <a:pt x="10012" y="4716"/>
                    </a:lnTo>
                    <a:lnTo>
                      <a:pt x="10012" y="5780"/>
                    </a:lnTo>
                    <a:lnTo>
                      <a:pt x="7278" y="5780"/>
                    </a:lnTo>
                    <a:lnTo>
                      <a:pt x="6034" y="1000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grpSp>
      </p:grpSp>
      <p:sp>
        <p:nvSpPr>
          <p:cNvPr id="218" name="Rectangle 217">
            <a:extLst>
              <a:ext uri="{FF2B5EF4-FFF2-40B4-BE49-F238E27FC236}">
                <a16:creationId xmlns:a16="http://schemas.microsoft.com/office/drawing/2014/main" id="{DBD89C50-5BED-BB48-9C23-6598BA94607C}"/>
              </a:ext>
            </a:extLst>
          </p:cNvPr>
          <p:cNvSpPr/>
          <p:nvPr/>
        </p:nvSpPr>
        <p:spPr>
          <a:xfrm>
            <a:off x="881" y="763010"/>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Tree>
    <p:extLst>
      <p:ext uri="{BB962C8B-B14F-4D97-AF65-F5344CB8AC3E}">
        <p14:creationId xmlns:p14="http://schemas.microsoft.com/office/powerpoint/2010/main" val="10115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right)">
                                      <p:cBhvr>
                                        <p:cTn id="12" dur="1000"/>
                                        <p:tgtEl>
                                          <p:spTgt spid="2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p:bldP spid="2" grpId="0" animBg="1"/>
      <p:bldP spid="2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9D41-E740-4267-98C0-979494E35D0F}"/>
              </a:ext>
            </a:extLst>
          </p:cNvPr>
          <p:cNvSpPr>
            <a:spLocks noGrp="1"/>
          </p:cNvSpPr>
          <p:nvPr>
            <p:ph type="title"/>
          </p:nvPr>
        </p:nvSpPr>
        <p:spPr/>
        <p:txBody>
          <a:bodyPr/>
          <a:lstStyle/>
          <a:p>
            <a:r>
              <a:rPr lang="en-US"/>
              <a:t>Cyber Recovery Maturity Model</a:t>
            </a:r>
          </a:p>
        </p:txBody>
      </p:sp>
      <p:sp>
        <p:nvSpPr>
          <p:cNvPr id="41" name="Callout: Down Arrow 40">
            <a:extLst>
              <a:ext uri="{FF2B5EF4-FFF2-40B4-BE49-F238E27FC236}">
                <a16:creationId xmlns:a16="http://schemas.microsoft.com/office/drawing/2014/main" id="{C82D33B4-4C54-4F33-9913-8E5869F6A47E}"/>
              </a:ext>
            </a:extLst>
          </p:cNvPr>
          <p:cNvSpPr/>
          <p:nvPr/>
        </p:nvSpPr>
        <p:spPr>
          <a:xfrm>
            <a:off x="885536" y="1742737"/>
            <a:ext cx="1274795" cy="436371"/>
          </a:xfrm>
          <a:prstGeom prst="downArrowCallout">
            <a:avLst/>
          </a:prstGeom>
          <a:solidFill>
            <a:schemeClr val="bg2">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2"/>
                </a:solidFill>
              </a:rPr>
              <a:t>Current State</a:t>
            </a:r>
          </a:p>
        </p:txBody>
      </p:sp>
      <p:sp>
        <p:nvSpPr>
          <p:cNvPr id="42" name="Callout: Down Arrow 41">
            <a:extLst>
              <a:ext uri="{FF2B5EF4-FFF2-40B4-BE49-F238E27FC236}">
                <a16:creationId xmlns:a16="http://schemas.microsoft.com/office/drawing/2014/main" id="{60DFAB54-46BB-4E37-A46D-5DE3FB99FC60}"/>
              </a:ext>
            </a:extLst>
          </p:cNvPr>
          <p:cNvSpPr/>
          <p:nvPr/>
        </p:nvSpPr>
        <p:spPr>
          <a:xfrm>
            <a:off x="4636301" y="1745346"/>
            <a:ext cx="1259158" cy="445364"/>
          </a:xfrm>
          <a:prstGeom prst="downArrowCallout">
            <a:avLst/>
          </a:prstGeom>
          <a:solidFill>
            <a:schemeClr val="bg2">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rPr>
              <a:t>Expected State</a:t>
            </a:r>
          </a:p>
        </p:txBody>
      </p:sp>
      <p:sp>
        <p:nvSpPr>
          <p:cNvPr id="50" name="Rectangle 49">
            <a:extLst>
              <a:ext uri="{FF2B5EF4-FFF2-40B4-BE49-F238E27FC236}">
                <a16:creationId xmlns:a16="http://schemas.microsoft.com/office/drawing/2014/main" id="{5DCF54DA-9D86-41FB-830B-A7D3AE621FE2}"/>
              </a:ext>
            </a:extLst>
          </p:cNvPr>
          <p:cNvSpPr/>
          <p:nvPr/>
        </p:nvSpPr>
        <p:spPr>
          <a:xfrm>
            <a:off x="58304" y="3426290"/>
            <a:ext cx="1371599" cy="1110901"/>
          </a:xfrm>
          <a:prstGeom prst="rect">
            <a:avLst/>
          </a:prstGeom>
          <a:solidFill>
            <a:schemeClr val="accent5">
              <a:lumMod val="40000"/>
              <a:lumOff val="6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900" kern="0">
                <a:solidFill>
                  <a:schemeClr val="bg2">
                    <a:lumMod val="75000"/>
                    <a:lumOff val="25000"/>
                  </a:schemeClr>
                </a:solidFill>
                <a:cs typeface="Arial" panose="020B0604020202020204" pitchFamily="34" charset="0"/>
              </a:rPr>
              <a:t>Have a catastrophic impact on the organization’s ability to operate.</a:t>
            </a:r>
            <a:endParaRPr lang="en-US" sz="900">
              <a:solidFill>
                <a:schemeClr val="bg2">
                  <a:lumMod val="75000"/>
                  <a:lumOff val="25000"/>
                </a:schemeClr>
              </a:solidFill>
            </a:endParaRPr>
          </a:p>
        </p:txBody>
      </p:sp>
      <p:sp>
        <p:nvSpPr>
          <p:cNvPr id="51" name="Rectangle 50">
            <a:extLst>
              <a:ext uri="{FF2B5EF4-FFF2-40B4-BE49-F238E27FC236}">
                <a16:creationId xmlns:a16="http://schemas.microsoft.com/office/drawing/2014/main" id="{E16AC4F3-5EC4-4C0E-A823-8DEFCA1D97C5}"/>
              </a:ext>
            </a:extLst>
          </p:cNvPr>
          <p:cNvSpPr/>
          <p:nvPr/>
        </p:nvSpPr>
        <p:spPr>
          <a:xfrm>
            <a:off x="1565563" y="3426290"/>
            <a:ext cx="1371599" cy="1110901"/>
          </a:xfrm>
          <a:prstGeom prst="rect">
            <a:avLst/>
          </a:prstGeom>
          <a:solidFill>
            <a:schemeClr val="accent4">
              <a:lumMod val="40000"/>
              <a:lumOff val="6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spcBef>
                <a:spcPts val="450"/>
              </a:spcBef>
              <a:defRPr/>
            </a:pPr>
            <a:r>
              <a:rPr lang="en-US" sz="900" kern="0">
                <a:solidFill>
                  <a:schemeClr val="bg2">
                    <a:lumMod val="75000"/>
                    <a:lumOff val="25000"/>
                  </a:schemeClr>
                </a:solidFill>
              </a:rPr>
              <a:t>Have a devastating impact on the organization’s ability to operate due to extremely lengthy recovery times, but recovery is possible.</a:t>
            </a:r>
          </a:p>
        </p:txBody>
      </p:sp>
      <p:sp>
        <p:nvSpPr>
          <p:cNvPr id="52" name="Rectangle 51">
            <a:extLst>
              <a:ext uri="{FF2B5EF4-FFF2-40B4-BE49-F238E27FC236}">
                <a16:creationId xmlns:a16="http://schemas.microsoft.com/office/drawing/2014/main" id="{A730DFAE-3307-4D67-8B6D-8656299BE169}"/>
              </a:ext>
            </a:extLst>
          </p:cNvPr>
          <p:cNvSpPr/>
          <p:nvPr/>
        </p:nvSpPr>
        <p:spPr>
          <a:xfrm>
            <a:off x="3072822" y="3426290"/>
            <a:ext cx="1371599" cy="1110901"/>
          </a:xfrm>
          <a:prstGeom prst="rect">
            <a:avLst/>
          </a:prstGeom>
          <a:solidFill>
            <a:schemeClr val="accent3">
              <a:lumMod val="40000"/>
              <a:lumOff val="60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900" kern="0">
                <a:solidFill>
                  <a:schemeClr val="bg2">
                    <a:lumMod val="75000"/>
                    <a:lumOff val="25000"/>
                  </a:schemeClr>
                </a:solidFill>
              </a:rPr>
              <a:t>Have disastrous consequences but the organization could eventually recover.</a:t>
            </a:r>
            <a:endParaRPr lang="en-US" sz="900">
              <a:solidFill>
                <a:schemeClr val="bg2">
                  <a:lumMod val="75000"/>
                  <a:lumOff val="25000"/>
                </a:schemeClr>
              </a:solidFill>
            </a:endParaRPr>
          </a:p>
        </p:txBody>
      </p:sp>
      <p:sp>
        <p:nvSpPr>
          <p:cNvPr id="53" name="Rectangle 52">
            <a:extLst>
              <a:ext uri="{FF2B5EF4-FFF2-40B4-BE49-F238E27FC236}">
                <a16:creationId xmlns:a16="http://schemas.microsoft.com/office/drawing/2014/main" id="{CFCA03BF-C865-4EA7-A81F-0C19B8534104}"/>
              </a:ext>
            </a:extLst>
          </p:cNvPr>
          <p:cNvSpPr/>
          <p:nvPr/>
        </p:nvSpPr>
        <p:spPr>
          <a:xfrm>
            <a:off x="4580081" y="3426290"/>
            <a:ext cx="1371599" cy="1110901"/>
          </a:xfrm>
          <a:prstGeom prst="rect">
            <a:avLst/>
          </a:prstGeom>
          <a:solidFill>
            <a:srgbClr val="92D05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900" kern="0" dirty="0">
                <a:solidFill>
                  <a:schemeClr val="bg2">
                    <a:lumMod val="75000"/>
                    <a:lumOff val="25000"/>
                  </a:schemeClr>
                </a:solidFill>
              </a:rPr>
              <a:t>Have a significant impact on the organization's recovery with lengthy recovery times</a:t>
            </a:r>
            <a:endParaRPr lang="en-US" sz="900" dirty="0">
              <a:solidFill>
                <a:schemeClr val="bg2">
                  <a:lumMod val="75000"/>
                  <a:lumOff val="25000"/>
                </a:schemeClr>
              </a:solidFill>
            </a:endParaRPr>
          </a:p>
        </p:txBody>
      </p:sp>
      <p:sp>
        <p:nvSpPr>
          <p:cNvPr id="54" name="Rectangle 53">
            <a:extLst>
              <a:ext uri="{FF2B5EF4-FFF2-40B4-BE49-F238E27FC236}">
                <a16:creationId xmlns:a16="http://schemas.microsoft.com/office/drawing/2014/main" id="{91D86D60-F7D5-4A06-B08D-B3400C226DF0}"/>
              </a:ext>
            </a:extLst>
          </p:cNvPr>
          <p:cNvSpPr/>
          <p:nvPr/>
        </p:nvSpPr>
        <p:spPr>
          <a:xfrm>
            <a:off x="6087340" y="3426290"/>
            <a:ext cx="1371599" cy="1110901"/>
          </a:xfrm>
          <a:prstGeom prst="rect">
            <a:avLst/>
          </a:prstGeom>
          <a:solidFill>
            <a:schemeClr val="bg1">
              <a:lumMod val="40000"/>
              <a:lumOff val="60000"/>
            </a:schemeClr>
          </a:solidFill>
          <a:ln w="127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900" kern="0" dirty="0">
                <a:solidFill>
                  <a:schemeClr val="bg2">
                    <a:lumMod val="75000"/>
                    <a:lumOff val="25000"/>
                  </a:schemeClr>
                </a:solidFill>
              </a:rPr>
              <a:t>Have a less than significant impact with expected recovery times.</a:t>
            </a:r>
            <a:endParaRPr lang="en-US" sz="900" dirty="0">
              <a:solidFill>
                <a:schemeClr val="bg2">
                  <a:lumMod val="75000"/>
                  <a:lumOff val="25000"/>
                </a:schemeClr>
              </a:solidFill>
            </a:endParaRPr>
          </a:p>
        </p:txBody>
      </p:sp>
      <p:sp>
        <p:nvSpPr>
          <p:cNvPr id="55" name="Rectangle 54">
            <a:extLst>
              <a:ext uri="{FF2B5EF4-FFF2-40B4-BE49-F238E27FC236}">
                <a16:creationId xmlns:a16="http://schemas.microsoft.com/office/drawing/2014/main" id="{E3F640F8-C0A7-48B3-870E-74AAFC7ADF3D}"/>
              </a:ext>
            </a:extLst>
          </p:cNvPr>
          <p:cNvSpPr/>
          <p:nvPr/>
        </p:nvSpPr>
        <p:spPr>
          <a:xfrm>
            <a:off x="7598515" y="3426290"/>
            <a:ext cx="1371599" cy="1110901"/>
          </a:xfrm>
          <a:prstGeom prst="rect">
            <a:avLst/>
          </a:prstGeom>
          <a:solidFill>
            <a:schemeClr val="accent1">
              <a:lumMod val="60000"/>
              <a:lumOff val="40000"/>
            </a:schemeClr>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900" kern="0">
                <a:solidFill>
                  <a:schemeClr val="bg2">
                    <a:lumMod val="75000"/>
                    <a:lumOff val="25000"/>
                  </a:schemeClr>
                </a:solidFill>
              </a:rPr>
              <a:t>Have a less than significant impact</a:t>
            </a:r>
            <a:endParaRPr lang="en-US" sz="900">
              <a:solidFill>
                <a:schemeClr val="bg2">
                  <a:lumMod val="75000"/>
                  <a:lumOff val="25000"/>
                </a:schemeClr>
              </a:solidFill>
            </a:endParaRPr>
          </a:p>
        </p:txBody>
      </p:sp>
      <p:grpSp>
        <p:nvGrpSpPr>
          <p:cNvPr id="39" name="Group 38">
            <a:extLst>
              <a:ext uri="{FF2B5EF4-FFF2-40B4-BE49-F238E27FC236}">
                <a16:creationId xmlns:a16="http://schemas.microsoft.com/office/drawing/2014/main" id="{EA07BF6E-3A0B-4EBC-94CF-42BB292A07D1}"/>
              </a:ext>
            </a:extLst>
          </p:cNvPr>
          <p:cNvGrpSpPr/>
          <p:nvPr/>
        </p:nvGrpSpPr>
        <p:grpSpPr>
          <a:xfrm>
            <a:off x="58304" y="2249867"/>
            <a:ext cx="9030916" cy="488350"/>
            <a:chOff x="58304" y="2409257"/>
            <a:chExt cx="9030916" cy="488350"/>
          </a:xfrm>
        </p:grpSpPr>
        <p:sp>
          <p:nvSpPr>
            <p:cNvPr id="44" name="Arrow: Chevron 43">
              <a:extLst>
                <a:ext uri="{FF2B5EF4-FFF2-40B4-BE49-F238E27FC236}">
                  <a16:creationId xmlns:a16="http://schemas.microsoft.com/office/drawing/2014/main" id="{E47DB0E6-6A29-4FA1-AA9F-751D6A579AFB}"/>
                </a:ext>
              </a:extLst>
            </p:cNvPr>
            <p:cNvSpPr/>
            <p:nvPr/>
          </p:nvSpPr>
          <p:spPr>
            <a:xfrm>
              <a:off x="1567946" y="2409257"/>
              <a:ext cx="1491695" cy="488350"/>
            </a:xfrm>
            <a:prstGeom prst="chevron">
              <a:avLst>
                <a:gd name="adj" fmla="val 22552"/>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kern="0">
                  <a:solidFill>
                    <a:schemeClr val="accent4">
                      <a:lumMod val="40000"/>
                      <a:lumOff val="60000"/>
                    </a:schemeClr>
                  </a:solidFill>
                  <a:cs typeface="Arial" panose="020B0604020202020204" pitchFamily="34" charset="0"/>
                </a:rPr>
                <a:t>Level 1: </a:t>
              </a:r>
            </a:p>
            <a:p>
              <a:pPr algn="ctr">
                <a:defRPr/>
              </a:pPr>
              <a:r>
                <a:rPr lang="en-US" sz="1100" b="1" kern="0">
                  <a:solidFill>
                    <a:schemeClr val="accent4">
                      <a:lumMod val="40000"/>
                      <a:lumOff val="60000"/>
                    </a:schemeClr>
                  </a:solidFill>
                  <a:cs typeface="Arial" panose="020B0604020202020204" pitchFamily="34" charset="0"/>
                </a:rPr>
                <a:t>Basic</a:t>
              </a:r>
            </a:p>
          </p:txBody>
        </p:sp>
        <p:sp>
          <p:nvSpPr>
            <p:cNvPr id="24" name="Arrow: Pentagon 23">
              <a:extLst>
                <a:ext uri="{FF2B5EF4-FFF2-40B4-BE49-F238E27FC236}">
                  <a16:creationId xmlns:a16="http://schemas.microsoft.com/office/drawing/2014/main" id="{31D81295-DB16-403C-9FBF-B788E0B5A509}"/>
                </a:ext>
              </a:extLst>
            </p:cNvPr>
            <p:cNvSpPr/>
            <p:nvPr/>
          </p:nvSpPr>
          <p:spPr>
            <a:xfrm>
              <a:off x="58304" y="2409257"/>
              <a:ext cx="1499770" cy="488350"/>
            </a:xfrm>
            <a:prstGeom prst="homePlate">
              <a:avLst>
                <a:gd name="adj" fmla="val 25839"/>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kern="0">
                  <a:solidFill>
                    <a:schemeClr val="accent5">
                      <a:lumMod val="40000"/>
                      <a:lumOff val="60000"/>
                    </a:schemeClr>
                  </a:solidFill>
                  <a:cs typeface="Arial" panose="020B0604020202020204" pitchFamily="34" charset="0"/>
                </a:rPr>
                <a:t>Level 0: </a:t>
              </a:r>
            </a:p>
            <a:p>
              <a:pPr algn="ctr">
                <a:defRPr/>
              </a:pPr>
              <a:r>
                <a:rPr lang="en-US" sz="1100" b="1" kern="0">
                  <a:solidFill>
                    <a:schemeClr val="accent5">
                      <a:lumMod val="40000"/>
                      <a:lumOff val="60000"/>
                    </a:schemeClr>
                  </a:solidFill>
                  <a:cs typeface="Arial" panose="020B0604020202020204" pitchFamily="34" charset="0"/>
                </a:rPr>
                <a:t>Not developed</a:t>
              </a:r>
            </a:p>
          </p:txBody>
        </p:sp>
        <p:sp>
          <p:nvSpPr>
            <p:cNvPr id="49" name="Arrow: Chevron 48">
              <a:extLst>
                <a:ext uri="{FF2B5EF4-FFF2-40B4-BE49-F238E27FC236}">
                  <a16:creationId xmlns:a16="http://schemas.microsoft.com/office/drawing/2014/main" id="{EED71BD6-9EEB-4AB4-B572-6047F30B8C0D}"/>
                </a:ext>
              </a:extLst>
            </p:cNvPr>
            <p:cNvSpPr/>
            <p:nvPr/>
          </p:nvSpPr>
          <p:spPr>
            <a:xfrm>
              <a:off x="3069513" y="2409257"/>
              <a:ext cx="1491695" cy="488350"/>
            </a:xfrm>
            <a:prstGeom prst="chevron">
              <a:avLst>
                <a:gd name="adj" fmla="val 22552"/>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kern="0">
                  <a:solidFill>
                    <a:schemeClr val="accent3">
                      <a:lumMod val="40000"/>
                      <a:lumOff val="60000"/>
                    </a:schemeClr>
                  </a:solidFill>
                  <a:cs typeface="Arial" panose="020B0604020202020204" pitchFamily="34" charset="0"/>
                </a:rPr>
                <a:t>Level 2: </a:t>
              </a:r>
            </a:p>
            <a:p>
              <a:pPr algn="ctr">
                <a:defRPr/>
              </a:pPr>
              <a:r>
                <a:rPr lang="en-US" sz="1100" b="1" kern="0">
                  <a:solidFill>
                    <a:schemeClr val="accent3">
                      <a:lumMod val="40000"/>
                      <a:lumOff val="60000"/>
                    </a:schemeClr>
                  </a:solidFill>
                  <a:cs typeface="Arial" panose="020B0604020202020204" pitchFamily="34" charset="0"/>
                </a:rPr>
                <a:t>Evolving</a:t>
              </a:r>
            </a:p>
          </p:txBody>
        </p:sp>
        <p:sp>
          <p:nvSpPr>
            <p:cNvPr id="56" name="Arrow: Chevron 55">
              <a:extLst>
                <a:ext uri="{FF2B5EF4-FFF2-40B4-BE49-F238E27FC236}">
                  <a16:creationId xmlns:a16="http://schemas.microsoft.com/office/drawing/2014/main" id="{26181844-0FCA-461D-965E-AF303F38C2B7}"/>
                </a:ext>
              </a:extLst>
            </p:cNvPr>
            <p:cNvSpPr/>
            <p:nvPr/>
          </p:nvSpPr>
          <p:spPr>
            <a:xfrm>
              <a:off x="4571080" y="2409257"/>
              <a:ext cx="1491695" cy="488350"/>
            </a:xfrm>
            <a:prstGeom prst="chevron">
              <a:avLst>
                <a:gd name="adj" fmla="val 22552"/>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kern="0">
                  <a:solidFill>
                    <a:srgbClr val="92D050"/>
                  </a:solidFill>
                  <a:cs typeface="Arial" panose="020B0604020202020204" pitchFamily="34" charset="0"/>
                </a:rPr>
                <a:t>Level 3: </a:t>
              </a:r>
            </a:p>
            <a:p>
              <a:pPr algn="ctr"/>
              <a:r>
                <a:rPr lang="en-US" sz="1100" b="1" kern="0">
                  <a:solidFill>
                    <a:srgbClr val="92D050"/>
                  </a:solidFill>
                  <a:cs typeface="Arial" panose="020B0604020202020204" pitchFamily="34" charset="0"/>
                </a:rPr>
                <a:t>Established</a:t>
              </a:r>
            </a:p>
          </p:txBody>
        </p:sp>
        <p:sp>
          <p:nvSpPr>
            <p:cNvPr id="57" name="Arrow: Chevron 56">
              <a:extLst>
                <a:ext uri="{FF2B5EF4-FFF2-40B4-BE49-F238E27FC236}">
                  <a16:creationId xmlns:a16="http://schemas.microsoft.com/office/drawing/2014/main" id="{DB7448BD-4229-44D1-86D3-56FA6CAA16F7}"/>
                </a:ext>
              </a:extLst>
            </p:cNvPr>
            <p:cNvSpPr/>
            <p:nvPr/>
          </p:nvSpPr>
          <p:spPr>
            <a:xfrm>
              <a:off x="6072647" y="2409257"/>
              <a:ext cx="1506931" cy="488350"/>
            </a:xfrm>
            <a:prstGeom prst="chevron">
              <a:avLst>
                <a:gd name="adj" fmla="val 22552"/>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kern="0">
                  <a:solidFill>
                    <a:schemeClr val="bg1">
                      <a:lumMod val="40000"/>
                      <a:lumOff val="60000"/>
                    </a:schemeClr>
                  </a:solidFill>
                  <a:cs typeface="Arial" panose="020B0604020202020204" pitchFamily="34" charset="0"/>
                </a:rPr>
                <a:t>Level 4: </a:t>
              </a:r>
            </a:p>
            <a:p>
              <a:pPr algn="ctr">
                <a:defRPr/>
              </a:pPr>
              <a:r>
                <a:rPr lang="en-US" sz="1100" b="1" kern="0">
                  <a:solidFill>
                    <a:schemeClr val="bg1">
                      <a:lumMod val="40000"/>
                      <a:lumOff val="60000"/>
                    </a:schemeClr>
                  </a:solidFill>
                  <a:cs typeface="Arial" panose="020B0604020202020204" pitchFamily="34" charset="0"/>
                </a:rPr>
                <a:t>Advanced</a:t>
              </a:r>
            </a:p>
          </p:txBody>
        </p:sp>
        <p:sp>
          <p:nvSpPr>
            <p:cNvPr id="58" name="Arrow: Chevron 57">
              <a:extLst>
                <a:ext uri="{FF2B5EF4-FFF2-40B4-BE49-F238E27FC236}">
                  <a16:creationId xmlns:a16="http://schemas.microsoft.com/office/drawing/2014/main" id="{02227D29-95C4-4C13-A93A-728CE3B93831}"/>
                </a:ext>
              </a:extLst>
            </p:cNvPr>
            <p:cNvSpPr/>
            <p:nvPr/>
          </p:nvSpPr>
          <p:spPr>
            <a:xfrm>
              <a:off x="7589449" y="2409257"/>
              <a:ext cx="1499771" cy="488350"/>
            </a:xfrm>
            <a:prstGeom prst="chevron">
              <a:avLst>
                <a:gd name="adj" fmla="val 22552"/>
              </a:avLst>
            </a:prstGeom>
            <a:solidFill>
              <a:schemeClr val="bg2">
                <a:alpha val="39000"/>
              </a:schemeClr>
            </a:solidFill>
            <a:ln w="12700">
              <a:solidFill>
                <a:schemeClr val="accent6"/>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kern="0">
                  <a:solidFill>
                    <a:schemeClr val="accent1">
                      <a:lumMod val="60000"/>
                      <a:lumOff val="40000"/>
                    </a:schemeClr>
                  </a:solidFill>
                  <a:cs typeface="Arial" panose="020B0604020202020204" pitchFamily="34" charset="0"/>
                </a:rPr>
                <a:t>Level 5: </a:t>
              </a:r>
            </a:p>
            <a:p>
              <a:pPr algn="ctr">
                <a:defRPr/>
              </a:pPr>
              <a:r>
                <a:rPr lang="en-US" sz="1100" b="1" kern="0">
                  <a:solidFill>
                    <a:schemeClr val="accent1">
                      <a:lumMod val="60000"/>
                      <a:lumOff val="40000"/>
                    </a:schemeClr>
                  </a:solidFill>
                  <a:cs typeface="Arial" panose="020B0604020202020204" pitchFamily="34" charset="0"/>
                </a:rPr>
                <a:t>Leading</a:t>
              </a:r>
            </a:p>
          </p:txBody>
        </p:sp>
      </p:grpSp>
      <p:sp>
        <p:nvSpPr>
          <p:cNvPr id="60" name="Rectangle: Rounded Corners 59">
            <a:extLst>
              <a:ext uri="{FF2B5EF4-FFF2-40B4-BE49-F238E27FC236}">
                <a16:creationId xmlns:a16="http://schemas.microsoft.com/office/drawing/2014/main" id="{5126684B-95A3-4497-BC6F-B257272B75FE}"/>
              </a:ext>
            </a:extLst>
          </p:cNvPr>
          <p:cNvSpPr/>
          <p:nvPr/>
        </p:nvSpPr>
        <p:spPr>
          <a:xfrm>
            <a:off x="-10792" y="2917656"/>
            <a:ext cx="9144000" cy="284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Exposure to an extensive attack would…</a:t>
            </a:r>
          </a:p>
        </p:txBody>
      </p:sp>
      <p:sp>
        <p:nvSpPr>
          <p:cNvPr id="26" name="Rectangle: Rounded Corners 98">
            <a:extLst>
              <a:ext uri="{FF2B5EF4-FFF2-40B4-BE49-F238E27FC236}">
                <a16:creationId xmlns:a16="http://schemas.microsoft.com/office/drawing/2014/main" id="{116F4BC7-D473-4EAD-B5BE-73B5E68DBD3F}"/>
              </a:ext>
            </a:extLst>
          </p:cNvPr>
          <p:cNvSpPr>
            <a:spLocks noChangeAspect="1"/>
          </p:cNvSpPr>
          <p:nvPr/>
        </p:nvSpPr>
        <p:spPr>
          <a:xfrm>
            <a:off x="0" y="763010"/>
            <a:ext cx="9144000" cy="590835"/>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27" name="Rectangle 26">
            <a:extLst>
              <a:ext uri="{FF2B5EF4-FFF2-40B4-BE49-F238E27FC236}">
                <a16:creationId xmlns:a16="http://schemas.microsoft.com/office/drawing/2014/main" id="{523009DA-8B60-4D05-A89D-2ADD5FFF3BB9}"/>
              </a:ext>
            </a:extLst>
          </p:cNvPr>
          <p:cNvSpPr/>
          <p:nvPr/>
        </p:nvSpPr>
        <p:spPr>
          <a:xfrm>
            <a:off x="0" y="1358988"/>
            <a:ext cx="9144000" cy="45719"/>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8" name="TextBox 27">
            <a:extLst>
              <a:ext uri="{FF2B5EF4-FFF2-40B4-BE49-F238E27FC236}">
                <a16:creationId xmlns:a16="http://schemas.microsoft.com/office/drawing/2014/main" id="{98CF4ADF-5F09-4F12-A637-C58C0CFC7F56}"/>
              </a:ext>
            </a:extLst>
          </p:cNvPr>
          <p:cNvSpPr txBox="1"/>
          <p:nvPr/>
        </p:nvSpPr>
        <p:spPr>
          <a:xfrm>
            <a:off x="-144049" y="872876"/>
            <a:ext cx="9143999" cy="400110"/>
          </a:xfrm>
          <a:prstGeom prst="rect">
            <a:avLst/>
          </a:prstGeom>
          <a:noFill/>
        </p:spPr>
        <p:txBody>
          <a:bodyPr wrap="square" rtlCol="0">
            <a:spAutoFit/>
          </a:bodyPr>
          <a:lstStyle/>
          <a:p>
            <a:pPr algn="ctr"/>
            <a:r>
              <a:rPr lang="en-US" sz="2000" dirty="0">
                <a:solidFill>
                  <a:schemeClr val="tx2"/>
                </a:solidFill>
              </a:rPr>
              <a:t>Minimize the impact of a cyber attack with mature recovery processes </a:t>
            </a:r>
          </a:p>
        </p:txBody>
      </p:sp>
      <p:sp>
        <p:nvSpPr>
          <p:cNvPr id="29" name="Rectangle 28">
            <a:extLst>
              <a:ext uri="{FF2B5EF4-FFF2-40B4-BE49-F238E27FC236}">
                <a16:creationId xmlns:a16="http://schemas.microsoft.com/office/drawing/2014/main" id="{DF9DD13D-26C7-4B86-91CA-A249DCDFB33E}"/>
              </a:ext>
            </a:extLst>
          </p:cNvPr>
          <p:cNvSpPr/>
          <p:nvPr/>
        </p:nvSpPr>
        <p:spPr>
          <a:xfrm>
            <a:off x="-10792" y="75786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62" name="Arrow: Pentagon 61">
            <a:extLst>
              <a:ext uri="{FF2B5EF4-FFF2-40B4-BE49-F238E27FC236}">
                <a16:creationId xmlns:a16="http://schemas.microsoft.com/office/drawing/2014/main" id="{82FA9A3E-2BE1-4F47-B85A-4CB1256013D9}"/>
              </a:ext>
            </a:extLst>
          </p:cNvPr>
          <p:cNvSpPr/>
          <p:nvPr/>
        </p:nvSpPr>
        <p:spPr>
          <a:xfrm>
            <a:off x="4607442" y="1701210"/>
            <a:ext cx="4362671" cy="369218"/>
          </a:xfrm>
          <a:prstGeom prst="homePlate">
            <a:avLst>
              <a:gd name="adj" fmla="val 24125"/>
            </a:avLst>
          </a:prstGeom>
          <a:solidFill>
            <a:schemeClr val="bg2">
              <a:alpha val="17000"/>
            </a:schemeClr>
          </a:solidFill>
          <a:ln w="12700">
            <a:solidFill>
              <a:schemeClr val="accent6"/>
            </a:solidFill>
            <a:prstDash val="dash"/>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b="1" kern="0" dirty="0">
              <a:solidFill>
                <a:schemeClr val="bg1">
                  <a:lumMod val="40000"/>
                  <a:lumOff val="60000"/>
                </a:schemeClr>
              </a:solidFill>
              <a:cs typeface="Arial" panose="020B0604020202020204" pitchFamily="34" charset="0"/>
            </a:endParaRPr>
          </a:p>
        </p:txBody>
      </p:sp>
      <p:sp>
        <p:nvSpPr>
          <p:cNvPr id="3" name="Rectangle 2">
            <a:extLst>
              <a:ext uri="{FF2B5EF4-FFF2-40B4-BE49-F238E27FC236}">
                <a16:creationId xmlns:a16="http://schemas.microsoft.com/office/drawing/2014/main" id="{2B234557-7D2B-4019-B138-0FC9A452A9A1}"/>
              </a:ext>
            </a:extLst>
          </p:cNvPr>
          <p:cNvSpPr/>
          <p:nvPr/>
        </p:nvSpPr>
        <p:spPr>
          <a:xfrm>
            <a:off x="6276059" y="1731930"/>
            <a:ext cx="2313454" cy="307777"/>
          </a:xfrm>
          <a:prstGeom prst="rect">
            <a:avLst/>
          </a:prstGeom>
        </p:spPr>
        <p:txBody>
          <a:bodyPr wrap="none">
            <a:spAutoFit/>
          </a:bodyPr>
          <a:lstStyle/>
          <a:p>
            <a:pPr algn="ctr">
              <a:defRPr/>
            </a:pPr>
            <a:r>
              <a:rPr lang="en-US" sz="1400" b="1" kern="0" dirty="0">
                <a:solidFill>
                  <a:schemeClr val="bg1">
                    <a:lumMod val="40000"/>
                    <a:lumOff val="60000"/>
                  </a:schemeClr>
                </a:solidFill>
                <a:cs typeface="Arial" panose="020B0604020202020204" pitchFamily="34" charset="0"/>
              </a:rPr>
              <a:t>Cyber Recovery Solution</a:t>
            </a:r>
          </a:p>
        </p:txBody>
      </p:sp>
    </p:spTree>
    <p:extLst>
      <p:ext uri="{BB962C8B-B14F-4D97-AF65-F5344CB8AC3E}">
        <p14:creationId xmlns:p14="http://schemas.microsoft.com/office/powerpoint/2010/main" val="390442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627B-2548-4FBB-841D-072FC5155590}"/>
              </a:ext>
            </a:extLst>
          </p:cNvPr>
          <p:cNvSpPr>
            <a:spLocks noGrp="1"/>
          </p:cNvSpPr>
          <p:nvPr>
            <p:ph type="title"/>
          </p:nvPr>
        </p:nvSpPr>
        <p:spPr/>
        <p:txBody>
          <a:bodyPr/>
          <a:lstStyle/>
          <a:p>
            <a:r>
              <a:rPr lang="en-US" dirty="0"/>
              <a:t>Key workstreams to achieve cyber resilience</a:t>
            </a:r>
          </a:p>
        </p:txBody>
      </p:sp>
      <p:sp>
        <p:nvSpPr>
          <p:cNvPr id="27" name="Rectangle 26">
            <a:extLst>
              <a:ext uri="{FF2B5EF4-FFF2-40B4-BE49-F238E27FC236}">
                <a16:creationId xmlns:a16="http://schemas.microsoft.com/office/drawing/2014/main" id="{62CD489B-0A53-4D24-9CE4-5D9C206CF101}"/>
              </a:ext>
            </a:extLst>
          </p:cNvPr>
          <p:cNvSpPr/>
          <p:nvPr/>
        </p:nvSpPr>
        <p:spPr>
          <a:xfrm>
            <a:off x="271337" y="972233"/>
            <a:ext cx="1848956" cy="3602736"/>
          </a:xfrm>
          <a:prstGeom prst="rect">
            <a:avLst/>
          </a:prstGeom>
          <a:gradFill flip="none" rotWithShape="1">
            <a:gsLst>
              <a:gs pos="5000">
                <a:schemeClr val="accent6"/>
              </a:gs>
              <a:gs pos="95000">
                <a:schemeClr val="accent1"/>
              </a:gs>
              <a:gs pos="54000">
                <a:schemeClr val="bg1"/>
              </a:gs>
            </a:gsLst>
            <a:lin ang="16200000" scaled="1"/>
            <a:tileRect/>
          </a:gradFill>
          <a:ln w="12700">
            <a:gradFill flip="none" rotWithShape="1">
              <a:gsLst>
                <a:gs pos="5000">
                  <a:schemeClr val="tx2"/>
                </a:gs>
                <a:gs pos="95000">
                  <a:schemeClr val="accent6"/>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400" b="1">
              <a:solidFill>
                <a:schemeClr val="tx2"/>
              </a:solidFill>
            </a:endParaRPr>
          </a:p>
        </p:txBody>
      </p:sp>
      <p:sp>
        <p:nvSpPr>
          <p:cNvPr id="28" name="Rectangle 27">
            <a:extLst>
              <a:ext uri="{FF2B5EF4-FFF2-40B4-BE49-F238E27FC236}">
                <a16:creationId xmlns:a16="http://schemas.microsoft.com/office/drawing/2014/main" id="{B31904C5-5408-4592-87EC-C0D8EC609742}"/>
              </a:ext>
            </a:extLst>
          </p:cNvPr>
          <p:cNvSpPr/>
          <p:nvPr/>
        </p:nvSpPr>
        <p:spPr>
          <a:xfrm>
            <a:off x="2249846" y="973440"/>
            <a:ext cx="1841915" cy="3600730"/>
          </a:xfrm>
          <a:prstGeom prst="rect">
            <a:avLst/>
          </a:prstGeom>
          <a:gradFill flip="none" rotWithShape="1">
            <a:gsLst>
              <a:gs pos="5000">
                <a:schemeClr val="accent6"/>
              </a:gs>
              <a:gs pos="95000">
                <a:schemeClr val="accent1"/>
              </a:gs>
              <a:gs pos="54000">
                <a:schemeClr val="bg1"/>
              </a:gs>
            </a:gsLst>
            <a:lin ang="16200000" scaled="1"/>
            <a:tileRect/>
          </a:gradFill>
          <a:ln w="12700">
            <a:gradFill flip="none" rotWithShape="1">
              <a:gsLst>
                <a:gs pos="5000">
                  <a:schemeClr val="tx2"/>
                </a:gs>
                <a:gs pos="95000">
                  <a:schemeClr val="accent6"/>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400" b="1">
              <a:solidFill>
                <a:schemeClr val="tx2"/>
              </a:solidFill>
            </a:endParaRPr>
          </a:p>
        </p:txBody>
      </p:sp>
      <p:sp>
        <p:nvSpPr>
          <p:cNvPr id="29" name="Rectangle 28">
            <a:extLst>
              <a:ext uri="{FF2B5EF4-FFF2-40B4-BE49-F238E27FC236}">
                <a16:creationId xmlns:a16="http://schemas.microsoft.com/office/drawing/2014/main" id="{8B4A3FEA-9879-460F-9576-1CC57F243625}"/>
              </a:ext>
            </a:extLst>
          </p:cNvPr>
          <p:cNvSpPr/>
          <p:nvPr/>
        </p:nvSpPr>
        <p:spPr>
          <a:xfrm>
            <a:off x="4236637" y="973440"/>
            <a:ext cx="1841687" cy="3600730"/>
          </a:xfrm>
          <a:prstGeom prst="rect">
            <a:avLst/>
          </a:prstGeom>
          <a:gradFill flip="none" rotWithShape="1">
            <a:gsLst>
              <a:gs pos="5000">
                <a:schemeClr val="accent6"/>
              </a:gs>
              <a:gs pos="95000">
                <a:schemeClr val="accent1"/>
              </a:gs>
              <a:gs pos="54000">
                <a:schemeClr val="bg1"/>
              </a:gs>
            </a:gsLst>
            <a:lin ang="16200000" scaled="1"/>
            <a:tileRect/>
          </a:gradFill>
          <a:ln w="12700">
            <a:gradFill flip="none" rotWithShape="1">
              <a:gsLst>
                <a:gs pos="5000">
                  <a:schemeClr val="tx2"/>
                </a:gs>
                <a:gs pos="95000">
                  <a:schemeClr val="accent6"/>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400" b="1">
              <a:solidFill>
                <a:schemeClr val="tx2"/>
              </a:solidFill>
            </a:endParaRPr>
          </a:p>
        </p:txBody>
      </p:sp>
      <p:sp>
        <p:nvSpPr>
          <p:cNvPr id="30" name="Rectangle 29">
            <a:extLst>
              <a:ext uri="{FF2B5EF4-FFF2-40B4-BE49-F238E27FC236}">
                <a16:creationId xmlns:a16="http://schemas.microsoft.com/office/drawing/2014/main" id="{EAFD3B5C-681B-43BE-A0F8-A724149E1B67}"/>
              </a:ext>
            </a:extLst>
          </p:cNvPr>
          <p:cNvSpPr/>
          <p:nvPr/>
        </p:nvSpPr>
        <p:spPr>
          <a:xfrm>
            <a:off x="6215707" y="972231"/>
            <a:ext cx="2642543" cy="3600730"/>
          </a:xfrm>
          <a:prstGeom prst="rect">
            <a:avLst/>
          </a:prstGeom>
          <a:gradFill flip="none" rotWithShape="1">
            <a:gsLst>
              <a:gs pos="5000">
                <a:schemeClr val="accent6"/>
              </a:gs>
              <a:gs pos="95000">
                <a:schemeClr val="accent1"/>
              </a:gs>
              <a:gs pos="54000">
                <a:schemeClr val="bg1"/>
              </a:gs>
            </a:gsLst>
            <a:lin ang="16200000" scaled="1"/>
            <a:tileRect/>
          </a:gradFill>
          <a:ln w="12700">
            <a:gradFill flip="none" rotWithShape="1">
              <a:gsLst>
                <a:gs pos="5000">
                  <a:schemeClr val="tx2"/>
                </a:gs>
                <a:gs pos="95000">
                  <a:schemeClr val="accent6"/>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400" b="1">
              <a:solidFill>
                <a:schemeClr val="tx2"/>
              </a:solidFill>
            </a:endParaRPr>
          </a:p>
        </p:txBody>
      </p:sp>
      <p:sp>
        <p:nvSpPr>
          <p:cNvPr id="35" name="TextBox 71">
            <a:extLst>
              <a:ext uri="{FF2B5EF4-FFF2-40B4-BE49-F238E27FC236}">
                <a16:creationId xmlns:a16="http://schemas.microsoft.com/office/drawing/2014/main" id="{8A38D07B-E940-47FA-AC02-A1F8D23DB821}"/>
              </a:ext>
            </a:extLst>
          </p:cNvPr>
          <p:cNvSpPr txBox="1"/>
          <p:nvPr/>
        </p:nvSpPr>
        <p:spPr>
          <a:xfrm>
            <a:off x="6221704" y="2373498"/>
            <a:ext cx="2599823" cy="492443"/>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600" dirty="0">
                <a:solidFill>
                  <a:schemeClr val="tx2"/>
                </a:solidFill>
                <a:latin typeface="Arial Black" panose="020B0A04020102020204" pitchFamily="34" charset="0"/>
              </a:rPr>
              <a:t>Technology, People and Process Ready</a:t>
            </a:r>
          </a:p>
        </p:txBody>
      </p:sp>
      <p:sp>
        <p:nvSpPr>
          <p:cNvPr id="37" name="TextBox 71">
            <a:extLst>
              <a:ext uri="{FF2B5EF4-FFF2-40B4-BE49-F238E27FC236}">
                <a16:creationId xmlns:a16="http://schemas.microsoft.com/office/drawing/2014/main" id="{BE950764-A28E-4557-B32A-71A0D633F6D5}"/>
              </a:ext>
            </a:extLst>
          </p:cNvPr>
          <p:cNvSpPr txBox="1"/>
          <p:nvPr/>
        </p:nvSpPr>
        <p:spPr>
          <a:xfrm>
            <a:off x="6221703" y="3909944"/>
            <a:ext cx="2635045" cy="461665"/>
          </a:xfrm>
          <a:prstGeom prst="rect">
            <a:avLst/>
          </a:prstGeom>
          <a:noFill/>
        </p:spPr>
        <p:txBody>
          <a:bodyPr wrap="square" lIns="0" tIns="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500">
                <a:solidFill>
                  <a:schemeClr val="tx2"/>
                </a:solidFill>
                <a:latin typeface="Arial Black" panose="020B0A04020102020204" pitchFamily="34" charset="0"/>
              </a:rPr>
              <a:t>Transformed business </a:t>
            </a:r>
            <a:br>
              <a:rPr lang="en-US" sz="1500">
                <a:solidFill>
                  <a:schemeClr val="tx2"/>
                </a:solidFill>
                <a:latin typeface="Arial Black" panose="020B0A04020102020204" pitchFamily="34" charset="0"/>
              </a:rPr>
            </a:br>
            <a:r>
              <a:rPr lang="en-US" sz="1500">
                <a:solidFill>
                  <a:schemeClr val="tx2"/>
                </a:solidFill>
                <a:latin typeface="Arial Black" panose="020B0A04020102020204" pitchFamily="34" charset="0"/>
              </a:rPr>
              <a:t>expectations</a:t>
            </a:r>
          </a:p>
        </p:txBody>
      </p:sp>
      <p:grpSp>
        <p:nvGrpSpPr>
          <p:cNvPr id="38" name="Group 37">
            <a:extLst>
              <a:ext uri="{FF2B5EF4-FFF2-40B4-BE49-F238E27FC236}">
                <a16:creationId xmlns:a16="http://schemas.microsoft.com/office/drawing/2014/main" id="{66949A05-67CB-4DE2-8384-37BF9DBF207E}"/>
              </a:ext>
            </a:extLst>
          </p:cNvPr>
          <p:cNvGrpSpPr/>
          <p:nvPr/>
        </p:nvGrpSpPr>
        <p:grpSpPr>
          <a:xfrm>
            <a:off x="7248495" y="3145974"/>
            <a:ext cx="556332" cy="609016"/>
            <a:chOff x="10211682" y="1382708"/>
            <a:chExt cx="417649" cy="457200"/>
          </a:xfrm>
          <a:solidFill>
            <a:schemeClr val="accent3"/>
          </a:solidFill>
        </p:grpSpPr>
        <p:sp>
          <p:nvSpPr>
            <p:cNvPr id="39" name="Freeform 24">
              <a:extLst>
                <a:ext uri="{FF2B5EF4-FFF2-40B4-BE49-F238E27FC236}">
                  <a16:creationId xmlns:a16="http://schemas.microsoft.com/office/drawing/2014/main" id="{DD6403EB-18EC-4B42-8884-1B38FDA9E258}"/>
                </a:ext>
              </a:extLst>
            </p:cNvPr>
            <p:cNvSpPr>
              <a:spLocks/>
            </p:cNvSpPr>
            <p:nvPr/>
          </p:nvSpPr>
          <p:spPr bwMode="auto">
            <a:xfrm>
              <a:off x="10292041" y="1459493"/>
              <a:ext cx="256939" cy="211597"/>
            </a:xfrm>
            <a:custGeom>
              <a:avLst/>
              <a:gdLst>
                <a:gd name="T0" fmla="*/ 17 w 48"/>
                <a:gd name="T1" fmla="*/ 40 h 40"/>
                <a:gd name="T2" fmla="*/ 15 w 48"/>
                <a:gd name="T3" fmla="*/ 39 h 40"/>
                <a:gd name="T4" fmla="*/ 1 w 48"/>
                <a:gd name="T5" fmla="*/ 24 h 40"/>
                <a:gd name="T6" fmla="*/ 1 w 48"/>
                <a:gd name="T7" fmla="*/ 20 h 40"/>
                <a:gd name="T8" fmla="*/ 6 w 48"/>
                <a:gd name="T9" fmla="*/ 20 h 40"/>
                <a:gd name="T10" fmla="*/ 17 w 48"/>
                <a:gd name="T11" fmla="*/ 32 h 40"/>
                <a:gd name="T12" fmla="*/ 41 w 48"/>
                <a:gd name="T13" fmla="*/ 1 h 40"/>
                <a:gd name="T14" fmla="*/ 45 w 48"/>
                <a:gd name="T15" fmla="*/ 1 h 40"/>
                <a:gd name="T16" fmla="*/ 47 w 48"/>
                <a:gd name="T17" fmla="*/ 6 h 40"/>
                <a:gd name="T18" fmla="*/ 20 w 48"/>
                <a:gd name="T19" fmla="*/ 39 h 40"/>
                <a:gd name="T20" fmla="*/ 17 w 48"/>
                <a:gd name="T21" fmla="*/ 40 h 40"/>
                <a:gd name="T22" fmla="*/ 17 w 48"/>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7" y="40"/>
                  </a:moveTo>
                  <a:cubicBezTo>
                    <a:pt x="16" y="40"/>
                    <a:pt x="15" y="40"/>
                    <a:pt x="15" y="39"/>
                  </a:cubicBezTo>
                  <a:cubicBezTo>
                    <a:pt x="1" y="24"/>
                    <a:pt x="1" y="24"/>
                    <a:pt x="1" y="24"/>
                  </a:cubicBezTo>
                  <a:cubicBezTo>
                    <a:pt x="0" y="23"/>
                    <a:pt x="0" y="21"/>
                    <a:pt x="1" y="20"/>
                  </a:cubicBezTo>
                  <a:cubicBezTo>
                    <a:pt x="2" y="19"/>
                    <a:pt x="4" y="19"/>
                    <a:pt x="6" y="20"/>
                  </a:cubicBezTo>
                  <a:cubicBezTo>
                    <a:pt x="17" y="32"/>
                    <a:pt x="17" y="32"/>
                    <a:pt x="17" y="32"/>
                  </a:cubicBezTo>
                  <a:cubicBezTo>
                    <a:pt x="41" y="1"/>
                    <a:pt x="41" y="1"/>
                    <a:pt x="41" y="1"/>
                  </a:cubicBezTo>
                  <a:cubicBezTo>
                    <a:pt x="42" y="0"/>
                    <a:pt x="44" y="0"/>
                    <a:pt x="45" y="1"/>
                  </a:cubicBezTo>
                  <a:cubicBezTo>
                    <a:pt x="47" y="2"/>
                    <a:pt x="48" y="3"/>
                    <a:pt x="47" y="6"/>
                  </a:cubicBezTo>
                  <a:cubicBezTo>
                    <a:pt x="20" y="39"/>
                    <a:pt x="20" y="39"/>
                    <a:pt x="20" y="39"/>
                  </a:cubicBezTo>
                  <a:cubicBezTo>
                    <a:pt x="20" y="39"/>
                    <a:pt x="18" y="40"/>
                    <a:pt x="17" y="40"/>
                  </a:cubicBezTo>
                  <a:cubicBezTo>
                    <a:pt x="17" y="40"/>
                    <a:pt x="17" y="40"/>
                    <a:pt x="17" y="40"/>
                  </a:cubicBez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000"/>
            </a:p>
          </p:txBody>
        </p:sp>
        <p:sp>
          <p:nvSpPr>
            <p:cNvPr id="40" name="Freeform 44">
              <a:extLst>
                <a:ext uri="{FF2B5EF4-FFF2-40B4-BE49-F238E27FC236}">
                  <a16:creationId xmlns:a16="http://schemas.microsoft.com/office/drawing/2014/main" id="{C963CE54-8882-49B6-89BE-5016CC133F61}"/>
                </a:ext>
              </a:extLst>
            </p:cNvPr>
            <p:cNvSpPr>
              <a:spLocks noEditPoints="1"/>
            </p:cNvSpPr>
            <p:nvPr/>
          </p:nvSpPr>
          <p:spPr bwMode="auto">
            <a:xfrm>
              <a:off x="10211682" y="1382708"/>
              <a:ext cx="417649" cy="457200"/>
            </a:xfrm>
            <a:custGeom>
              <a:avLst/>
              <a:gdLst>
                <a:gd name="T0" fmla="*/ 115 w 230"/>
                <a:gd name="T1" fmla="*/ 253 h 253"/>
                <a:gd name="T2" fmla="*/ 113 w 230"/>
                <a:gd name="T3" fmla="*/ 252 h 253"/>
                <a:gd name="T4" fmla="*/ 110 w 230"/>
                <a:gd name="T5" fmla="*/ 250 h 253"/>
                <a:gd name="T6" fmla="*/ 12 w 230"/>
                <a:gd name="T7" fmla="*/ 3 h 253"/>
                <a:gd name="T8" fmla="*/ 12 w 230"/>
                <a:gd name="T9" fmla="*/ 0 h 253"/>
                <a:gd name="T10" fmla="*/ 218 w 230"/>
                <a:gd name="T11" fmla="*/ 0 h 253"/>
                <a:gd name="T12" fmla="*/ 218 w 230"/>
                <a:gd name="T13" fmla="*/ 3 h 253"/>
                <a:gd name="T14" fmla="*/ 120 w 230"/>
                <a:gd name="T15" fmla="*/ 250 h 253"/>
                <a:gd name="T16" fmla="*/ 117 w 230"/>
                <a:gd name="T17" fmla="*/ 252 h 253"/>
                <a:gd name="T18" fmla="*/ 115 w 230"/>
                <a:gd name="T19" fmla="*/ 253 h 253"/>
                <a:gd name="T20" fmla="*/ 19 w 230"/>
                <a:gd name="T21" fmla="*/ 8 h 253"/>
                <a:gd name="T22" fmla="*/ 113 w 230"/>
                <a:gd name="T23" fmla="*/ 243 h 253"/>
                <a:gd name="T24" fmla="*/ 115 w 230"/>
                <a:gd name="T25" fmla="*/ 244 h 253"/>
                <a:gd name="T26" fmla="*/ 117 w 230"/>
                <a:gd name="T27" fmla="*/ 243 h 253"/>
                <a:gd name="T28" fmla="*/ 211 w 230"/>
                <a:gd name="T29" fmla="*/ 8 h 253"/>
                <a:gd name="T30" fmla="*/ 19 w 230"/>
                <a:gd name="T31" fmla="*/ 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253">
                  <a:moveTo>
                    <a:pt x="115" y="253"/>
                  </a:moveTo>
                  <a:cubicBezTo>
                    <a:pt x="113" y="252"/>
                    <a:pt x="113" y="252"/>
                    <a:pt x="113" y="252"/>
                  </a:cubicBezTo>
                  <a:cubicBezTo>
                    <a:pt x="112" y="251"/>
                    <a:pt x="111" y="251"/>
                    <a:pt x="110" y="250"/>
                  </a:cubicBezTo>
                  <a:cubicBezTo>
                    <a:pt x="7" y="199"/>
                    <a:pt x="0" y="88"/>
                    <a:pt x="12" y="3"/>
                  </a:cubicBezTo>
                  <a:cubicBezTo>
                    <a:pt x="12" y="0"/>
                    <a:pt x="12" y="0"/>
                    <a:pt x="12" y="0"/>
                  </a:cubicBezTo>
                  <a:cubicBezTo>
                    <a:pt x="218" y="0"/>
                    <a:pt x="218" y="0"/>
                    <a:pt x="218" y="0"/>
                  </a:cubicBezTo>
                  <a:cubicBezTo>
                    <a:pt x="218" y="3"/>
                    <a:pt x="218" y="3"/>
                    <a:pt x="218" y="3"/>
                  </a:cubicBezTo>
                  <a:cubicBezTo>
                    <a:pt x="230" y="88"/>
                    <a:pt x="223" y="199"/>
                    <a:pt x="120" y="250"/>
                  </a:cubicBezTo>
                  <a:cubicBezTo>
                    <a:pt x="119" y="251"/>
                    <a:pt x="118" y="251"/>
                    <a:pt x="117" y="252"/>
                  </a:cubicBezTo>
                  <a:lnTo>
                    <a:pt x="115" y="253"/>
                  </a:lnTo>
                  <a:close/>
                  <a:moveTo>
                    <a:pt x="19" y="8"/>
                  </a:moveTo>
                  <a:cubicBezTo>
                    <a:pt x="3" y="125"/>
                    <a:pt x="35" y="204"/>
                    <a:pt x="113" y="243"/>
                  </a:cubicBezTo>
                  <a:cubicBezTo>
                    <a:pt x="114" y="243"/>
                    <a:pt x="114" y="243"/>
                    <a:pt x="115" y="244"/>
                  </a:cubicBezTo>
                  <a:cubicBezTo>
                    <a:pt x="116" y="243"/>
                    <a:pt x="116" y="243"/>
                    <a:pt x="117" y="243"/>
                  </a:cubicBezTo>
                  <a:cubicBezTo>
                    <a:pt x="195" y="204"/>
                    <a:pt x="227" y="125"/>
                    <a:pt x="211" y="8"/>
                  </a:cubicBezTo>
                  <a:lnTo>
                    <a:pt x="1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000"/>
            </a:p>
          </p:txBody>
        </p:sp>
      </p:grpSp>
      <p:sp>
        <p:nvSpPr>
          <p:cNvPr id="41" name="Arrow: Pentagon 40">
            <a:extLst>
              <a:ext uri="{FF2B5EF4-FFF2-40B4-BE49-F238E27FC236}">
                <a16:creationId xmlns:a16="http://schemas.microsoft.com/office/drawing/2014/main" id="{9EE0E59B-369A-4351-9280-FD4051DB827A}"/>
              </a:ext>
            </a:extLst>
          </p:cNvPr>
          <p:cNvSpPr/>
          <p:nvPr/>
        </p:nvSpPr>
        <p:spPr>
          <a:xfrm>
            <a:off x="208889" y="1782572"/>
            <a:ext cx="6006683" cy="702910"/>
          </a:xfrm>
          <a:prstGeom prst="homePlate">
            <a:avLst>
              <a:gd name="adj" fmla="val 29612"/>
            </a:avLst>
          </a:prstGeom>
          <a:solidFill>
            <a:schemeClr val="accent6">
              <a:lumMod val="20000"/>
              <a:lumOff val="80000"/>
            </a:schemeClr>
          </a:solidFill>
          <a:ln w="19050">
            <a:solidFill>
              <a:schemeClr val="accent1"/>
            </a:solidFill>
          </a:ln>
          <a:effectLst>
            <a:outerShdw blurRad="76200" dist="254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571500"/>
            <a:r>
              <a:rPr lang="en-US" sz="1600" dirty="0">
                <a:solidFill>
                  <a:schemeClr val="accent1"/>
                </a:solidFill>
              </a:rPr>
              <a:t>Coordinate people, understand needs</a:t>
            </a:r>
          </a:p>
        </p:txBody>
      </p:sp>
      <p:sp>
        <p:nvSpPr>
          <p:cNvPr id="43" name="Arrow: Pentagon 42">
            <a:extLst>
              <a:ext uri="{FF2B5EF4-FFF2-40B4-BE49-F238E27FC236}">
                <a16:creationId xmlns:a16="http://schemas.microsoft.com/office/drawing/2014/main" id="{9F2F3694-CD6B-41C2-8D06-8EBF7966BA19}"/>
              </a:ext>
            </a:extLst>
          </p:cNvPr>
          <p:cNvSpPr/>
          <p:nvPr/>
        </p:nvSpPr>
        <p:spPr>
          <a:xfrm>
            <a:off x="208513" y="2701709"/>
            <a:ext cx="6006683" cy="702910"/>
          </a:xfrm>
          <a:prstGeom prst="homePlate">
            <a:avLst>
              <a:gd name="adj" fmla="val 29612"/>
            </a:avLst>
          </a:prstGeom>
          <a:solidFill>
            <a:schemeClr val="accent6">
              <a:lumMod val="40000"/>
              <a:lumOff val="60000"/>
            </a:schemeClr>
          </a:solidFill>
          <a:ln w="19050">
            <a:solidFill>
              <a:schemeClr val="accent1"/>
            </a:solidFill>
          </a:ln>
          <a:effectLst>
            <a:outerShdw blurRad="76200" dist="254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571500"/>
            <a:r>
              <a:rPr lang="en-US" sz="1600" dirty="0">
                <a:solidFill>
                  <a:schemeClr val="accent1"/>
                </a:solidFill>
              </a:rPr>
              <a:t>Protect data and applications in the cyber vault</a:t>
            </a:r>
          </a:p>
        </p:txBody>
      </p:sp>
      <p:sp>
        <p:nvSpPr>
          <p:cNvPr id="45" name="Arrow: Pentagon 44">
            <a:extLst>
              <a:ext uri="{FF2B5EF4-FFF2-40B4-BE49-F238E27FC236}">
                <a16:creationId xmlns:a16="http://schemas.microsoft.com/office/drawing/2014/main" id="{7216BF34-D61E-4294-AE0F-76C342C80C21}"/>
              </a:ext>
            </a:extLst>
          </p:cNvPr>
          <p:cNvSpPr/>
          <p:nvPr/>
        </p:nvSpPr>
        <p:spPr>
          <a:xfrm>
            <a:off x="207522" y="3620846"/>
            <a:ext cx="6006683" cy="701111"/>
          </a:xfrm>
          <a:prstGeom prst="homePlate">
            <a:avLst>
              <a:gd name="adj" fmla="val 30143"/>
            </a:avLst>
          </a:prstGeom>
          <a:solidFill>
            <a:schemeClr val="bg1">
              <a:lumMod val="40000"/>
              <a:lumOff val="60000"/>
            </a:schemeClr>
          </a:solidFill>
          <a:ln w="19050">
            <a:solidFill>
              <a:schemeClr val="accent1"/>
            </a:solidFill>
          </a:ln>
          <a:effectLst>
            <a:outerShdw blurRad="76200" dist="254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571500"/>
            <a:r>
              <a:rPr lang="en-US" sz="1600" dirty="0">
                <a:solidFill>
                  <a:schemeClr val="accent1"/>
                </a:solidFill>
              </a:rPr>
              <a:t>Process to recover data and applications</a:t>
            </a:r>
          </a:p>
        </p:txBody>
      </p:sp>
      <p:grpSp>
        <p:nvGrpSpPr>
          <p:cNvPr id="47" name="Group 46">
            <a:extLst>
              <a:ext uri="{FF2B5EF4-FFF2-40B4-BE49-F238E27FC236}">
                <a16:creationId xmlns:a16="http://schemas.microsoft.com/office/drawing/2014/main" id="{77BB4B9B-C9B2-4DA8-B17E-3AF1EE27D6B7}"/>
              </a:ext>
            </a:extLst>
          </p:cNvPr>
          <p:cNvGrpSpPr/>
          <p:nvPr/>
        </p:nvGrpSpPr>
        <p:grpSpPr>
          <a:xfrm>
            <a:off x="7263254" y="1645440"/>
            <a:ext cx="516722" cy="565656"/>
            <a:chOff x="9936161" y="2009502"/>
            <a:chExt cx="617215" cy="675667"/>
          </a:xfrm>
          <a:solidFill>
            <a:schemeClr val="accent3"/>
          </a:solidFill>
        </p:grpSpPr>
        <p:sp>
          <p:nvSpPr>
            <p:cNvPr id="48" name="Freeform 44">
              <a:extLst>
                <a:ext uri="{FF2B5EF4-FFF2-40B4-BE49-F238E27FC236}">
                  <a16:creationId xmlns:a16="http://schemas.microsoft.com/office/drawing/2014/main" id="{174684C0-ADD1-4A88-A84B-0899F1BDDF61}"/>
                </a:ext>
              </a:extLst>
            </p:cNvPr>
            <p:cNvSpPr>
              <a:spLocks noEditPoints="1"/>
            </p:cNvSpPr>
            <p:nvPr/>
          </p:nvSpPr>
          <p:spPr bwMode="auto">
            <a:xfrm>
              <a:off x="9936161" y="2009502"/>
              <a:ext cx="617215" cy="675667"/>
            </a:xfrm>
            <a:custGeom>
              <a:avLst/>
              <a:gdLst>
                <a:gd name="T0" fmla="*/ 115 w 230"/>
                <a:gd name="T1" fmla="*/ 253 h 253"/>
                <a:gd name="T2" fmla="*/ 113 w 230"/>
                <a:gd name="T3" fmla="*/ 252 h 253"/>
                <a:gd name="T4" fmla="*/ 110 w 230"/>
                <a:gd name="T5" fmla="*/ 250 h 253"/>
                <a:gd name="T6" fmla="*/ 12 w 230"/>
                <a:gd name="T7" fmla="*/ 3 h 253"/>
                <a:gd name="T8" fmla="*/ 12 w 230"/>
                <a:gd name="T9" fmla="*/ 0 h 253"/>
                <a:gd name="T10" fmla="*/ 218 w 230"/>
                <a:gd name="T11" fmla="*/ 0 h 253"/>
                <a:gd name="T12" fmla="*/ 218 w 230"/>
                <a:gd name="T13" fmla="*/ 3 h 253"/>
                <a:gd name="T14" fmla="*/ 120 w 230"/>
                <a:gd name="T15" fmla="*/ 250 h 253"/>
                <a:gd name="T16" fmla="*/ 117 w 230"/>
                <a:gd name="T17" fmla="*/ 252 h 253"/>
                <a:gd name="T18" fmla="*/ 115 w 230"/>
                <a:gd name="T19" fmla="*/ 253 h 253"/>
                <a:gd name="T20" fmla="*/ 19 w 230"/>
                <a:gd name="T21" fmla="*/ 8 h 253"/>
                <a:gd name="T22" fmla="*/ 113 w 230"/>
                <a:gd name="T23" fmla="*/ 243 h 253"/>
                <a:gd name="T24" fmla="*/ 115 w 230"/>
                <a:gd name="T25" fmla="*/ 244 h 253"/>
                <a:gd name="T26" fmla="*/ 117 w 230"/>
                <a:gd name="T27" fmla="*/ 243 h 253"/>
                <a:gd name="T28" fmla="*/ 211 w 230"/>
                <a:gd name="T29" fmla="*/ 8 h 253"/>
                <a:gd name="T30" fmla="*/ 19 w 230"/>
                <a:gd name="T31" fmla="*/ 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 h="253">
                  <a:moveTo>
                    <a:pt x="115" y="253"/>
                  </a:moveTo>
                  <a:cubicBezTo>
                    <a:pt x="113" y="252"/>
                    <a:pt x="113" y="252"/>
                    <a:pt x="113" y="252"/>
                  </a:cubicBezTo>
                  <a:cubicBezTo>
                    <a:pt x="112" y="251"/>
                    <a:pt x="111" y="251"/>
                    <a:pt x="110" y="250"/>
                  </a:cubicBezTo>
                  <a:cubicBezTo>
                    <a:pt x="7" y="199"/>
                    <a:pt x="0" y="88"/>
                    <a:pt x="12" y="3"/>
                  </a:cubicBezTo>
                  <a:cubicBezTo>
                    <a:pt x="12" y="0"/>
                    <a:pt x="12" y="0"/>
                    <a:pt x="12" y="0"/>
                  </a:cubicBezTo>
                  <a:cubicBezTo>
                    <a:pt x="218" y="0"/>
                    <a:pt x="218" y="0"/>
                    <a:pt x="218" y="0"/>
                  </a:cubicBezTo>
                  <a:cubicBezTo>
                    <a:pt x="218" y="3"/>
                    <a:pt x="218" y="3"/>
                    <a:pt x="218" y="3"/>
                  </a:cubicBezTo>
                  <a:cubicBezTo>
                    <a:pt x="230" y="88"/>
                    <a:pt x="223" y="199"/>
                    <a:pt x="120" y="250"/>
                  </a:cubicBezTo>
                  <a:cubicBezTo>
                    <a:pt x="119" y="251"/>
                    <a:pt x="118" y="251"/>
                    <a:pt x="117" y="252"/>
                  </a:cubicBezTo>
                  <a:lnTo>
                    <a:pt x="115" y="253"/>
                  </a:lnTo>
                  <a:close/>
                  <a:moveTo>
                    <a:pt x="19" y="8"/>
                  </a:moveTo>
                  <a:cubicBezTo>
                    <a:pt x="3" y="125"/>
                    <a:pt x="35" y="204"/>
                    <a:pt x="113" y="243"/>
                  </a:cubicBezTo>
                  <a:cubicBezTo>
                    <a:pt x="114" y="243"/>
                    <a:pt x="114" y="243"/>
                    <a:pt x="115" y="244"/>
                  </a:cubicBezTo>
                  <a:cubicBezTo>
                    <a:pt x="116" y="243"/>
                    <a:pt x="116" y="243"/>
                    <a:pt x="117" y="243"/>
                  </a:cubicBezTo>
                  <a:cubicBezTo>
                    <a:pt x="195" y="204"/>
                    <a:pt x="227" y="125"/>
                    <a:pt x="211" y="8"/>
                  </a:cubicBezTo>
                  <a:lnTo>
                    <a:pt x="1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000"/>
            </a:p>
          </p:txBody>
        </p:sp>
        <p:grpSp>
          <p:nvGrpSpPr>
            <p:cNvPr id="49" name="Group 48">
              <a:extLst>
                <a:ext uri="{FF2B5EF4-FFF2-40B4-BE49-F238E27FC236}">
                  <a16:creationId xmlns:a16="http://schemas.microsoft.com/office/drawing/2014/main" id="{8EB278EF-08CD-4DB8-8BD5-C0F864D0F0EE}"/>
                </a:ext>
              </a:extLst>
            </p:cNvPr>
            <p:cNvGrpSpPr/>
            <p:nvPr/>
          </p:nvGrpSpPr>
          <p:grpSpPr>
            <a:xfrm>
              <a:off x="10041107" y="2087672"/>
              <a:ext cx="407322" cy="402638"/>
              <a:chOff x="-583598" y="776570"/>
              <a:chExt cx="276225" cy="273050"/>
            </a:xfrm>
            <a:grpFill/>
          </p:grpSpPr>
          <p:sp>
            <p:nvSpPr>
              <p:cNvPr id="50" name="Freeform 6">
                <a:extLst>
                  <a:ext uri="{FF2B5EF4-FFF2-40B4-BE49-F238E27FC236}">
                    <a16:creationId xmlns:a16="http://schemas.microsoft.com/office/drawing/2014/main" id="{566B4394-6443-4198-9B4E-677E776D4198}"/>
                  </a:ext>
                </a:extLst>
              </p:cNvPr>
              <p:cNvSpPr>
                <a:spLocks noEditPoints="1"/>
              </p:cNvSpPr>
              <p:nvPr/>
            </p:nvSpPr>
            <p:spPr bwMode="auto">
              <a:xfrm>
                <a:off x="-583598" y="776570"/>
                <a:ext cx="276225" cy="273050"/>
              </a:xfrm>
              <a:custGeom>
                <a:avLst/>
                <a:gdLst>
                  <a:gd name="T0" fmla="*/ 151 w 152"/>
                  <a:gd name="T1" fmla="*/ 57 h 151"/>
                  <a:gd name="T2" fmla="*/ 128 w 152"/>
                  <a:gd name="T3" fmla="*/ 38 h 151"/>
                  <a:gd name="T4" fmla="*/ 116 w 152"/>
                  <a:gd name="T5" fmla="*/ 10 h 151"/>
                  <a:gd name="T6" fmla="*/ 86 w 152"/>
                  <a:gd name="T7" fmla="*/ 12 h 151"/>
                  <a:gd name="T8" fmla="*/ 58 w 152"/>
                  <a:gd name="T9" fmla="*/ 0 h 151"/>
                  <a:gd name="T10" fmla="*/ 38 w 152"/>
                  <a:gd name="T11" fmla="*/ 23 h 151"/>
                  <a:gd name="T12" fmla="*/ 10 w 152"/>
                  <a:gd name="T13" fmla="*/ 35 h 151"/>
                  <a:gd name="T14" fmla="*/ 12 w 152"/>
                  <a:gd name="T15" fmla="*/ 65 h 151"/>
                  <a:gd name="T16" fmla="*/ 1 w 152"/>
                  <a:gd name="T17" fmla="*/ 94 h 151"/>
                  <a:gd name="T18" fmla="*/ 24 w 152"/>
                  <a:gd name="T19" fmla="*/ 113 h 151"/>
                  <a:gd name="T20" fmla="*/ 36 w 152"/>
                  <a:gd name="T21" fmla="*/ 142 h 151"/>
                  <a:gd name="T22" fmla="*/ 66 w 152"/>
                  <a:gd name="T23" fmla="*/ 139 h 151"/>
                  <a:gd name="T24" fmla="*/ 94 w 152"/>
                  <a:gd name="T25" fmla="*/ 151 h 151"/>
                  <a:gd name="T26" fmla="*/ 114 w 152"/>
                  <a:gd name="T27" fmla="*/ 128 h 151"/>
                  <a:gd name="T28" fmla="*/ 142 w 152"/>
                  <a:gd name="T29" fmla="*/ 116 h 151"/>
                  <a:gd name="T30" fmla="*/ 140 w 152"/>
                  <a:gd name="T31" fmla="*/ 86 h 151"/>
                  <a:gd name="T32" fmla="*/ 142 w 152"/>
                  <a:gd name="T33" fmla="*/ 95 h 151"/>
                  <a:gd name="T34" fmla="*/ 127 w 152"/>
                  <a:gd name="T35" fmla="*/ 101 h 151"/>
                  <a:gd name="T36" fmla="*/ 107 w 152"/>
                  <a:gd name="T37" fmla="*/ 123 h 151"/>
                  <a:gd name="T38" fmla="*/ 108 w 152"/>
                  <a:gd name="T39" fmla="*/ 136 h 151"/>
                  <a:gd name="T40" fmla="*/ 94 w 152"/>
                  <a:gd name="T41" fmla="*/ 129 h 151"/>
                  <a:gd name="T42" fmla="*/ 64 w 152"/>
                  <a:gd name="T43" fmla="*/ 131 h 151"/>
                  <a:gd name="T44" fmla="*/ 56 w 152"/>
                  <a:gd name="T45" fmla="*/ 141 h 151"/>
                  <a:gd name="T46" fmla="*/ 50 w 152"/>
                  <a:gd name="T47" fmla="*/ 126 h 151"/>
                  <a:gd name="T48" fmla="*/ 29 w 152"/>
                  <a:gd name="T49" fmla="*/ 106 h 151"/>
                  <a:gd name="T50" fmla="*/ 16 w 152"/>
                  <a:gd name="T51" fmla="*/ 108 h 151"/>
                  <a:gd name="T52" fmla="*/ 22 w 152"/>
                  <a:gd name="T53" fmla="*/ 93 h 151"/>
                  <a:gd name="T54" fmla="*/ 21 w 152"/>
                  <a:gd name="T55" fmla="*/ 64 h 151"/>
                  <a:gd name="T56" fmla="*/ 11 w 152"/>
                  <a:gd name="T57" fmla="*/ 56 h 151"/>
                  <a:gd name="T58" fmla="*/ 26 w 152"/>
                  <a:gd name="T59" fmla="*/ 50 h 151"/>
                  <a:gd name="T60" fmla="*/ 46 w 152"/>
                  <a:gd name="T61" fmla="*/ 28 h 151"/>
                  <a:gd name="T62" fmla="*/ 44 w 152"/>
                  <a:gd name="T63" fmla="*/ 15 h 151"/>
                  <a:gd name="T64" fmla="*/ 59 w 152"/>
                  <a:gd name="T65" fmla="*/ 22 h 151"/>
                  <a:gd name="T66" fmla="*/ 88 w 152"/>
                  <a:gd name="T67" fmla="*/ 20 h 151"/>
                  <a:gd name="T68" fmla="*/ 96 w 152"/>
                  <a:gd name="T69" fmla="*/ 10 h 151"/>
                  <a:gd name="T70" fmla="*/ 102 w 152"/>
                  <a:gd name="T71" fmla="*/ 25 h 151"/>
                  <a:gd name="T72" fmla="*/ 124 w 152"/>
                  <a:gd name="T73" fmla="*/ 45 h 151"/>
                  <a:gd name="T74" fmla="*/ 136 w 152"/>
                  <a:gd name="T75" fmla="*/ 43 h 151"/>
                  <a:gd name="T76" fmla="*/ 130 w 152"/>
                  <a:gd name="T77" fmla="*/ 58 h 151"/>
                  <a:gd name="T78" fmla="*/ 131 w 152"/>
                  <a:gd name="T79" fmla="*/ 88 h 151"/>
                  <a:gd name="T80" fmla="*/ 142 w 152"/>
                  <a:gd name="T81"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1">
                    <a:moveTo>
                      <a:pt x="139" y="63"/>
                    </a:moveTo>
                    <a:cubicBezTo>
                      <a:pt x="151" y="57"/>
                      <a:pt x="151" y="57"/>
                      <a:pt x="151" y="57"/>
                    </a:cubicBezTo>
                    <a:cubicBezTo>
                      <a:pt x="140" y="33"/>
                      <a:pt x="140" y="33"/>
                      <a:pt x="140" y="33"/>
                    </a:cubicBezTo>
                    <a:cubicBezTo>
                      <a:pt x="128" y="38"/>
                      <a:pt x="128" y="38"/>
                      <a:pt x="128" y="38"/>
                    </a:cubicBezTo>
                    <a:cubicBezTo>
                      <a:pt x="124" y="32"/>
                      <a:pt x="118" y="26"/>
                      <a:pt x="112" y="22"/>
                    </a:cubicBezTo>
                    <a:cubicBezTo>
                      <a:pt x="116" y="10"/>
                      <a:pt x="116" y="10"/>
                      <a:pt x="116" y="10"/>
                    </a:cubicBezTo>
                    <a:cubicBezTo>
                      <a:pt x="91" y="0"/>
                      <a:pt x="91" y="0"/>
                      <a:pt x="91" y="0"/>
                    </a:cubicBezTo>
                    <a:cubicBezTo>
                      <a:pt x="86" y="12"/>
                      <a:pt x="86" y="12"/>
                      <a:pt x="86" y="12"/>
                    </a:cubicBezTo>
                    <a:cubicBezTo>
                      <a:pt x="79" y="11"/>
                      <a:pt x="71" y="11"/>
                      <a:pt x="63" y="12"/>
                    </a:cubicBezTo>
                    <a:cubicBezTo>
                      <a:pt x="58" y="0"/>
                      <a:pt x="58" y="0"/>
                      <a:pt x="58" y="0"/>
                    </a:cubicBezTo>
                    <a:cubicBezTo>
                      <a:pt x="33" y="11"/>
                      <a:pt x="33" y="11"/>
                      <a:pt x="33" y="11"/>
                    </a:cubicBezTo>
                    <a:cubicBezTo>
                      <a:pt x="38" y="23"/>
                      <a:pt x="38" y="23"/>
                      <a:pt x="38" y="23"/>
                    </a:cubicBezTo>
                    <a:cubicBezTo>
                      <a:pt x="32" y="28"/>
                      <a:pt x="27" y="34"/>
                      <a:pt x="22" y="40"/>
                    </a:cubicBezTo>
                    <a:cubicBezTo>
                      <a:pt x="10" y="35"/>
                      <a:pt x="10" y="35"/>
                      <a:pt x="10" y="35"/>
                    </a:cubicBezTo>
                    <a:cubicBezTo>
                      <a:pt x="0" y="60"/>
                      <a:pt x="0" y="60"/>
                      <a:pt x="0" y="60"/>
                    </a:cubicBezTo>
                    <a:cubicBezTo>
                      <a:pt x="12" y="65"/>
                      <a:pt x="12" y="65"/>
                      <a:pt x="12" y="65"/>
                    </a:cubicBezTo>
                    <a:cubicBezTo>
                      <a:pt x="11" y="73"/>
                      <a:pt x="11" y="81"/>
                      <a:pt x="13" y="88"/>
                    </a:cubicBezTo>
                    <a:cubicBezTo>
                      <a:pt x="1" y="94"/>
                      <a:pt x="1" y="94"/>
                      <a:pt x="1" y="94"/>
                    </a:cubicBezTo>
                    <a:cubicBezTo>
                      <a:pt x="12" y="118"/>
                      <a:pt x="12" y="118"/>
                      <a:pt x="12" y="118"/>
                    </a:cubicBezTo>
                    <a:cubicBezTo>
                      <a:pt x="24" y="113"/>
                      <a:pt x="24" y="113"/>
                      <a:pt x="24" y="113"/>
                    </a:cubicBezTo>
                    <a:cubicBezTo>
                      <a:pt x="28" y="120"/>
                      <a:pt x="34" y="125"/>
                      <a:pt x="41" y="129"/>
                    </a:cubicBezTo>
                    <a:cubicBezTo>
                      <a:pt x="36" y="142"/>
                      <a:pt x="36" y="142"/>
                      <a:pt x="36" y="142"/>
                    </a:cubicBezTo>
                    <a:cubicBezTo>
                      <a:pt x="61" y="151"/>
                      <a:pt x="61" y="151"/>
                      <a:pt x="61" y="151"/>
                    </a:cubicBezTo>
                    <a:cubicBezTo>
                      <a:pt x="66" y="139"/>
                      <a:pt x="66" y="139"/>
                      <a:pt x="66" y="139"/>
                    </a:cubicBezTo>
                    <a:cubicBezTo>
                      <a:pt x="73" y="140"/>
                      <a:pt x="81" y="140"/>
                      <a:pt x="89" y="139"/>
                    </a:cubicBezTo>
                    <a:cubicBezTo>
                      <a:pt x="94" y="151"/>
                      <a:pt x="94" y="151"/>
                      <a:pt x="94" y="151"/>
                    </a:cubicBezTo>
                    <a:cubicBezTo>
                      <a:pt x="119" y="140"/>
                      <a:pt x="119" y="140"/>
                      <a:pt x="119" y="140"/>
                    </a:cubicBezTo>
                    <a:cubicBezTo>
                      <a:pt x="114" y="128"/>
                      <a:pt x="114" y="128"/>
                      <a:pt x="114" y="128"/>
                    </a:cubicBezTo>
                    <a:cubicBezTo>
                      <a:pt x="120" y="123"/>
                      <a:pt x="126" y="118"/>
                      <a:pt x="130" y="111"/>
                    </a:cubicBezTo>
                    <a:cubicBezTo>
                      <a:pt x="142" y="116"/>
                      <a:pt x="142" y="116"/>
                      <a:pt x="142" y="116"/>
                    </a:cubicBezTo>
                    <a:cubicBezTo>
                      <a:pt x="152" y="91"/>
                      <a:pt x="152" y="91"/>
                      <a:pt x="152" y="91"/>
                    </a:cubicBezTo>
                    <a:cubicBezTo>
                      <a:pt x="140" y="86"/>
                      <a:pt x="140" y="86"/>
                      <a:pt x="140" y="86"/>
                    </a:cubicBezTo>
                    <a:cubicBezTo>
                      <a:pt x="141" y="78"/>
                      <a:pt x="141" y="70"/>
                      <a:pt x="139" y="63"/>
                    </a:cubicBezTo>
                    <a:close/>
                    <a:moveTo>
                      <a:pt x="142" y="95"/>
                    </a:moveTo>
                    <a:cubicBezTo>
                      <a:pt x="138" y="105"/>
                      <a:pt x="138" y="105"/>
                      <a:pt x="138" y="105"/>
                    </a:cubicBezTo>
                    <a:cubicBezTo>
                      <a:pt x="127" y="101"/>
                      <a:pt x="127" y="101"/>
                      <a:pt x="127" y="101"/>
                    </a:cubicBezTo>
                    <a:cubicBezTo>
                      <a:pt x="125" y="104"/>
                      <a:pt x="125" y="104"/>
                      <a:pt x="125" y="104"/>
                    </a:cubicBezTo>
                    <a:cubicBezTo>
                      <a:pt x="120" y="112"/>
                      <a:pt x="114" y="118"/>
                      <a:pt x="107" y="123"/>
                    </a:cubicBezTo>
                    <a:cubicBezTo>
                      <a:pt x="104" y="125"/>
                      <a:pt x="104" y="125"/>
                      <a:pt x="104" y="125"/>
                    </a:cubicBezTo>
                    <a:cubicBezTo>
                      <a:pt x="108" y="136"/>
                      <a:pt x="108" y="136"/>
                      <a:pt x="108" y="136"/>
                    </a:cubicBezTo>
                    <a:cubicBezTo>
                      <a:pt x="98" y="140"/>
                      <a:pt x="98" y="140"/>
                      <a:pt x="98" y="140"/>
                    </a:cubicBezTo>
                    <a:cubicBezTo>
                      <a:pt x="94" y="129"/>
                      <a:pt x="94" y="129"/>
                      <a:pt x="94" y="129"/>
                    </a:cubicBezTo>
                    <a:cubicBezTo>
                      <a:pt x="90" y="130"/>
                      <a:pt x="90" y="130"/>
                      <a:pt x="90" y="130"/>
                    </a:cubicBezTo>
                    <a:cubicBezTo>
                      <a:pt x="82" y="132"/>
                      <a:pt x="73" y="133"/>
                      <a:pt x="64" y="131"/>
                    </a:cubicBezTo>
                    <a:cubicBezTo>
                      <a:pt x="61" y="130"/>
                      <a:pt x="61" y="130"/>
                      <a:pt x="61" y="130"/>
                    </a:cubicBezTo>
                    <a:cubicBezTo>
                      <a:pt x="56" y="141"/>
                      <a:pt x="56" y="141"/>
                      <a:pt x="56" y="141"/>
                    </a:cubicBezTo>
                    <a:cubicBezTo>
                      <a:pt x="46" y="137"/>
                      <a:pt x="46" y="137"/>
                      <a:pt x="46" y="137"/>
                    </a:cubicBezTo>
                    <a:cubicBezTo>
                      <a:pt x="50" y="126"/>
                      <a:pt x="50" y="126"/>
                      <a:pt x="50" y="126"/>
                    </a:cubicBezTo>
                    <a:cubicBezTo>
                      <a:pt x="47" y="124"/>
                      <a:pt x="47" y="124"/>
                      <a:pt x="47" y="124"/>
                    </a:cubicBezTo>
                    <a:cubicBezTo>
                      <a:pt x="40" y="120"/>
                      <a:pt x="33" y="113"/>
                      <a:pt x="29" y="106"/>
                    </a:cubicBezTo>
                    <a:cubicBezTo>
                      <a:pt x="27" y="103"/>
                      <a:pt x="27" y="103"/>
                      <a:pt x="27" y="103"/>
                    </a:cubicBezTo>
                    <a:cubicBezTo>
                      <a:pt x="16" y="108"/>
                      <a:pt x="16" y="108"/>
                      <a:pt x="16" y="108"/>
                    </a:cubicBezTo>
                    <a:cubicBezTo>
                      <a:pt x="11" y="98"/>
                      <a:pt x="11" y="98"/>
                      <a:pt x="11" y="98"/>
                    </a:cubicBezTo>
                    <a:cubicBezTo>
                      <a:pt x="22" y="93"/>
                      <a:pt x="22" y="93"/>
                      <a:pt x="22" y="93"/>
                    </a:cubicBezTo>
                    <a:cubicBezTo>
                      <a:pt x="21" y="90"/>
                      <a:pt x="21" y="90"/>
                      <a:pt x="21" y="90"/>
                    </a:cubicBezTo>
                    <a:cubicBezTo>
                      <a:pt x="19" y="81"/>
                      <a:pt x="19" y="72"/>
                      <a:pt x="21" y="64"/>
                    </a:cubicBezTo>
                    <a:cubicBezTo>
                      <a:pt x="22" y="60"/>
                      <a:pt x="22" y="60"/>
                      <a:pt x="22" y="60"/>
                    </a:cubicBezTo>
                    <a:cubicBezTo>
                      <a:pt x="11" y="56"/>
                      <a:pt x="11" y="56"/>
                      <a:pt x="11" y="56"/>
                    </a:cubicBezTo>
                    <a:cubicBezTo>
                      <a:pt x="15" y="46"/>
                      <a:pt x="15" y="46"/>
                      <a:pt x="15" y="46"/>
                    </a:cubicBezTo>
                    <a:cubicBezTo>
                      <a:pt x="26" y="50"/>
                      <a:pt x="26" y="50"/>
                      <a:pt x="26" y="50"/>
                    </a:cubicBezTo>
                    <a:cubicBezTo>
                      <a:pt x="27" y="47"/>
                      <a:pt x="27" y="47"/>
                      <a:pt x="27" y="47"/>
                    </a:cubicBezTo>
                    <a:cubicBezTo>
                      <a:pt x="32" y="39"/>
                      <a:pt x="38" y="33"/>
                      <a:pt x="46" y="28"/>
                    </a:cubicBezTo>
                    <a:cubicBezTo>
                      <a:pt x="48" y="26"/>
                      <a:pt x="48" y="26"/>
                      <a:pt x="48" y="26"/>
                    </a:cubicBezTo>
                    <a:cubicBezTo>
                      <a:pt x="44" y="15"/>
                      <a:pt x="44" y="15"/>
                      <a:pt x="44" y="15"/>
                    </a:cubicBezTo>
                    <a:cubicBezTo>
                      <a:pt x="54" y="11"/>
                      <a:pt x="54" y="11"/>
                      <a:pt x="54" y="11"/>
                    </a:cubicBezTo>
                    <a:cubicBezTo>
                      <a:pt x="59" y="22"/>
                      <a:pt x="59" y="22"/>
                      <a:pt x="59" y="22"/>
                    </a:cubicBezTo>
                    <a:cubicBezTo>
                      <a:pt x="62" y="21"/>
                      <a:pt x="62" y="21"/>
                      <a:pt x="62" y="21"/>
                    </a:cubicBezTo>
                    <a:cubicBezTo>
                      <a:pt x="70" y="19"/>
                      <a:pt x="79" y="18"/>
                      <a:pt x="88" y="20"/>
                    </a:cubicBezTo>
                    <a:cubicBezTo>
                      <a:pt x="91" y="21"/>
                      <a:pt x="91" y="21"/>
                      <a:pt x="91" y="21"/>
                    </a:cubicBezTo>
                    <a:cubicBezTo>
                      <a:pt x="96" y="10"/>
                      <a:pt x="96" y="10"/>
                      <a:pt x="96" y="10"/>
                    </a:cubicBezTo>
                    <a:cubicBezTo>
                      <a:pt x="106" y="14"/>
                      <a:pt x="106" y="14"/>
                      <a:pt x="106" y="14"/>
                    </a:cubicBezTo>
                    <a:cubicBezTo>
                      <a:pt x="102" y="25"/>
                      <a:pt x="102" y="25"/>
                      <a:pt x="102" y="25"/>
                    </a:cubicBezTo>
                    <a:cubicBezTo>
                      <a:pt x="105" y="27"/>
                      <a:pt x="105" y="27"/>
                      <a:pt x="105" y="27"/>
                    </a:cubicBezTo>
                    <a:cubicBezTo>
                      <a:pt x="112" y="31"/>
                      <a:pt x="119" y="38"/>
                      <a:pt x="124" y="45"/>
                    </a:cubicBezTo>
                    <a:cubicBezTo>
                      <a:pt x="125" y="48"/>
                      <a:pt x="125" y="48"/>
                      <a:pt x="125" y="48"/>
                    </a:cubicBezTo>
                    <a:cubicBezTo>
                      <a:pt x="136" y="43"/>
                      <a:pt x="136" y="43"/>
                      <a:pt x="136" y="43"/>
                    </a:cubicBezTo>
                    <a:cubicBezTo>
                      <a:pt x="141" y="53"/>
                      <a:pt x="141" y="53"/>
                      <a:pt x="141" y="53"/>
                    </a:cubicBezTo>
                    <a:cubicBezTo>
                      <a:pt x="130" y="58"/>
                      <a:pt x="130" y="58"/>
                      <a:pt x="130" y="58"/>
                    </a:cubicBezTo>
                    <a:cubicBezTo>
                      <a:pt x="131" y="61"/>
                      <a:pt x="131" y="61"/>
                      <a:pt x="131" y="61"/>
                    </a:cubicBezTo>
                    <a:cubicBezTo>
                      <a:pt x="133" y="70"/>
                      <a:pt x="133" y="79"/>
                      <a:pt x="131" y="88"/>
                    </a:cubicBezTo>
                    <a:cubicBezTo>
                      <a:pt x="131" y="91"/>
                      <a:pt x="131" y="91"/>
                      <a:pt x="131" y="91"/>
                    </a:cubicBezTo>
                    <a:lnTo>
                      <a:pt x="14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000"/>
              </a:p>
            </p:txBody>
          </p:sp>
          <p:sp>
            <p:nvSpPr>
              <p:cNvPr id="51" name="Freeform 7">
                <a:extLst>
                  <a:ext uri="{FF2B5EF4-FFF2-40B4-BE49-F238E27FC236}">
                    <a16:creationId xmlns:a16="http://schemas.microsoft.com/office/drawing/2014/main" id="{EA6E7AE7-F2E4-466A-92A4-6CFF82045CDD}"/>
                  </a:ext>
                </a:extLst>
              </p:cNvPr>
              <p:cNvSpPr>
                <a:spLocks/>
              </p:cNvSpPr>
              <p:nvPr/>
            </p:nvSpPr>
            <p:spPr bwMode="auto">
              <a:xfrm>
                <a:off x="-532798" y="827370"/>
                <a:ext cx="120650" cy="169863"/>
              </a:xfrm>
              <a:custGeom>
                <a:avLst/>
                <a:gdLst>
                  <a:gd name="T0" fmla="*/ 1 w 66"/>
                  <a:gd name="T1" fmla="*/ 46 h 94"/>
                  <a:gd name="T2" fmla="*/ 46 w 66"/>
                  <a:gd name="T3" fmla="*/ 94 h 94"/>
                  <a:gd name="T4" fmla="*/ 46 w 66"/>
                  <a:gd name="T5" fmla="*/ 86 h 94"/>
                  <a:gd name="T6" fmla="*/ 9 w 66"/>
                  <a:gd name="T7" fmla="*/ 46 h 94"/>
                  <a:gd name="T8" fmla="*/ 47 w 66"/>
                  <a:gd name="T9" fmla="*/ 9 h 94"/>
                  <a:gd name="T10" fmla="*/ 48 w 66"/>
                  <a:gd name="T11" fmla="*/ 9 h 94"/>
                  <a:gd name="T12" fmla="*/ 63 w 66"/>
                  <a:gd name="T13" fmla="*/ 12 h 94"/>
                  <a:gd name="T14" fmla="*/ 66 w 66"/>
                  <a:gd name="T15" fmla="*/ 5 h 94"/>
                  <a:gd name="T16" fmla="*/ 48 w 66"/>
                  <a:gd name="T17" fmla="*/ 1 h 94"/>
                  <a:gd name="T18" fmla="*/ 1 w 66"/>
                  <a:gd name="T19"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4">
                    <a:moveTo>
                      <a:pt x="1" y="46"/>
                    </a:moveTo>
                    <a:cubicBezTo>
                      <a:pt x="0" y="72"/>
                      <a:pt x="20" y="93"/>
                      <a:pt x="46" y="94"/>
                    </a:cubicBezTo>
                    <a:cubicBezTo>
                      <a:pt x="46" y="86"/>
                      <a:pt x="46" y="86"/>
                      <a:pt x="46" y="86"/>
                    </a:cubicBezTo>
                    <a:cubicBezTo>
                      <a:pt x="25" y="85"/>
                      <a:pt x="8" y="68"/>
                      <a:pt x="9" y="46"/>
                    </a:cubicBezTo>
                    <a:cubicBezTo>
                      <a:pt x="9" y="26"/>
                      <a:pt x="26" y="9"/>
                      <a:pt x="47" y="9"/>
                    </a:cubicBezTo>
                    <a:cubicBezTo>
                      <a:pt x="47" y="9"/>
                      <a:pt x="48" y="9"/>
                      <a:pt x="48" y="9"/>
                    </a:cubicBezTo>
                    <a:cubicBezTo>
                      <a:pt x="53" y="9"/>
                      <a:pt x="58" y="10"/>
                      <a:pt x="63" y="12"/>
                    </a:cubicBezTo>
                    <a:cubicBezTo>
                      <a:pt x="66" y="5"/>
                      <a:pt x="66" y="5"/>
                      <a:pt x="66" y="5"/>
                    </a:cubicBezTo>
                    <a:cubicBezTo>
                      <a:pt x="60" y="2"/>
                      <a:pt x="54" y="1"/>
                      <a:pt x="48" y="1"/>
                    </a:cubicBezTo>
                    <a:cubicBezTo>
                      <a:pt x="23" y="0"/>
                      <a:pt x="1" y="21"/>
                      <a:pt x="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000"/>
              </a:p>
            </p:txBody>
          </p:sp>
        </p:grpSp>
      </p:grpSp>
      <p:grpSp>
        <p:nvGrpSpPr>
          <p:cNvPr id="42" name="Group 41">
            <a:extLst>
              <a:ext uri="{FF2B5EF4-FFF2-40B4-BE49-F238E27FC236}">
                <a16:creationId xmlns:a16="http://schemas.microsoft.com/office/drawing/2014/main" id="{C8567EE0-52D0-4AE0-8CBC-5698D4158F07}"/>
              </a:ext>
            </a:extLst>
          </p:cNvPr>
          <p:cNvGrpSpPr>
            <a:grpSpLocks noChangeAspect="1"/>
          </p:cNvGrpSpPr>
          <p:nvPr/>
        </p:nvGrpSpPr>
        <p:grpSpPr>
          <a:xfrm>
            <a:off x="352697" y="3765188"/>
            <a:ext cx="419583" cy="412425"/>
            <a:chOff x="7818438" y="2357438"/>
            <a:chExt cx="744537" cy="731838"/>
          </a:xfrm>
          <a:solidFill>
            <a:schemeClr val="accent1"/>
          </a:solidFill>
        </p:grpSpPr>
        <p:sp>
          <p:nvSpPr>
            <p:cNvPr id="44" name="Freeform 112">
              <a:extLst>
                <a:ext uri="{FF2B5EF4-FFF2-40B4-BE49-F238E27FC236}">
                  <a16:creationId xmlns:a16="http://schemas.microsoft.com/office/drawing/2014/main" id="{EAF0869E-674D-4322-9AF0-07D83D7D1B15}"/>
                </a:ext>
              </a:extLst>
            </p:cNvPr>
            <p:cNvSpPr>
              <a:spLocks noEditPoints="1"/>
            </p:cNvSpPr>
            <p:nvPr/>
          </p:nvSpPr>
          <p:spPr bwMode="auto">
            <a:xfrm>
              <a:off x="7818438" y="2357438"/>
              <a:ext cx="460375" cy="460375"/>
            </a:xfrm>
            <a:custGeom>
              <a:avLst/>
              <a:gdLst>
                <a:gd name="T0" fmla="*/ 290 w 290"/>
                <a:gd name="T1" fmla="*/ 121 h 290"/>
                <a:gd name="T2" fmla="*/ 247 w 290"/>
                <a:gd name="T3" fmla="*/ 95 h 290"/>
                <a:gd name="T4" fmla="*/ 234 w 290"/>
                <a:gd name="T5" fmla="*/ 26 h 290"/>
                <a:gd name="T6" fmla="*/ 183 w 290"/>
                <a:gd name="T7" fmla="*/ 41 h 290"/>
                <a:gd name="T8" fmla="*/ 124 w 290"/>
                <a:gd name="T9" fmla="*/ 0 h 290"/>
                <a:gd name="T10" fmla="*/ 99 w 290"/>
                <a:gd name="T11" fmla="*/ 46 h 290"/>
                <a:gd name="T12" fmla="*/ 27 w 290"/>
                <a:gd name="T13" fmla="*/ 57 h 290"/>
                <a:gd name="T14" fmla="*/ 41 w 290"/>
                <a:gd name="T15" fmla="*/ 109 h 290"/>
                <a:gd name="T16" fmla="*/ 0 w 290"/>
                <a:gd name="T17" fmla="*/ 167 h 290"/>
                <a:gd name="T18" fmla="*/ 48 w 290"/>
                <a:gd name="T19" fmla="*/ 193 h 290"/>
                <a:gd name="T20" fmla="*/ 60 w 290"/>
                <a:gd name="T21" fmla="*/ 263 h 290"/>
                <a:gd name="T22" fmla="*/ 112 w 290"/>
                <a:gd name="T23" fmla="*/ 251 h 290"/>
                <a:gd name="T24" fmla="*/ 172 w 290"/>
                <a:gd name="T25" fmla="*/ 290 h 290"/>
                <a:gd name="T26" fmla="*/ 197 w 290"/>
                <a:gd name="T27" fmla="*/ 243 h 290"/>
                <a:gd name="T28" fmla="*/ 266 w 290"/>
                <a:gd name="T29" fmla="*/ 229 h 290"/>
                <a:gd name="T30" fmla="*/ 251 w 290"/>
                <a:gd name="T31" fmla="*/ 179 h 290"/>
                <a:gd name="T32" fmla="*/ 242 w 290"/>
                <a:gd name="T33" fmla="*/ 226 h 290"/>
                <a:gd name="T34" fmla="*/ 198 w 290"/>
                <a:gd name="T35" fmla="*/ 224 h 290"/>
                <a:gd name="T36" fmla="*/ 157 w 290"/>
                <a:gd name="T37" fmla="*/ 271 h 290"/>
                <a:gd name="T38" fmla="*/ 127 w 290"/>
                <a:gd name="T39" fmla="*/ 236 h 290"/>
                <a:gd name="T40" fmla="*/ 63 w 290"/>
                <a:gd name="T41" fmla="*/ 240 h 290"/>
                <a:gd name="T42" fmla="*/ 68 w 290"/>
                <a:gd name="T43" fmla="*/ 193 h 290"/>
                <a:gd name="T44" fmla="*/ 20 w 290"/>
                <a:gd name="T45" fmla="*/ 153 h 290"/>
                <a:gd name="T46" fmla="*/ 54 w 290"/>
                <a:gd name="T47" fmla="*/ 123 h 290"/>
                <a:gd name="T48" fmla="*/ 51 w 290"/>
                <a:gd name="T49" fmla="*/ 60 h 290"/>
                <a:gd name="T50" fmla="*/ 98 w 290"/>
                <a:gd name="T51" fmla="*/ 65 h 290"/>
                <a:gd name="T52" fmla="*/ 138 w 290"/>
                <a:gd name="T53" fmla="*/ 20 h 290"/>
                <a:gd name="T54" fmla="*/ 169 w 290"/>
                <a:gd name="T55" fmla="*/ 55 h 290"/>
                <a:gd name="T56" fmla="*/ 230 w 290"/>
                <a:gd name="T57" fmla="*/ 49 h 290"/>
                <a:gd name="T58" fmla="*/ 226 w 290"/>
                <a:gd name="T59" fmla="*/ 94 h 290"/>
                <a:gd name="T60" fmla="*/ 271 w 290"/>
                <a:gd name="T61" fmla="*/ 135 h 290"/>
                <a:gd name="T62" fmla="*/ 236 w 290"/>
                <a:gd name="T63" fmla="*/ 164 h 290"/>
                <a:gd name="T64" fmla="*/ 242 w 290"/>
                <a:gd name="T65" fmla="*/ 22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290">
                  <a:moveTo>
                    <a:pt x="290" y="166"/>
                  </a:moveTo>
                  <a:lnTo>
                    <a:pt x="290" y="121"/>
                  </a:lnTo>
                  <a:lnTo>
                    <a:pt x="252" y="109"/>
                  </a:lnTo>
                  <a:lnTo>
                    <a:pt x="247" y="95"/>
                  </a:lnTo>
                  <a:lnTo>
                    <a:pt x="265" y="58"/>
                  </a:lnTo>
                  <a:lnTo>
                    <a:pt x="234" y="26"/>
                  </a:lnTo>
                  <a:lnTo>
                    <a:pt x="197" y="44"/>
                  </a:lnTo>
                  <a:lnTo>
                    <a:pt x="183" y="41"/>
                  </a:lnTo>
                  <a:lnTo>
                    <a:pt x="169" y="0"/>
                  </a:lnTo>
                  <a:lnTo>
                    <a:pt x="124" y="0"/>
                  </a:lnTo>
                  <a:lnTo>
                    <a:pt x="111" y="39"/>
                  </a:lnTo>
                  <a:lnTo>
                    <a:pt x="99" y="46"/>
                  </a:lnTo>
                  <a:lnTo>
                    <a:pt x="58" y="26"/>
                  </a:lnTo>
                  <a:lnTo>
                    <a:pt x="27" y="57"/>
                  </a:lnTo>
                  <a:lnTo>
                    <a:pt x="47" y="95"/>
                  </a:lnTo>
                  <a:lnTo>
                    <a:pt x="41" y="109"/>
                  </a:lnTo>
                  <a:lnTo>
                    <a:pt x="0" y="122"/>
                  </a:lnTo>
                  <a:lnTo>
                    <a:pt x="0" y="167"/>
                  </a:lnTo>
                  <a:lnTo>
                    <a:pt x="42" y="180"/>
                  </a:lnTo>
                  <a:lnTo>
                    <a:pt x="48" y="193"/>
                  </a:lnTo>
                  <a:lnTo>
                    <a:pt x="28" y="231"/>
                  </a:lnTo>
                  <a:lnTo>
                    <a:pt x="60" y="263"/>
                  </a:lnTo>
                  <a:lnTo>
                    <a:pt x="99" y="245"/>
                  </a:lnTo>
                  <a:lnTo>
                    <a:pt x="112" y="251"/>
                  </a:lnTo>
                  <a:lnTo>
                    <a:pt x="126" y="290"/>
                  </a:lnTo>
                  <a:lnTo>
                    <a:pt x="172" y="290"/>
                  </a:lnTo>
                  <a:lnTo>
                    <a:pt x="184" y="250"/>
                  </a:lnTo>
                  <a:lnTo>
                    <a:pt x="197" y="243"/>
                  </a:lnTo>
                  <a:lnTo>
                    <a:pt x="234" y="261"/>
                  </a:lnTo>
                  <a:lnTo>
                    <a:pt x="266" y="229"/>
                  </a:lnTo>
                  <a:lnTo>
                    <a:pt x="246" y="193"/>
                  </a:lnTo>
                  <a:lnTo>
                    <a:pt x="251" y="179"/>
                  </a:lnTo>
                  <a:lnTo>
                    <a:pt x="290" y="166"/>
                  </a:lnTo>
                  <a:close/>
                  <a:moveTo>
                    <a:pt x="242" y="226"/>
                  </a:moveTo>
                  <a:lnTo>
                    <a:pt x="230" y="238"/>
                  </a:lnTo>
                  <a:lnTo>
                    <a:pt x="198" y="224"/>
                  </a:lnTo>
                  <a:lnTo>
                    <a:pt x="168" y="236"/>
                  </a:lnTo>
                  <a:lnTo>
                    <a:pt x="157" y="271"/>
                  </a:lnTo>
                  <a:lnTo>
                    <a:pt x="140" y="271"/>
                  </a:lnTo>
                  <a:lnTo>
                    <a:pt x="127" y="236"/>
                  </a:lnTo>
                  <a:lnTo>
                    <a:pt x="98" y="222"/>
                  </a:lnTo>
                  <a:lnTo>
                    <a:pt x="63" y="240"/>
                  </a:lnTo>
                  <a:lnTo>
                    <a:pt x="52" y="229"/>
                  </a:lnTo>
                  <a:lnTo>
                    <a:pt x="68" y="193"/>
                  </a:lnTo>
                  <a:lnTo>
                    <a:pt x="55" y="164"/>
                  </a:lnTo>
                  <a:lnTo>
                    <a:pt x="20" y="153"/>
                  </a:lnTo>
                  <a:lnTo>
                    <a:pt x="20" y="136"/>
                  </a:lnTo>
                  <a:lnTo>
                    <a:pt x="54" y="123"/>
                  </a:lnTo>
                  <a:lnTo>
                    <a:pt x="69" y="95"/>
                  </a:lnTo>
                  <a:lnTo>
                    <a:pt x="51" y="60"/>
                  </a:lnTo>
                  <a:lnTo>
                    <a:pt x="62" y="48"/>
                  </a:lnTo>
                  <a:lnTo>
                    <a:pt x="98" y="65"/>
                  </a:lnTo>
                  <a:lnTo>
                    <a:pt x="127" y="54"/>
                  </a:lnTo>
                  <a:lnTo>
                    <a:pt x="138" y="20"/>
                  </a:lnTo>
                  <a:lnTo>
                    <a:pt x="156" y="20"/>
                  </a:lnTo>
                  <a:lnTo>
                    <a:pt x="169" y="55"/>
                  </a:lnTo>
                  <a:lnTo>
                    <a:pt x="199" y="65"/>
                  </a:lnTo>
                  <a:lnTo>
                    <a:pt x="230" y="49"/>
                  </a:lnTo>
                  <a:lnTo>
                    <a:pt x="242" y="62"/>
                  </a:lnTo>
                  <a:lnTo>
                    <a:pt x="226" y="94"/>
                  </a:lnTo>
                  <a:lnTo>
                    <a:pt x="239" y="123"/>
                  </a:lnTo>
                  <a:lnTo>
                    <a:pt x="271" y="135"/>
                  </a:lnTo>
                  <a:lnTo>
                    <a:pt x="271" y="152"/>
                  </a:lnTo>
                  <a:lnTo>
                    <a:pt x="236" y="164"/>
                  </a:lnTo>
                  <a:lnTo>
                    <a:pt x="228" y="193"/>
                  </a:lnTo>
                  <a:lnTo>
                    <a:pt x="242"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46" name="Freeform 113">
              <a:extLst>
                <a:ext uri="{FF2B5EF4-FFF2-40B4-BE49-F238E27FC236}">
                  <a16:creationId xmlns:a16="http://schemas.microsoft.com/office/drawing/2014/main" id="{A4AD2274-D07B-4E7F-966F-096EFCCA41FA}"/>
                </a:ext>
              </a:extLst>
            </p:cNvPr>
            <p:cNvSpPr>
              <a:spLocks noEditPoints="1"/>
            </p:cNvSpPr>
            <p:nvPr/>
          </p:nvSpPr>
          <p:spPr bwMode="auto">
            <a:xfrm>
              <a:off x="7966075" y="2505075"/>
              <a:ext cx="166688" cy="166688"/>
            </a:xfrm>
            <a:custGeom>
              <a:avLst/>
              <a:gdLst>
                <a:gd name="T0" fmla="*/ 42 w 85"/>
                <a:gd name="T1" fmla="*/ 0 h 85"/>
                <a:gd name="T2" fmla="*/ 0 w 85"/>
                <a:gd name="T3" fmla="*/ 43 h 85"/>
                <a:gd name="T4" fmla="*/ 43 w 85"/>
                <a:gd name="T5" fmla="*/ 85 h 85"/>
                <a:gd name="T6" fmla="*/ 85 w 85"/>
                <a:gd name="T7" fmla="*/ 42 h 85"/>
                <a:gd name="T8" fmla="*/ 42 w 85"/>
                <a:gd name="T9" fmla="*/ 0 h 85"/>
                <a:gd name="T10" fmla="*/ 42 w 85"/>
                <a:gd name="T11" fmla="*/ 70 h 85"/>
                <a:gd name="T12" fmla="*/ 16 w 85"/>
                <a:gd name="T13" fmla="*/ 42 h 85"/>
                <a:gd name="T14" fmla="*/ 43 w 85"/>
                <a:gd name="T15" fmla="*/ 16 h 85"/>
                <a:gd name="T16" fmla="*/ 69 w 85"/>
                <a:gd name="T17" fmla="*/ 43 h 85"/>
                <a:gd name="T18" fmla="*/ 42 w 85"/>
                <a:gd name="T19" fmla="*/ 70 h 85"/>
                <a:gd name="T20" fmla="*/ 42 w 85"/>
                <a:gd name="T21"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5">
                  <a:moveTo>
                    <a:pt x="42" y="0"/>
                  </a:moveTo>
                  <a:cubicBezTo>
                    <a:pt x="18" y="0"/>
                    <a:pt x="0" y="19"/>
                    <a:pt x="0" y="43"/>
                  </a:cubicBezTo>
                  <a:cubicBezTo>
                    <a:pt x="0" y="66"/>
                    <a:pt x="19" y="85"/>
                    <a:pt x="43" y="85"/>
                  </a:cubicBezTo>
                  <a:cubicBezTo>
                    <a:pt x="66" y="85"/>
                    <a:pt x="85" y="66"/>
                    <a:pt x="85" y="42"/>
                  </a:cubicBezTo>
                  <a:cubicBezTo>
                    <a:pt x="85" y="19"/>
                    <a:pt x="66" y="0"/>
                    <a:pt x="42" y="0"/>
                  </a:cubicBezTo>
                  <a:close/>
                  <a:moveTo>
                    <a:pt x="42" y="70"/>
                  </a:moveTo>
                  <a:cubicBezTo>
                    <a:pt x="27" y="70"/>
                    <a:pt x="15" y="57"/>
                    <a:pt x="16" y="42"/>
                  </a:cubicBezTo>
                  <a:cubicBezTo>
                    <a:pt x="16" y="28"/>
                    <a:pt x="28" y="16"/>
                    <a:pt x="43" y="16"/>
                  </a:cubicBezTo>
                  <a:cubicBezTo>
                    <a:pt x="58" y="16"/>
                    <a:pt x="69" y="28"/>
                    <a:pt x="69" y="43"/>
                  </a:cubicBezTo>
                  <a:cubicBezTo>
                    <a:pt x="69" y="58"/>
                    <a:pt x="57" y="70"/>
                    <a:pt x="42" y="70"/>
                  </a:cubicBezTo>
                  <a:cubicBezTo>
                    <a:pt x="42" y="69"/>
                    <a:pt x="42" y="69"/>
                    <a:pt x="4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52" name="Freeform 114">
              <a:extLst>
                <a:ext uri="{FF2B5EF4-FFF2-40B4-BE49-F238E27FC236}">
                  <a16:creationId xmlns:a16="http://schemas.microsoft.com/office/drawing/2014/main" id="{7D803B45-D3A7-4FBE-863D-E2309F2C2F5F}"/>
                </a:ext>
              </a:extLst>
            </p:cNvPr>
            <p:cNvSpPr>
              <a:spLocks noEditPoints="1"/>
            </p:cNvSpPr>
            <p:nvPr/>
          </p:nvSpPr>
          <p:spPr bwMode="auto">
            <a:xfrm>
              <a:off x="8216900" y="2614613"/>
              <a:ext cx="346075" cy="344488"/>
            </a:xfrm>
            <a:custGeom>
              <a:avLst/>
              <a:gdLst>
                <a:gd name="T0" fmla="*/ 218 w 218"/>
                <a:gd name="T1" fmla="*/ 90 h 217"/>
                <a:gd name="T2" fmla="*/ 187 w 218"/>
                <a:gd name="T3" fmla="*/ 73 h 217"/>
                <a:gd name="T4" fmla="*/ 175 w 218"/>
                <a:gd name="T5" fmla="*/ 18 h 217"/>
                <a:gd name="T6" fmla="*/ 139 w 218"/>
                <a:gd name="T7" fmla="*/ 31 h 217"/>
                <a:gd name="T8" fmla="*/ 92 w 218"/>
                <a:gd name="T9" fmla="*/ 0 h 217"/>
                <a:gd name="T10" fmla="*/ 74 w 218"/>
                <a:gd name="T11" fmla="*/ 33 h 217"/>
                <a:gd name="T12" fmla="*/ 19 w 218"/>
                <a:gd name="T13" fmla="*/ 44 h 217"/>
                <a:gd name="T14" fmla="*/ 31 w 218"/>
                <a:gd name="T15" fmla="*/ 80 h 217"/>
                <a:gd name="T16" fmla="*/ 0 w 218"/>
                <a:gd name="T17" fmla="*/ 127 h 217"/>
                <a:gd name="T18" fmla="*/ 35 w 218"/>
                <a:gd name="T19" fmla="*/ 144 h 217"/>
                <a:gd name="T20" fmla="*/ 46 w 218"/>
                <a:gd name="T21" fmla="*/ 199 h 217"/>
                <a:gd name="T22" fmla="*/ 83 w 218"/>
                <a:gd name="T23" fmla="*/ 188 h 217"/>
                <a:gd name="T24" fmla="*/ 130 w 218"/>
                <a:gd name="T25" fmla="*/ 217 h 217"/>
                <a:gd name="T26" fmla="*/ 147 w 218"/>
                <a:gd name="T27" fmla="*/ 184 h 217"/>
                <a:gd name="T28" fmla="*/ 201 w 218"/>
                <a:gd name="T29" fmla="*/ 170 h 217"/>
                <a:gd name="T30" fmla="*/ 188 w 218"/>
                <a:gd name="T31" fmla="*/ 136 h 217"/>
                <a:gd name="T32" fmla="*/ 167 w 218"/>
                <a:gd name="T33" fmla="*/ 144 h 217"/>
                <a:gd name="T34" fmla="*/ 171 w 218"/>
                <a:gd name="T35" fmla="*/ 174 h 217"/>
                <a:gd name="T36" fmla="*/ 124 w 218"/>
                <a:gd name="T37" fmla="*/ 173 h 217"/>
                <a:gd name="T38" fmla="*/ 107 w 218"/>
                <a:gd name="T39" fmla="*/ 199 h 217"/>
                <a:gd name="T40" fmla="*/ 74 w 218"/>
                <a:gd name="T41" fmla="*/ 163 h 217"/>
                <a:gd name="T42" fmla="*/ 43 w 218"/>
                <a:gd name="T43" fmla="*/ 169 h 217"/>
                <a:gd name="T44" fmla="*/ 45 w 218"/>
                <a:gd name="T45" fmla="*/ 121 h 217"/>
                <a:gd name="T46" fmla="*/ 20 w 218"/>
                <a:gd name="T47" fmla="*/ 104 h 217"/>
                <a:gd name="T48" fmla="*/ 56 w 218"/>
                <a:gd name="T49" fmla="*/ 72 h 217"/>
                <a:gd name="T50" fmla="*/ 48 w 218"/>
                <a:gd name="T51" fmla="*/ 42 h 217"/>
                <a:gd name="T52" fmla="*/ 98 w 218"/>
                <a:gd name="T53" fmla="*/ 44 h 217"/>
                <a:gd name="T54" fmla="*/ 115 w 218"/>
                <a:gd name="T55" fmla="*/ 20 h 217"/>
                <a:gd name="T56" fmla="*/ 149 w 218"/>
                <a:gd name="T57" fmla="*/ 53 h 217"/>
                <a:gd name="T58" fmla="*/ 177 w 218"/>
                <a:gd name="T59" fmla="*/ 48 h 217"/>
                <a:gd name="T60" fmla="*/ 176 w 218"/>
                <a:gd name="T61" fmla="*/ 95 h 217"/>
                <a:gd name="T62" fmla="*/ 198 w 218"/>
                <a:gd name="T63" fmla="*/ 112 h 217"/>
                <a:gd name="T64" fmla="*/ 167 w 218"/>
                <a:gd name="T65" fmla="*/ 14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217">
                  <a:moveTo>
                    <a:pt x="218" y="126"/>
                  </a:moveTo>
                  <a:lnTo>
                    <a:pt x="218" y="90"/>
                  </a:lnTo>
                  <a:lnTo>
                    <a:pt x="190" y="80"/>
                  </a:lnTo>
                  <a:lnTo>
                    <a:pt x="187" y="73"/>
                  </a:lnTo>
                  <a:lnTo>
                    <a:pt x="199" y="44"/>
                  </a:lnTo>
                  <a:lnTo>
                    <a:pt x="175" y="18"/>
                  </a:lnTo>
                  <a:lnTo>
                    <a:pt x="146" y="33"/>
                  </a:lnTo>
                  <a:lnTo>
                    <a:pt x="139" y="31"/>
                  </a:lnTo>
                  <a:lnTo>
                    <a:pt x="129" y="0"/>
                  </a:lnTo>
                  <a:lnTo>
                    <a:pt x="92" y="0"/>
                  </a:lnTo>
                  <a:lnTo>
                    <a:pt x="82" y="29"/>
                  </a:lnTo>
                  <a:lnTo>
                    <a:pt x="74" y="33"/>
                  </a:lnTo>
                  <a:lnTo>
                    <a:pt x="45" y="18"/>
                  </a:lnTo>
                  <a:lnTo>
                    <a:pt x="19" y="44"/>
                  </a:lnTo>
                  <a:lnTo>
                    <a:pt x="35" y="73"/>
                  </a:lnTo>
                  <a:lnTo>
                    <a:pt x="31" y="80"/>
                  </a:lnTo>
                  <a:lnTo>
                    <a:pt x="0" y="91"/>
                  </a:lnTo>
                  <a:lnTo>
                    <a:pt x="0" y="127"/>
                  </a:lnTo>
                  <a:lnTo>
                    <a:pt x="31" y="137"/>
                  </a:lnTo>
                  <a:lnTo>
                    <a:pt x="35" y="144"/>
                  </a:lnTo>
                  <a:lnTo>
                    <a:pt x="20" y="173"/>
                  </a:lnTo>
                  <a:lnTo>
                    <a:pt x="46" y="199"/>
                  </a:lnTo>
                  <a:lnTo>
                    <a:pt x="74" y="184"/>
                  </a:lnTo>
                  <a:lnTo>
                    <a:pt x="83" y="188"/>
                  </a:lnTo>
                  <a:lnTo>
                    <a:pt x="93" y="217"/>
                  </a:lnTo>
                  <a:lnTo>
                    <a:pt x="130" y="217"/>
                  </a:lnTo>
                  <a:lnTo>
                    <a:pt x="139" y="188"/>
                  </a:lnTo>
                  <a:lnTo>
                    <a:pt x="147" y="184"/>
                  </a:lnTo>
                  <a:lnTo>
                    <a:pt x="175" y="196"/>
                  </a:lnTo>
                  <a:lnTo>
                    <a:pt x="201" y="170"/>
                  </a:lnTo>
                  <a:lnTo>
                    <a:pt x="186" y="143"/>
                  </a:lnTo>
                  <a:lnTo>
                    <a:pt x="188" y="136"/>
                  </a:lnTo>
                  <a:lnTo>
                    <a:pt x="218" y="126"/>
                  </a:lnTo>
                  <a:close/>
                  <a:moveTo>
                    <a:pt x="167" y="144"/>
                  </a:moveTo>
                  <a:lnTo>
                    <a:pt x="177" y="168"/>
                  </a:lnTo>
                  <a:lnTo>
                    <a:pt x="171" y="174"/>
                  </a:lnTo>
                  <a:lnTo>
                    <a:pt x="147" y="163"/>
                  </a:lnTo>
                  <a:lnTo>
                    <a:pt x="124" y="173"/>
                  </a:lnTo>
                  <a:lnTo>
                    <a:pt x="117" y="199"/>
                  </a:lnTo>
                  <a:lnTo>
                    <a:pt x="107" y="199"/>
                  </a:lnTo>
                  <a:lnTo>
                    <a:pt x="98" y="173"/>
                  </a:lnTo>
                  <a:lnTo>
                    <a:pt x="74" y="163"/>
                  </a:lnTo>
                  <a:lnTo>
                    <a:pt x="50" y="175"/>
                  </a:lnTo>
                  <a:lnTo>
                    <a:pt x="43" y="169"/>
                  </a:lnTo>
                  <a:lnTo>
                    <a:pt x="56" y="144"/>
                  </a:lnTo>
                  <a:lnTo>
                    <a:pt x="45" y="121"/>
                  </a:lnTo>
                  <a:lnTo>
                    <a:pt x="20" y="112"/>
                  </a:lnTo>
                  <a:lnTo>
                    <a:pt x="20" y="104"/>
                  </a:lnTo>
                  <a:lnTo>
                    <a:pt x="45" y="95"/>
                  </a:lnTo>
                  <a:lnTo>
                    <a:pt x="56" y="72"/>
                  </a:lnTo>
                  <a:lnTo>
                    <a:pt x="42" y="47"/>
                  </a:lnTo>
                  <a:lnTo>
                    <a:pt x="48" y="42"/>
                  </a:lnTo>
                  <a:lnTo>
                    <a:pt x="73" y="54"/>
                  </a:lnTo>
                  <a:lnTo>
                    <a:pt x="98" y="44"/>
                  </a:lnTo>
                  <a:lnTo>
                    <a:pt x="107" y="20"/>
                  </a:lnTo>
                  <a:lnTo>
                    <a:pt x="115" y="20"/>
                  </a:lnTo>
                  <a:lnTo>
                    <a:pt x="125" y="46"/>
                  </a:lnTo>
                  <a:lnTo>
                    <a:pt x="149" y="53"/>
                  </a:lnTo>
                  <a:lnTo>
                    <a:pt x="171" y="42"/>
                  </a:lnTo>
                  <a:lnTo>
                    <a:pt x="177" y="48"/>
                  </a:lnTo>
                  <a:lnTo>
                    <a:pt x="166" y="72"/>
                  </a:lnTo>
                  <a:lnTo>
                    <a:pt x="176" y="95"/>
                  </a:lnTo>
                  <a:lnTo>
                    <a:pt x="198" y="104"/>
                  </a:lnTo>
                  <a:lnTo>
                    <a:pt x="198" y="112"/>
                  </a:lnTo>
                  <a:lnTo>
                    <a:pt x="173" y="121"/>
                  </a:lnTo>
                  <a:lnTo>
                    <a:pt x="167"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57" name="Freeform 115">
              <a:extLst>
                <a:ext uri="{FF2B5EF4-FFF2-40B4-BE49-F238E27FC236}">
                  <a16:creationId xmlns:a16="http://schemas.microsoft.com/office/drawing/2014/main" id="{B707DC9C-70E9-4E57-BE78-7A57F29CC286}"/>
                </a:ext>
              </a:extLst>
            </p:cNvPr>
            <p:cNvSpPr>
              <a:spLocks noEditPoints="1"/>
            </p:cNvSpPr>
            <p:nvPr/>
          </p:nvSpPr>
          <p:spPr bwMode="auto">
            <a:xfrm>
              <a:off x="8324850" y="2722563"/>
              <a:ext cx="130175" cy="128588"/>
            </a:xfrm>
            <a:custGeom>
              <a:avLst/>
              <a:gdLst>
                <a:gd name="T0" fmla="*/ 33 w 66"/>
                <a:gd name="T1" fmla="*/ 0 h 66"/>
                <a:gd name="T2" fmla="*/ 9 w 66"/>
                <a:gd name="T3" fmla="*/ 10 h 66"/>
                <a:gd name="T4" fmla="*/ 0 w 66"/>
                <a:gd name="T5" fmla="*/ 34 h 66"/>
                <a:gd name="T6" fmla="*/ 33 w 66"/>
                <a:gd name="T7" fmla="*/ 66 h 66"/>
                <a:gd name="T8" fmla="*/ 33 w 66"/>
                <a:gd name="T9" fmla="*/ 66 h 66"/>
                <a:gd name="T10" fmla="*/ 66 w 66"/>
                <a:gd name="T11" fmla="*/ 33 h 66"/>
                <a:gd name="T12" fmla="*/ 33 w 66"/>
                <a:gd name="T13" fmla="*/ 0 h 66"/>
                <a:gd name="T14" fmla="*/ 51 w 66"/>
                <a:gd name="T15" fmla="*/ 34 h 66"/>
                <a:gd name="T16" fmla="*/ 33 w 66"/>
                <a:gd name="T17" fmla="*/ 51 h 66"/>
                <a:gd name="T18" fmla="*/ 20 w 66"/>
                <a:gd name="T19" fmla="*/ 46 h 66"/>
                <a:gd name="T20" fmla="*/ 15 w 66"/>
                <a:gd name="T21" fmla="*/ 33 h 66"/>
                <a:gd name="T22" fmla="*/ 33 w 66"/>
                <a:gd name="T23" fmla="*/ 16 h 66"/>
                <a:gd name="T24" fmla="*/ 33 w 66"/>
                <a:gd name="T25" fmla="*/ 16 h 66"/>
                <a:gd name="T26" fmla="*/ 51 w 66"/>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24" y="0"/>
                    <a:pt x="16" y="4"/>
                    <a:pt x="9" y="10"/>
                  </a:cubicBezTo>
                  <a:cubicBezTo>
                    <a:pt x="3" y="16"/>
                    <a:pt x="0" y="25"/>
                    <a:pt x="0" y="34"/>
                  </a:cubicBezTo>
                  <a:cubicBezTo>
                    <a:pt x="0" y="52"/>
                    <a:pt x="15" y="66"/>
                    <a:pt x="33" y="66"/>
                  </a:cubicBezTo>
                  <a:cubicBezTo>
                    <a:pt x="33" y="66"/>
                    <a:pt x="33" y="66"/>
                    <a:pt x="33" y="66"/>
                  </a:cubicBezTo>
                  <a:cubicBezTo>
                    <a:pt x="51" y="66"/>
                    <a:pt x="66" y="52"/>
                    <a:pt x="66" y="33"/>
                  </a:cubicBezTo>
                  <a:cubicBezTo>
                    <a:pt x="66" y="15"/>
                    <a:pt x="51" y="0"/>
                    <a:pt x="33" y="0"/>
                  </a:cubicBezTo>
                  <a:close/>
                  <a:moveTo>
                    <a:pt x="51" y="34"/>
                  </a:moveTo>
                  <a:cubicBezTo>
                    <a:pt x="51" y="43"/>
                    <a:pt x="43" y="51"/>
                    <a:pt x="33" y="51"/>
                  </a:cubicBezTo>
                  <a:cubicBezTo>
                    <a:pt x="28" y="51"/>
                    <a:pt x="24" y="49"/>
                    <a:pt x="20" y="46"/>
                  </a:cubicBezTo>
                  <a:cubicBezTo>
                    <a:pt x="17" y="43"/>
                    <a:pt x="15" y="38"/>
                    <a:pt x="15" y="33"/>
                  </a:cubicBezTo>
                  <a:cubicBezTo>
                    <a:pt x="16" y="24"/>
                    <a:pt x="23" y="16"/>
                    <a:pt x="33" y="16"/>
                  </a:cubicBezTo>
                  <a:cubicBezTo>
                    <a:pt x="33" y="16"/>
                    <a:pt x="33" y="16"/>
                    <a:pt x="33" y="16"/>
                  </a:cubicBezTo>
                  <a:cubicBezTo>
                    <a:pt x="43" y="16"/>
                    <a:pt x="51" y="24"/>
                    <a:pt x="5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58" name="Freeform 116">
              <a:extLst>
                <a:ext uri="{FF2B5EF4-FFF2-40B4-BE49-F238E27FC236}">
                  <a16:creationId xmlns:a16="http://schemas.microsoft.com/office/drawing/2014/main" id="{3805B93C-22AB-4B49-ADD7-F1EBACD1F059}"/>
                </a:ext>
              </a:extLst>
            </p:cNvPr>
            <p:cNvSpPr>
              <a:spLocks noEditPoints="1"/>
            </p:cNvSpPr>
            <p:nvPr/>
          </p:nvSpPr>
          <p:spPr bwMode="auto">
            <a:xfrm>
              <a:off x="7988300" y="2808288"/>
              <a:ext cx="279400" cy="280988"/>
            </a:xfrm>
            <a:custGeom>
              <a:avLst/>
              <a:gdLst>
                <a:gd name="T0" fmla="*/ 176 w 176"/>
                <a:gd name="T1" fmla="*/ 72 h 177"/>
                <a:gd name="T2" fmla="*/ 152 w 176"/>
                <a:gd name="T3" fmla="*/ 60 h 177"/>
                <a:gd name="T4" fmla="*/ 140 w 176"/>
                <a:gd name="T5" fmla="*/ 15 h 177"/>
                <a:gd name="T6" fmla="*/ 113 w 176"/>
                <a:gd name="T7" fmla="*/ 25 h 177"/>
                <a:gd name="T8" fmla="*/ 74 w 176"/>
                <a:gd name="T9" fmla="*/ 0 h 177"/>
                <a:gd name="T10" fmla="*/ 61 w 176"/>
                <a:gd name="T11" fmla="*/ 26 h 177"/>
                <a:gd name="T12" fmla="*/ 15 w 176"/>
                <a:gd name="T13" fmla="*/ 37 h 177"/>
                <a:gd name="T14" fmla="*/ 25 w 176"/>
                <a:gd name="T15" fmla="*/ 65 h 177"/>
                <a:gd name="T16" fmla="*/ 0 w 176"/>
                <a:gd name="T17" fmla="*/ 104 h 177"/>
                <a:gd name="T18" fmla="*/ 28 w 176"/>
                <a:gd name="T19" fmla="*/ 116 h 177"/>
                <a:gd name="T20" fmla="*/ 39 w 176"/>
                <a:gd name="T21" fmla="*/ 162 h 177"/>
                <a:gd name="T22" fmla="*/ 66 w 176"/>
                <a:gd name="T23" fmla="*/ 152 h 177"/>
                <a:gd name="T24" fmla="*/ 107 w 176"/>
                <a:gd name="T25" fmla="*/ 177 h 177"/>
                <a:gd name="T26" fmla="*/ 118 w 176"/>
                <a:gd name="T27" fmla="*/ 150 h 177"/>
                <a:gd name="T28" fmla="*/ 163 w 176"/>
                <a:gd name="T29" fmla="*/ 139 h 177"/>
                <a:gd name="T30" fmla="*/ 153 w 176"/>
                <a:gd name="T31" fmla="*/ 112 h 177"/>
                <a:gd name="T32" fmla="*/ 119 w 176"/>
                <a:gd name="T33" fmla="*/ 130 h 177"/>
                <a:gd name="T34" fmla="*/ 92 w 176"/>
                <a:gd name="T35" fmla="*/ 157 h 177"/>
                <a:gd name="T36" fmla="*/ 81 w 176"/>
                <a:gd name="T37" fmla="*/ 139 h 177"/>
                <a:gd name="T38" fmla="*/ 41 w 176"/>
                <a:gd name="T39" fmla="*/ 139 h 177"/>
                <a:gd name="T40" fmla="*/ 48 w 176"/>
                <a:gd name="T41" fmla="*/ 116 h 177"/>
                <a:gd name="T42" fmla="*/ 19 w 176"/>
                <a:gd name="T43" fmla="*/ 90 h 177"/>
                <a:gd name="T44" fmla="*/ 39 w 176"/>
                <a:gd name="T45" fmla="*/ 79 h 177"/>
                <a:gd name="T46" fmla="*/ 38 w 176"/>
                <a:gd name="T47" fmla="*/ 40 h 177"/>
                <a:gd name="T48" fmla="*/ 60 w 176"/>
                <a:gd name="T49" fmla="*/ 47 h 177"/>
                <a:gd name="T50" fmla="*/ 87 w 176"/>
                <a:gd name="T51" fmla="*/ 19 h 177"/>
                <a:gd name="T52" fmla="*/ 100 w 176"/>
                <a:gd name="T53" fmla="*/ 40 h 177"/>
                <a:gd name="T54" fmla="*/ 137 w 176"/>
                <a:gd name="T55" fmla="*/ 37 h 177"/>
                <a:gd name="T56" fmla="*/ 132 w 176"/>
                <a:gd name="T57" fmla="*/ 58 h 177"/>
                <a:gd name="T58" fmla="*/ 158 w 176"/>
                <a:gd name="T59" fmla="*/ 86 h 177"/>
                <a:gd name="T60" fmla="*/ 138 w 176"/>
                <a:gd name="T61" fmla="*/ 97 h 177"/>
                <a:gd name="T62" fmla="*/ 140 w 176"/>
                <a:gd name="T63" fmla="*/ 135 h 177"/>
                <a:gd name="T64" fmla="*/ 119 w 176"/>
                <a:gd name="T65" fmla="*/ 1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7">
                  <a:moveTo>
                    <a:pt x="176" y="103"/>
                  </a:moveTo>
                  <a:lnTo>
                    <a:pt x="176" y="72"/>
                  </a:lnTo>
                  <a:lnTo>
                    <a:pt x="154" y="65"/>
                  </a:lnTo>
                  <a:lnTo>
                    <a:pt x="152" y="60"/>
                  </a:lnTo>
                  <a:lnTo>
                    <a:pt x="163" y="37"/>
                  </a:lnTo>
                  <a:lnTo>
                    <a:pt x="140" y="15"/>
                  </a:lnTo>
                  <a:lnTo>
                    <a:pt x="118" y="26"/>
                  </a:lnTo>
                  <a:lnTo>
                    <a:pt x="113" y="25"/>
                  </a:lnTo>
                  <a:lnTo>
                    <a:pt x="106" y="0"/>
                  </a:lnTo>
                  <a:lnTo>
                    <a:pt x="74" y="0"/>
                  </a:lnTo>
                  <a:lnTo>
                    <a:pt x="66" y="25"/>
                  </a:lnTo>
                  <a:lnTo>
                    <a:pt x="61" y="26"/>
                  </a:lnTo>
                  <a:lnTo>
                    <a:pt x="38" y="15"/>
                  </a:lnTo>
                  <a:lnTo>
                    <a:pt x="15" y="37"/>
                  </a:lnTo>
                  <a:lnTo>
                    <a:pt x="28" y="60"/>
                  </a:lnTo>
                  <a:lnTo>
                    <a:pt x="25" y="65"/>
                  </a:lnTo>
                  <a:lnTo>
                    <a:pt x="0" y="73"/>
                  </a:lnTo>
                  <a:lnTo>
                    <a:pt x="0" y="104"/>
                  </a:lnTo>
                  <a:lnTo>
                    <a:pt x="25" y="112"/>
                  </a:lnTo>
                  <a:lnTo>
                    <a:pt x="28" y="116"/>
                  </a:lnTo>
                  <a:lnTo>
                    <a:pt x="17" y="140"/>
                  </a:lnTo>
                  <a:lnTo>
                    <a:pt x="39" y="162"/>
                  </a:lnTo>
                  <a:lnTo>
                    <a:pt x="61" y="150"/>
                  </a:lnTo>
                  <a:lnTo>
                    <a:pt x="66" y="152"/>
                  </a:lnTo>
                  <a:lnTo>
                    <a:pt x="75" y="177"/>
                  </a:lnTo>
                  <a:lnTo>
                    <a:pt x="107" y="177"/>
                  </a:lnTo>
                  <a:lnTo>
                    <a:pt x="114" y="152"/>
                  </a:lnTo>
                  <a:lnTo>
                    <a:pt x="118" y="150"/>
                  </a:lnTo>
                  <a:lnTo>
                    <a:pt x="142" y="160"/>
                  </a:lnTo>
                  <a:lnTo>
                    <a:pt x="163" y="139"/>
                  </a:lnTo>
                  <a:lnTo>
                    <a:pt x="152" y="115"/>
                  </a:lnTo>
                  <a:lnTo>
                    <a:pt x="153" y="112"/>
                  </a:lnTo>
                  <a:lnTo>
                    <a:pt x="176" y="103"/>
                  </a:lnTo>
                  <a:close/>
                  <a:moveTo>
                    <a:pt x="119" y="130"/>
                  </a:moveTo>
                  <a:lnTo>
                    <a:pt x="100" y="139"/>
                  </a:lnTo>
                  <a:lnTo>
                    <a:pt x="92" y="157"/>
                  </a:lnTo>
                  <a:lnTo>
                    <a:pt x="87" y="157"/>
                  </a:lnTo>
                  <a:lnTo>
                    <a:pt x="81" y="139"/>
                  </a:lnTo>
                  <a:lnTo>
                    <a:pt x="61" y="129"/>
                  </a:lnTo>
                  <a:lnTo>
                    <a:pt x="41" y="139"/>
                  </a:lnTo>
                  <a:lnTo>
                    <a:pt x="39" y="136"/>
                  </a:lnTo>
                  <a:lnTo>
                    <a:pt x="48" y="116"/>
                  </a:lnTo>
                  <a:lnTo>
                    <a:pt x="39" y="97"/>
                  </a:lnTo>
                  <a:lnTo>
                    <a:pt x="19" y="90"/>
                  </a:lnTo>
                  <a:lnTo>
                    <a:pt x="19" y="86"/>
                  </a:lnTo>
                  <a:lnTo>
                    <a:pt x="39" y="79"/>
                  </a:lnTo>
                  <a:lnTo>
                    <a:pt x="49" y="60"/>
                  </a:lnTo>
                  <a:lnTo>
                    <a:pt x="38" y="40"/>
                  </a:lnTo>
                  <a:lnTo>
                    <a:pt x="41" y="37"/>
                  </a:lnTo>
                  <a:lnTo>
                    <a:pt x="60" y="47"/>
                  </a:lnTo>
                  <a:lnTo>
                    <a:pt x="81" y="39"/>
                  </a:lnTo>
                  <a:lnTo>
                    <a:pt x="87" y="19"/>
                  </a:lnTo>
                  <a:lnTo>
                    <a:pt x="92" y="19"/>
                  </a:lnTo>
                  <a:lnTo>
                    <a:pt x="100" y="40"/>
                  </a:lnTo>
                  <a:lnTo>
                    <a:pt x="119" y="46"/>
                  </a:lnTo>
                  <a:lnTo>
                    <a:pt x="137" y="37"/>
                  </a:lnTo>
                  <a:lnTo>
                    <a:pt x="140" y="41"/>
                  </a:lnTo>
                  <a:lnTo>
                    <a:pt x="132" y="58"/>
                  </a:lnTo>
                  <a:lnTo>
                    <a:pt x="139" y="79"/>
                  </a:lnTo>
                  <a:lnTo>
                    <a:pt x="158" y="86"/>
                  </a:lnTo>
                  <a:lnTo>
                    <a:pt x="158" y="89"/>
                  </a:lnTo>
                  <a:lnTo>
                    <a:pt x="138" y="97"/>
                  </a:lnTo>
                  <a:lnTo>
                    <a:pt x="132" y="116"/>
                  </a:lnTo>
                  <a:lnTo>
                    <a:pt x="140" y="135"/>
                  </a:lnTo>
                  <a:lnTo>
                    <a:pt x="137" y="139"/>
                  </a:lnTo>
                  <a:lnTo>
                    <a:pt x="119"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59" name="Freeform 117">
              <a:extLst>
                <a:ext uri="{FF2B5EF4-FFF2-40B4-BE49-F238E27FC236}">
                  <a16:creationId xmlns:a16="http://schemas.microsoft.com/office/drawing/2014/main" id="{EBD0A0F1-56B7-4E5A-A20B-430DCB38AC86}"/>
                </a:ext>
              </a:extLst>
            </p:cNvPr>
            <p:cNvSpPr>
              <a:spLocks noEditPoints="1"/>
            </p:cNvSpPr>
            <p:nvPr/>
          </p:nvSpPr>
          <p:spPr bwMode="auto">
            <a:xfrm>
              <a:off x="8074025" y="2895600"/>
              <a:ext cx="109538" cy="107950"/>
            </a:xfrm>
            <a:custGeom>
              <a:avLst/>
              <a:gdLst>
                <a:gd name="T0" fmla="*/ 28 w 56"/>
                <a:gd name="T1" fmla="*/ 0 h 55"/>
                <a:gd name="T2" fmla="*/ 8 w 56"/>
                <a:gd name="T3" fmla="*/ 8 h 55"/>
                <a:gd name="T4" fmla="*/ 0 w 56"/>
                <a:gd name="T5" fmla="*/ 28 h 55"/>
                <a:gd name="T6" fmla="*/ 9 w 56"/>
                <a:gd name="T7" fmla="*/ 47 h 55"/>
                <a:gd name="T8" fmla="*/ 28 w 56"/>
                <a:gd name="T9" fmla="*/ 55 h 55"/>
                <a:gd name="T10" fmla="*/ 28 w 56"/>
                <a:gd name="T11" fmla="*/ 55 h 55"/>
                <a:gd name="T12" fmla="*/ 56 w 56"/>
                <a:gd name="T13" fmla="*/ 27 h 55"/>
                <a:gd name="T14" fmla="*/ 28 w 56"/>
                <a:gd name="T15" fmla="*/ 0 h 55"/>
                <a:gd name="T16" fmla="*/ 41 w 56"/>
                <a:gd name="T17" fmla="*/ 28 h 55"/>
                <a:gd name="T18" fmla="*/ 28 w 56"/>
                <a:gd name="T19" fmla="*/ 40 h 55"/>
                <a:gd name="T20" fmla="*/ 19 w 56"/>
                <a:gd name="T21" fmla="*/ 37 h 55"/>
                <a:gd name="T22" fmla="*/ 16 w 56"/>
                <a:gd name="T23" fmla="*/ 28 h 55"/>
                <a:gd name="T24" fmla="*/ 19 w 56"/>
                <a:gd name="T25" fmla="*/ 19 h 55"/>
                <a:gd name="T26" fmla="*/ 28 w 56"/>
                <a:gd name="T27" fmla="*/ 15 h 55"/>
                <a:gd name="T28" fmla="*/ 28 w 56"/>
                <a:gd name="T29" fmla="*/ 15 h 55"/>
                <a:gd name="T30" fmla="*/ 41 w 56"/>
                <a:gd name="T3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5">
                  <a:moveTo>
                    <a:pt x="28" y="0"/>
                  </a:moveTo>
                  <a:cubicBezTo>
                    <a:pt x="20" y="0"/>
                    <a:pt x="13" y="3"/>
                    <a:pt x="8" y="8"/>
                  </a:cubicBezTo>
                  <a:cubicBezTo>
                    <a:pt x="3" y="13"/>
                    <a:pt x="0" y="20"/>
                    <a:pt x="0" y="28"/>
                  </a:cubicBezTo>
                  <a:cubicBezTo>
                    <a:pt x="1" y="35"/>
                    <a:pt x="4" y="42"/>
                    <a:pt x="9" y="47"/>
                  </a:cubicBezTo>
                  <a:cubicBezTo>
                    <a:pt x="14" y="52"/>
                    <a:pt x="21" y="55"/>
                    <a:pt x="28" y="55"/>
                  </a:cubicBezTo>
                  <a:cubicBezTo>
                    <a:pt x="28" y="55"/>
                    <a:pt x="28" y="55"/>
                    <a:pt x="28" y="55"/>
                  </a:cubicBezTo>
                  <a:cubicBezTo>
                    <a:pt x="43" y="55"/>
                    <a:pt x="56" y="43"/>
                    <a:pt x="56" y="27"/>
                  </a:cubicBezTo>
                  <a:cubicBezTo>
                    <a:pt x="56" y="12"/>
                    <a:pt x="43" y="0"/>
                    <a:pt x="28" y="0"/>
                  </a:cubicBezTo>
                  <a:close/>
                  <a:moveTo>
                    <a:pt x="41" y="28"/>
                  </a:moveTo>
                  <a:cubicBezTo>
                    <a:pt x="41" y="35"/>
                    <a:pt x="35" y="40"/>
                    <a:pt x="28" y="40"/>
                  </a:cubicBezTo>
                  <a:cubicBezTo>
                    <a:pt x="25" y="40"/>
                    <a:pt x="21" y="39"/>
                    <a:pt x="19" y="37"/>
                  </a:cubicBezTo>
                  <a:cubicBezTo>
                    <a:pt x="17" y="34"/>
                    <a:pt x="15" y="31"/>
                    <a:pt x="16" y="28"/>
                  </a:cubicBezTo>
                  <a:cubicBezTo>
                    <a:pt x="16" y="24"/>
                    <a:pt x="17" y="21"/>
                    <a:pt x="19" y="19"/>
                  </a:cubicBezTo>
                  <a:cubicBezTo>
                    <a:pt x="22" y="16"/>
                    <a:pt x="25" y="15"/>
                    <a:pt x="28" y="15"/>
                  </a:cubicBezTo>
                  <a:cubicBezTo>
                    <a:pt x="28" y="15"/>
                    <a:pt x="28" y="15"/>
                    <a:pt x="28" y="15"/>
                  </a:cubicBezTo>
                  <a:cubicBezTo>
                    <a:pt x="35" y="15"/>
                    <a:pt x="41" y="21"/>
                    <a:pt x="4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grpSp>
      <p:grpSp>
        <p:nvGrpSpPr>
          <p:cNvPr id="60" name="Group 59">
            <a:extLst>
              <a:ext uri="{FF2B5EF4-FFF2-40B4-BE49-F238E27FC236}">
                <a16:creationId xmlns:a16="http://schemas.microsoft.com/office/drawing/2014/main" id="{1E06C89D-44F7-4D79-BC76-FC5D6D5016CE}"/>
              </a:ext>
            </a:extLst>
          </p:cNvPr>
          <p:cNvGrpSpPr>
            <a:grpSpLocks noChangeAspect="1"/>
          </p:cNvGrpSpPr>
          <p:nvPr/>
        </p:nvGrpSpPr>
        <p:grpSpPr>
          <a:xfrm>
            <a:off x="352697" y="2871128"/>
            <a:ext cx="404544" cy="365213"/>
            <a:chOff x="13040854" y="207963"/>
            <a:chExt cx="457200" cy="412750"/>
          </a:xfrm>
          <a:solidFill>
            <a:schemeClr val="accent1"/>
          </a:solidFill>
        </p:grpSpPr>
        <p:sp>
          <p:nvSpPr>
            <p:cNvPr id="61" name="Freeform 533">
              <a:extLst>
                <a:ext uri="{FF2B5EF4-FFF2-40B4-BE49-F238E27FC236}">
                  <a16:creationId xmlns:a16="http://schemas.microsoft.com/office/drawing/2014/main" id="{01805FD8-1FD3-4B3E-949B-47D753E03554}"/>
                </a:ext>
              </a:extLst>
            </p:cNvPr>
            <p:cNvSpPr>
              <a:spLocks noEditPoints="1"/>
            </p:cNvSpPr>
            <p:nvPr/>
          </p:nvSpPr>
          <p:spPr bwMode="auto">
            <a:xfrm>
              <a:off x="13044029" y="211138"/>
              <a:ext cx="450850" cy="407988"/>
            </a:xfrm>
            <a:custGeom>
              <a:avLst/>
              <a:gdLst>
                <a:gd name="T0" fmla="*/ 273 w 381"/>
                <a:gd name="T1" fmla="*/ 322 h 344"/>
                <a:gd name="T2" fmla="*/ 182 w 381"/>
                <a:gd name="T3" fmla="*/ 44 h 344"/>
                <a:gd name="T4" fmla="*/ 283 w 381"/>
                <a:gd name="T5" fmla="*/ 34 h 344"/>
                <a:gd name="T6" fmla="*/ 256 w 381"/>
                <a:gd name="T7" fmla="*/ 89 h 344"/>
                <a:gd name="T8" fmla="*/ 182 w 381"/>
                <a:gd name="T9" fmla="*/ 79 h 344"/>
                <a:gd name="T10" fmla="*/ 256 w 381"/>
                <a:gd name="T11" fmla="*/ 89 h 344"/>
                <a:gd name="T12" fmla="*/ 182 w 381"/>
                <a:gd name="T13" fmla="*/ 134 h 344"/>
                <a:gd name="T14" fmla="*/ 256 w 381"/>
                <a:gd name="T15" fmla="*/ 123 h 344"/>
                <a:gd name="T16" fmla="*/ 256 w 381"/>
                <a:gd name="T17" fmla="*/ 178 h 344"/>
                <a:gd name="T18" fmla="*/ 182 w 381"/>
                <a:gd name="T19" fmla="*/ 168 h 344"/>
                <a:gd name="T20" fmla="*/ 256 w 381"/>
                <a:gd name="T21" fmla="*/ 178 h 344"/>
                <a:gd name="T22" fmla="*/ 371 w 381"/>
                <a:gd name="T23" fmla="*/ 294 h 344"/>
                <a:gd name="T24" fmla="*/ 300 w 381"/>
                <a:gd name="T25" fmla="*/ 73 h 344"/>
                <a:gd name="T26" fmla="*/ 381 w 381"/>
                <a:gd name="T27" fmla="*/ 62 h 344"/>
                <a:gd name="T28" fmla="*/ 358 w 381"/>
                <a:gd name="T29" fmla="*/ 106 h 344"/>
                <a:gd name="T30" fmla="*/ 299 w 381"/>
                <a:gd name="T31" fmla="*/ 96 h 344"/>
                <a:gd name="T32" fmla="*/ 358 w 381"/>
                <a:gd name="T33" fmla="*/ 106 h 344"/>
                <a:gd name="T34" fmla="*/ 299 w 381"/>
                <a:gd name="T35" fmla="*/ 142 h 344"/>
                <a:gd name="T36" fmla="*/ 358 w 381"/>
                <a:gd name="T37" fmla="*/ 131 h 344"/>
                <a:gd name="T38" fmla="*/ 358 w 381"/>
                <a:gd name="T39" fmla="*/ 177 h 344"/>
                <a:gd name="T40" fmla="*/ 299 w 381"/>
                <a:gd name="T41" fmla="*/ 167 h 344"/>
                <a:gd name="T42" fmla="*/ 358 w 381"/>
                <a:gd name="T43" fmla="*/ 177 h 344"/>
                <a:gd name="T44" fmla="*/ 155 w 381"/>
                <a:gd name="T45" fmla="*/ 344 h 344"/>
                <a:gd name="T46" fmla="*/ 0 w 381"/>
                <a:gd name="T47" fmla="*/ 11 h 344"/>
                <a:gd name="T48" fmla="*/ 165 w 381"/>
                <a:gd name="T49" fmla="*/ 0 h 344"/>
                <a:gd name="T50" fmla="*/ 132 w 381"/>
                <a:gd name="T51" fmla="*/ 64 h 344"/>
                <a:gd name="T52" fmla="*/ 20 w 381"/>
                <a:gd name="T53" fmla="*/ 54 h 344"/>
                <a:gd name="T54" fmla="*/ 132 w 381"/>
                <a:gd name="T55" fmla="*/ 64 h 344"/>
                <a:gd name="T56" fmla="*/ 20 w 381"/>
                <a:gd name="T57" fmla="*/ 118 h 344"/>
                <a:gd name="T58" fmla="*/ 132 w 381"/>
                <a:gd name="T59" fmla="*/ 107 h 344"/>
                <a:gd name="T60" fmla="*/ 132 w 381"/>
                <a:gd name="T61" fmla="*/ 171 h 344"/>
                <a:gd name="T62" fmla="*/ 20 w 381"/>
                <a:gd name="T63" fmla="*/ 161 h 344"/>
                <a:gd name="T64" fmla="*/ 132 w 381"/>
                <a:gd name="T65" fmla="*/ 171 h 344"/>
                <a:gd name="T66" fmla="*/ 49 w 381"/>
                <a:gd name="T67" fmla="*/ 297 h 344"/>
                <a:gd name="T68" fmla="*/ 102 w 381"/>
                <a:gd name="T69" fmla="*/ 297 h 344"/>
                <a:gd name="T70" fmla="*/ 76 w 381"/>
                <a:gd name="T71" fmla="*/ 324 h 344"/>
                <a:gd name="T72" fmla="*/ 60 w 381"/>
                <a:gd name="T73" fmla="*/ 297 h 344"/>
                <a:gd name="T74" fmla="*/ 92 w 381"/>
                <a:gd name="T75" fmla="*/ 297 h 344"/>
                <a:gd name="T76" fmla="*/ 76 w 381"/>
                <a:gd name="T77" fmla="*/ 281 h 344"/>
                <a:gd name="T78" fmla="*/ 197 w 381"/>
                <a:gd name="T79" fmla="*/ 271 h 344"/>
                <a:gd name="T80" fmla="*/ 240 w 381"/>
                <a:gd name="T81" fmla="*/ 271 h 344"/>
                <a:gd name="T82" fmla="*/ 219 w 381"/>
                <a:gd name="T83" fmla="*/ 293 h 344"/>
                <a:gd name="T84" fmla="*/ 207 w 381"/>
                <a:gd name="T85" fmla="*/ 271 h 344"/>
                <a:gd name="T86" fmla="*/ 230 w 381"/>
                <a:gd name="T87" fmla="*/ 271 h 344"/>
                <a:gd name="T88" fmla="*/ 219 w 381"/>
                <a:gd name="T89" fmla="*/ 260 h 344"/>
                <a:gd name="T90" fmla="*/ 311 w 381"/>
                <a:gd name="T91" fmla="*/ 250 h 344"/>
                <a:gd name="T92" fmla="*/ 346 w 381"/>
                <a:gd name="T93" fmla="*/ 250 h 344"/>
                <a:gd name="T94" fmla="*/ 329 w 381"/>
                <a:gd name="T95" fmla="*/ 267 h 344"/>
                <a:gd name="T96" fmla="*/ 322 w 381"/>
                <a:gd name="T97" fmla="*/ 250 h 344"/>
                <a:gd name="T98" fmla="*/ 335 w 381"/>
                <a:gd name="T99" fmla="*/ 250 h 344"/>
                <a:gd name="T100" fmla="*/ 329 w 381"/>
                <a:gd name="T101" fmla="*/ 2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344">
                  <a:moveTo>
                    <a:pt x="283" y="322"/>
                  </a:moveTo>
                  <a:cubicBezTo>
                    <a:pt x="273" y="322"/>
                    <a:pt x="273" y="322"/>
                    <a:pt x="273" y="322"/>
                  </a:cubicBezTo>
                  <a:cubicBezTo>
                    <a:pt x="273" y="44"/>
                    <a:pt x="273" y="44"/>
                    <a:pt x="273" y="44"/>
                  </a:cubicBezTo>
                  <a:cubicBezTo>
                    <a:pt x="182" y="44"/>
                    <a:pt x="182" y="44"/>
                    <a:pt x="182" y="44"/>
                  </a:cubicBezTo>
                  <a:cubicBezTo>
                    <a:pt x="182" y="34"/>
                    <a:pt x="182" y="34"/>
                    <a:pt x="182" y="34"/>
                  </a:cubicBezTo>
                  <a:cubicBezTo>
                    <a:pt x="283" y="34"/>
                    <a:pt x="283" y="34"/>
                    <a:pt x="283" y="34"/>
                  </a:cubicBezTo>
                  <a:cubicBezTo>
                    <a:pt x="283" y="322"/>
                    <a:pt x="283" y="322"/>
                    <a:pt x="283" y="322"/>
                  </a:cubicBezTo>
                  <a:close/>
                  <a:moveTo>
                    <a:pt x="256" y="89"/>
                  </a:moveTo>
                  <a:cubicBezTo>
                    <a:pt x="182" y="89"/>
                    <a:pt x="182" y="89"/>
                    <a:pt x="182" y="89"/>
                  </a:cubicBezTo>
                  <a:cubicBezTo>
                    <a:pt x="182" y="79"/>
                    <a:pt x="182" y="79"/>
                    <a:pt x="182" y="79"/>
                  </a:cubicBezTo>
                  <a:cubicBezTo>
                    <a:pt x="256" y="79"/>
                    <a:pt x="256" y="79"/>
                    <a:pt x="256" y="79"/>
                  </a:cubicBezTo>
                  <a:lnTo>
                    <a:pt x="256" y="89"/>
                  </a:lnTo>
                  <a:close/>
                  <a:moveTo>
                    <a:pt x="256" y="134"/>
                  </a:moveTo>
                  <a:cubicBezTo>
                    <a:pt x="182" y="134"/>
                    <a:pt x="182" y="134"/>
                    <a:pt x="182" y="134"/>
                  </a:cubicBezTo>
                  <a:cubicBezTo>
                    <a:pt x="182" y="123"/>
                    <a:pt x="182" y="123"/>
                    <a:pt x="182" y="123"/>
                  </a:cubicBezTo>
                  <a:cubicBezTo>
                    <a:pt x="256" y="123"/>
                    <a:pt x="256" y="123"/>
                    <a:pt x="256" y="123"/>
                  </a:cubicBezTo>
                  <a:lnTo>
                    <a:pt x="256" y="134"/>
                  </a:lnTo>
                  <a:close/>
                  <a:moveTo>
                    <a:pt x="256" y="178"/>
                  </a:moveTo>
                  <a:cubicBezTo>
                    <a:pt x="182" y="178"/>
                    <a:pt x="182" y="178"/>
                    <a:pt x="182" y="178"/>
                  </a:cubicBezTo>
                  <a:cubicBezTo>
                    <a:pt x="182" y="168"/>
                    <a:pt x="182" y="168"/>
                    <a:pt x="182" y="168"/>
                  </a:cubicBezTo>
                  <a:cubicBezTo>
                    <a:pt x="256" y="168"/>
                    <a:pt x="256" y="168"/>
                    <a:pt x="256" y="168"/>
                  </a:cubicBezTo>
                  <a:lnTo>
                    <a:pt x="256" y="178"/>
                  </a:lnTo>
                  <a:close/>
                  <a:moveTo>
                    <a:pt x="381" y="294"/>
                  </a:moveTo>
                  <a:cubicBezTo>
                    <a:pt x="371" y="294"/>
                    <a:pt x="371" y="294"/>
                    <a:pt x="371" y="294"/>
                  </a:cubicBezTo>
                  <a:cubicBezTo>
                    <a:pt x="371" y="73"/>
                    <a:pt x="371" y="73"/>
                    <a:pt x="371" y="73"/>
                  </a:cubicBezTo>
                  <a:cubicBezTo>
                    <a:pt x="300" y="73"/>
                    <a:pt x="300" y="73"/>
                    <a:pt x="300" y="73"/>
                  </a:cubicBezTo>
                  <a:cubicBezTo>
                    <a:pt x="300" y="62"/>
                    <a:pt x="300" y="62"/>
                    <a:pt x="300" y="62"/>
                  </a:cubicBezTo>
                  <a:cubicBezTo>
                    <a:pt x="381" y="62"/>
                    <a:pt x="381" y="62"/>
                    <a:pt x="381" y="62"/>
                  </a:cubicBezTo>
                  <a:lnTo>
                    <a:pt x="381" y="294"/>
                  </a:lnTo>
                  <a:close/>
                  <a:moveTo>
                    <a:pt x="358" y="106"/>
                  </a:moveTo>
                  <a:cubicBezTo>
                    <a:pt x="299" y="106"/>
                    <a:pt x="299" y="106"/>
                    <a:pt x="299" y="106"/>
                  </a:cubicBezTo>
                  <a:cubicBezTo>
                    <a:pt x="299" y="96"/>
                    <a:pt x="299" y="96"/>
                    <a:pt x="299" y="96"/>
                  </a:cubicBezTo>
                  <a:cubicBezTo>
                    <a:pt x="358" y="96"/>
                    <a:pt x="358" y="96"/>
                    <a:pt x="358" y="96"/>
                  </a:cubicBezTo>
                  <a:lnTo>
                    <a:pt x="358" y="106"/>
                  </a:lnTo>
                  <a:close/>
                  <a:moveTo>
                    <a:pt x="358" y="142"/>
                  </a:moveTo>
                  <a:cubicBezTo>
                    <a:pt x="299" y="142"/>
                    <a:pt x="299" y="142"/>
                    <a:pt x="299" y="142"/>
                  </a:cubicBezTo>
                  <a:cubicBezTo>
                    <a:pt x="299" y="131"/>
                    <a:pt x="299" y="131"/>
                    <a:pt x="299" y="131"/>
                  </a:cubicBezTo>
                  <a:cubicBezTo>
                    <a:pt x="358" y="131"/>
                    <a:pt x="358" y="131"/>
                    <a:pt x="358" y="131"/>
                  </a:cubicBezTo>
                  <a:lnTo>
                    <a:pt x="358" y="142"/>
                  </a:lnTo>
                  <a:close/>
                  <a:moveTo>
                    <a:pt x="358" y="177"/>
                  </a:moveTo>
                  <a:cubicBezTo>
                    <a:pt x="299" y="177"/>
                    <a:pt x="299" y="177"/>
                    <a:pt x="299" y="177"/>
                  </a:cubicBezTo>
                  <a:cubicBezTo>
                    <a:pt x="299" y="167"/>
                    <a:pt x="299" y="167"/>
                    <a:pt x="299" y="167"/>
                  </a:cubicBezTo>
                  <a:cubicBezTo>
                    <a:pt x="358" y="167"/>
                    <a:pt x="358" y="167"/>
                    <a:pt x="358" y="167"/>
                  </a:cubicBezTo>
                  <a:lnTo>
                    <a:pt x="358" y="177"/>
                  </a:lnTo>
                  <a:close/>
                  <a:moveTo>
                    <a:pt x="165" y="344"/>
                  </a:moveTo>
                  <a:cubicBezTo>
                    <a:pt x="155" y="344"/>
                    <a:pt x="155" y="344"/>
                    <a:pt x="155" y="344"/>
                  </a:cubicBezTo>
                  <a:cubicBezTo>
                    <a:pt x="155" y="11"/>
                    <a:pt x="155" y="11"/>
                    <a:pt x="155" y="11"/>
                  </a:cubicBezTo>
                  <a:cubicBezTo>
                    <a:pt x="0" y="11"/>
                    <a:pt x="0" y="11"/>
                    <a:pt x="0" y="11"/>
                  </a:cubicBezTo>
                  <a:cubicBezTo>
                    <a:pt x="0" y="0"/>
                    <a:pt x="0" y="0"/>
                    <a:pt x="0" y="0"/>
                  </a:cubicBezTo>
                  <a:cubicBezTo>
                    <a:pt x="165" y="0"/>
                    <a:pt x="165" y="0"/>
                    <a:pt x="165" y="0"/>
                  </a:cubicBezTo>
                  <a:lnTo>
                    <a:pt x="165" y="344"/>
                  </a:lnTo>
                  <a:close/>
                  <a:moveTo>
                    <a:pt x="132" y="64"/>
                  </a:moveTo>
                  <a:cubicBezTo>
                    <a:pt x="20" y="64"/>
                    <a:pt x="20" y="64"/>
                    <a:pt x="20" y="64"/>
                  </a:cubicBezTo>
                  <a:cubicBezTo>
                    <a:pt x="20" y="54"/>
                    <a:pt x="20" y="54"/>
                    <a:pt x="20" y="54"/>
                  </a:cubicBezTo>
                  <a:cubicBezTo>
                    <a:pt x="132" y="54"/>
                    <a:pt x="132" y="54"/>
                    <a:pt x="132" y="54"/>
                  </a:cubicBezTo>
                  <a:lnTo>
                    <a:pt x="132" y="64"/>
                  </a:lnTo>
                  <a:close/>
                  <a:moveTo>
                    <a:pt x="132" y="118"/>
                  </a:moveTo>
                  <a:cubicBezTo>
                    <a:pt x="20" y="118"/>
                    <a:pt x="20" y="118"/>
                    <a:pt x="20" y="118"/>
                  </a:cubicBezTo>
                  <a:cubicBezTo>
                    <a:pt x="20" y="107"/>
                    <a:pt x="20" y="107"/>
                    <a:pt x="20" y="107"/>
                  </a:cubicBezTo>
                  <a:cubicBezTo>
                    <a:pt x="132" y="107"/>
                    <a:pt x="132" y="107"/>
                    <a:pt x="132" y="107"/>
                  </a:cubicBezTo>
                  <a:lnTo>
                    <a:pt x="132" y="118"/>
                  </a:lnTo>
                  <a:close/>
                  <a:moveTo>
                    <a:pt x="132" y="171"/>
                  </a:moveTo>
                  <a:cubicBezTo>
                    <a:pt x="20" y="171"/>
                    <a:pt x="20" y="171"/>
                    <a:pt x="20" y="171"/>
                  </a:cubicBezTo>
                  <a:cubicBezTo>
                    <a:pt x="20" y="161"/>
                    <a:pt x="20" y="161"/>
                    <a:pt x="20" y="161"/>
                  </a:cubicBezTo>
                  <a:cubicBezTo>
                    <a:pt x="132" y="161"/>
                    <a:pt x="132" y="161"/>
                    <a:pt x="132" y="161"/>
                  </a:cubicBezTo>
                  <a:lnTo>
                    <a:pt x="132" y="171"/>
                  </a:lnTo>
                  <a:close/>
                  <a:moveTo>
                    <a:pt x="76" y="324"/>
                  </a:moveTo>
                  <a:cubicBezTo>
                    <a:pt x="61" y="324"/>
                    <a:pt x="49" y="312"/>
                    <a:pt x="49" y="297"/>
                  </a:cubicBezTo>
                  <a:cubicBezTo>
                    <a:pt x="49" y="283"/>
                    <a:pt x="61" y="271"/>
                    <a:pt x="76" y="271"/>
                  </a:cubicBezTo>
                  <a:cubicBezTo>
                    <a:pt x="90" y="271"/>
                    <a:pt x="102" y="283"/>
                    <a:pt x="102" y="297"/>
                  </a:cubicBezTo>
                  <a:cubicBezTo>
                    <a:pt x="102" y="297"/>
                    <a:pt x="102" y="297"/>
                    <a:pt x="102" y="297"/>
                  </a:cubicBezTo>
                  <a:cubicBezTo>
                    <a:pt x="102" y="312"/>
                    <a:pt x="91" y="324"/>
                    <a:pt x="76" y="324"/>
                  </a:cubicBezTo>
                  <a:close/>
                  <a:moveTo>
                    <a:pt x="76" y="281"/>
                  </a:moveTo>
                  <a:cubicBezTo>
                    <a:pt x="67" y="281"/>
                    <a:pt x="60" y="288"/>
                    <a:pt x="60" y="297"/>
                  </a:cubicBezTo>
                  <a:cubicBezTo>
                    <a:pt x="60" y="306"/>
                    <a:pt x="67" y="313"/>
                    <a:pt x="76" y="313"/>
                  </a:cubicBezTo>
                  <a:cubicBezTo>
                    <a:pt x="85" y="313"/>
                    <a:pt x="92" y="306"/>
                    <a:pt x="92" y="297"/>
                  </a:cubicBezTo>
                  <a:cubicBezTo>
                    <a:pt x="92" y="297"/>
                    <a:pt x="92" y="297"/>
                    <a:pt x="92" y="297"/>
                  </a:cubicBezTo>
                  <a:cubicBezTo>
                    <a:pt x="92" y="288"/>
                    <a:pt x="85" y="281"/>
                    <a:pt x="76" y="281"/>
                  </a:cubicBezTo>
                  <a:close/>
                  <a:moveTo>
                    <a:pt x="219" y="293"/>
                  </a:moveTo>
                  <a:cubicBezTo>
                    <a:pt x="207" y="293"/>
                    <a:pt x="197" y="283"/>
                    <a:pt x="197" y="271"/>
                  </a:cubicBezTo>
                  <a:cubicBezTo>
                    <a:pt x="197" y="259"/>
                    <a:pt x="207" y="250"/>
                    <a:pt x="219" y="250"/>
                  </a:cubicBezTo>
                  <a:cubicBezTo>
                    <a:pt x="231" y="250"/>
                    <a:pt x="240" y="259"/>
                    <a:pt x="240" y="271"/>
                  </a:cubicBezTo>
                  <a:cubicBezTo>
                    <a:pt x="240" y="271"/>
                    <a:pt x="240" y="271"/>
                    <a:pt x="240" y="271"/>
                  </a:cubicBezTo>
                  <a:cubicBezTo>
                    <a:pt x="240" y="283"/>
                    <a:pt x="231" y="293"/>
                    <a:pt x="219" y="293"/>
                  </a:cubicBezTo>
                  <a:close/>
                  <a:moveTo>
                    <a:pt x="219" y="260"/>
                  </a:moveTo>
                  <a:cubicBezTo>
                    <a:pt x="212" y="260"/>
                    <a:pt x="207" y="265"/>
                    <a:pt x="207" y="271"/>
                  </a:cubicBezTo>
                  <a:cubicBezTo>
                    <a:pt x="207" y="278"/>
                    <a:pt x="212" y="283"/>
                    <a:pt x="219" y="283"/>
                  </a:cubicBezTo>
                  <a:cubicBezTo>
                    <a:pt x="225" y="283"/>
                    <a:pt x="230" y="278"/>
                    <a:pt x="230" y="271"/>
                  </a:cubicBezTo>
                  <a:cubicBezTo>
                    <a:pt x="230" y="271"/>
                    <a:pt x="230" y="271"/>
                    <a:pt x="230" y="271"/>
                  </a:cubicBezTo>
                  <a:cubicBezTo>
                    <a:pt x="230" y="265"/>
                    <a:pt x="225" y="260"/>
                    <a:pt x="219" y="260"/>
                  </a:cubicBezTo>
                  <a:close/>
                  <a:moveTo>
                    <a:pt x="329" y="267"/>
                  </a:moveTo>
                  <a:cubicBezTo>
                    <a:pt x="319" y="267"/>
                    <a:pt x="311" y="259"/>
                    <a:pt x="311" y="250"/>
                  </a:cubicBezTo>
                  <a:cubicBezTo>
                    <a:pt x="311" y="241"/>
                    <a:pt x="319" y="233"/>
                    <a:pt x="328" y="233"/>
                  </a:cubicBezTo>
                  <a:cubicBezTo>
                    <a:pt x="338" y="233"/>
                    <a:pt x="346" y="240"/>
                    <a:pt x="346" y="250"/>
                  </a:cubicBezTo>
                  <a:cubicBezTo>
                    <a:pt x="346" y="250"/>
                    <a:pt x="346" y="250"/>
                    <a:pt x="346" y="250"/>
                  </a:cubicBezTo>
                  <a:cubicBezTo>
                    <a:pt x="346" y="259"/>
                    <a:pt x="338" y="267"/>
                    <a:pt x="329" y="267"/>
                  </a:cubicBezTo>
                  <a:close/>
                  <a:moveTo>
                    <a:pt x="329" y="243"/>
                  </a:moveTo>
                  <a:cubicBezTo>
                    <a:pt x="325" y="243"/>
                    <a:pt x="322" y="246"/>
                    <a:pt x="322" y="250"/>
                  </a:cubicBezTo>
                  <a:cubicBezTo>
                    <a:pt x="322" y="254"/>
                    <a:pt x="325" y="257"/>
                    <a:pt x="329" y="257"/>
                  </a:cubicBezTo>
                  <a:cubicBezTo>
                    <a:pt x="332" y="257"/>
                    <a:pt x="335" y="254"/>
                    <a:pt x="335" y="250"/>
                  </a:cubicBezTo>
                  <a:cubicBezTo>
                    <a:pt x="335" y="250"/>
                    <a:pt x="335" y="250"/>
                    <a:pt x="335" y="250"/>
                  </a:cubicBezTo>
                  <a:cubicBezTo>
                    <a:pt x="335" y="246"/>
                    <a:pt x="332" y="243"/>
                    <a:pt x="329" y="2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34">
              <a:extLst>
                <a:ext uri="{FF2B5EF4-FFF2-40B4-BE49-F238E27FC236}">
                  <a16:creationId xmlns:a16="http://schemas.microsoft.com/office/drawing/2014/main" id="{3AB40B12-F71B-4C5B-A781-07B06704F844}"/>
                </a:ext>
              </a:extLst>
            </p:cNvPr>
            <p:cNvSpPr>
              <a:spLocks noEditPoints="1"/>
            </p:cNvSpPr>
            <p:nvPr/>
          </p:nvSpPr>
          <p:spPr bwMode="auto">
            <a:xfrm>
              <a:off x="13040854" y="207963"/>
              <a:ext cx="457200" cy="412750"/>
            </a:xfrm>
            <a:custGeom>
              <a:avLst/>
              <a:gdLst>
                <a:gd name="T0" fmla="*/ 0 w 385"/>
                <a:gd name="T1" fmla="*/ 15 h 348"/>
                <a:gd name="T2" fmla="*/ 159 w 385"/>
                <a:gd name="T3" fmla="*/ 344 h 348"/>
                <a:gd name="T4" fmla="*/ 4 w 385"/>
                <a:gd name="T5" fmla="*/ 11 h 348"/>
                <a:gd name="T6" fmla="*/ 58 w 385"/>
                <a:gd name="T7" fmla="*/ 319 h 348"/>
                <a:gd name="T8" fmla="*/ 78 w 385"/>
                <a:gd name="T9" fmla="*/ 271 h 348"/>
                <a:gd name="T10" fmla="*/ 78 w 385"/>
                <a:gd name="T11" fmla="*/ 328 h 348"/>
                <a:gd name="T12" fmla="*/ 102 w 385"/>
                <a:gd name="T13" fmla="*/ 299 h 348"/>
                <a:gd name="T14" fmla="*/ 53 w 385"/>
                <a:gd name="T15" fmla="*/ 299 h 348"/>
                <a:gd name="T16" fmla="*/ 287 w 385"/>
                <a:gd name="T17" fmla="*/ 326 h 348"/>
                <a:gd name="T18" fmla="*/ 182 w 385"/>
                <a:gd name="T19" fmla="*/ 34 h 348"/>
                <a:gd name="T20" fmla="*/ 283 w 385"/>
                <a:gd name="T21" fmla="*/ 322 h 348"/>
                <a:gd name="T22" fmla="*/ 277 w 385"/>
                <a:gd name="T23" fmla="*/ 44 h 348"/>
                <a:gd name="T24" fmla="*/ 65 w 385"/>
                <a:gd name="T25" fmla="*/ 312 h 348"/>
                <a:gd name="T26" fmla="*/ 78 w 385"/>
                <a:gd name="T27" fmla="*/ 281 h 348"/>
                <a:gd name="T28" fmla="*/ 78 w 385"/>
                <a:gd name="T29" fmla="*/ 285 h 348"/>
                <a:gd name="T30" fmla="*/ 78 w 385"/>
                <a:gd name="T31" fmla="*/ 313 h 348"/>
                <a:gd name="T32" fmla="*/ 78 w 385"/>
                <a:gd name="T33" fmla="*/ 285 h 348"/>
                <a:gd name="T34" fmla="*/ 371 w 385"/>
                <a:gd name="T35" fmla="*/ 298 h 348"/>
                <a:gd name="T36" fmla="*/ 385 w 385"/>
                <a:gd name="T37" fmla="*/ 62 h 348"/>
                <a:gd name="T38" fmla="*/ 381 w 385"/>
                <a:gd name="T39" fmla="*/ 66 h 348"/>
                <a:gd name="T40" fmla="*/ 375 w 385"/>
                <a:gd name="T41" fmla="*/ 294 h 348"/>
                <a:gd name="T42" fmla="*/ 221 w 385"/>
                <a:gd name="T43" fmla="*/ 250 h 348"/>
                <a:gd name="T44" fmla="*/ 221 w 385"/>
                <a:gd name="T45" fmla="*/ 297 h 348"/>
                <a:gd name="T46" fmla="*/ 221 w 385"/>
                <a:gd name="T47" fmla="*/ 293 h 348"/>
                <a:gd name="T48" fmla="*/ 221 w 385"/>
                <a:gd name="T49" fmla="*/ 254 h 348"/>
                <a:gd name="T50" fmla="*/ 207 w 385"/>
                <a:gd name="T51" fmla="*/ 273 h 348"/>
                <a:gd name="T52" fmla="*/ 221 w 385"/>
                <a:gd name="T53" fmla="*/ 260 h 348"/>
                <a:gd name="T54" fmla="*/ 214 w 385"/>
                <a:gd name="T55" fmla="*/ 267 h 348"/>
                <a:gd name="T56" fmla="*/ 221 w 385"/>
                <a:gd name="T57" fmla="*/ 283 h 348"/>
                <a:gd name="T58" fmla="*/ 331 w 385"/>
                <a:gd name="T59" fmla="*/ 271 h 348"/>
                <a:gd name="T60" fmla="*/ 331 w 385"/>
                <a:gd name="T61" fmla="*/ 233 h 348"/>
                <a:gd name="T62" fmla="*/ 331 w 385"/>
                <a:gd name="T63" fmla="*/ 271 h 348"/>
                <a:gd name="T64" fmla="*/ 320 w 385"/>
                <a:gd name="T65" fmla="*/ 263 h 348"/>
                <a:gd name="T66" fmla="*/ 346 w 385"/>
                <a:gd name="T67" fmla="*/ 252 h 348"/>
                <a:gd name="T68" fmla="*/ 322 w 385"/>
                <a:gd name="T69" fmla="*/ 252 h 348"/>
                <a:gd name="T70" fmla="*/ 339 w 385"/>
                <a:gd name="T71" fmla="*/ 252 h 348"/>
                <a:gd name="T72" fmla="*/ 326 w 385"/>
                <a:gd name="T73" fmla="*/ 252 h 348"/>
                <a:gd name="T74" fmla="*/ 335 w 385"/>
                <a:gd name="T75" fmla="*/ 252 h 348"/>
                <a:gd name="T76" fmla="*/ 260 w 385"/>
                <a:gd name="T77" fmla="*/ 182 h 348"/>
                <a:gd name="T78" fmla="*/ 260 w 385"/>
                <a:gd name="T79" fmla="*/ 182 h 348"/>
                <a:gd name="T80" fmla="*/ 186 w 385"/>
                <a:gd name="T81" fmla="*/ 172 h 348"/>
                <a:gd name="T82" fmla="*/ 299 w 385"/>
                <a:gd name="T83" fmla="*/ 167 h 348"/>
                <a:gd name="T84" fmla="*/ 358 w 385"/>
                <a:gd name="T85" fmla="*/ 177 h 348"/>
                <a:gd name="T86" fmla="*/ 136 w 385"/>
                <a:gd name="T87" fmla="*/ 175 h 348"/>
                <a:gd name="T88" fmla="*/ 136 w 385"/>
                <a:gd name="T89" fmla="*/ 175 h 348"/>
                <a:gd name="T90" fmla="*/ 24 w 385"/>
                <a:gd name="T91" fmla="*/ 165 h 348"/>
                <a:gd name="T92" fmla="*/ 299 w 385"/>
                <a:gd name="T93" fmla="*/ 131 h 348"/>
                <a:gd name="T94" fmla="*/ 358 w 385"/>
                <a:gd name="T95" fmla="*/ 142 h 348"/>
                <a:gd name="T96" fmla="*/ 260 w 385"/>
                <a:gd name="T97" fmla="*/ 138 h 348"/>
                <a:gd name="T98" fmla="*/ 260 w 385"/>
                <a:gd name="T99" fmla="*/ 138 h 348"/>
                <a:gd name="T100" fmla="*/ 186 w 385"/>
                <a:gd name="T101" fmla="*/ 127 h 348"/>
                <a:gd name="T102" fmla="*/ 20 w 385"/>
                <a:gd name="T103" fmla="*/ 107 h 348"/>
                <a:gd name="T104" fmla="*/ 132 w 385"/>
                <a:gd name="T105" fmla="*/ 118 h 348"/>
                <a:gd name="T106" fmla="*/ 362 w 385"/>
                <a:gd name="T107" fmla="*/ 110 h 348"/>
                <a:gd name="T108" fmla="*/ 362 w 385"/>
                <a:gd name="T109" fmla="*/ 110 h 348"/>
                <a:gd name="T110" fmla="*/ 303 w 385"/>
                <a:gd name="T111" fmla="*/ 100 h 348"/>
                <a:gd name="T112" fmla="*/ 182 w 385"/>
                <a:gd name="T113" fmla="*/ 79 h 348"/>
                <a:gd name="T114" fmla="*/ 256 w 385"/>
                <a:gd name="T115" fmla="*/ 89 h 348"/>
                <a:gd name="T116" fmla="*/ 136 w 385"/>
                <a:gd name="T117" fmla="*/ 68 h 348"/>
                <a:gd name="T118" fmla="*/ 136 w 385"/>
                <a:gd name="T119" fmla="*/ 68 h 348"/>
                <a:gd name="T120" fmla="*/ 24 w 385"/>
                <a:gd name="T121" fmla="*/ 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348">
                  <a:moveTo>
                    <a:pt x="169" y="348"/>
                  </a:moveTo>
                  <a:cubicBezTo>
                    <a:pt x="155" y="348"/>
                    <a:pt x="155" y="348"/>
                    <a:pt x="155" y="348"/>
                  </a:cubicBezTo>
                  <a:cubicBezTo>
                    <a:pt x="155" y="15"/>
                    <a:pt x="155" y="15"/>
                    <a:pt x="155" y="15"/>
                  </a:cubicBezTo>
                  <a:cubicBezTo>
                    <a:pt x="0" y="15"/>
                    <a:pt x="0" y="15"/>
                    <a:pt x="0" y="15"/>
                  </a:cubicBezTo>
                  <a:cubicBezTo>
                    <a:pt x="0" y="0"/>
                    <a:pt x="0" y="0"/>
                    <a:pt x="0" y="0"/>
                  </a:cubicBezTo>
                  <a:cubicBezTo>
                    <a:pt x="169" y="0"/>
                    <a:pt x="169" y="0"/>
                    <a:pt x="169" y="0"/>
                  </a:cubicBezTo>
                  <a:lnTo>
                    <a:pt x="169" y="348"/>
                  </a:lnTo>
                  <a:close/>
                  <a:moveTo>
                    <a:pt x="159" y="344"/>
                  </a:moveTo>
                  <a:cubicBezTo>
                    <a:pt x="165" y="344"/>
                    <a:pt x="165" y="344"/>
                    <a:pt x="165" y="344"/>
                  </a:cubicBezTo>
                  <a:cubicBezTo>
                    <a:pt x="165" y="4"/>
                    <a:pt x="165" y="4"/>
                    <a:pt x="165" y="4"/>
                  </a:cubicBezTo>
                  <a:cubicBezTo>
                    <a:pt x="4" y="4"/>
                    <a:pt x="4" y="4"/>
                    <a:pt x="4" y="4"/>
                  </a:cubicBezTo>
                  <a:cubicBezTo>
                    <a:pt x="4" y="11"/>
                    <a:pt x="4" y="11"/>
                    <a:pt x="4" y="11"/>
                  </a:cubicBezTo>
                  <a:cubicBezTo>
                    <a:pt x="159" y="11"/>
                    <a:pt x="159" y="11"/>
                    <a:pt x="159" y="11"/>
                  </a:cubicBezTo>
                  <a:lnTo>
                    <a:pt x="159" y="344"/>
                  </a:lnTo>
                  <a:close/>
                  <a:moveTo>
                    <a:pt x="78" y="328"/>
                  </a:moveTo>
                  <a:cubicBezTo>
                    <a:pt x="70" y="328"/>
                    <a:pt x="63" y="325"/>
                    <a:pt x="58" y="319"/>
                  </a:cubicBezTo>
                  <a:cubicBezTo>
                    <a:pt x="52" y="314"/>
                    <a:pt x="49" y="307"/>
                    <a:pt x="49" y="299"/>
                  </a:cubicBezTo>
                  <a:cubicBezTo>
                    <a:pt x="49" y="292"/>
                    <a:pt x="52" y="285"/>
                    <a:pt x="58" y="279"/>
                  </a:cubicBezTo>
                  <a:cubicBezTo>
                    <a:pt x="63" y="274"/>
                    <a:pt x="70" y="271"/>
                    <a:pt x="78" y="271"/>
                  </a:cubicBezTo>
                  <a:cubicBezTo>
                    <a:pt x="78" y="271"/>
                    <a:pt x="78" y="271"/>
                    <a:pt x="78" y="271"/>
                  </a:cubicBezTo>
                  <a:cubicBezTo>
                    <a:pt x="94" y="271"/>
                    <a:pt x="106" y="283"/>
                    <a:pt x="106" y="299"/>
                  </a:cubicBezTo>
                  <a:cubicBezTo>
                    <a:pt x="106" y="315"/>
                    <a:pt x="94" y="328"/>
                    <a:pt x="78" y="328"/>
                  </a:cubicBezTo>
                  <a:cubicBezTo>
                    <a:pt x="78" y="328"/>
                    <a:pt x="78" y="328"/>
                    <a:pt x="78" y="328"/>
                  </a:cubicBezTo>
                  <a:cubicBezTo>
                    <a:pt x="78" y="328"/>
                    <a:pt x="78" y="328"/>
                    <a:pt x="78" y="328"/>
                  </a:cubicBezTo>
                  <a:close/>
                  <a:moveTo>
                    <a:pt x="78" y="324"/>
                  </a:moveTo>
                  <a:cubicBezTo>
                    <a:pt x="78" y="326"/>
                    <a:pt x="78" y="326"/>
                    <a:pt x="78" y="326"/>
                  </a:cubicBezTo>
                  <a:cubicBezTo>
                    <a:pt x="78" y="324"/>
                    <a:pt x="78" y="324"/>
                    <a:pt x="78" y="324"/>
                  </a:cubicBezTo>
                  <a:cubicBezTo>
                    <a:pt x="91" y="324"/>
                    <a:pt x="102" y="313"/>
                    <a:pt x="102" y="299"/>
                  </a:cubicBezTo>
                  <a:cubicBezTo>
                    <a:pt x="102" y="286"/>
                    <a:pt x="91" y="275"/>
                    <a:pt x="78" y="275"/>
                  </a:cubicBezTo>
                  <a:cubicBezTo>
                    <a:pt x="78" y="275"/>
                    <a:pt x="78" y="275"/>
                    <a:pt x="78" y="275"/>
                  </a:cubicBezTo>
                  <a:cubicBezTo>
                    <a:pt x="71" y="275"/>
                    <a:pt x="65" y="277"/>
                    <a:pt x="61" y="282"/>
                  </a:cubicBezTo>
                  <a:cubicBezTo>
                    <a:pt x="56" y="287"/>
                    <a:pt x="53" y="293"/>
                    <a:pt x="53" y="299"/>
                  </a:cubicBezTo>
                  <a:cubicBezTo>
                    <a:pt x="53" y="306"/>
                    <a:pt x="56" y="312"/>
                    <a:pt x="61" y="317"/>
                  </a:cubicBezTo>
                  <a:cubicBezTo>
                    <a:pt x="65" y="321"/>
                    <a:pt x="71" y="324"/>
                    <a:pt x="78" y="324"/>
                  </a:cubicBezTo>
                  <a:cubicBezTo>
                    <a:pt x="78" y="324"/>
                    <a:pt x="78" y="324"/>
                    <a:pt x="78" y="324"/>
                  </a:cubicBezTo>
                  <a:close/>
                  <a:moveTo>
                    <a:pt x="287" y="326"/>
                  </a:moveTo>
                  <a:cubicBezTo>
                    <a:pt x="273" y="326"/>
                    <a:pt x="273" y="326"/>
                    <a:pt x="273" y="326"/>
                  </a:cubicBezTo>
                  <a:cubicBezTo>
                    <a:pt x="273" y="48"/>
                    <a:pt x="273" y="48"/>
                    <a:pt x="273" y="48"/>
                  </a:cubicBezTo>
                  <a:cubicBezTo>
                    <a:pt x="182" y="48"/>
                    <a:pt x="182" y="48"/>
                    <a:pt x="182" y="48"/>
                  </a:cubicBezTo>
                  <a:cubicBezTo>
                    <a:pt x="182" y="34"/>
                    <a:pt x="182" y="34"/>
                    <a:pt x="182" y="34"/>
                  </a:cubicBezTo>
                  <a:cubicBezTo>
                    <a:pt x="287" y="34"/>
                    <a:pt x="287" y="34"/>
                    <a:pt x="287" y="34"/>
                  </a:cubicBezTo>
                  <a:lnTo>
                    <a:pt x="287" y="326"/>
                  </a:lnTo>
                  <a:close/>
                  <a:moveTo>
                    <a:pt x="277" y="322"/>
                  </a:moveTo>
                  <a:cubicBezTo>
                    <a:pt x="283" y="322"/>
                    <a:pt x="283" y="322"/>
                    <a:pt x="283" y="322"/>
                  </a:cubicBezTo>
                  <a:cubicBezTo>
                    <a:pt x="283" y="38"/>
                    <a:pt x="283" y="38"/>
                    <a:pt x="283" y="38"/>
                  </a:cubicBezTo>
                  <a:cubicBezTo>
                    <a:pt x="186" y="38"/>
                    <a:pt x="186" y="38"/>
                    <a:pt x="186" y="38"/>
                  </a:cubicBezTo>
                  <a:cubicBezTo>
                    <a:pt x="186" y="44"/>
                    <a:pt x="186" y="44"/>
                    <a:pt x="186" y="44"/>
                  </a:cubicBezTo>
                  <a:cubicBezTo>
                    <a:pt x="277" y="44"/>
                    <a:pt x="277" y="44"/>
                    <a:pt x="277" y="44"/>
                  </a:cubicBezTo>
                  <a:lnTo>
                    <a:pt x="277" y="322"/>
                  </a:lnTo>
                  <a:close/>
                  <a:moveTo>
                    <a:pt x="78" y="317"/>
                  </a:moveTo>
                  <a:cubicBezTo>
                    <a:pt x="78" y="317"/>
                    <a:pt x="78" y="317"/>
                    <a:pt x="78" y="317"/>
                  </a:cubicBezTo>
                  <a:cubicBezTo>
                    <a:pt x="73" y="317"/>
                    <a:pt x="69" y="316"/>
                    <a:pt x="65" y="312"/>
                  </a:cubicBezTo>
                  <a:cubicBezTo>
                    <a:pt x="62" y="309"/>
                    <a:pt x="60" y="304"/>
                    <a:pt x="60" y="299"/>
                  </a:cubicBezTo>
                  <a:cubicBezTo>
                    <a:pt x="60" y="294"/>
                    <a:pt x="62" y="290"/>
                    <a:pt x="65" y="286"/>
                  </a:cubicBezTo>
                  <a:cubicBezTo>
                    <a:pt x="69" y="283"/>
                    <a:pt x="73" y="281"/>
                    <a:pt x="78" y="281"/>
                  </a:cubicBezTo>
                  <a:cubicBezTo>
                    <a:pt x="78" y="281"/>
                    <a:pt x="78" y="281"/>
                    <a:pt x="78" y="281"/>
                  </a:cubicBezTo>
                  <a:cubicBezTo>
                    <a:pt x="88" y="281"/>
                    <a:pt x="96" y="289"/>
                    <a:pt x="96" y="299"/>
                  </a:cubicBezTo>
                  <a:cubicBezTo>
                    <a:pt x="96" y="304"/>
                    <a:pt x="94" y="309"/>
                    <a:pt x="91" y="312"/>
                  </a:cubicBezTo>
                  <a:cubicBezTo>
                    <a:pt x="87" y="316"/>
                    <a:pt x="83" y="317"/>
                    <a:pt x="78" y="317"/>
                  </a:cubicBezTo>
                  <a:close/>
                  <a:moveTo>
                    <a:pt x="78" y="285"/>
                  </a:moveTo>
                  <a:cubicBezTo>
                    <a:pt x="74" y="285"/>
                    <a:pt x="71" y="287"/>
                    <a:pt x="68" y="289"/>
                  </a:cubicBezTo>
                  <a:cubicBezTo>
                    <a:pt x="65" y="292"/>
                    <a:pt x="64" y="295"/>
                    <a:pt x="64" y="299"/>
                  </a:cubicBezTo>
                  <a:cubicBezTo>
                    <a:pt x="64" y="303"/>
                    <a:pt x="65" y="307"/>
                    <a:pt x="68" y="309"/>
                  </a:cubicBezTo>
                  <a:cubicBezTo>
                    <a:pt x="71" y="312"/>
                    <a:pt x="74" y="313"/>
                    <a:pt x="78" y="313"/>
                  </a:cubicBezTo>
                  <a:cubicBezTo>
                    <a:pt x="78" y="313"/>
                    <a:pt x="78" y="313"/>
                    <a:pt x="78" y="313"/>
                  </a:cubicBezTo>
                  <a:cubicBezTo>
                    <a:pt x="82" y="313"/>
                    <a:pt x="85" y="312"/>
                    <a:pt x="88" y="309"/>
                  </a:cubicBezTo>
                  <a:cubicBezTo>
                    <a:pt x="91" y="307"/>
                    <a:pt x="92" y="303"/>
                    <a:pt x="92" y="299"/>
                  </a:cubicBezTo>
                  <a:cubicBezTo>
                    <a:pt x="92" y="291"/>
                    <a:pt x="86" y="285"/>
                    <a:pt x="78" y="285"/>
                  </a:cubicBezTo>
                  <a:cubicBezTo>
                    <a:pt x="78" y="285"/>
                    <a:pt x="78" y="285"/>
                    <a:pt x="78" y="285"/>
                  </a:cubicBezTo>
                  <a:cubicBezTo>
                    <a:pt x="78" y="285"/>
                    <a:pt x="78" y="285"/>
                    <a:pt x="78" y="285"/>
                  </a:cubicBezTo>
                  <a:close/>
                  <a:moveTo>
                    <a:pt x="385" y="298"/>
                  </a:moveTo>
                  <a:cubicBezTo>
                    <a:pt x="371" y="298"/>
                    <a:pt x="371" y="298"/>
                    <a:pt x="371" y="298"/>
                  </a:cubicBezTo>
                  <a:cubicBezTo>
                    <a:pt x="371" y="77"/>
                    <a:pt x="371" y="77"/>
                    <a:pt x="371" y="77"/>
                  </a:cubicBezTo>
                  <a:cubicBezTo>
                    <a:pt x="300" y="77"/>
                    <a:pt x="300" y="77"/>
                    <a:pt x="300" y="77"/>
                  </a:cubicBezTo>
                  <a:cubicBezTo>
                    <a:pt x="300" y="62"/>
                    <a:pt x="300" y="62"/>
                    <a:pt x="300" y="62"/>
                  </a:cubicBezTo>
                  <a:cubicBezTo>
                    <a:pt x="385" y="62"/>
                    <a:pt x="385" y="62"/>
                    <a:pt x="385" y="62"/>
                  </a:cubicBezTo>
                  <a:lnTo>
                    <a:pt x="385" y="298"/>
                  </a:lnTo>
                  <a:close/>
                  <a:moveTo>
                    <a:pt x="375" y="294"/>
                  </a:moveTo>
                  <a:cubicBezTo>
                    <a:pt x="381" y="294"/>
                    <a:pt x="381" y="294"/>
                    <a:pt x="381" y="294"/>
                  </a:cubicBezTo>
                  <a:cubicBezTo>
                    <a:pt x="381" y="66"/>
                    <a:pt x="381" y="66"/>
                    <a:pt x="381" y="66"/>
                  </a:cubicBezTo>
                  <a:cubicBezTo>
                    <a:pt x="304" y="66"/>
                    <a:pt x="304" y="66"/>
                    <a:pt x="304" y="66"/>
                  </a:cubicBezTo>
                  <a:cubicBezTo>
                    <a:pt x="304" y="73"/>
                    <a:pt x="304" y="73"/>
                    <a:pt x="304" y="73"/>
                  </a:cubicBezTo>
                  <a:cubicBezTo>
                    <a:pt x="375" y="73"/>
                    <a:pt x="375" y="73"/>
                    <a:pt x="375" y="73"/>
                  </a:cubicBezTo>
                  <a:lnTo>
                    <a:pt x="375" y="294"/>
                  </a:lnTo>
                  <a:close/>
                  <a:moveTo>
                    <a:pt x="221" y="297"/>
                  </a:moveTo>
                  <a:cubicBezTo>
                    <a:pt x="208" y="297"/>
                    <a:pt x="197" y="286"/>
                    <a:pt x="197" y="273"/>
                  </a:cubicBezTo>
                  <a:cubicBezTo>
                    <a:pt x="197" y="260"/>
                    <a:pt x="208" y="250"/>
                    <a:pt x="221" y="250"/>
                  </a:cubicBezTo>
                  <a:cubicBezTo>
                    <a:pt x="221" y="250"/>
                    <a:pt x="221" y="250"/>
                    <a:pt x="221" y="250"/>
                  </a:cubicBezTo>
                  <a:cubicBezTo>
                    <a:pt x="234" y="250"/>
                    <a:pt x="244" y="260"/>
                    <a:pt x="244" y="273"/>
                  </a:cubicBezTo>
                  <a:cubicBezTo>
                    <a:pt x="244" y="286"/>
                    <a:pt x="234" y="297"/>
                    <a:pt x="221" y="297"/>
                  </a:cubicBezTo>
                  <a:cubicBezTo>
                    <a:pt x="221" y="297"/>
                    <a:pt x="221" y="297"/>
                    <a:pt x="221" y="297"/>
                  </a:cubicBezTo>
                  <a:cubicBezTo>
                    <a:pt x="221" y="297"/>
                    <a:pt x="221" y="297"/>
                    <a:pt x="221" y="297"/>
                  </a:cubicBezTo>
                  <a:close/>
                  <a:moveTo>
                    <a:pt x="221" y="254"/>
                  </a:moveTo>
                  <a:cubicBezTo>
                    <a:pt x="221" y="254"/>
                    <a:pt x="221" y="254"/>
                    <a:pt x="221" y="254"/>
                  </a:cubicBezTo>
                  <a:cubicBezTo>
                    <a:pt x="210" y="254"/>
                    <a:pt x="201" y="262"/>
                    <a:pt x="201" y="273"/>
                  </a:cubicBezTo>
                  <a:cubicBezTo>
                    <a:pt x="201" y="284"/>
                    <a:pt x="210" y="293"/>
                    <a:pt x="221" y="293"/>
                  </a:cubicBezTo>
                  <a:cubicBezTo>
                    <a:pt x="221" y="293"/>
                    <a:pt x="221" y="293"/>
                    <a:pt x="221" y="293"/>
                  </a:cubicBezTo>
                  <a:cubicBezTo>
                    <a:pt x="221" y="293"/>
                    <a:pt x="221" y="293"/>
                    <a:pt x="221" y="293"/>
                  </a:cubicBezTo>
                  <a:cubicBezTo>
                    <a:pt x="232" y="293"/>
                    <a:pt x="240" y="284"/>
                    <a:pt x="240" y="273"/>
                  </a:cubicBezTo>
                  <a:cubicBezTo>
                    <a:pt x="240" y="262"/>
                    <a:pt x="232" y="254"/>
                    <a:pt x="221" y="254"/>
                  </a:cubicBezTo>
                  <a:close/>
                  <a:moveTo>
                    <a:pt x="221" y="287"/>
                  </a:moveTo>
                  <a:cubicBezTo>
                    <a:pt x="221" y="287"/>
                    <a:pt x="221" y="287"/>
                    <a:pt x="221" y="287"/>
                  </a:cubicBezTo>
                  <a:cubicBezTo>
                    <a:pt x="217" y="287"/>
                    <a:pt x="214" y="285"/>
                    <a:pt x="211" y="283"/>
                  </a:cubicBezTo>
                  <a:cubicBezTo>
                    <a:pt x="209" y="280"/>
                    <a:pt x="207" y="277"/>
                    <a:pt x="207" y="273"/>
                  </a:cubicBezTo>
                  <a:cubicBezTo>
                    <a:pt x="207" y="270"/>
                    <a:pt x="209" y="266"/>
                    <a:pt x="211" y="264"/>
                  </a:cubicBezTo>
                  <a:cubicBezTo>
                    <a:pt x="214" y="261"/>
                    <a:pt x="217" y="260"/>
                    <a:pt x="221" y="260"/>
                  </a:cubicBezTo>
                  <a:cubicBezTo>
                    <a:pt x="221" y="260"/>
                    <a:pt x="221" y="260"/>
                    <a:pt x="221" y="260"/>
                  </a:cubicBezTo>
                  <a:cubicBezTo>
                    <a:pt x="221" y="260"/>
                    <a:pt x="221" y="260"/>
                    <a:pt x="221" y="260"/>
                  </a:cubicBezTo>
                  <a:cubicBezTo>
                    <a:pt x="228" y="260"/>
                    <a:pt x="234" y="266"/>
                    <a:pt x="234" y="273"/>
                  </a:cubicBezTo>
                  <a:cubicBezTo>
                    <a:pt x="234" y="281"/>
                    <a:pt x="228" y="287"/>
                    <a:pt x="221" y="287"/>
                  </a:cubicBezTo>
                  <a:close/>
                  <a:moveTo>
                    <a:pt x="221" y="264"/>
                  </a:moveTo>
                  <a:cubicBezTo>
                    <a:pt x="218" y="264"/>
                    <a:pt x="216" y="265"/>
                    <a:pt x="214" y="267"/>
                  </a:cubicBezTo>
                  <a:cubicBezTo>
                    <a:pt x="212" y="268"/>
                    <a:pt x="211" y="271"/>
                    <a:pt x="211" y="273"/>
                  </a:cubicBezTo>
                  <a:cubicBezTo>
                    <a:pt x="211" y="276"/>
                    <a:pt x="212" y="278"/>
                    <a:pt x="214" y="280"/>
                  </a:cubicBezTo>
                  <a:cubicBezTo>
                    <a:pt x="216" y="282"/>
                    <a:pt x="218" y="283"/>
                    <a:pt x="221" y="283"/>
                  </a:cubicBezTo>
                  <a:cubicBezTo>
                    <a:pt x="221" y="283"/>
                    <a:pt x="221" y="283"/>
                    <a:pt x="221" y="283"/>
                  </a:cubicBezTo>
                  <a:cubicBezTo>
                    <a:pt x="226" y="283"/>
                    <a:pt x="230" y="278"/>
                    <a:pt x="230" y="273"/>
                  </a:cubicBezTo>
                  <a:cubicBezTo>
                    <a:pt x="230" y="268"/>
                    <a:pt x="226" y="264"/>
                    <a:pt x="221" y="264"/>
                  </a:cubicBezTo>
                  <a:cubicBezTo>
                    <a:pt x="221" y="264"/>
                    <a:pt x="221" y="264"/>
                    <a:pt x="221" y="264"/>
                  </a:cubicBezTo>
                  <a:close/>
                  <a:moveTo>
                    <a:pt x="331" y="271"/>
                  </a:moveTo>
                  <a:cubicBezTo>
                    <a:pt x="325" y="271"/>
                    <a:pt x="321" y="269"/>
                    <a:pt x="317" y="265"/>
                  </a:cubicBezTo>
                  <a:cubicBezTo>
                    <a:pt x="313" y="262"/>
                    <a:pt x="311" y="257"/>
                    <a:pt x="311" y="252"/>
                  </a:cubicBezTo>
                  <a:cubicBezTo>
                    <a:pt x="311" y="241"/>
                    <a:pt x="320" y="233"/>
                    <a:pt x="330" y="233"/>
                  </a:cubicBezTo>
                  <a:cubicBezTo>
                    <a:pt x="330" y="233"/>
                    <a:pt x="331" y="233"/>
                    <a:pt x="331" y="233"/>
                  </a:cubicBezTo>
                  <a:cubicBezTo>
                    <a:pt x="341" y="233"/>
                    <a:pt x="350" y="241"/>
                    <a:pt x="350" y="252"/>
                  </a:cubicBezTo>
                  <a:cubicBezTo>
                    <a:pt x="350" y="262"/>
                    <a:pt x="341" y="271"/>
                    <a:pt x="331" y="271"/>
                  </a:cubicBezTo>
                  <a:cubicBezTo>
                    <a:pt x="331" y="271"/>
                    <a:pt x="331" y="271"/>
                    <a:pt x="331" y="271"/>
                  </a:cubicBezTo>
                  <a:cubicBezTo>
                    <a:pt x="331" y="271"/>
                    <a:pt x="331" y="271"/>
                    <a:pt x="331" y="271"/>
                  </a:cubicBezTo>
                  <a:close/>
                  <a:moveTo>
                    <a:pt x="331" y="237"/>
                  </a:moveTo>
                  <a:cubicBezTo>
                    <a:pt x="331" y="237"/>
                    <a:pt x="331" y="237"/>
                    <a:pt x="330" y="237"/>
                  </a:cubicBezTo>
                  <a:cubicBezTo>
                    <a:pt x="322" y="237"/>
                    <a:pt x="315" y="244"/>
                    <a:pt x="315" y="252"/>
                  </a:cubicBezTo>
                  <a:cubicBezTo>
                    <a:pt x="315" y="256"/>
                    <a:pt x="317" y="260"/>
                    <a:pt x="320" y="263"/>
                  </a:cubicBezTo>
                  <a:cubicBezTo>
                    <a:pt x="323" y="265"/>
                    <a:pt x="327" y="267"/>
                    <a:pt x="331" y="267"/>
                  </a:cubicBezTo>
                  <a:cubicBezTo>
                    <a:pt x="331" y="267"/>
                    <a:pt x="331" y="267"/>
                    <a:pt x="331" y="267"/>
                  </a:cubicBezTo>
                  <a:cubicBezTo>
                    <a:pt x="331" y="267"/>
                    <a:pt x="331" y="267"/>
                    <a:pt x="331" y="267"/>
                  </a:cubicBezTo>
                  <a:cubicBezTo>
                    <a:pt x="339" y="267"/>
                    <a:pt x="346" y="260"/>
                    <a:pt x="346" y="252"/>
                  </a:cubicBezTo>
                  <a:cubicBezTo>
                    <a:pt x="346" y="244"/>
                    <a:pt x="339" y="237"/>
                    <a:pt x="331" y="237"/>
                  </a:cubicBezTo>
                  <a:close/>
                  <a:moveTo>
                    <a:pt x="331" y="261"/>
                  </a:moveTo>
                  <a:cubicBezTo>
                    <a:pt x="331" y="261"/>
                    <a:pt x="331" y="261"/>
                    <a:pt x="331" y="261"/>
                  </a:cubicBezTo>
                  <a:cubicBezTo>
                    <a:pt x="326" y="261"/>
                    <a:pt x="322" y="257"/>
                    <a:pt x="322" y="252"/>
                  </a:cubicBezTo>
                  <a:cubicBezTo>
                    <a:pt x="322" y="247"/>
                    <a:pt x="326" y="243"/>
                    <a:pt x="331" y="243"/>
                  </a:cubicBezTo>
                  <a:cubicBezTo>
                    <a:pt x="331" y="243"/>
                    <a:pt x="331" y="243"/>
                    <a:pt x="331" y="243"/>
                  </a:cubicBezTo>
                  <a:cubicBezTo>
                    <a:pt x="331" y="243"/>
                    <a:pt x="331" y="243"/>
                    <a:pt x="331" y="243"/>
                  </a:cubicBezTo>
                  <a:cubicBezTo>
                    <a:pt x="335" y="243"/>
                    <a:pt x="339" y="247"/>
                    <a:pt x="339" y="252"/>
                  </a:cubicBezTo>
                  <a:cubicBezTo>
                    <a:pt x="339" y="254"/>
                    <a:pt x="338" y="257"/>
                    <a:pt x="337" y="258"/>
                  </a:cubicBezTo>
                  <a:cubicBezTo>
                    <a:pt x="335" y="260"/>
                    <a:pt x="333" y="261"/>
                    <a:pt x="331" y="261"/>
                  </a:cubicBezTo>
                  <a:close/>
                  <a:moveTo>
                    <a:pt x="331" y="247"/>
                  </a:moveTo>
                  <a:cubicBezTo>
                    <a:pt x="328" y="247"/>
                    <a:pt x="326" y="249"/>
                    <a:pt x="326" y="252"/>
                  </a:cubicBezTo>
                  <a:cubicBezTo>
                    <a:pt x="326" y="255"/>
                    <a:pt x="328" y="257"/>
                    <a:pt x="331" y="257"/>
                  </a:cubicBezTo>
                  <a:cubicBezTo>
                    <a:pt x="331" y="257"/>
                    <a:pt x="331" y="257"/>
                    <a:pt x="331" y="257"/>
                  </a:cubicBezTo>
                  <a:cubicBezTo>
                    <a:pt x="332" y="257"/>
                    <a:pt x="333" y="256"/>
                    <a:pt x="334" y="255"/>
                  </a:cubicBezTo>
                  <a:cubicBezTo>
                    <a:pt x="335" y="254"/>
                    <a:pt x="335" y="253"/>
                    <a:pt x="335" y="252"/>
                  </a:cubicBezTo>
                  <a:cubicBezTo>
                    <a:pt x="335" y="249"/>
                    <a:pt x="333" y="247"/>
                    <a:pt x="331" y="247"/>
                  </a:cubicBezTo>
                  <a:cubicBezTo>
                    <a:pt x="331" y="247"/>
                    <a:pt x="331" y="247"/>
                    <a:pt x="331" y="247"/>
                  </a:cubicBezTo>
                  <a:cubicBezTo>
                    <a:pt x="331" y="247"/>
                    <a:pt x="331" y="247"/>
                    <a:pt x="331" y="247"/>
                  </a:cubicBezTo>
                  <a:close/>
                  <a:moveTo>
                    <a:pt x="260" y="182"/>
                  </a:moveTo>
                  <a:cubicBezTo>
                    <a:pt x="182" y="182"/>
                    <a:pt x="182" y="182"/>
                    <a:pt x="182" y="182"/>
                  </a:cubicBezTo>
                  <a:cubicBezTo>
                    <a:pt x="182" y="168"/>
                    <a:pt x="182" y="168"/>
                    <a:pt x="182" y="168"/>
                  </a:cubicBezTo>
                  <a:cubicBezTo>
                    <a:pt x="260" y="168"/>
                    <a:pt x="260" y="168"/>
                    <a:pt x="260" y="168"/>
                  </a:cubicBezTo>
                  <a:lnTo>
                    <a:pt x="260" y="182"/>
                  </a:lnTo>
                  <a:close/>
                  <a:moveTo>
                    <a:pt x="186" y="178"/>
                  </a:moveTo>
                  <a:cubicBezTo>
                    <a:pt x="256" y="178"/>
                    <a:pt x="256" y="178"/>
                    <a:pt x="256" y="178"/>
                  </a:cubicBezTo>
                  <a:cubicBezTo>
                    <a:pt x="256" y="172"/>
                    <a:pt x="256" y="172"/>
                    <a:pt x="256" y="172"/>
                  </a:cubicBezTo>
                  <a:cubicBezTo>
                    <a:pt x="186" y="172"/>
                    <a:pt x="186" y="172"/>
                    <a:pt x="186" y="172"/>
                  </a:cubicBezTo>
                  <a:lnTo>
                    <a:pt x="186" y="178"/>
                  </a:lnTo>
                  <a:close/>
                  <a:moveTo>
                    <a:pt x="362" y="181"/>
                  </a:moveTo>
                  <a:cubicBezTo>
                    <a:pt x="299" y="181"/>
                    <a:pt x="299" y="181"/>
                    <a:pt x="299" y="181"/>
                  </a:cubicBezTo>
                  <a:cubicBezTo>
                    <a:pt x="299" y="167"/>
                    <a:pt x="299" y="167"/>
                    <a:pt x="299" y="167"/>
                  </a:cubicBezTo>
                  <a:cubicBezTo>
                    <a:pt x="362" y="167"/>
                    <a:pt x="362" y="167"/>
                    <a:pt x="362" y="167"/>
                  </a:cubicBezTo>
                  <a:lnTo>
                    <a:pt x="362" y="181"/>
                  </a:lnTo>
                  <a:close/>
                  <a:moveTo>
                    <a:pt x="303" y="177"/>
                  </a:moveTo>
                  <a:cubicBezTo>
                    <a:pt x="358" y="177"/>
                    <a:pt x="358" y="177"/>
                    <a:pt x="358" y="177"/>
                  </a:cubicBezTo>
                  <a:cubicBezTo>
                    <a:pt x="358" y="171"/>
                    <a:pt x="358" y="171"/>
                    <a:pt x="358" y="171"/>
                  </a:cubicBezTo>
                  <a:cubicBezTo>
                    <a:pt x="303" y="171"/>
                    <a:pt x="303" y="171"/>
                    <a:pt x="303" y="171"/>
                  </a:cubicBezTo>
                  <a:lnTo>
                    <a:pt x="303" y="177"/>
                  </a:lnTo>
                  <a:close/>
                  <a:moveTo>
                    <a:pt x="136" y="175"/>
                  </a:moveTo>
                  <a:cubicBezTo>
                    <a:pt x="20" y="175"/>
                    <a:pt x="20" y="175"/>
                    <a:pt x="20" y="175"/>
                  </a:cubicBezTo>
                  <a:cubicBezTo>
                    <a:pt x="20" y="161"/>
                    <a:pt x="20" y="161"/>
                    <a:pt x="20" y="161"/>
                  </a:cubicBezTo>
                  <a:cubicBezTo>
                    <a:pt x="136" y="161"/>
                    <a:pt x="136" y="161"/>
                    <a:pt x="136" y="161"/>
                  </a:cubicBezTo>
                  <a:lnTo>
                    <a:pt x="136" y="175"/>
                  </a:lnTo>
                  <a:close/>
                  <a:moveTo>
                    <a:pt x="24" y="171"/>
                  </a:moveTo>
                  <a:cubicBezTo>
                    <a:pt x="132" y="171"/>
                    <a:pt x="132" y="171"/>
                    <a:pt x="132" y="171"/>
                  </a:cubicBezTo>
                  <a:cubicBezTo>
                    <a:pt x="132" y="165"/>
                    <a:pt x="132" y="165"/>
                    <a:pt x="132" y="165"/>
                  </a:cubicBezTo>
                  <a:cubicBezTo>
                    <a:pt x="24" y="165"/>
                    <a:pt x="24" y="165"/>
                    <a:pt x="24" y="165"/>
                  </a:cubicBezTo>
                  <a:lnTo>
                    <a:pt x="24" y="171"/>
                  </a:lnTo>
                  <a:close/>
                  <a:moveTo>
                    <a:pt x="362" y="146"/>
                  </a:moveTo>
                  <a:cubicBezTo>
                    <a:pt x="299" y="146"/>
                    <a:pt x="299" y="146"/>
                    <a:pt x="299" y="146"/>
                  </a:cubicBezTo>
                  <a:cubicBezTo>
                    <a:pt x="299" y="131"/>
                    <a:pt x="299" y="131"/>
                    <a:pt x="299" y="131"/>
                  </a:cubicBezTo>
                  <a:cubicBezTo>
                    <a:pt x="362" y="131"/>
                    <a:pt x="362" y="131"/>
                    <a:pt x="362" y="131"/>
                  </a:cubicBezTo>
                  <a:lnTo>
                    <a:pt x="362" y="146"/>
                  </a:lnTo>
                  <a:close/>
                  <a:moveTo>
                    <a:pt x="303" y="142"/>
                  </a:moveTo>
                  <a:cubicBezTo>
                    <a:pt x="358" y="142"/>
                    <a:pt x="358" y="142"/>
                    <a:pt x="358" y="142"/>
                  </a:cubicBezTo>
                  <a:cubicBezTo>
                    <a:pt x="358" y="135"/>
                    <a:pt x="358" y="135"/>
                    <a:pt x="358" y="135"/>
                  </a:cubicBezTo>
                  <a:cubicBezTo>
                    <a:pt x="303" y="135"/>
                    <a:pt x="303" y="135"/>
                    <a:pt x="303" y="135"/>
                  </a:cubicBezTo>
                  <a:lnTo>
                    <a:pt x="303" y="142"/>
                  </a:lnTo>
                  <a:close/>
                  <a:moveTo>
                    <a:pt x="260" y="138"/>
                  </a:moveTo>
                  <a:cubicBezTo>
                    <a:pt x="182" y="138"/>
                    <a:pt x="182" y="138"/>
                    <a:pt x="182" y="138"/>
                  </a:cubicBezTo>
                  <a:cubicBezTo>
                    <a:pt x="182" y="123"/>
                    <a:pt x="182" y="123"/>
                    <a:pt x="182" y="123"/>
                  </a:cubicBezTo>
                  <a:cubicBezTo>
                    <a:pt x="260" y="123"/>
                    <a:pt x="260" y="123"/>
                    <a:pt x="260" y="123"/>
                  </a:cubicBezTo>
                  <a:lnTo>
                    <a:pt x="260" y="138"/>
                  </a:lnTo>
                  <a:close/>
                  <a:moveTo>
                    <a:pt x="186" y="134"/>
                  </a:moveTo>
                  <a:cubicBezTo>
                    <a:pt x="256" y="134"/>
                    <a:pt x="256" y="134"/>
                    <a:pt x="256" y="134"/>
                  </a:cubicBezTo>
                  <a:cubicBezTo>
                    <a:pt x="256" y="127"/>
                    <a:pt x="256" y="127"/>
                    <a:pt x="256" y="127"/>
                  </a:cubicBezTo>
                  <a:cubicBezTo>
                    <a:pt x="186" y="127"/>
                    <a:pt x="186" y="127"/>
                    <a:pt x="186" y="127"/>
                  </a:cubicBezTo>
                  <a:lnTo>
                    <a:pt x="186" y="134"/>
                  </a:lnTo>
                  <a:close/>
                  <a:moveTo>
                    <a:pt x="136" y="122"/>
                  </a:moveTo>
                  <a:cubicBezTo>
                    <a:pt x="20" y="122"/>
                    <a:pt x="20" y="122"/>
                    <a:pt x="20" y="122"/>
                  </a:cubicBezTo>
                  <a:cubicBezTo>
                    <a:pt x="20" y="107"/>
                    <a:pt x="20" y="107"/>
                    <a:pt x="20" y="107"/>
                  </a:cubicBezTo>
                  <a:cubicBezTo>
                    <a:pt x="136" y="107"/>
                    <a:pt x="136" y="107"/>
                    <a:pt x="136" y="107"/>
                  </a:cubicBezTo>
                  <a:lnTo>
                    <a:pt x="136" y="122"/>
                  </a:lnTo>
                  <a:close/>
                  <a:moveTo>
                    <a:pt x="24" y="118"/>
                  </a:moveTo>
                  <a:cubicBezTo>
                    <a:pt x="132" y="118"/>
                    <a:pt x="132" y="118"/>
                    <a:pt x="132" y="118"/>
                  </a:cubicBezTo>
                  <a:cubicBezTo>
                    <a:pt x="132" y="111"/>
                    <a:pt x="132" y="111"/>
                    <a:pt x="132" y="111"/>
                  </a:cubicBezTo>
                  <a:cubicBezTo>
                    <a:pt x="24" y="111"/>
                    <a:pt x="24" y="111"/>
                    <a:pt x="24" y="111"/>
                  </a:cubicBezTo>
                  <a:lnTo>
                    <a:pt x="24" y="118"/>
                  </a:lnTo>
                  <a:close/>
                  <a:moveTo>
                    <a:pt x="362" y="110"/>
                  </a:moveTo>
                  <a:cubicBezTo>
                    <a:pt x="299" y="110"/>
                    <a:pt x="299" y="110"/>
                    <a:pt x="299" y="110"/>
                  </a:cubicBezTo>
                  <a:cubicBezTo>
                    <a:pt x="299" y="96"/>
                    <a:pt x="299" y="96"/>
                    <a:pt x="299" y="96"/>
                  </a:cubicBezTo>
                  <a:cubicBezTo>
                    <a:pt x="362" y="96"/>
                    <a:pt x="362" y="96"/>
                    <a:pt x="362" y="96"/>
                  </a:cubicBezTo>
                  <a:lnTo>
                    <a:pt x="362" y="110"/>
                  </a:lnTo>
                  <a:close/>
                  <a:moveTo>
                    <a:pt x="303" y="106"/>
                  </a:moveTo>
                  <a:cubicBezTo>
                    <a:pt x="358" y="106"/>
                    <a:pt x="358" y="106"/>
                    <a:pt x="358" y="106"/>
                  </a:cubicBezTo>
                  <a:cubicBezTo>
                    <a:pt x="358" y="100"/>
                    <a:pt x="358" y="100"/>
                    <a:pt x="358" y="100"/>
                  </a:cubicBezTo>
                  <a:cubicBezTo>
                    <a:pt x="303" y="100"/>
                    <a:pt x="303" y="100"/>
                    <a:pt x="303" y="100"/>
                  </a:cubicBezTo>
                  <a:lnTo>
                    <a:pt x="303" y="106"/>
                  </a:lnTo>
                  <a:close/>
                  <a:moveTo>
                    <a:pt x="260" y="93"/>
                  </a:moveTo>
                  <a:cubicBezTo>
                    <a:pt x="182" y="93"/>
                    <a:pt x="182" y="93"/>
                    <a:pt x="182" y="93"/>
                  </a:cubicBezTo>
                  <a:cubicBezTo>
                    <a:pt x="182" y="79"/>
                    <a:pt x="182" y="79"/>
                    <a:pt x="182" y="79"/>
                  </a:cubicBezTo>
                  <a:cubicBezTo>
                    <a:pt x="260" y="79"/>
                    <a:pt x="260" y="79"/>
                    <a:pt x="260" y="79"/>
                  </a:cubicBezTo>
                  <a:lnTo>
                    <a:pt x="260" y="93"/>
                  </a:lnTo>
                  <a:close/>
                  <a:moveTo>
                    <a:pt x="186" y="89"/>
                  </a:moveTo>
                  <a:cubicBezTo>
                    <a:pt x="256" y="89"/>
                    <a:pt x="256" y="89"/>
                    <a:pt x="256" y="89"/>
                  </a:cubicBezTo>
                  <a:cubicBezTo>
                    <a:pt x="256" y="83"/>
                    <a:pt x="256" y="83"/>
                    <a:pt x="256" y="83"/>
                  </a:cubicBezTo>
                  <a:cubicBezTo>
                    <a:pt x="186" y="83"/>
                    <a:pt x="186" y="83"/>
                    <a:pt x="186" y="83"/>
                  </a:cubicBezTo>
                  <a:lnTo>
                    <a:pt x="186" y="89"/>
                  </a:lnTo>
                  <a:close/>
                  <a:moveTo>
                    <a:pt x="136" y="68"/>
                  </a:moveTo>
                  <a:cubicBezTo>
                    <a:pt x="20" y="68"/>
                    <a:pt x="20" y="68"/>
                    <a:pt x="20" y="68"/>
                  </a:cubicBezTo>
                  <a:cubicBezTo>
                    <a:pt x="20" y="54"/>
                    <a:pt x="20" y="54"/>
                    <a:pt x="20" y="54"/>
                  </a:cubicBezTo>
                  <a:cubicBezTo>
                    <a:pt x="136" y="54"/>
                    <a:pt x="136" y="54"/>
                    <a:pt x="136" y="54"/>
                  </a:cubicBezTo>
                  <a:lnTo>
                    <a:pt x="136" y="68"/>
                  </a:lnTo>
                  <a:close/>
                  <a:moveTo>
                    <a:pt x="24" y="64"/>
                  </a:moveTo>
                  <a:cubicBezTo>
                    <a:pt x="132" y="64"/>
                    <a:pt x="132" y="64"/>
                    <a:pt x="132" y="64"/>
                  </a:cubicBezTo>
                  <a:cubicBezTo>
                    <a:pt x="132" y="58"/>
                    <a:pt x="132" y="58"/>
                    <a:pt x="132" y="58"/>
                  </a:cubicBezTo>
                  <a:cubicBezTo>
                    <a:pt x="24" y="58"/>
                    <a:pt x="24" y="58"/>
                    <a:pt x="24" y="58"/>
                  </a:cubicBezTo>
                  <a:lnTo>
                    <a:pt x="2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6F67ADBF-CB07-43C4-98F7-EB0F691A7B36}"/>
              </a:ext>
            </a:extLst>
          </p:cNvPr>
          <p:cNvGrpSpPr>
            <a:grpSpLocks noChangeAspect="1"/>
          </p:cNvGrpSpPr>
          <p:nvPr/>
        </p:nvGrpSpPr>
        <p:grpSpPr>
          <a:xfrm>
            <a:off x="352697" y="1988777"/>
            <a:ext cx="419583" cy="288746"/>
            <a:chOff x="5930899" y="-387349"/>
            <a:chExt cx="442913" cy="304801"/>
          </a:xfrm>
          <a:solidFill>
            <a:schemeClr val="accent1"/>
          </a:solidFill>
        </p:grpSpPr>
        <p:sp>
          <p:nvSpPr>
            <p:cNvPr id="64" name="Freeform 9">
              <a:extLst>
                <a:ext uri="{FF2B5EF4-FFF2-40B4-BE49-F238E27FC236}">
                  <a16:creationId xmlns:a16="http://schemas.microsoft.com/office/drawing/2014/main" id="{988E4754-6A36-4C85-A150-DBDE2EFF7B2B}"/>
                </a:ext>
              </a:extLst>
            </p:cNvPr>
            <p:cNvSpPr>
              <a:spLocks/>
            </p:cNvSpPr>
            <p:nvPr/>
          </p:nvSpPr>
          <p:spPr bwMode="auto">
            <a:xfrm>
              <a:off x="6048374" y="-249236"/>
              <a:ext cx="207963" cy="161925"/>
            </a:xfrm>
            <a:custGeom>
              <a:avLst/>
              <a:gdLst>
                <a:gd name="T0" fmla="*/ 0 w 116"/>
                <a:gd name="T1" fmla="*/ 90 h 90"/>
                <a:gd name="T2" fmla="*/ 8 w 116"/>
                <a:gd name="T3" fmla="*/ 90 h 90"/>
                <a:gd name="T4" fmla="*/ 8 w 116"/>
                <a:gd name="T5" fmla="*/ 58 h 90"/>
                <a:gd name="T6" fmla="*/ 58 w 116"/>
                <a:gd name="T7" fmla="*/ 8 h 90"/>
                <a:gd name="T8" fmla="*/ 108 w 116"/>
                <a:gd name="T9" fmla="*/ 58 h 90"/>
                <a:gd name="T10" fmla="*/ 108 w 116"/>
                <a:gd name="T11" fmla="*/ 90 h 90"/>
                <a:gd name="T12" fmla="*/ 116 w 116"/>
                <a:gd name="T13" fmla="*/ 90 h 90"/>
                <a:gd name="T14" fmla="*/ 116 w 116"/>
                <a:gd name="T15" fmla="*/ 58 h 90"/>
                <a:gd name="T16" fmla="*/ 58 w 116"/>
                <a:gd name="T17" fmla="*/ 0 h 90"/>
                <a:gd name="T18" fmla="*/ 0 w 116"/>
                <a:gd name="T19" fmla="*/ 58 h 90"/>
                <a:gd name="T20" fmla="*/ 0 w 11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90">
                  <a:moveTo>
                    <a:pt x="0" y="90"/>
                  </a:moveTo>
                  <a:cubicBezTo>
                    <a:pt x="8" y="90"/>
                    <a:pt x="8" y="90"/>
                    <a:pt x="8" y="90"/>
                  </a:cubicBezTo>
                  <a:cubicBezTo>
                    <a:pt x="8" y="58"/>
                    <a:pt x="8" y="58"/>
                    <a:pt x="8" y="58"/>
                  </a:cubicBezTo>
                  <a:cubicBezTo>
                    <a:pt x="8" y="30"/>
                    <a:pt x="30" y="8"/>
                    <a:pt x="58" y="8"/>
                  </a:cubicBezTo>
                  <a:cubicBezTo>
                    <a:pt x="85" y="8"/>
                    <a:pt x="108" y="30"/>
                    <a:pt x="108" y="58"/>
                  </a:cubicBezTo>
                  <a:cubicBezTo>
                    <a:pt x="108" y="90"/>
                    <a:pt x="108" y="90"/>
                    <a:pt x="108" y="90"/>
                  </a:cubicBezTo>
                  <a:cubicBezTo>
                    <a:pt x="116" y="90"/>
                    <a:pt x="116" y="90"/>
                    <a:pt x="116" y="90"/>
                  </a:cubicBezTo>
                  <a:cubicBezTo>
                    <a:pt x="116" y="58"/>
                    <a:pt x="116" y="58"/>
                    <a:pt x="116" y="58"/>
                  </a:cubicBezTo>
                  <a:cubicBezTo>
                    <a:pt x="116" y="26"/>
                    <a:pt x="90" y="0"/>
                    <a:pt x="58" y="0"/>
                  </a:cubicBezTo>
                  <a:cubicBezTo>
                    <a:pt x="26" y="0"/>
                    <a:pt x="0" y="26"/>
                    <a:pt x="0" y="58"/>
                  </a:cubicBezTo>
                  <a:lnTo>
                    <a:pt x="0" y="9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C2F2B311-8E60-4D2C-9623-87F0598DCBDF}"/>
                </a:ext>
              </a:extLst>
            </p:cNvPr>
            <p:cNvSpPr>
              <a:spLocks noEditPoints="1"/>
            </p:cNvSpPr>
            <p:nvPr/>
          </p:nvSpPr>
          <p:spPr bwMode="auto">
            <a:xfrm>
              <a:off x="6084887" y="-387349"/>
              <a:ext cx="131763" cy="130175"/>
            </a:xfrm>
            <a:custGeom>
              <a:avLst/>
              <a:gdLst>
                <a:gd name="T0" fmla="*/ 37 w 73"/>
                <a:gd name="T1" fmla="*/ 73 h 73"/>
                <a:gd name="T2" fmla="*/ 73 w 73"/>
                <a:gd name="T3" fmla="*/ 37 h 73"/>
                <a:gd name="T4" fmla="*/ 37 w 73"/>
                <a:gd name="T5" fmla="*/ 0 h 73"/>
                <a:gd name="T6" fmla="*/ 0 w 73"/>
                <a:gd name="T7" fmla="*/ 37 h 73"/>
                <a:gd name="T8" fmla="*/ 37 w 73"/>
                <a:gd name="T9" fmla="*/ 73 h 73"/>
                <a:gd name="T10" fmla="*/ 37 w 73"/>
                <a:gd name="T11" fmla="*/ 8 h 73"/>
                <a:gd name="T12" fmla="*/ 65 w 73"/>
                <a:gd name="T13" fmla="*/ 37 h 73"/>
                <a:gd name="T14" fmla="*/ 37 w 73"/>
                <a:gd name="T15" fmla="*/ 65 h 73"/>
                <a:gd name="T16" fmla="*/ 8 w 73"/>
                <a:gd name="T17" fmla="*/ 37 h 73"/>
                <a:gd name="T18" fmla="*/ 37 w 73"/>
                <a:gd name="T19"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57" y="73"/>
                    <a:pt x="73" y="57"/>
                    <a:pt x="73" y="37"/>
                  </a:cubicBezTo>
                  <a:cubicBezTo>
                    <a:pt x="73" y="16"/>
                    <a:pt x="57" y="0"/>
                    <a:pt x="37" y="0"/>
                  </a:cubicBezTo>
                  <a:cubicBezTo>
                    <a:pt x="17" y="0"/>
                    <a:pt x="0" y="16"/>
                    <a:pt x="0" y="37"/>
                  </a:cubicBezTo>
                  <a:cubicBezTo>
                    <a:pt x="0" y="57"/>
                    <a:pt x="17" y="73"/>
                    <a:pt x="37" y="73"/>
                  </a:cubicBezTo>
                  <a:close/>
                  <a:moveTo>
                    <a:pt x="37" y="8"/>
                  </a:moveTo>
                  <a:cubicBezTo>
                    <a:pt x="53" y="8"/>
                    <a:pt x="65" y="21"/>
                    <a:pt x="65" y="37"/>
                  </a:cubicBezTo>
                  <a:cubicBezTo>
                    <a:pt x="65" y="52"/>
                    <a:pt x="53" y="65"/>
                    <a:pt x="37" y="65"/>
                  </a:cubicBezTo>
                  <a:cubicBezTo>
                    <a:pt x="21" y="65"/>
                    <a:pt x="8" y="52"/>
                    <a:pt x="8" y="37"/>
                  </a:cubicBezTo>
                  <a:cubicBezTo>
                    <a:pt x="8" y="21"/>
                    <a:pt x="21" y="8"/>
                    <a:pt x="3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3189949C-ABA1-4A4D-B4CD-FE2AEA59FDAB}"/>
                </a:ext>
              </a:extLst>
            </p:cNvPr>
            <p:cNvSpPr>
              <a:spLocks/>
            </p:cNvSpPr>
            <p:nvPr/>
          </p:nvSpPr>
          <p:spPr bwMode="auto">
            <a:xfrm>
              <a:off x="5930899" y="-223836"/>
              <a:ext cx="92075" cy="141288"/>
            </a:xfrm>
            <a:custGeom>
              <a:avLst/>
              <a:gdLst>
                <a:gd name="T0" fmla="*/ 51 w 51"/>
                <a:gd name="T1" fmla="*/ 8 h 79"/>
                <a:gd name="T2" fmla="*/ 51 w 51"/>
                <a:gd name="T3" fmla="*/ 0 h 79"/>
                <a:gd name="T4" fmla="*/ 0 w 51"/>
                <a:gd name="T5" fmla="*/ 51 h 79"/>
                <a:gd name="T6" fmla="*/ 0 w 51"/>
                <a:gd name="T7" fmla="*/ 79 h 79"/>
                <a:gd name="T8" fmla="*/ 8 w 51"/>
                <a:gd name="T9" fmla="*/ 79 h 79"/>
                <a:gd name="T10" fmla="*/ 8 w 51"/>
                <a:gd name="T11" fmla="*/ 51 h 79"/>
                <a:gd name="T12" fmla="*/ 51 w 51"/>
                <a:gd name="T13" fmla="*/ 8 h 79"/>
              </a:gdLst>
              <a:ahLst/>
              <a:cxnLst>
                <a:cxn ang="0">
                  <a:pos x="T0" y="T1"/>
                </a:cxn>
                <a:cxn ang="0">
                  <a:pos x="T2" y="T3"/>
                </a:cxn>
                <a:cxn ang="0">
                  <a:pos x="T4" y="T5"/>
                </a:cxn>
                <a:cxn ang="0">
                  <a:pos x="T6" y="T7"/>
                </a:cxn>
                <a:cxn ang="0">
                  <a:pos x="T8" y="T9"/>
                </a:cxn>
                <a:cxn ang="0">
                  <a:pos x="T10" y="T11"/>
                </a:cxn>
                <a:cxn ang="0">
                  <a:pos x="T12" y="T13"/>
                </a:cxn>
              </a:cxnLst>
              <a:rect l="0" t="0" r="r" b="b"/>
              <a:pathLst>
                <a:path w="51" h="79">
                  <a:moveTo>
                    <a:pt x="51" y="8"/>
                  </a:moveTo>
                  <a:cubicBezTo>
                    <a:pt x="51" y="0"/>
                    <a:pt x="51" y="0"/>
                    <a:pt x="51" y="0"/>
                  </a:cubicBezTo>
                  <a:cubicBezTo>
                    <a:pt x="22" y="0"/>
                    <a:pt x="0" y="23"/>
                    <a:pt x="0" y="51"/>
                  </a:cubicBezTo>
                  <a:cubicBezTo>
                    <a:pt x="0" y="79"/>
                    <a:pt x="0" y="79"/>
                    <a:pt x="0" y="79"/>
                  </a:cubicBezTo>
                  <a:cubicBezTo>
                    <a:pt x="8" y="79"/>
                    <a:pt x="8" y="79"/>
                    <a:pt x="8" y="79"/>
                  </a:cubicBezTo>
                  <a:cubicBezTo>
                    <a:pt x="8" y="51"/>
                    <a:pt x="8" y="51"/>
                    <a:pt x="8" y="51"/>
                  </a:cubicBezTo>
                  <a:cubicBezTo>
                    <a:pt x="8" y="27"/>
                    <a:pt x="27" y="8"/>
                    <a:pt x="5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C455D5A5-68D5-4275-8D47-CD8F123DCC6C}"/>
                </a:ext>
              </a:extLst>
            </p:cNvPr>
            <p:cNvSpPr>
              <a:spLocks noEditPoints="1"/>
            </p:cNvSpPr>
            <p:nvPr/>
          </p:nvSpPr>
          <p:spPr bwMode="auto">
            <a:xfrm>
              <a:off x="5946774" y="-350836"/>
              <a:ext cx="115888" cy="115888"/>
            </a:xfrm>
            <a:custGeom>
              <a:avLst/>
              <a:gdLst>
                <a:gd name="T0" fmla="*/ 32 w 64"/>
                <a:gd name="T1" fmla="*/ 65 h 65"/>
                <a:gd name="T2" fmla="*/ 64 w 64"/>
                <a:gd name="T3" fmla="*/ 33 h 65"/>
                <a:gd name="T4" fmla="*/ 32 w 64"/>
                <a:gd name="T5" fmla="*/ 0 h 65"/>
                <a:gd name="T6" fmla="*/ 0 w 64"/>
                <a:gd name="T7" fmla="*/ 33 h 65"/>
                <a:gd name="T8" fmla="*/ 32 w 64"/>
                <a:gd name="T9" fmla="*/ 65 h 65"/>
                <a:gd name="T10" fmla="*/ 32 w 64"/>
                <a:gd name="T11" fmla="*/ 8 h 65"/>
                <a:gd name="T12" fmla="*/ 56 w 64"/>
                <a:gd name="T13" fmla="*/ 33 h 65"/>
                <a:gd name="T14" fmla="*/ 32 w 64"/>
                <a:gd name="T15" fmla="*/ 57 h 65"/>
                <a:gd name="T16" fmla="*/ 8 w 64"/>
                <a:gd name="T17" fmla="*/ 33 h 65"/>
                <a:gd name="T18" fmla="*/ 32 w 64"/>
                <a:gd name="T19"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65"/>
                  </a:moveTo>
                  <a:cubicBezTo>
                    <a:pt x="50" y="65"/>
                    <a:pt x="64" y="51"/>
                    <a:pt x="64" y="33"/>
                  </a:cubicBezTo>
                  <a:cubicBezTo>
                    <a:pt x="64" y="15"/>
                    <a:pt x="50" y="0"/>
                    <a:pt x="32" y="0"/>
                  </a:cubicBezTo>
                  <a:cubicBezTo>
                    <a:pt x="14" y="0"/>
                    <a:pt x="0" y="15"/>
                    <a:pt x="0" y="33"/>
                  </a:cubicBezTo>
                  <a:cubicBezTo>
                    <a:pt x="0" y="51"/>
                    <a:pt x="14" y="65"/>
                    <a:pt x="32" y="65"/>
                  </a:cubicBezTo>
                  <a:close/>
                  <a:moveTo>
                    <a:pt x="32" y="8"/>
                  </a:moveTo>
                  <a:cubicBezTo>
                    <a:pt x="45" y="8"/>
                    <a:pt x="56" y="19"/>
                    <a:pt x="56" y="33"/>
                  </a:cubicBezTo>
                  <a:cubicBezTo>
                    <a:pt x="56" y="46"/>
                    <a:pt x="45" y="57"/>
                    <a:pt x="32" y="57"/>
                  </a:cubicBezTo>
                  <a:cubicBezTo>
                    <a:pt x="19" y="57"/>
                    <a:pt x="8" y="46"/>
                    <a:pt x="8" y="33"/>
                  </a:cubicBezTo>
                  <a:cubicBezTo>
                    <a:pt x="8" y="19"/>
                    <a:pt x="19" y="8"/>
                    <a:pt x="3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
              <a:extLst>
                <a:ext uri="{FF2B5EF4-FFF2-40B4-BE49-F238E27FC236}">
                  <a16:creationId xmlns:a16="http://schemas.microsoft.com/office/drawing/2014/main" id="{5CF57AAD-DD77-49C8-9941-135AB930AAFB}"/>
                </a:ext>
              </a:extLst>
            </p:cNvPr>
            <p:cNvSpPr>
              <a:spLocks noEditPoints="1"/>
            </p:cNvSpPr>
            <p:nvPr/>
          </p:nvSpPr>
          <p:spPr bwMode="auto">
            <a:xfrm>
              <a:off x="6242049" y="-350836"/>
              <a:ext cx="115888" cy="115888"/>
            </a:xfrm>
            <a:custGeom>
              <a:avLst/>
              <a:gdLst>
                <a:gd name="T0" fmla="*/ 32 w 64"/>
                <a:gd name="T1" fmla="*/ 65 h 65"/>
                <a:gd name="T2" fmla="*/ 64 w 64"/>
                <a:gd name="T3" fmla="*/ 33 h 65"/>
                <a:gd name="T4" fmla="*/ 32 w 64"/>
                <a:gd name="T5" fmla="*/ 0 h 65"/>
                <a:gd name="T6" fmla="*/ 0 w 64"/>
                <a:gd name="T7" fmla="*/ 33 h 65"/>
                <a:gd name="T8" fmla="*/ 32 w 64"/>
                <a:gd name="T9" fmla="*/ 65 h 65"/>
                <a:gd name="T10" fmla="*/ 32 w 64"/>
                <a:gd name="T11" fmla="*/ 8 h 65"/>
                <a:gd name="T12" fmla="*/ 56 w 64"/>
                <a:gd name="T13" fmla="*/ 33 h 65"/>
                <a:gd name="T14" fmla="*/ 32 w 64"/>
                <a:gd name="T15" fmla="*/ 57 h 65"/>
                <a:gd name="T16" fmla="*/ 8 w 64"/>
                <a:gd name="T17" fmla="*/ 33 h 65"/>
                <a:gd name="T18" fmla="*/ 32 w 64"/>
                <a:gd name="T19"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65"/>
                  </a:moveTo>
                  <a:cubicBezTo>
                    <a:pt x="50" y="65"/>
                    <a:pt x="64" y="51"/>
                    <a:pt x="64" y="33"/>
                  </a:cubicBezTo>
                  <a:cubicBezTo>
                    <a:pt x="64" y="15"/>
                    <a:pt x="50" y="0"/>
                    <a:pt x="32" y="0"/>
                  </a:cubicBezTo>
                  <a:cubicBezTo>
                    <a:pt x="14" y="0"/>
                    <a:pt x="0" y="15"/>
                    <a:pt x="0" y="33"/>
                  </a:cubicBezTo>
                  <a:cubicBezTo>
                    <a:pt x="0" y="51"/>
                    <a:pt x="14" y="65"/>
                    <a:pt x="32" y="65"/>
                  </a:cubicBezTo>
                  <a:close/>
                  <a:moveTo>
                    <a:pt x="32" y="8"/>
                  </a:moveTo>
                  <a:cubicBezTo>
                    <a:pt x="45" y="8"/>
                    <a:pt x="56" y="19"/>
                    <a:pt x="56" y="33"/>
                  </a:cubicBezTo>
                  <a:cubicBezTo>
                    <a:pt x="56" y="46"/>
                    <a:pt x="45" y="57"/>
                    <a:pt x="32" y="57"/>
                  </a:cubicBezTo>
                  <a:cubicBezTo>
                    <a:pt x="19" y="57"/>
                    <a:pt x="8" y="46"/>
                    <a:pt x="8" y="33"/>
                  </a:cubicBezTo>
                  <a:cubicBezTo>
                    <a:pt x="8" y="19"/>
                    <a:pt x="19" y="8"/>
                    <a:pt x="3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
              <a:extLst>
                <a:ext uri="{FF2B5EF4-FFF2-40B4-BE49-F238E27FC236}">
                  <a16:creationId xmlns:a16="http://schemas.microsoft.com/office/drawing/2014/main" id="{987EA7A1-FB78-497A-9416-8BBFCAAC7803}"/>
                </a:ext>
              </a:extLst>
            </p:cNvPr>
            <p:cNvSpPr>
              <a:spLocks/>
            </p:cNvSpPr>
            <p:nvPr/>
          </p:nvSpPr>
          <p:spPr bwMode="auto">
            <a:xfrm flipH="1">
              <a:off x="6281737" y="-223836"/>
              <a:ext cx="92075" cy="141288"/>
            </a:xfrm>
            <a:custGeom>
              <a:avLst/>
              <a:gdLst>
                <a:gd name="T0" fmla="*/ 51 w 51"/>
                <a:gd name="T1" fmla="*/ 8 h 79"/>
                <a:gd name="T2" fmla="*/ 51 w 51"/>
                <a:gd name="T3" fmla="*/ 0 h 79"/>
                <a:gd name="T4" fmla="*/ 0 w 51"/>
                <a:gd name="T5" fmla="*/ 51 h 79"/>
                <a:gd name="T6" fmla="*/ 0 w 51"/>
                <a:gd name="T7" fmla="*/ 79 h 79"/>
                <a:gd name="T8" fmla="*/ 8 w 51"/>
                <a:gd name="T9" fmla="*/ 79 h 79"/>
                <a:gd name="T10" fmla="*/ 8 w 51"/>
                <a:gd name="T11" fmla="*/ 51 h 79"/>
                <a:gd name="T12" fmla="*/ 51 w 51"/>
                <a:gd name="T13" fmla="*/ 8 h 79"/>
              </a:gdLst>
              <a:ahLst/>
              <a:cxnLst>
                <a:cxn ang="0">
                  <a:pos x="T0" y="T1"/>
                </a:cxn>
                <a:cxn ang="0">
                  <a:pos x="T2" y="T3"/>
                </a:cxn>
                <a:cxn ang="0">
                  <a:pos x="T4" y="T5"/>
                </a:cxn>
                <a:cxn ang="0">
                  <a:pos x="T6" y="T7"/>
                </a:cxn>
                <a:cxn ang="0">
                  <a:pos x="T8" y="T9"/>
                </a:cxn>
                <a:cxn ang="0">
                  <a:pos x="T10" y="T11"/>
                </a:cxn>
                <a:cxn ang="0">
                  <a:pos x="T12" y="T13"/>
                </a:cxn>
              </a:cxnLst>
              <a:rect l="0" t="0" r="r" b="b"/>
              <a:pathLst>
                <a:path w="51" h="79">
                  <a:moveTo>
                    <a:pt x="51" y="8"/>
                  </a:moveTo>
                  <a:cubicBezTo>
                    <a:pt x="51" y="0"/>
                    <a:pt x="51" y="0"/>
                    <a:pt x="51" y="0"/>
                  </a:cubicBezTo>
                  <a:cubicBezTo>
                    <a:pt x="22" y="0"/>
                    <a:pt x="0" y="23"/>
                    <a:pt x="0" y="51"/>
                  </a:cubicBezTo>
                  <a:cubicBezTo>
                    <a:pt x="0" y="79"/>
                    <a:pt x="0" y="79"/>
                    <a:pt x="0" y="79"/>
                  </a:cubicBezTo>
                  <a:cubicBezTo>
                    <a:pt x="8" y="79"/>
                    <a:pt x="8" y="79"/>
                    <a:pt x="8" y="79"/>
                  </a:cubicBezTo>
                  <a:cubicBezTo>
                    <a:pt x="8" y="51"/>
                    <a:pt x="8" y="51"/>
                    <a:pt x="8" y="51"/>
                  </a:cubicBezTo>
                  <a:cubicBezTo>
                    <a:pt x="8" y="27"/>
                    <a:pt x="27" y="8"/>
                    <a:pt x="5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BB3A1211-EE77-45B6-B2B6-0F8D31170BEE}"/>
              </a:ext>
            </a:extLst>
          </p:cNvPr>
          <p:cNvSpPr/>
          <p:nvPr/>
        </p:nvSpPr>
        <p:spPr>
          <a:xfrm>
            <a:off x="6480974" y="812568"/>
            <a:ext cx="1911119" cy="5607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en-US" sz="700" b="1" dirty="0">
              <a:solidFill>
                <a:schemeClr val="accent1"/>
              </a:solidFill>
            </a:endParaRPr>
          </a:p>
        </p:txBody>
      </p:sp>
      <p:grpSp>
        <p:nvGrpSpPr>
          <p:cNvPr id="83" name="Group 82">
            <a:extLst>
              <a:ext uri="{FF2B5EF4-FFF2-40B4-BE49-F238E27FC236}">
                <a16:creationId xmlns:a16="http://schemas.microsoft.com/office/drawing/2014/main" id="{63560B36-856A-4B30-860F-87BFCB4B61FD}"/>
              </a:ext>
            </a:extLst>
          </p:cNvPr>
          <p:cNvGrpSpPr/>
          <p:nvPr/>
        </p:nvGrpSpPr>
        <p:grpSpPr>
          <a:xfrm>
            <a:off x="4355664" y="859165"/>
            <a:ext cx="1732124" cy="630936"/>
            <a:chOff x="6909918" y="713681"/>
            <a:chExt cx="1732124" cy="630936"/>
          </a:xfrm>
        </p:grpSpPr>
        <p:sp>
          <p:nvSpPr>
            <p:cNvPr id="84" name="Right Triangle 83">
              <a:extLst>
                <a:ext uri="{FF2B5EF4-FFF2-40B4-BE49-F238E27FC236}">
                  <a16:creationId xmlns:a16="http://schemas.microsoft.com/office/drawing/2014/main" id="{30041608-2F2D-42B4-A53C-C8870C8F06F5}"/>
                </a:ext>
              </a:extLst>
            </p:cNvPr>
            <p:cNvSpPr/>
            <p:nvPr/>
          </p:nvSpPr>
          <p:spPr>
            <a:xfrm>
              <a:off x="8514843" y="713681"/>
              <a:ext cx="127199" cy="115644"/>
            </a:xfrm>
            <a:prstGeom prst="rtTriangle">
              <a:avLst/>
            </a:pr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a:solidFill>
                  <a:schemeClr val="tx2"/>
                </a:solidFill>
              </a:endParaRPr>
            </a:p>
          </p:txBody>
        </p:sp>
        <p:sp>
          <p:nvSpPr>
            <p:cNvPr id="85" name="Rounded Rectangle 147">
              <a:extLst>
                <a:ext uri="{FF2B5EF4-FFF2-40B4-BE49-F238E27FC236}">
                  <a16:creationId xmlns:a16="http://schemas.microsoft.com/office/drawing/2014/main" id="{386E2699-E295-48F8-B0EB-D3F3F63B77C7}"/>
                </a:ext>
              </a:extLst>
            </p:cNvPr>
            <p:cNvSpPr>
              <a:spLocks noChangeAspect="1"/>
            </p:cNvSpPr>
            <p:nvPr/>
          </p:nvSpPr>
          <p:spPr>
            <a:xfrm>
              <a:off x="6909918" y="713681"/>
              <a:ext cx="1611624" cy="630936"/>
            </a:xfrm>
            <a:prstGeom prst="roundRect">
              <a:avLst>
                <a:gd name="adj" fmla="val 0"/>
              </a:avLst>
            </a:prstGeom>
            <a:solidFill>
              <a:schemeClr val="tx2"/>
            </a:solidFill>
            <a:ln w="12700">
              <a:gradFill>
                <a:gsLst>
                  <a:gs pos="5000">
                    <a:schemeClr val="tx2"/>
                  </a:gs>
                  <a:gs pos="95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chemeClr val="accent1"/>
                  </a:solidFill>
                </a:rPr>
                <a:t>Intermediate </a:t>
              </a:r>
              <a:br>
                <a:rPr lang="en-US" sz="1300" b="1" dirty="0">
                  <a:solidFill>
                    <a:schemeClr val="accent1"/>
                  </a:solidFill>
                </a:rPr>
              </a:br>
              <a:r>
                <a:rPr lang="en-US" sz="1300" b="1" dirty="0">
                  <a:solidFill>
                    <a:schemeClr val="accent1"/>
                  </a:solidFill>
                </a:rPr>
                <a:t>outcomes </a:t>
              </a:r>
            </a:p>
          </p:txBody>
        </p:sp>
      </p:grpSp>
      <p:grpSp>
        <p:nvGrpSpPr>
          <p:cNvPr id="92" name="Group 91">
            <a:extLst>
              <a:ext uri="{FF2B5EF4-FFF2-40B4-BE49-F238E27FC236}">
                <a16:creationId xmlns:a16="http://schemas.microsoft.com/office/drawing/2014/main" id="{1ADDD9DE-F620-4F11-A557-6B873F8E7CBE}"/>
              </a:ext>
            </a:extLst>
          </p:cNvPr>
          <p:cNvGrpSpPr/>
          <p:nvPr/>
        </p:nvGrpSpPr>
        <p:grpSpPr>
          <a:xfrm>
            <a:off x="6691087" y="859165"/>
            <a:ext cx="1732124" cy="630936"/>
            <a:chOff x="6909918" y="713681"/>
            <a:chExt cx="1732124" cy="630936"/>
          </a:xfrm>
        </p:grpSpPr>
        <p:sp>
          <p:nvSpPr>
            <p:cNvPr id="93" name="Right Triangle 92">
              <a:extLst>
                <a:ext uri="{FF2B5EF4-FFF2-40B4-BE49-F238E27FC236}">
                  <a16:creationId xmlns:a16="http://schemas.microsoft.com/office/drawing/2014/main" id="{873D1FDA-BCC8-42FD-823A-11D24383EAF2}"/>
                </a:ext>
              </a:extLst>
            </p:cNvPr>
            <p:cNvSpPr/>
            <p:nvPr/>
          </p:nvSpPr>
          <p:spPr>
            <a:xfrm>
              <a:off x="8514843" y="713681"/>
              <a:ext cx="127199" cy="115644"/>
            </a:xfrm>
            <a:prstGeom prst="rtTriangle">
              <a:avLst/>
            </a:pr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a:solidFill>
                  <a:schemeClr val="tx2"/>
                </a:solidFill>
              </a:endParaRPr>
            </a:p>
          </p:txBody>
        </p:sp>
        <p:sp>
          <p:nvSpPr>
            <p:cNvPr id="94" name="Rounded Rectangle 147">
              <a:extLst>
                <a:ext uri="{FF2B5EF4-FFF2-40B4-BE49-F238E27FC236}">
                  <a16:creationId xmlns:a16="http://schemas.microsoft.com/office/drawing/2014/main" id="{701A9EF8-7C75-4463-80EE-4188740AF8D4}"/>
                </a:ext>
              </a:extLst>
            </p:cNvPr>
            <p:cNvSpPr>
              <a:spLocks noChangeAspect="1"/>
            </p:cNvSpPr>
            <p:nvPr/>
          </p:nvSpPr>
          <p:spPr>
            <a:xfrm>
              <a:off x="6909918" y="713681"/>
              <a:ext cx="1611624" cy="630936"/>
            </a:xfrm>
            <a:prstGeom prst="roundRect">
              <a:avLst>
                <a:gd name="adj" fmla="val 0"/>
              </a:avLst>
            </a:prstGeom>
            <a:solidFill>
              <a:schemeClr val="tx2"/>
            </a:solidFill>
            <a:ln w="12700">
              <a:gradFill>
                <a:gsLst>
                  <a:gs pos="5000">
                    <a:schemeClr val="tx2"/>
                  </a:gs>
                  <a:gs pos="95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chemeClr val="accent1"/>
                  </a:solidFill>
                </a:rPr>
                <a:t>Long-term </a:t>
              </a:r>
              <a:br>
                <a:rPr lang="en-US" sz="1300" b="1" dirty="0">
                  <a:solidFill>
                    <a:schemeClr val="accent1"/>
                  </a:solidFill>
                </a:rPr>
              </a:br>
              <a:r>
                <a:rPr lang="en-US" sz="1300" b="1" dirty="0">
                  <a:solidFill>
                    <a:schemeClr val="accent1"/>
                  </a:solidFill>
                </a:rPr>
                <a:t>outcomes </a:t>
              </a:r>
            </a:p>
          </p:txBody>
        </p:sp>
      </p:grpSp>
      <p:grpSp>
        <p:nvGrpSpPr>
          <p:cNvPr id="95" name="Group 94">
            <a:extLst>
              <a:ext uri="{FF2B5EF4-FFF2-40B4-BE49-F238E27FC236}">
                <a16:creationId xmlns:a16="http://schemas.microsoft.com/office/drawing/2014/main" id="{324842DF-F02B-4783-B9BD-1DB57DB7F10F}"/>
              </a:ext>
            </a:extLst>
          </p:cNvPr>
          <p:cNvGrpSpPr/>
          <p:nvPr/>
        </p:nvGrpSpPr>
        <p:grpSpPr>
          <a:xfrm>
            <a:off x="2366697" y="859165"/>
            <a:ext cx="1732124" cy="630936"/>
            <a:chOff x="6909918" y="713681"/>
            <a:chExt cx="1732124" cy="630936"/>
          </a:xfrm>
        </p:grpSpPr>
        <p:sp>
          <p:nvSpPr>
            <p:cNvPr id="96" name="Right Triangle 95">
              <a:extLst>
                <a:ext uri="{FF2B5EF4-FFF2-40B4-BE49-F238E27FC236}">
                  <a16:creationId xmlns:a16="http://schemas.microsoft.com/office/drawing/2014/main" id="{6124F7FA-CF61-4341-B1BA-7A044A8DB6DF}"/>
                </a:ext>
              </a:extLst>
            </p:cNvPr>
            <p:cNvSpPr/>
            <p:nvPr/>
          </p:nvSpPr>
          <p:spPr>
            <a:xfrm>
              <a:off x="8514843" y="713681"/>
              <a:ext cx="127199" cy="115644"/>
            </a:xfrm>
            <a:prstGeom prst="rtTriangle">
              <a:avLst/>
            </a:pr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a:solidFill>
                  <a:schemeClr val="tx2"/>
                </a:solidFill>
              </a:endParaRPr>
            </a:p>
          </p:txBody>
        </p:sp>
        <p:sp>
          <p:nvSpPr>
            <p:cNvPr id="97" name="Rounded Rectangle 147">
              <a:extLst>
                <a:ext uri="{FF2B5EF4-FFF2-40B4-BE49-F238E27FC236}">
                  <a16:creationId xmlns:a16="http://schemas.microsoft.com/office/drawing/2014/main" id="{2AE50DDE-5EC3-4882-8F3F-47C035171B6F}"/>
                </a:ext>
              </a:extLst>
            </p:cNvPr>
            <p:cNvSpPr>
              <a:spLocks noChangeAspect="1"/>
            </p:cNvSpPr>
            <p:nvPr/>
          </p:nvSpPr>
          <p:spPr>
            <a:xfrm>
              <a:off x="6909918" y="713681"/>
              <a:ext cx="1611624" cy="630936"/>
            </a:xfrm>
            <a:prstGeom prst="roundRect">
              <a:avLst>
                <a:gd name="adj" fmla="val 0"/>
              </a:avLst>
            </a:prstGeom>
            <a:solidFill>
              <a:schemeClr val="tx2"/>
            </a:solidFill>
            <a:ln w="12700">
              <a:gradFill>
                <a:gsLst>
                  <a:gs pos="5000">
                    <a:schemeClr val="tx2"/>
                  </a:gs>
                  <a:gs pos="95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chemeClr val="accent1"/>
                  </a:solidFill>
                </a:rPr>
                <a:t>Short-term </a:t>
              </a:r>
              <a:br>
                <a:rPr lang="en-US" sz="1300" b="1" dirty="0">
                  <a:solidFill>
                    <a:schemeClr val="accent1"/>
                  </a:solidFill>
                </a:rPr>
              </a:br>
              <a:r>
                <a:rPr lang="en-US" sz="1300" b="1" dirty="0">
                  <a:solidFill>
                    <a:schemeClr val="accent1"/>
                  </a:solidFill>
                </a:rPr>
                <a:t>outcomes</a:t>
              </a:r>
            </a:p>
          </p:txBody>
        </p:sp>
      </p:grpSp>
      <p:grpSp>
        <p:nvGrpSpPr>
          <p:cNvPr id="98" name="Group 97">
            <a:extLst>
              <a:ext uri="{FF2B5EF4-FFF2-40B4-BE49-F238E27FC236}">
                <a16:creationId xmlns:a16="http://schemas.microsoft.com/office/drawing/2014/main" id="{74677037-D923-4F90-B40C-2BB606A0918C}"/>
              </a:ext>
            </a:extLst>
          </p:cNvPr>
          <p:cNvGrpSpPr/>
          <p:nvPr/>
        </p:nvGrpSpPr>
        <p:grpSpPr>
          <a:xfrm>
            <a:off x="388666" y="859165"/>
            <a:ext cx="1732124" cy="630936"/>
            <a:chOff x="6909918" y="713681"/>
            <a:chExt cx="1732124" cy="630936"/>
          </a:xfrm>
        </p:grpSpPr>
        <p:sp>
          <p:nvSpPr>
            <p:cNvPr id="99" name="Right Triangle 98">
              <a:extLst>
                <a:ext uri="{FF2B5EF4-FFF2-40B4-BE49-F238E27FC236}">
                  <a16:creationId xmlns:a16="http://schemas.microsoft.com/office/drawing/2014/main" id="{8EF378E4-9875-470F-B163-6EFB7C447148}"/>
                </a:ext>
              </a:extLst>
            </p:cNvPr>
            <p:cNvSpPr/>
            <p:nvPr/>
          </p:nvSpPr>
          <p:spPr>
            <a:xfrm>
              <a:off x="8514843" y="713681"/>
              <a:ext cx="127199" cy="115644"/>
            </a:xfrm>
            <a:prstGeom prst="rtTriangle">
              <a:avLst/>
            </a:prstGeom>
            <a:solidFill>
              <a:schemeClr val="tx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00">
                <a:solidFill>
                  <a:schemeClr val="tx2"/>
                </a:solidFill>
              </a:endParaRPr>
            </a:p>
          </p:txBody>
        </p:sp>
        <p:sp>
          <p:nvSpPr>
            <p:cNvPr id="100" name="Rounded Rectangle 147">
              <a:extLst>
                <a:ext uri="{FF2B5EF4-FFF2-40B4-BE49-F238E27FC236}">
                  <a16:creationId xmlns:a16="http://schemas.microsoft.com/office/drawing/2014/main" id="{1A5EB2C6-9ADF-457E-979E-9FE0570507F5}"/>
                </a:ext>
              </a:extLst>
            </p:cNvPr>
            <p:cNvSpPr>
              <a:spLocks noChangeAspect="1"/>
            </p:cNvSpPr>
            <p:nvPr/>
          </p:nvSpPr>
          <p:spPr>
            <a:xfrm>
              <a:off x="6909918" y="713681"/>
              <a:ext cx="1611624" cy="630936"/>
            </a:xfrm>
            <a:prstGeom prst="roundRect">
              <a:avLst>
                <a:gd name="adj" fmla="val 0"/>
              </a:avLst>
            </a:prstGeom>
            <a:solidFill>
              <a:schemeClr val="tx2"/>
            </a:solidFill>
            <a:ln w="12700">
              <a:gradFill>
                <a:gsLst>
                  <a:gs pos="5000">
                    <a:schemeClr val="tx2"/>
                  </a:gs>
                  <a:gs pos="95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chemeClr val="accent1"/>
                  </a:solidFill>
                </a:rPr>
                <a:t>Agile &amp; Incremental</a:t>
              </a:r>
            </a:p>
            <a:p>
              <a:pPr algn="ctr"/>
              <a:r>
                <a:rPr lang="en-US" sz="1300" b="1" dirty="0">
                  <a:solidFill>
                    <a:schemeClr val="accent1"/>
                  </a:solidFill>
                </a:rPr>
                <a:t>Activities</a:t>
              </a:r>
            </a:p>
          </p:txBody>
        </p:sp>
      </p:grpSp>
    </p:spTree>
    <p:extLst>
      <p:ext uri="{BB962C8B-B14F-4D97-AF65-F5344CB8AC3E}">
        <p14:creationId xmlns:p14="http://schemas.microsoft.com/office/powerpoint/2010/main" val="325844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99CC-CBE3-49F5-9D3D-E1C941EE0196}"/>
              </a:ext>
            </a:extLst>
          </p:cNvPr>
          <p:cNvSpPr>
            <a:spLocks noGrp="1"/>
          </p:cNvSpPr>
          <p:nvPr>
            <p:ph type="title"/>
          </p:nvPr>
        </p:nvSpPr>
        <p:spPr/>
        <p:txBody>
          <a:bodyPr/>
          <a:lstStyle/>
          <a:p>
            <a:r>
              <a:rPr lang="en-US"/>
              <a:t>Cyber Recovery Services Capabilities</a:t>
            </a:r>
          </a:p>
        </p:txBody>
      </p:sp>
      <p:sp>
        <p:nvSpPr>
          <p:cNvPr id="9" name="Subtitle 8">
            <a:extLst>
              <a:ext uri="{FF2B5EF4-FFF2-40B4-BE49-F238E27FC236}">
                <a16:creationId xmlns:a16="http://schemas.microsoft.com/office/drawing/2014/main" id="{751842B1-7612-492D-AEC4-A0E74F691451}"/>
              </a:ext>
            </a:extLst>
          </p:cNvPr>
          <p:cNvSpPr>
            <a:spLocks noGrp="1"/>
          </p:cNvSpPr>
          <p:nvPr>
            <p:ph type="subTitle" idx="4294967295"/>
          </p:nvPr>
        </p:nvSpPr>
        <p:spPr>
          <a:xfrm>
            <a:off x="224588" y="641350"/>
            <a:ext cx="8347911" cy="215900"/>
          </a:xfrm>
          <a:prstGeom prst="rect">
            <a:avLst/>
          </a:prstGeom>
        </p:spPr>
        <p:txBody>
          <a:bodyPr/>
          <a:lstStyle/>
          <a:p>
            <a:pPr marL="0" indent="0">
              <a:buNone/>
            </a:pPr>
            <a:r>
              <a:rPr lang="en-US" sz="1400" dirty="0">
                <a:solidFill>
                  <a:schemeClr val="tx2"/>
                </a:solidFill>
              </a:rPr>
              <a:t>Services across the customer journey map increase program maturity</a:t>
            </a:r>
          </a:p>
        </p:txBody>
      </p:sp>
      <p:sp>
        <p:nvSpPr>
          <p:cNvPr id="55" name="Arrow: Pentagon 54">
            <a:extLst>
              <a:ext uri="{FF2B5EF4-FFF2-40B4-BE49-F238E27FC236}">
                <a16:creationId xmlns:a16="http://schemas.microsoft.com/office/drawing/2014/main" id="{F96BB16E-F7A4-4308-A5F9-73BF35E8BF93}"/>
              </a:ext>
            </a:extLst>
          </p:cNvPr>
          <p:cNvSpPr/>
          <p:nvPr/>
        </p:nvSpPr>
        <p:spPr>
          <a:xfrm>
            <a:off x="-22697" y="2881199"/>
            <a:ext cx="9147242" cy="711310"/>
          </a:xfrm>
          <a:prstGeom prst="homePlate">
            <a:avLst>
              <a:gd name="adj" fmla="val 23436"/>
            </a:avLst>
          </a:prstGeom>
          <a:gradFill flip="none" rotWithShape="1">
            <a:gsLst>
              <a:gs pos="0">
                <a:srgbClr val="0075CD">
                  <a:alpha val="0"/>
                </a:srgbClr>
              </a:gs>
              <a:gs pos="50000">
                <a:srgbClr val="082F82">
                  <a:alpha val="50000"/>
                </a:srgbClr>
              </a:gs>
              <a:gs pos="100000">
                <a:srgbClr val="0B1062">
                  <a:alpha val="70000"/>
                </a:srgbClr>
              </a:gs>
            </a:gsLst>
            <a:lin ang="0" scaled="0"/>
            <a:tileRect/>
          </a:gradFill>
          <a:ln w="28575">
            <a:solidFill>
              <a:schemeClr val="accent3"/>
            </a:solidFill>
          </a:ln>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5" name="TextBox 4">
            <a:extLst>
              <a:ext uri="{FF2B5EF4-FFF2-40B4-BE49-F238E27FC236}">
                <a16:creationId xmlns:a16="http://schemas.microsoft.com/office/drawing/2014/main" id="{7C34B84C-7EBD-4A3A-83F6-A79D5F7EC5CB}"/>
              </a:ext>
            </a:extLst>
          </p:cNvPr>
          <p:cNvSpPr txBox="1"/>
          <p:nvPr/>
        </p:nvSpPr>
        <p:spPr>
          <a:xfrm>
            <a:off x="285750" y="2959855"/>
            <a:ext cx="1735931" cy="553998"/>
          </a:xfrm>
          <a:prstGeom prst="rect">
            <a:avLst/>
          </a:prstGeom>
          <a:noFill/>
        </p:spPr>
        <p:txBody>
          <a:bodyPr wrap="square" lIns="0" tIns="0" rIns="0" bIns="0" rtlCol="0">
            <a:spAutoFit/>
          </a:bodyPr>
          <a:lstStyle/>
          <a:p>
            <a:pPr algn="ctr"/>
            <a:r>
              <a:rPr lang="en-US" sz="1800" b="1" dirty="0">
                <a:solidFill>
                  <a:schemeClr val="tx2"/>
                </a:solidFill>
              </a:rPr>
              <a:t>Advisory &amp; Design</a:t>
            </a:r>
          </a:p>
        </p:txBody>
      </p:sp>
      <p:sp>
        <p:nvSpPr>
          <p:cNvPr id="6" name="TextBox 5">
            <a:extLst>
              <a:ext uri="{FF2B5EF4-FFF2-40B4-BE49-F238E27FC236}">
                <a16:creationId xmlns:a16="http://schemas.microsoft.com/office/drawing/2014/main" id="{BD92D85A-CE30-4054-98D2-7E23FA5ABBF2}"/>
              </a:ext>
            </a:extLst>
          </p:cNvPr>
          <p:cNvSpPr txBox="1"/>
          <p:nvPr/>
        </p:nvSpPr>
        <p:spPr>
          <a:xfrm>
            <a:off x="2564606" y="2959855"/>
            <a:ext cx="1735931" cy="553998"/>
          </a:xfrm>
          <a:prstGeom prst="rect">
            <a:avLst/>
          </a:prstGeom>
          <a:noFill/>
        </p:spPr>
        <p:txBody>
          <a:bodyPr wrap="square" lIns="0" tIns="0" rIns="0" bIns="0" rtlCol="0">
            <a:spAutoFit/>
          </a:bodyPr>
          <a:lstStyle/>
          <a:p>
            <a:pPr algn="ctr"/>
            <a:r>
              <a:rPr lang="en-US" sz="1800" b="1" dirty="0">
                <a:solidFill>
                  <a:schemeClr val="tx2"/>
                </a:solidFill>
              </a:rPr>
              <a:t>Deploy &amp; Implement </a:t>
            </a:r>
          </a:p>
        </p:txBody>
      </p:sp>
      <p:sp>
        <p:nvSpPr>
          <p:cNvPr id="7" name="TextBox 6">
            <a:extLst>
              <a:ext uri="{FF2B5EF4-FFF2-40B4-BE49-F238E27FC236}">
                <a16:creationId xmlns:a16="http://schemas.microsoft.com/office/drawing/2014/main" id="{BFC3B895-502C-49C7-B222-0F5159C66A0D}"/>
              </a:ext>
            </a:extLst>
          </p:cNvPr>
          <p:cNvSpPr txBox="1"/>
          <p:nvPr/>
        </p:nvSpPr>
        <p:spPr>
          <a:xfrm>
            <a:off x="7122319" y="2959855"/>
            <a:ext cx="1735931" cy="553998"/>
          </a:xfrm>
          <a:prstGeom prst="rect">
            <a:avLst/>
          </a:prstGeom>
          <a:noFill/>
        </p:spPr>
        <p:txBody>
          <a:bodyPr wrap="square" lIns="0" tIns="0" rIns="0" bIns="0" rtlCol="0">
            <a:spAutoFit/>
          </a:bodyPr>
          <a:lstStyle/>
          <a:p>
            <a:pPr algn="ctr"/>
            <a:r>
              <a:rPr lang="en-US" sz="1800" b="1" dirty="0">
                <a:solidFill>
                  <a:schemeClr val="tx2"/>
                </a:solidFill>
              </a:rPr>
              <a:t>Operate &amp; Manage</a:t>
            </a:r>
          </a:p>
        </p:txBody>
      </p:sp>
      <p:sp>
        <p:nvSpPr>
          <p:cNvPr id="8" name="TextBox 7">
            <a:extLst>
              <a:ext uri="{FF2B5EF4-FFF2-40B4-BE49-F238E27FC236}">
                <a16:creationId xmlns:a16="http://schemas.microsoft.com/office/drawing/2014/main" id="{73602D28-524D-4B58-8406-F2E642B91066}"/>
              </a:ext>
            </a:extLst>
          </p:cNvPr>
          <p:cNvSpPr txBox="1"/>
          <p:nvPr/>
        </p:nvSpPr>
        <p:spPr>
          <a:xfrm>
            <a:off x="4843462" y="2959855"/>
            <a:ext cx="1735931" cy="553998"/>
          </a:xfrm>
          <a:prstGeom prst="rect">
            <a:avLst/>
          </a:prstGeom>
          <a:noFill/>
        </p:spPr>
        <p:txBody>
          <a:bodyPr wrap="square" lIns="0" tIns="0" rIns="0" bIns="0" rtlCol="0">
            <a:spAutoFit/>
          </a:bodyPr>
          <a:lstStyle/>
          <a:p>
            <a:pPr algn="ctr"/>
            <a:r>
              <a:rPr lang="en-US" sz="1800" b="1" dirty="0">
                <a:solidFill>
                  <a:schemeClr val="tx2"/>
                </a:solidFill>
              </a:rPr>
              <a:t>Test &amp; </a:t>
            </a:r>
            <a:br>
              <a:rPr lang="en-US" sz="1800" b="1" dirty="0">
                <a:solidFill>
                  <a:schemeClr val="tx2"/>
                </a:solidFill>
              </a:rPr>
            </a:br>
            <a:r>
              <a:rPr lang="en-US" sz="1800" b="1" dirty="0">
                <a:solidFill>
                  <a:schemeClr val="tx2"/>
                </a:solidFill>
              </a:rPr>
              <a:t>Recover</a:t>
            </a:r>
          </a:p>
        </p:txBody>
      </p:sp>
      <p:sp>
        <p:nvSpPr>
          <p:cNvPr id="46" name="TextBox 45">
            <a:extLst>
              <a:ext uri="{FF2B5EF4-FFF2-40B4-BE49-F238E27FC236}">
                <a16:creationId xmlns:a16="http://schemas.microsoft.com/office/drawing/2014/main" id="{CBC0A377-61F7-4F2A-9D1F-FAA0A5EB9C9C}"/>
              </a:ext>
            </a:extLst>
          </p:cNvPr>
          <p:cNvSpPr txBox="1"/>
          <p:nvPr/>
        </p:nvSpPr>
        <p:spPr>
          <a:xfrm>
            <a:off x="285750" y="3757817"/>
            <a:ext cx="1735931" cy="369332"/>
          </a:xfrm>
          <a:prstGeom prst="rect">
            <a:avLst/>
          </a:prstGeom>
          <a:noFill/>
        </p:spPr>
        <p:txBody>
          <a:bodyPr wrap="square" lIns="0" tIns="0" rIns="0" bIns="0" rtlCol="0">
            <a:spAutoFit/>
          </a:bodyPr>
          <a:lstStyle/>
          <a:p>
            <a:pPr algn="ctr"/>
            <a:r>
              <a:rPr lang="en-US" sz="1200">
                <a:solidFill>
                  <a:schemeClr val="tx2"/>
                </a:solidFill>
              </a:rPr>
              <a:t>Create consensus and speed design</a:t>
            </a:r>
          </a:p>
        </p:txBody>
      </p:sp>
      <p:sp>
        <p:nvSpPr>
          <p:cNvPr id="47" name="TextBox 46">
            <a:extLst>
              <a:ext uri="{FF2B5EF4-FFF2-40B4-BE49-F238E27FC236}">
                <a16:creationId xmlns:a16="http://schemas.microsoft.com/office/drawing/2014/main" id="{46B5007C-A297-4DD5-AEEA-C7EA51A53315}"/>
              </a:ext>
            </a:extLst>
          </p:cNvPr>
          <p:cNvSpPr txBox="1"/>
          <p:nvPr/>
        </p:nvSpPr>
        <p:spPr>
          <a:xfrm>
            <a:off x="2564606" y="3757817"/>
            <a:ext cx="1735931" cy="369332"/>
          </a:xfrm>
          <a:prstGeom prst="rect">
            <a:avLst/>
          </a:prstGeom>
          <a:noFill/>
        </p:spPr>
        <p:txBody>
          <a:bodyPr wrap="square" lIns="0" tIns="0" rIns="0" bIns="0" rtlCol="0">
            <a:spAutoFit/>
          </a:bodyPr>
          <a:lstStyle/>
          <a:p>
            <a:pPr algn="ctr"/>
            <a:r>
              <a:rPr lang="en-US" sz="1200" dirty="0">
                <a:solidFill>
                  <a:schemeClr val="tx2"/>
                </a:solidFill>
              </a:rPr>
              <a:t>Basic deployment through highly custom</a:t>
            </a:r>
          </a:p>
        </p:txBody>
      </p:sp>
      <p:sp>
        <p:nvSpPr>
          <p:cNvPr id="48" name="TextBox 47">
            <a:extLst>
              <a:ext uri="{FF2B5EF4-FFF2-40B4-BE49-F238E27FC236}">
                <a16:creationId xmlns:a16="http://schemas.microsoft.com/office/drawing/2014/main" id="{51B0C409-2A26-4363-B78D-5D9B72E4F636}"/>
              </a:ext>
            </a:extLst>
          </p:cNvPr>
          <p:cNvSpPr txBox="1"/>
          <p:nvPr/>
        </p:nvSpPr>
        <p:spPr>
          <a:xfrm>
            <a:off x="7122319" y="3757817"/>
            <a:ext cx="1735931" cy="369332"/>
          </a:xfrm>
          <a:prstGeom prst="rect">
            <a:avLst/>
          </a:prstGeom>
          <a:noFill/>
        </p:spPr>
        <p:txBody>
          <a:bodyPr wrap="square" lIns="0" tIns="0" rIns="0" bIns="0" rtlCol="0">
            <a:spAutoFit/>
          </a:bodyPr>
          <a:lstStyle/>
          <a:p>
            <a:pPr algn="ctr"/>
            <a:r>
              <a:rPr lang="en-US" sz="1200" dirty="0">
                <a:solidFill>
                  <a:schemeClr val="tx2"/>
                </a:solidFill>
              </a:rPr>
              <a:t>Operate and manage the solution</a:t>
            </a:r>
          </a:p>
        </p:txBody>
      </p:sp>
      <p:sp>
        <p:nvSpPr>
          <p:cNvPr id="49" name="TextBox 48">
            <a:extLst>
              <a:ext uri="{FF2B5EF4-FFF2-40B4-BE49-F238E27FC236}">
                <a16:creationId xmlns:a16="http://schemas.microsoft.com/office/drawing/2014/main" id="{A284987C-FEB8-4DC7-80E4-4E1C9DBF9E22}"/>
              </a:ext>
            </a:extLst>
          </p:cNvPr>
          <p:cNvSpPr txBox="1"/>
          <p:nvPr/>
        </p:nvSpPr>
        <p:spPr>
          <a:xfrm>
            <a:off x="4843462" y="3757817"/>
            <a:ext cx="1735931" cy="369332"/>
          </a:xfrm>
          <a:prstGeom prst="rect">
            <a:avLst/>
          </a:prstGeom>
          <a:noFill/>
        </p:spPr>
        <p:txBody>
          <a:bodyPr wrap="square" lIns="0" tIns="0" rIns="0" bIns="0" rtlCol="0">
            <a:spAutoFit/>
          </a:bodyPr>
          <a:lstStyle/>
          <a:p>
            <a:pPr algn="ctr"/>
            <a:r>
              <a:rPr lang="en-US" sz="1200">
                <a:solidFill>
                  <a:schemeClr val="tx2"/>
                </a:solidFill>
              </a:rPr>
              <a:t>Runbook development, testing &amp; validation</a:t>
            </a:r>
          </a:p>
        </p:txBody>
      </p:sp>
      <p:grpSp>
        <p:nvGrpSpPr>
          <p:cNvPr id="13" name="Group 24">
            <a:extLst>
              <a:ext uri="{FF2B5EF4-FFF2-40B4-BE49-F238E27FC236}">
                <a16:creationId xmlns:a16="http://schemas.microsoft.com/office/drawing/2014/main" id="{2D59B27D-8C64-4970-B18B-CF065EC791DE}"/>
              </a:ext>
            </a:extLst>
          </p:cNvPr>
          <p:cNvGrpSpPr>
            <a:grpSpLocks noChangeAspect="1"/>
          </p:cNvGrpSpPr>
          <p:nvPr/>
        </p:nvGrpSpPr>
        <p:grpSpPr bwMode="auto">
          <a:xfrm>
            <a:off x="7566663" y="1531240"/>
            <a:ext cx="847242" cy="971639"/>
            <a:chOff x="5125" y="473"/>
            <a:chExt cx="252" cy="289"/>
          </a:xfrm>
          <a:solidFill>
            <a:schemeClr val="tx2"/>
          </a:solidFill>
        </p:grpSpPr>
        <p:sp>
          <p:nvSpPr>
            <p:cNvPr id="14" name="Freeform 25">
              <a:extLst>
                <a:ext uri="{FF2B5EF4-FFF2-40B4-BE49-F238E27FC236}">
                  <a16:creationId xmlns:a16="http://schemas.microsoft.com/office/drawing/2014/main" id="{E7E24BDB-B70B-43C4-8114-B538CA828EBB}"/>
                </a:ext>
              </a:extLst>
            </p:cNvPr>
            <p:cNvSpPr>
              <a:spLocks noEditPoints="1"/>
            </p:cNvSpPr>
            <p:nvPr/>
          </p:nvSpPr>
          <p:spPr bwMode="auto">
            <a:xfrm>
              <a:off x="5125" y="473"/>
              <a:ext cx="252" cy="289"/>
            </a:xfrm>
            <a:custGeom>
              <a:avLst/>
              <a:gdLst>
                <a:gd name="T0" fmla="*/ 126 w 252"/>
                <a:gd name="T1" fmla="*/ 289 h 289"/>
                <a:gd name="T2" fmla="*/ 0 w 252"/>
                <a:gd name="T3" fmla="*/ 217 h 289"/>
                <a:gd name="T4" fmla="*/ 0 w 252"/>
                <a:gd name="T5" fmla="*/ 72 h 289"/>
                <a:gd name="T6" fmla="*/ 126 w 252"/>
                <a:gd name="T7" fmla="*/ 0 h 289"/>
                <a:gd name="T8" fmla="*/ 252 w 252"/>
                <a:gd name="T9" fmla="*/ 72 h 289"/>
                <a:gd name="T10" fmla="*/ 252 w 252"/>
                <a:gd name="T11" fmla="*/ 217 h 289"/>
                <a:gd name="T12" fmla="*/ 126 w 252"/>
                <a:gd name="T13" fmla="*/ 289 h 289"/>
                <a:gd name="T14" fmla="*/ 9 w 252"/>
                <a:gd name="T15" fmla="*/ 211 h 289"/>
                <a:gd name="T16" fmla="*/ 126 w 252"/>
                <a:gd name="T17" fmla="*/ 278 h 289"/>
                <a:gd name="T18" fmla="*/ 243 w 252"/>
                <a:gd name="T19" fmla="*/ 211 h 289"/>
                <a:gd name="T20" fmla="*/ 243 w 252"/>
                <a:gd name="T21" fmla="*/ 78 h 289"/>
                <a:gd name="T22" fmla="*/ 126 w 252"/>
                <a:gd name="T23" fmla="*/ 11 h 289"/>
                <a:gd name="T24" fmla="*/ 9 w 252"/>
                <a:gd name="T25" fmla="*/ 78 h 289"/>
                <a:gd name="T26" fmla="*/ 9 w 252"/>
                <a:gd name="T27" fmla="*/ 2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289">
                  <a:moveTo>
                    <a:pt x="126" y="289"/>
                  </a:moveTo>
                  <a:lnTo>
                    <a:pt x="0" y="217"/>
                  </a:lnTo>
                  <a:lnTo>
                    <a:pt x="0" y="72"/>
                  </a:lnTo>
                  <a:lnTo>
                    <a:pt x="126" y="0"/>
                  </a:lnTo>
                  <a:lnTo>
                    <a:pt x="252" y="72"/>
                  </a:lnTo>
                  <a:lnTo>
                    <a:pt x="252" y="217"/>
                  </a:lnTo>
                  <a:lnTo>
                    <a:pt x="126" y="289"/>
                  </a:lnTo>
                  <a:close/>
                  <a:moveTo>
                    <a:pt x="9" y="211"/>
                  </a:moveTo>
                  <a:lnTo>
                    <a:pt x="126" y="278"/>
                  </a:lnTo>
                  <a:lnTo>
                    <a:pt x="243" y="211"/>
                  </a:lnTo>
                  <a:lnTo>
                    <a:pt x="243" y="78"/>
                  </a:lnTo>
                  <a:lnTo>
                    <a:pt x="126" y="11"/>
                  </a:lnTo>
                  <a:lnTo>
                    <a:pt x="9" y="78"/>
                  </a:lnTo>
                  <a:lnTo>
                    <a:pt x="9" y="211"/>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a:extLst>
                <a:ext uri="{FF2B5EF4-FFF2-40B4-BE49-F238E27FC236}">
                  <a16:creationId xmlns:a16="http://schemas.microsoft.com/office/drawing/2014/main" id="{128220E7-7418-4AD8-B1EE-923F41B3B096}"/>
                </a:ext>
              </a:extLst>
            </p:cNvPr>
            <p:cNvSpPr>
              <a:spLocks/>
            </p:cNvSpPr>
            <p:nvPr/>
          </p:nvSpPr>
          <p:spPr bwMode="auto">
            <a:xfrm>
              <a:off x="5163" y="537"/>
              <a:ext cx="178" cy="104"/>
            </a:xfrm>
            <a:custGeom>
              <a:avLst/>
              <a:gdLst>
                <a:gd name="T0" fmla="*/ 156 w 156"/>
                <a:gd name="T1" fmla="*/ 92 h 92"/>
                <a:gd name="T2" fmla="*/ 139 w 156"/>
                <a:gd name="T3" fmla="*/ 92 h 92"/>
                <a:gd name="T4" fmla="*/ 139 w 156"/>
                <a:gd name="T5" fmla="*/ 84 h 92"/>
                <a:gd name="T6" fmla="*/ 148 w 156"/>
                <a:gd name="T7" fmla="*/ 84 h 92"/>
                <a:gd name="T8" fmla="*/ 148 w 156"/>
                <a:gd name="T9" fmla="*/ 73 h 92"/>
                <a:gd name="T10" fmla="*/ 136 w 156"/>
                <a:gd name="T11" fmla="*/ 73 h 92"/>
                <a:gd name="T12" fmla="*/ 135 w 156"/>
                <a:gd name="T13" fmla="*/ 69 h 92"/>
                <a:gd name="T14" fmla="*/ 125 w 156"/>
                <a:gd name="T15" fmla="*/ 44 h 92"/>
                <a:gd name="T16" fmla="*/ 123 w 156"/>
                <a:gd name="T17" fmla="*/ 41 h 92"/>
                <a:gd name="T18" fmla="*/ 132 w 156"/>
                <a:gd name="T19" fmla="*/ 33 h 92"/>
                <a:gd name="T20" fmla="*/ 124 w 156"/>
                <a:gd name="T21" fmla="*/ 25 h 92"/>
                <a:gd name="T22" fmla="*/ 115 w 156"/>
                <a:gd name="T23" fmla="*/ 33 h 92"/>
                <a:gd name="T24" fmla="*/ 112 w 156"/>
                <a:gd name="T25" fmla="*/ 31 h 92"/>
                <a:gd name="T26" fmla="*/ 87 w 156"/>
                <a:gd name="T27" fmla="*/ 21 h 92"/>
                <a:gd name="T28" fmla="*/ 84 w 156"/>
                <a:gd name="T29" fmla="*/ 20 h 92"/>
                <a:gd name="T30" fmla="*/ 84 w 156"/>
                <a:gd name="T31" fmla="*/ 8 h 92"/>
                <a:gd name="T32" fmla="*/ 72 w 156"/>
                <a:gd name="T33" fmla="*/ 8 h 92"/>
                <a:gd name="T34" fmla="*/ 72 w 156"/>
                <a:gd name="T35" fmla="*/ 20 h 92"/>
                <a:gd name="T36" fmla="*/ 69 w 156"/>
                <a:gd name="T37" fmla="*/ 21 h 92"/>
                <a:gd name="T38" fmla="*/ 44 w 156"/>
                <a:gd name="T39" fmla="*/ 31 h 92"/>
                <a:gd name="T40" fmla="*/ 41 w 156"/>
                <a:gd name="T41" fmla="*/ 33 h 92"/>
                <a:gd name="T42" fmla="*/ 33 w 156"/>
                <a:gd name="T43" fmla="*/ 24 h 92"/>
                <a:gd name="T44" fmla="*/ 24 w 156"/>
                <a:gd name="T45" fmla="*/ 32 h 92"/>
                <a:gd name="T46" fmla="*/ 33 w 156"/>
                <a:gd name="T47" fmla="*/ 41 h 92"/>
                <a:gd name="T48" fmla="*/ 31 w 156"/>
                <a:gd name="T49" fmla="*/ 44 h 92"/>
                <a:gd name="T50" fmla="*/ 20 w 156"/>
                <a:gd name="T51" fmla="*/ 69 h 92"/>
                <a:gd name="T52" fmla="*/ 20 w 156"/>
                <a:gd name="T53" fmla="*/ 72 h 92"/>
                <a:gd name="T54" fmla="*/ 8 w 156"/>
                <a:gd name="T55" fmla="*/ 72 h 92"/>
                <a:gd name="T56" fmla="*/ 8 w 156"/>
                <a:gd name="T57" fmla="*/ 84 h 92"/>
                <a:gd name="T58" fmla="*/ 16 w 156"/>
                <a:gd name="T59" fmla="*/ 84 h 92"/>
                <a:gd name="T60" fmla="*/ 16 w 156"/>
                <a:gd name="T61" fmla="*/ 92 h 92"/>
                <a:gd name="T62" fmla="*/ 0 w 156"/>
                <a:gd name="T63" fmla="*/ 92 h 92"/>
                <a:gd name="T64" fmla="*/ 0 w 156"/>
                <a:gd name="T65" fmla="*/ 64 h 92"/>
                <a:gd name="T66" fmla="*/ 13 w 156"/>
                <a:gd name="T67" fmla="*/ 64 h 92"/>
                <a:gd name="T68" fmla="*/ 22 w 156"/>
                <a:gd name="T69" fmla="*/ 42 h 92"/>
                <a:gd name="T70" fmla="*/ 13 w 156"/>
                <a:gd name="T71" fmla="*/ 32 h 92"/>
                <a:gd name="T72" fmla="*/ 33 w 156"/>
                <a:gd name="T73" fmla="*/ 13 h 92"/>
                <a:gd name="T74" fmla="*/ 42 w 156"/>
                <a:gd name="T75" fmla="*/ 22 h 92"/>
                <a:gd name="T76" fmla="*/ 64 w 156"/>
                <a:gd name="T77" fmla="*/ 13 h 92"/>
                <a:gd name="T78" fmla="*/ 64 w 156"/>
                <a:gd name="T79" fmla="*/ 0 h 92"/>
                <a:gd name="T80" fmla="*/ 92 w 156"/>
                <a:gd name="T81" fmla="*/ 0 h 92"/>
                <a:gd name="T82" fmla="*/ 92 w 156"/>
                <a:gd name="T83" fmla="*/ 13 h 92"/>
                <a:gd name="T84" fmla="*/ 114 w 156"/>
                <a:gd name="T85" fmla="*/ 23 h 92"/>
                <a:gd name="T86" fmla="*/ 124 w 156"/>
                <a:gd name="T87" fmla="*/ 13 h 92"/>
                <a:gd name="T88" fmla="*/ 143 w 156"/>
                <a:gd name="T89" fmla="*/ 33 h 92"/>
                <a:gd name="T90" fmla="*/ 134 w 156"/>
                <a:gd name="T91" fmla="*/ 42 h 92"/>
                <a:gd name="T92" fmla="*/ 143 w 156"/>
                <a:gd name="T93" fmla="*/ 65 h 92"/>
                <a:gd name="T94" fmla="*/ 156 w 156"/>
                <a:gd name="T95" fmla="*/ 65 h 92"/>
                <a:gd name="T96" fmla="*/ 156 w 156"/>
                <a:gd name="T9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92">
                  <a:moveTo>
                    <a:pt x="156" y="92"/>
                  </a:moveTo>
                  <a:cubicBezTo>
                    <a:pt x="139" y="92"/>
                    <a:pt x="139" y="92"/>
                    <a:pt x="139" y="92"/>
                  </a:cubicBezTo>
                  <a:cubicBezTo>
                    <a:pt x="139" y="84"/>
                    <a:pt x="139" y="84"/>
                    <a:pt x="139" y="84"/>
                  </a:cubicBezTo>
                  <a:cubicBezTo>
                    <a:pt x="148" y="84"/>
                    <a:pt x="148" y="84"/>
                    <a:pt x="148" y="84"/>
                  </a:cubicBezTo>
                  <a:cubicBezTo>
                    <a:pt x="148" y="73"/>
                    <a:pt x="148" y="73"/>
                    <a:pt x="148" y="73"/>
                  </a:cubicBezTo>
                  <a:cubicBezTo>
                    <a:pt x="136" y="73"/>
                    <a:pt x="136" y="73"/>
                    <a:pt x="136" y="73"/>
                  </a:cubicBezTo>
                  <a:cubicBezTo>
                    <a:pt x="135" y="69"/>
                    <a:pt x="135" y="69"/>
                    <a:pt x="135" y="69"/>
                  </a:cubicBezTo>
                  <a:cubicBezTo>
                    <a:pt x="134" y="60"/>
                    <a:pt x="130" y="51"/>
                    <a:pt x="125" y="44"/>
                  </a:cubicBezTo>
                  <a:cubicBezTo>
                    <a:pt x="123" y="41"/>
                    <a:pt x="123" y="41"/>
                    <a:pt x="123" y="41"/>
                  </a:cubicBezTo>
                  <a:cubicBezTo>
                    <a:pt x="132" y="33"/>
                    <a:pt x="132" y="33"/>
                    <a:pt x="132" y="33"/>
                  </a:cubicBezTo>
                  <a:cubicBezTo>
                    <a:pt x="124" y="25"/>
                    <a:pt x="124" y="25"/>
                    <a:pt x="124" y="25"/>
                  </a:cubicBezTo>
                  <a:cubicBezTo>
                    <a:pt x="115" y="33"/>
                    <a:pt x="115" y="33"/>
                    <a:pt x="115" y="33"/>
                  </a:cubicBezTo>
                  <a:cubicBezTo>
                    <a:pt x="112" y="31"/>
                    <a:pt x="112" y="31"/>
                    <a:pt x="112" y="31"/>
                  </a:cubicBezTo>
                  <a:cubicBezTo>
                    <a:pt x="105" y="26"/>
                    <a:pt x="96" y="22"/>
                    <a:pt x="87" y="21"/>
                  </a:cubicBezTo>
                  <a:cubicBezTo>
                    <a:pt x="84" y="20"/>
                    <a:pt x="84" y="20"/>
                    <a:pt x="84" y="20"/>
                  </a:cubicBezTo>
                  <a:cubicBezTo>
                    <a:pt x="84" y="8"/>
                    <a:pt x="84" y="8"/>
                    <a:pt x="84" y="8"/>
                  </a:cubicBezTo>
                  <a:cubicBezTo>
                    <a:pt x="72" y="8"/>
                    <a:pt x="72" y="8"/>
                    <a:pt x="72" y="8"/>
                  </a:cubicBezTo>
                  <a:cubicBezTo>
                    <a:pt x="72" y="20"/>
                    <a:pt x="72" y="20"/>
                    <a:pt x="72" y="20"/>
                  </a:cubicBezTo>
                  <a:cubicBezTo>
                    <a:pt x="69" y="21"/>
                    <a:pt x="69" y="21"/>
                    <a:pt x="69" y="21"/>
                  </a:cubicBezTo>
                  <a:cubicBezTo>
                    <a:pt x="60" y="22"/>
                    <a:pt x="51" y="25"/>
                    <a:pt x="44" y="31"/>
                  </a:cubicBezTo>
                  <a:cubicBezTo>
                    <a:pt x="41" y="33"/>
                    <a:pt x="41" y="33"/>
                    <a:pt x="41" y="33"/>
                  </a:cubicBezTo>
                  <a:cubicBezTo>
                    <a:pt x="33" y="24"/>
                    <a:pt x="33" y="24"/>
                    <a:pt x="33" y="24"/>
                  </a:cubicBezTo>
                  <a:cubicBezTo>
                    <a:pt x="24" y="32"/>
                    <a:pt x="24" y="32"/>
                    <a:pt x="24" y="32"/>
                  </a:cubicBezTo>
                  <a:cubicBezTo>
                    <a:pt x="33" y="41"/>
                    <a:pt x="33" y="41"/>
                    <a:pt x="33" y="41"/>
                  </a:cubicBezTo>
                  <a:cubicBezTo>
                    <a:pt x="31" y="44"/>
                    <a:pt x="31" y="44"/>
                    <a:pt x="31" y="44"/>
                  </a:cubicBezTo>
                  <a:cubicBezTo>
                    <a:pt x="25" y="51"/>
                    <a:pt x="22" y="60"/>
                    <a:pt x="20" y="69"/>
                  </a:cubicBezTo>
                  <a:cubicBezTo>
                    <a:pt x="20" y="72"/>
                    <a:pt x="20" y="72"/>
                    <a:pt x="20" y="72"/>
                  </a:cubicBezTo>
                  <a:cubicBezTo>
                    <a:pt x="8" y="72"/>
                    <a:pt x="8" y="72"/>
                    <a:pt x="8" y="72"/>
                  </a:cubicBezTo>
                  <a:cubicBezTo>
                    <a:pt x="8" y="84"/>
                    <a:pt x="8" y="84"/>
                    <a:pt x="8" y="84"/>
                  </a:cubicBezTo>
                  <a:cubicBezTo>
                    <a:pt x="16" y="84"/>
                    <a:pt x="16" y="84"/>
                    <a:pt x="16" y="84"/>
                  </a:cubicBezTo>
                  <a:cubicBezTo>
                    <a:pt x="16" y="92"/>
                    <a:pt x="16" y="92"/>
                    <a:pt x="16" y="92"/>
                  </a:cubicBezTo>
                  <a:cubicBezTo>
                    <a:pt x="0" y="92"/>
                    <a:pt x="0" y="92"/>
                    <a:pt x="0" y="92"/>
                  </a:cubicBezTo>
                  <a:cubicBezTo>
                    <a:pt x="0" y="64"/>
                    <a:pt x="0" y="64"/>
                    <a:pt x="0" y="64"/>
                  </a:cubicBezTo>
                  <a:cubicBezTo>
                    <a:pt x="13" y="64"/>
                    <a:pt x="13" y="64"/>
                    <a:pt x="13" y="64"/>
                  </a:cubicBezTo>
                  <a:cubicBezTo>
                    <a:pt x="15" y="56"/>
                    <a:pt x="18" y="49"/>
                    <a:pt x="22" y="42"/>
                  </a:cubicBezTo>
                  <a:cubicBezTo>
                    <a:pt x="13" y="32"/>
                    <a:pt x="13" y="32"/>
                    <a:pt x="13" y="32"/>
                  </a:cubicBezTo>
                  <a:cubicBezTo>
                    <a:pt x="33" y="13"/>
                    <a:pt x="33" y="13"/>
                    <a:pt x="33" y="13"/>
                  </a:cubicBezTo>
                  <a:cubicBezTo>
                    <a:pt x="42" y="22"/>
                    <a:pt x="42" y="22"/>
                    <a:pt x="42" y="22"/>
                  </a:cubicBezTo>
                  <a:cubicBezTo>
                    <a:pt x="49" y="18"/>
                    <a:pt x="56" y="15"/>
                    <a:pt x="64" y="13"/>
                  </a:cubicBezTo>
                  <a:cubicBezTo>
                    <a:pt x="64" y="0"/>
                    <a:pt x="64" y="0"/>
                    <a:pt x="64" y="0"/>
                  </a:cubicBezTo>
                  <a:cubicBezTo>
                    <a:pt x="92" y="0"/>
                    <a:pt x="92" y="0"/>
                    <a:pt x="92" y="0"/>
                  </a:cubicBezTo>
                  <a:cubicBezTo>
                    <a:pt x="92" y="13"/>
                    <a:pt x="92" y="13"/>
                    <a:pt x="92" y="13"/>
                  </a:cubicBezTo>
                  <a:cubicBezTo>
                    <a:pt x="100" y="15"/>
                    <a:pt x="107" y="18"/>
                    <a:pt x="114" y="23"/>
                  </a:cubicBezTo>
                  <a:cubicBezTo>
                    <a:pt x="124" y="13"/>
                    <a:pt x="124" y="13"/>
                    <a:pt x="124" y="13"/>
                  </a:cubicBezTo>
                  <a:cubicBezTo>
                    <a:pt x="143" y="33"/>
                    <a:pt x="143" y="33"/>
                    <a:pt x="143" y="33"/>
                  </a:cubicBezTo>
                  <a:cubicBezTo>
                    <a:pt x="134" y="42"/>
                    <a:pt x="134" y="42"/>
                    <a:pt x="134" y="42"/>
                  </a:cubicBezTo>
                  <a:cubicBezTo>
                    <a:pt x="138" y="49"/>
                    <a:pt x="141" y="57"/>
                    <a:pt x="143" y="65"/>
                  </a:cubicBezTo>
                  <a:cubicBezTo>
                    <a:pt x="156" y="65"/>
                    <a:pt x="156" y="65"/>
                    <a:pt x="156" y="65"/>
                  </a:cubicBezTo>
                  <a:lnTo>
                    <a:pt x="156" y="92"/>
                  </a:ln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A107BD59-E731-4B1D-88F9-6E0745005F6D}"/>
                </a:ext>
              </a:extLst>
            </p:cNvPr>
            <p:cNvSpPr>
              <a:spLocks/>
            </p:cNvSpPr>
            <p:nvPr/>
          </p:nvSpPr>
          <p:spPr bwMode="auto">
            <a:xfrm>
              <a:off x="5213" y="565"/>
              <a:ext cx="93" cy="73"/>
            </a:xfrm>
            <a:custGeom>
              <a:avLst/>
              <a:gdLst>
                <a:gd name="T0" fmla="*/ 80 w 82"/>
                <a:gd name="T1" fmla="*/ 65 h 65"/>
                <a:gd name="T2" fmla="*/ 72 w 82"/>
                <a:gd name="T3" fmla="*/ 63 h 65"/>
                <a:gd name="T4" fmla="*/ 70 w 82"/>
                <a:gd name="T5" fmla="*/ 39 h 65"/>
                <a:gd name="T6" fmla="*/ 18 w 82"/>
                <a:gd name="T7" fmla="*/ 17 h 65"/>
                <a:gd name="T8" fmla="*/ 5 w 82"/>
                <a:gd name="T9" fmla="*/ 26 h 65"/>
                <a:gd name="T10" fmla="*/ 0 w 82"/>
                <a:gd name="T11" fmla="*/ 20 h 65"/>
                <a:gd name="T12" fmla="*/ 15 w 82"/>
                <a:gd name="T13" fmla="*/ 10 h 65"/>
                <a:gd name="T14" fmla="*/ 77 w 82"/>
                <a:gd name="T15" fmla="*/ 36 h 65"/>
                <a:gd name="T16" fmla="*/ 80 w 8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5">
                  <a:moveTo>
                    <a:pt x="80" y="65"/>
                  </a:moveTo>
                  <a:cubicBezTo>
                    <a:pt x="72" y="63"/>
                    <a:pt x="72" y="63"/>
                    <a:pt x="72" y="63"/>
                  </a:cubicBezTo>
                  <a:cubicBezTo>
                    <a:pt x="74" y="55"/>
                    <a:pt x="73" y="47"/>
                    <a:pt x="70" y="39"/>
                  </a:cubicBezTo>
                  <a:cubicBezTo>
                    <a:pt x="62" y="19"/>
                    <a:pt x="39" y="9"/>
                    <a:pt x="18" y="17"/>
                  </a:cubicBezTo>
                  <a:cubicBezTo>
                    <a:pt x="13" y="19"/>
                    <a:pt x="9" y="22"/>
                    <a:pt x="5" y="26"/>
                  </a:cubicBezTo>
                  <a:cubicBezTo>
                    <a:pt x="0" y="20"/>
                    <a:pt x="0" y="20"/>
                    <a:pt x="0" y="20"/>
                  </a:cubicBezTo>
                  <a:cubicBezTo>
                    <a:pt x="4" y="16"/>
                    <a:pt x="9" y="12"/>
                    <a:pt x="15" y="10"/>
                  </a:cubicBezTo>
                  <a:cubicBezTo>
                    <a:pt x="40" y="0"/>
                    <a:pt x="67" y="12"/>
                    <a:pt x="77" y="36"/>
                  </a:cubicBezTo>
                  <a:cubicBezTo>
                    <a:pt x="81" y="45"/>
                    <a:pt x="82" y="55"/>
                    <a:pt x="80" y="65"/>
                  </a:cubicBezTo>
                  <a:close/>
                </a:path>
              </a:pathLst>
            </a:custGeom>
            <a:grpFill/>
            <a:ln w="31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5">
            <a:extLst>
              <a:ext uri="{FF2B5EF4-FFF2-40B4-BE49-F238E27FC236}">
                <a16:creationId xmlns:a16="http://schemas.microsoft.com/office/drawing/2014/main" id="{6902B02A-2863-4FAB-98FC-51DF070B3CDD}"/>
              </a:ext>
            </a:extLst>
          </p:cNvPr>
          <p:cNvSpPr>
            <a:spLocks noChangeAspect="1" noEditPoints="1"/>
          </p:cNvSpPr>
          <p:nvPr/>
        </p:nvSpPr>
        <p:spPr bwMode="auto">
          <a:xfrm>
            <a:off x="5225608" y="1575871"/>
            <a:ext cx="971638" cy="971638"/>
          </a:xfrm>
          <a:custGeom>
            <a:avLst/>
            <a:gdLst>
              <a:gd name="T0" fmla="*/ 285 w 304"/>
              <a:gd name="T1" fmla="*/ 78 h 304"/>
              <a:gd name="T2" fmla="*/ 284 w 304"/>
              <a:gd name="T3" fmla="*/ 76 h 304"/>
              <a:gd name="T4" fmla="*/ 271 w 304"/>
              <a:gd name="T5" fmla="*/ 83 h 304"/>
              <a:gd name="T6" fmla="*/ 272 w 304"/>
              <a:gd name="T7" fmla="*/ 85 h 304"/>
              <a:gd name="T8" fmla="*/ 289 w 304"/>
              <a:gd name="T9" fmla="*/ 152 h 304"/>
              <a:gd name="T10" fmla="*/ 252 w 304"/>
              <a:gd name="T11" fmla="*/ 245 h 304"/>
              <a:gd name="T12" fmla="*/ 216 w 304"/>
              <a:gd name="T13" fmla="*/ 244 h 304"/>
              <a:gd name="T14" fmla="*/ 215 w 304"/>
              <a:gd name="T15" fmla="*/ 209 h 304"/>
              <a:gd name="T16" fmla="*/ 237 w 304"/>
              <a:gd name="T17" fmla="*/ 152 h 304"/>
              <a:gd name="T18" fmla="*/ 222 w 304"/>
              <a:gd name="T19" fmla="*/ 102 h 304"/>
              <a:gd name="T20" fmla="*/ 262 w 304"/>
              <a:gd name="T21" fmla="*/ 99 h 304"/>
              <a:gd name="T22" fmla="*/ 259 w 304"/>
              <a:gd name="T23" fmla="*/ 44 h 304"/>
              <a:gd name="T24" fmla="*/ 257 w 304"/>
              <a:gd name="T25" fmla="*/ 42 h 304"/>
              <a:gd name="T26" fmla="*/ 152 w 304"/>
              <a:gd name="T27" fmla="*/ 0 h 304"/>
              <a:gd name="T28" fmla="*/ 78 w 304"/>
              <a:gd name="T29" fmla="*/ 20 h 304"/>
              <a:gd name="T30" fmla="*/ 76 w 304"/>
              <a:gd name="T31" fmla="*/ 21 h 304"/>
              <a:gd name="T32" fmla="*/ 83 w 304"/>
              <a:gd name="T33" fmla="*/ 34 h 304"/>
              <a:gd name="T34" fmla="*/ 85 w 304"/>
              <a:gd name="T35" fmla="*/ 33 h 304"/>
              <a:gd name="T36" fmla="*/ 152 w 304"/>
              <a:gd name="T37" fmla="*/ 15 h 304"/>
              <a:gd name="T38" fmla="*/ 244 w 304"/>
              <a:gd name="T39" fmla="*/ 51 h 304"/>
              <a:gd name="T40" fmla="*/ 247 w 304"/>
              <a:gd name="T41" fmla="*/ 85 h 304"/>
              <a:gd name="T42" fmla="*/ 209 w 304"/>
              <a:gd name="T43" fmla="*/ 88 h 304"/>
              <a:gd name="T44" fmla="*/ 152 w 304"/>
              <a:gd name="T45" fmla="*/ 67 h 304"/>
              <a:gd name="T46" fmla="*/ 104 w 304"/>
              <a:gd name="T47" fmla="*/ 82 h 304"/>
              <a:gd name="T48" fmla="*/ 100 w 304"/>
              <a:gd name="T49" fmla="*/ 43 h 304"/>
              <a:gd name="T50" fmla="*/ 46 w 304"/>
              <a:gd name="T51" fmla="*/ 43 h 304"/>
              <a:gd name="T52" fmla="*/ 44 w 304"/>
              <a:gd name="T53" fmla="*/ 45 h 304"/>
              <a:gd name="T54" fmla="*/ 0 w 304"/>
              <a:gd name="T55" fmla="*/ 152 h 304"/>
              <a:gd name="T56" fmla="*/ 17 w 304"/>
              <a:gd name="T57" fmla="*/ 222 h 304"/>
              <a:gd name="T58" fmla="*/ 18 w 304"/>
              <a:gd name="T59" fmla="*/ 224 h 304"/>
              <a:gd name="T60" fmla="*/ 32 w 304"/>
              <a:gd name="T61" fmla="*/ 217 h 304"/>
              <a:gd name="T62" fmla="*/ 31 w 304"/>
              <a:gd name="T63" fmla="*/ 215 h 304"/>
              <a:gd name="T64" fmla="*/ 15 w 304"/>
              <a:gd name="T65" fmla="*/ 152 h 304"/>
              <a:gd name="T66" fmla="*/ 53 w 304"/>
              <a:gd name="T67" fmla="*/ 58 h 304"/>
              <a:gd name="T68" fmla="*/ 86 w 304"/>
              <a:gd name="T69" fmla="*/ 58 h 304"/>
              <a:gd name="T70" fmla="*/ 90 w 304"/>
              <a:gd name="T71" fmla="*/ 94 h 304"/>
              <a:gd name="T72" fmla="*/ 67 w 304"/>
              <a:gd name="T73" fmla="*/ 152 h 304"/>
              <a:gd name="T74" fmla="*/ 82 w 304"/>
              <a:gd name="T75" fmla="*/ 200 h 304"/>
              <a:gd name="T76" fmla="*/ 44 w 304"/>
              <a:gd name="T77" fmla="*/ 201 h 304"/>
              <a:gd name="T78" fmla="*/ 42 w 304"/>
              <a:gd name="T79" fmla="*/ 257 h 304"/>
              <a:gd name="T80" fmla="*/ 44 w 304"/>
              <a:gd name="T81" fmla="*/ 259 h 304"/>
              <a:gd name="T82" fmla="*/ 152 w 304"/>
              <a:gd name="T83" fmla="*/ 304 h 304"/>
              <a:gd name="T84" fmla="*/ 227 w 304"/>
              <a:gd name="T85" fmla="*/ 284 h 304"/>
              <a:gd name="T86" fmla="*/ 228 w 304"/>
              <a:gd name="T87" fmla="*/ 283 h 304"/>
              <a:gd name="T88" fmla="*/ 221 w 304"/>
              <a:gd name="T89" fmla="*/ 270 h 304"/>
              <a:gd name="T90" fmla="*/ 219 w 304"/>
              <a:gd name="T91" fmla="*/ 271 h 304"/>
              <a:gd name="T92" fmla="*/ 152 w 304"/>
              <a:gd name="T93" fmla="*/ 289 h 304"/>
              <a:gd name="T94" fmla="*/ 57 w 304"/>
              <a:gd name="T95" fmla="*/ 251 h 304"/>
              <a:gd name="T96" fmla="*/ 59 w 304"/>
              <a:gd name="T97" fmla="*/ 215 h 304"/>
              <a:gd name="T98" fmla="*/ 94 w 304"/>
              <a:gd name="T99" fmla="*/ 215 h 304"/>
              <a:gd name="T100" fmla="*/ 152 w 304"/>
              <a:gd name="T101" fmla="*/ 237 h 304"/>
              <a:gd name="T102" fmla="*/ 201 w 304"/>
              <a:gd name="T103" fmla="*/ 222 h 304"/>
              <a:gd name="T104" fmla="*/ 202 w 304"/>
              <a:gd name="T105" fmla="*/ 258 h 304"/>
              <a:gd name="T106" fmla="*/ 258 w 304"/>
              <a:gd name="T107" fmla="*/ 261 h 304"/>
              <a:gd name="T108" fmla="*/ 261 w 304"/>
              <a:gd name="T109" fmla="*/ 258 h 304"/>
              <a:gd name="T110" fmla="*/ 304 w 304"/>
              <a:gd name="T111" fmla="*/ 152 h 304"/>
              <a:gd name="T112" fmla="*/ 285 w 304"/>
              <a:gd name="T113" fmla="*/ 78 h 304"/>
              <a:gd name="T114" fmla="*/ 222 w 304"/>
              <a:gd name="T115" fmla="*/ 152 h 304"/>
              <a:gd name="T116" fmla="*/ 152 w 304"/>
              <a:gd name="T117" fmla="*/ 222 h 304"/>
              <a:gd name="T118" fmla="*/ 82 w 304"/>
              <a:gd name="T119" fmla="*/ 152 h 304"/>
              <a:gd name="T120" fmla="*/ 152 w 304"/>
              <a:gd name="T121" fmla="*/ 82 h 304"/>
              <a:gd name="T122" fmla="*/ 222 w 304"/>
              <a:gd name="T123"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 h="304">
                <a:moveTo>
                  <a:pt x="285" y="78"/>
                </a:moveTo>
                <a:cubicBezTo>
                  <a:pt x="284" y="76"/>
                  <a:pt x="284" y="76"/>
                  <a:pt x="284" y="76"/>
                </a:cubicBezTo>
                <a:cubicBezTo>
                  <a:pt x="271" y="83"/>
                  <a:pt x="271" y="83"/>
                  <a:pt x="271" y="83"/>
                </a:cubicBezTo>
                <a:cubicBezTo>
                  <a:pt x="272" y="85"/>
                  <a:pt x="272" y="85"/>
                  <a:pt x="272" y="85"/>
                </a:cubicBezTo>
                <a:cubicBezTo>
                  <a:pt x="283" y="105"/>
                  <a:pt x="289" y="128"/>
                  <a:pt x="289" y="152"/>
                </a:cubicBezTo>
                <a:cubicBezTo>
                  <a:pt x="289" y="187"/>
                  <a:pt x="276" y="220"/>
                  <a:pt x="252" y="245"/>
                </a:cubicBezTo>
                <a:cubicBezTo>
                  <a:pt x="216" y="244"/>
                  <a:pt x="216" y="244"/>
                  <a:pt x="216" y="244"/>
                </a:cubicBezTo>
                <a:cubicBezTo>
                  <a:pt x="215" y="209"/>
                  <a:pt x="215" y="209"/>
                  <a:pt x="215" y="209"/>
                </a:cubicBezTo>
                <a:cubicBezTo>
                  <a:pt x="230" y="194"/>
                  <a:pt x="237" y="173"/>
                  <a:pt x="237" y="152"/>
                </a:cubicBezTo>
                <a:cubicBezTo>
                  <a:pt x="237" y="134"/>
                  <a:pt x="232" y="117"/>
                  <a:pt x="222" y="102"/>
                </a:cubicBezTo>
                <a:cubicBezTo>
                  <a:pt x="262" y="99"/>
                  <a:pt x="262" y="99"/>
                  <a:pt x="262" y="99"/>
                </a:cubicBezTo>
                <a:cubicBezTo>
                  <a:pt x="259" y="44"/>
                  <a:pt x="259" y="44"/>
                  <a:pt x="259" y="44"/>
                </a:cubicBezTo>
                <a:cubicBezTo>
                  <a:pt x="257" y="42"/>
                  <a:pt x="257" y="42"/>
                  <a:pt x="257" y="42"/>
                </a:cubicBezTo>
                <a:cubicBezTo>
                  <a:pt x="229" y="15"/>
                  <a:pt x="191" y="0"/>
                  <a:pt x="152" y="0"/>
                </a:cubicBezTo>
                <a:cubicBezTo>
                  <a:pt x="126" y="0"/>
                  <a:pt x="100" y="7"/>
                  <a:pt x="78" y="20"/>
                </a:cubicBezTo>
                <a:cubicBezTo>
                  <a:pt x="76" y="21"/>
                  <a:pt x="76" y="21"/>
                  <a:pt x="76" y="21"/>
                </a:cubicBezTo>
                <a:cubicBezTo>
                  <a:pt x="83" y="34"/>
                  <a:pt x="83" y="34"/>
                  <a:pt x="83" y="34"/>
                </a:cubicBezTo>
                <a:cubicBezTo>
                  <a:pt x="85" y="33"/>
                  <a:pt x="85" y="33"/>
                  <a:pt x="85" y="33"/>
                </a:cubicBezTo>
                <a:cubicBezTo>
                  <a:pt x="105" y="21"/>
                  <a:pt x="128" y="15"/>
                  <a:pt x="152" y="15"/>
                </a:cubicBezTo>
                <a:cubicBezTo>
                  <a:pt x="186" y="15"/>
                  <a:pt x="219" y="28"/>
                  <a:pt x="244" y="51"/>
                </a:cubicBezTo>
                <a:cubicBezTo>
                  <a:pt x="247" y="85"/>
                  <a:pt x="247" y="85"/>
                  <a:pt x="247" y="85"/>
                </a:cubicBezTo>
                <a:cubicBezTo>
                  <a:pt x="209" y="88"/>
                  <a:pt x="209" y="88"/>
                  <a:pt x="209" y="88"/>
                </a:cubicBezTo>
                <a:cubicBezTo>
                  <a:pt x="193" y="74"/>
                  <a:pt x="173" y="67"/>
                  <a:pt x="152" y="67"/>
                </a:cubicBezTo>
                <a:cubicBezTo>
                  <a:pt x="135" y="67"/>
                  <a:pt x="118" y="72"/>
                  <a:pt x="104" y="82"/>
                </a:cubicBezTo>
                <a:cubicBezTo>
                  <a:pt x="100" y="43"/>
                  <a:pt x="100" y="43"/>
                  <a:pt x="100" y="43"/>
                </a:cubicBezTo>
                <a:cubicBezTo>
                  <a:pt x="46" y="43"/>
                  <a:pt x="46" y="43"/>
                  <a:pt x="46" y="43"/>
                </a:cubicBezTo>
                <a:cubicBezTo>
                  <a:pt x="44" y="45"/>
                  <a:pt x="44" y="45"/>
                  <a:pt x="44" y="45"/>
                </a:cubicBezTo>
                <a:cubicBezTo>
                  <a:pt x="16" y="74"/>
                  <a:pt x="0" y="112"/>
                  <a:pt x="0" y="152"/>
                </a:cubicBezTo>
                <a:cubicBezTo>
                  <a:pt x="0" y="176"/>
                  <a:pt x="6" y="201"/>
                  <a:pt x="17" y="222"/>
                </a:cubicBezTo>
                <a:cubicBezTo>
                  <a:pt x="18" y="224"/>
                  <a:pt x="18" y="224"/>
                  <a:pt x="18" y="224"/>
                </a:cubicBezTo>
                <a:cubicBezTo>
                  <a:pt x="32" y="217"/>
                  <a:pt x="32" y="217"/>
                  <a:pt x="32" y="217"/>
                </a:cubicBezTo>
                <a:cubicBezTo>
                  <a:pt x="31" y="215"/>
                  <a:pt x="31" y="215"/>
                  <a:pt x="31" y="215"/>
                </a:cubicBezTo>
                <a:cubicBezTo>
                  <a:pt x="21" y="196"/>
                  <a:pt x="15" y="174"/>
                  <a:pt x="15" y="152"/>
                </a:cubicBezTo>
                <a:cubicBezTo>
                  <a:pt x="15" y="117"/>
                  <a:pt x="28" y="83"/>
                  <a:pt x="53" y="58"/>
                </a:cubicBezTo>
                <a:cubicBezTo>
                  <a:pt x="86" y="58"/>
                  <a:pt x="86" y="58"/>
                  <a:pt x="86" y="58"/>
                </a:cubicBezTo>
                <a:cubicBezTo>
                  <a:pt x="90" y="94"/>
                  <a:pt x="90" y="94"/>
                  <a:pt x="90" y="94"/>
                </a:cubicBezTo>
                <a:cubicBezTo>
                  <a:pt x="75" y="110"/>
                  <a:pt x="67" y="130"/>
                  <a:pt x="67" y="152"/>
                </a:cubicBezTo>
                <a:cubicBezTo>
                  <a:pt x="67" y="169"/>
                  <a:pt x="72" y="186"/>
                  <a:pt x="82" y="200"/>
                </a:cubicBezTo>
                <a:cubicBezTo>
                  <a:pt x="44" y="201"/>
                  <a:pt x="44" y="201"/>
                  <a:pt x="44" y="201"/>
                </a:cubicBezTo>
                <a:cubicBezTo>
                  <a:pt x="42" y="257"/>
                  <a:pt x="42" y="257"/>
                  <a:pt x="42" y="257"/>
                </a:cubicBezTo>
                <a:cubicBezTo>
                  <a:pt x="44" y="259"/>
                  <a:pt x="44" y="259"/>
                  <a:pt x="44" y="259"/>
                </a:cubicBezTo>
                <a:cubicBezTo>
                  <a:pt x="73" y="288"/>
                  <a:pt x="111" y="304"/>
                  <a:pt x="152" y="304"/>
                </a:cubicBezTo>
                <a:cubicBezTo>
                  <a:pt x="178" y="304"/>
                  <a:pt x="204" y="297"/>
                  <a:pt x="227" y="284"/>
                </a:cubicBezTo>
                <a:cubicBezTo>
                  <a:pt x="228" y="283"/>
                  <a:pt x="228" y="283"/>
                  <a:pt x="228" y="283"/>
                </a:cubicBezTo>
                <a:cubicBezTo>
                  <a:pt x="221" y="270"/>
                  <a:pt x="221" y="270"/>
                  <a:pt x="221" y="270"/>
                </a:cubicBezTo>
                <a:cubicBezTo>
                  <a:pt x="219" y="271"/>
                  <a:pt x="219" y="271"/>
                  <a:pt x="219" y="271"/>
                </a:cubicBezTo>
                <a:cubicBezTo>
                  <a:pt x="199" y="283"/>
                  <a:pt x="176" y="289"/>
                  <a:pt x="152" y="289"/>
                </a:cubicBezTo>
                <a:cubicBezTo>
                  <a:pt x="116" y="289"/>
                  <a:pt x="83" y="275"/>
                  <a:pt x="57" y="251"/>
                </a:cubicBezTo>
                <a:cubicBezTo>
                  <a:pt x="59" y="215"/>
                  <a:pt x="59" y="215"/>
                  <a:pt x="59" y="215"/>
                </a:cubicBezTo>
                <a:cubicBezTo>
                  <a:pt x="94" y="215"/>
                  <a:pt x="94" y="215"/>
                  <a:pt x="94" y="215"/>
                </a:cubicBezTo>
                <a:cubicBezTo>
                  <a:pt x="110" y="229"/>
                  <a:pt x="131" y="237"/>
                  <a:pt x="152" y="237"/>
                </a:cubicBezTo>
                <a:cubicBezTo>
                  <a:pt x="170" y="237"/>
                  <a:pt x="186" y="232"/>
                  <a:pt x="201" y="222"/>
                </a:cubicBezTo>
                <a:cubicBezTo>
                  <a:pt x="202" y="258"/>
                  <a:pt x="202" y="258"/>
                  <a:pt x="202" y="258"/>
                </a:cubicBezTo>
                <a:cubicBezTo>
                  <a:pt x="258" y="261"/>
                  <a:pt x="258" y="261"/>
                  <a:pt x="258" y="261"/>
                </a:cubicBezTo>
                <a:cubicBezTo>
                  <a:pt x="261" y="258"/>
                  <a:pt x="261" y="258"/>
                  <a:pt x="261" y="258"/>
                </a:cubicBezTo>
                <a:cubicBezTo>
                  <a:pt x="289" y="230"/>
                  <a:pt x="304" y="192"/>
                  <a:pt x="304" y="152"/>
                </a:cubicBezTo>
                <a:cubicBezTo>
                  <a:pt x="304" y="126"/>
                  <a:pt x="297" y="100"/>
                  <a:pt x="285" y="78"/>
                </a:cubicBezTo>
                <a:close/>
                <a:moveTo>
                  <a:pt x="222" y="152"/>
                </a:moveTo>
                <a:cubicBezTo>
                  <a:pt x="222" y="191"/>
                  <a:pt x="191" y="222"/>
                  <a:pt x="152" y="222"/>
                </a:cubicBezTo>
                <a:cubicBezTo>
                  <a:pt x="113" y="222"/>
                  <a:pt x="82" y="191"/>
                  <a:pt x="82" y="152"/>
                </a:cubicBezTo>
                <a:cubicBezTo>
                  <a:pt x="82" y="113"/>
                  <a:pt x="113" y="82"/>
                  <a:pt x="152" y="82"/>
                </a:cubicBezTo>
                <a:cubicBezTo>
                  <a:pt x="191" y="82"/>
                  <a:pt x="222" y="113"/>
                  <a:pt x="222" y="15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000">
              <a:latin typeface="+mn-lt"/>
            </a:endParaRPr>
          </a:p>
        </p:txBody>
      </p:sp>
      <p:grpSp>
        <p:nvGrpSpPr>
          <p:cNvPr id="19" name="Group 18">
            <a:extLst>
              <a:ext uri="{FF2B5EF4-FFF2-40B4-BE49-F238E27FC236}">
                <a16:creationId xmlns:a16="http://schemas.microsoft.com/office/drawing/2014/main" id="{C2CD440E-0292-4E62-8FE3-79A978120423}"/>
              </a:ext>
            </a:extLst>
          </p:cNvPr>
          <p:cNvGrpSpPr>
            <a:grpSpLocks noChangeAspect="1"/>
          </p:cNvGrpSpPr>
          <p:nvPr/>
        </p:nvGrpSpPr>
        <p:grpSpPr>
          <a:xfrm>
            <a:off x="2834986" y="1580948"/>
            <a:ext cx="1195170" cy="966561"/>
            <a:chOff x="454701" y="1713230"/>
            <a:chExt cx="534707" cy="432429"/>
          </a:xfrm>
          <a:solidFill>
            <a:schemeClr val="tx2"/>
          </a:solidFill>
        </p:grpSpPr>
        <p:grpSp>
          <p:nvGrpSpPr>
            <p:cNvPr id="20" name="Group 19">
              <a:extLst>
                <a:ext uri="{FF2B5EF4-FFF2-40B4-BE49-F238E27FC236}">
                  <a16:creationId xmlns:a16="http://schemas.microsoft.com/office/drawing/2014/main" id="{C92B92BE-949E-48D2-B531-406F4545A794}"/>
                </a:ext>
              </a:extLst>
            </p:cNvPr>
            <p:cNvGrpSpPr>
              <a:grpSpLocks noChangeAspect="1"/>
            </p:cNvGrpSpPr>
            <p:nvPr/>
          </p:nvGrpSpPr>
          <p:grpSpPr>
            <a:xfrm>
              <a:off x="609600" y="1713230"/>
              <a:ext cx="228600" cy="432429"/>
              <a:chOff x="5045075" y="787400"/>
              <a:chExt cx="512763" cy="969963"/>
            </a:xfrm>
            <a:grpFill/>
          </p:grpSpPr>
          <p:sp>
            <p:nvSpPr>
              <p:cNvPr id="37" name="Freeform 5">
                <a:extLst>
                  <a:ext uri="{FF2B5EF4-FFF2-40B4-BE49-F238E27FC236}">
                    <a16:creationId xmlns:a16="http://schemas.microsoft.com/office/drawing/2014/main" id="{89B58B74-C7EB-4568-A9BF-2B4AB7E7E0B4}"/>
                  </a:ext>
                </a:extLst>
              </p:cNvPr>
              <p:cNvSpPr>
                <a:spLocks noEditPoints="1"/>
              </p:cNvSpPr>
              <p:nvPr/>
            </p:nvSpPr>
            <p:spPr bwMode="auto">
              <a:xfrm>
                <a:off x="5045075" y="787400"/>
                <a:ext cx="512763" cy="969963"/>
              </a:xfrm>
              <a:custGeom>
                <a:avLst/>
                <a:gdLst>
                  <a:gd name="T0" fmla="*/ 0 w 323"/>
                  <a:gd name="T1" fmla="*/ 0 h 611"/>
                  <a:gd name="T2" fmla="*/ 0 w 323"/>
                  <a:gd name="T3" fmla="*/ 611 h 611"/>
                  <a:gd name="T4" fmla="*/ 323 w 323"/>
                  <a:gd name="T5" fmla="*/ 611 h 611"/>
                  <a:gd name="T6" fmla="*/ 323 w 323"/>
                  <a:gd name="T7" fmla="*/ 0 h 611"/>
                  <a:gd name="T8" fmla="*/ 0 w 323"/>
                  <a:gd name="T9" fmla="*/ 0 h 611"/>
                  <a:gd name="T10" fmla="*/ 282 w 323"/>
                  <a:gd name="T11" fmla="*/ 571 h 611"/>
                  <a:gd name="T12" fmla="*/ 41 w 323"/>
                  <a:gd name="T13" fmla="*/ 571 h 611"/>
                  <a:gd name="T14" fmla="*/ 41 w 323"/>
                  <a:gd name="T15" fmla="*/ 41 h 611"/>
                  <a:gd name="T16" fmla="*/ 282 w 323"/>
                  <a:gd name="T17" fmla="*/ 41 h 611"/>
                  <a:gd name="T18" fmla="*/ 282 w 323"/>
                  <a:gd name="T19" fmla="*/ 571 h 611"/>
                  <a:gd name="T20" fmla="*/ 282 w 323"/>
                  <a:gd name="T21" fmla="*/ 57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611">
                    <a:moveTo>
                      <a:pt x="0" y="0"/>
                    </a:moveTo>
                    <a:lnTo>
                      <a:pt x="0" y="611"/>
                    </a:lnTo>
                    <a:lnTo>
                      <a:pt x="323" y="611"/>
                    </a:lnTo>
                    <a:lnTo>
                      <a:pt x="323" y="0"/>
                    </a:lnTo>
                    <a:lnTo>
                      <a:pt x="0" y="0"/>
                    </a:lnTo>
                    <a:close/>
                    <a:moveTo>
                      <a:pt x="282" y="571"/>
                    </a:moveTo>
                    <a:lnTo>
                      <a:pt x="41" y="571"/>
                    </a:lnTo>
                    <a:lnTo>
                      <a:pt x="41" y="41"/>
                    </a:lnTo>
                    <a:lnTo>
                      <a:pt x="282" y="41"/>
                    </a:lnTo>
                    <a:lnTo>
                      <a:pt x="282" y="571"/>
                    </a:lnTo>
                    <a:lnTo>
                      <a:pt x="282" y="5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8" name="Rectangle 6">
                <a:extLst>
                  <a:ext uri="{FF2B5EF4-FFF2-40B4-BE49-F238E27FC236}">
                    <a16:creationId xmlns:a16="http://schemas.microsoft.com/office/drawing/2014/main" id="{43F9F174-1447-4029-834C-A920E760ED4C}"/>
                  </a:ext>
                </a:extLst>
              </p:cNvPr>
              <p:cNvSpPr>
                <a:spLocks noChangeArrowheads="1"/>
              </p:cNvSpPr>
              <p:nvPr/>
            </p:nvSpPr>
            <p:spPr bwMode="auto">
              <a:xfrm>
                <a:off x="5159375" y="915988"/>
                <a:ext cx="284163" cy="650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9" name="Rectangle 7">
                <a:extLst>
                  <a:ext uri="{FF2B5EF4-FFF2-40B4-BE49-F238E27FC236}">
                    <a16:creationId xmlns:a16="http://schemas.microsoft.com/office/drawing/2014/main" id="{ECD57CED-EE18-4E7C-909E-063D30B13B02}"/>
                  </a:ext>
                </a:extLst>
              </p:cNvPr>
              <p:cNvSpPr>
                <a:spLocks noChangeArrowheads="1"/>
              </p:cNvSpPr>
              <p:nvPr/>
            </p:nvSpPr>
            <p:spPr bwMode="auto">
              <a:xfrm>
                <a:off x="5159375" y="1046163"/>
                <a:ext cx="284163"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40" name="Rectangle 8">
                <a:extLst>
                  <a:ext uri="{FF2B5EF4-FFF2-40B4-BE49-F238E27FC236}">
                    <a16:creationId xmlns:a16="http://schemas.microsoft.com/office/drawing/2014/main" id="{0382FCD8-102A-4A24-B976-3FDE0190B069}"/>
                  </a:ext>
                </a:extLst>
              </p:cNvPr>
              <p:cNvSpPr>
                <a:spLocks noChangeArrowheads="1"/>
              </p:cNvSpPr>
              <p:nvPr/>
            </p:nvSpPr>
            <p:spPr bwMode="auto">
              <a:xfrm>
                <a:off x="5159375" y="1174750"/>
                <a:ext cx="284163"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41" name="Rectangle 9">
                <a:extLst>
                  <a:ext uri="{FF2B5EF4-FFF2-40B4-BE49-F238E27FC236}">
                    <a16:creationId xmlns:a16="http://schemas.microsoft.com/office/drawing/2014/main" id="{56C28735-691C-4C13-A894-3C39A982539D}"/>
                  </a:ext>
                </a:extLst>
              </p:cNvPr>
              <p:cNvSpPr>
                <a:spLocks noChangeArrowheads="1"/>
              </p:cNvSpPr>
              <p:nvPr/>
            </p:nvSpPr>
            <p:spPr bwMode="auto">
              <a:xfrm>
                <a:off x="5159375" y="1303338"/>
                <a:ext cx="284163"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42" name="Rectangle 10">
                <a:extLst>
                  <a:ext uri="{FF2B5EF4-FFF2-40B4-BE49-F238E27FC236}">
                    <a16:creationId xmlns:a16="http://schemas.microsoft.com/office/drawing/2014/main" id="{17A498B5-96AE-4E25-892B-0DC3A903D56D}"/>
                  </a:ext>
                </a:extLst>
              </p:cNvPr>
              <p:cNvSpPr>
                <a:spLocks noChangeArrowheads="1"/>
              </p:cNvSpPr>
              <p:nvPr/>
            </p:nvSpPr>
            <p:spPr bwMode="auto">
              <a:xfrm>
                <a:off x="5159375" y="1431925"/>
                <a:ext cx="284163" cy="650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43" name="Rectangle 11">
                <a:extLst>
                  <a:ext uri="{FF2B5EF4-FFF2-40B4-BE49-F238E27FC236}">
                    <a16:creationId xmlns:a16="http://schemas.microsoft.com/office/drawing/2014/main" id="{1636F522-EEC6-4763-8B72-5493FDEFA2A6}"/>
                  </a:ext>
                </a:extLst>
              </p:cNvPr>
              <p:cNvSpPr>
                <a:spLocks noChangeArrowheads="1"/>
              </p:cNvSpPr>
              <p:nvPr/>
            </p:nvSpPr>
            <p:spPr bwMode="auto">
              <a:xfrm>
                <a:off x="5159375" y="1560513"/>
                <a:ext cx="284163" cy="650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grpSp>
        <p:grpSp>
          <p:nvGrpSpPr>
            <p:cNvPr id="21" name="Group 20">
              <a:extLst>
                <a:ext uri="{FF2B5EF4-FFF2-40B4-BE49-F238E27FC236}">
                  <a16:creationId xmlns:a16="http://schemas.microsoft.com/office/drawing/2014/main" id="{E78F6132-B222-42D0-BC7E-AC0273826029}"/>
                </a:ext>
              </a:extLst>
            </p:cNvPr>
            <p:cNvGrpSpPr/>
            <p:nvPr/>
          </p:nvGrpSpPr>
          <p:grpSpPr>
            <a:xfrm>
              <a:off x="855942" y="1776565"/>
              <a:ext cx="133466" cy="369094"/>
              <a:chOff x="855942" y="1769269"/>
              <a:chExt cx="133466" cy="369094"/>
            </a:xfrm>
            <a:grpFill/>
          </p:grpSpPr>
          <p:grpSp>
            <p:nvGrpSpPr>
              <p:cNvPr id="30" name="Group 29">
                <a:extLst>
                  <a:ext uri="{FF2B5EF4-FFF2-40B4-BE49-F238E27FC236}">
                    <a16:creationId xmlns:a16="http://schemas.microsoft.com/office/drawing/2014/main" id="{A54E9681-13BC-4A9F-AEB6-42C3DB8A877D}"/>
                  </a:ext>
                </a:extLst>
              </p:cNvPr>
              <p:cNvGrpSpPr/>
              <p:nvPr/>
            </p:nvGrpSpPr>
            <p:grpSpPr>
              <a:xfrm>
                <a:off x="860821" y="1828298"/>
                <a:ext cx="78821" cy="259033"/>
                <a:chOff x="812957" y="1879495"/>
                <a:chExt cx="126686" cy="259033"/>
              </a:xfrm>
              <a:grpFill/>
            </p:grpSpPr>
            <p:sp>
              <p:nvSpPr>
                <p:cNvPr id="32" name="Rectangle 6">
                  <a:extLst>
                    <a:ext uri="{FF2B5EF4-FFF2-40B4-BE49-F238E27FC236}">
                      <a16:creationId xmlns:a16="http://schemas.microsoft.com/office/drawing/2014/main" id="{2498DE5B-DE72-4DD0-8CD2-674EE35CDB21}"/>
                    </a:ext>
                  </a:extLst>
                </p:cNvPr>
                <p:cNvSpPr>
                  <a:spLocks noChangeArrowheads="1"/>
                </p:cNvSpPr>
                <p:nvPr/>
              </p:nvSpPr>
              <p:spPr bwMode="auto">
                <a:xfrm>
                  <a:off x="812957" y="1879495"/>
                  <a:ext cx="126686" cy="2901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3" name="Rectangle 7">
                  <a:extLst>
                    <a:ext uri="{FF2B5EF4-FFF2-40B4-BE49-F238E27FC236}">
                      <a16:creationId xmlns:a16="http://schemas.microsoft.com/office/drawing/2014/main" id="{F7D30BBC-2272-4E79-AA16-23337A90B444}"/>
                    </a:ext>
                  </a:extLst>
                </p:cNvPr>
                <p:cNvSpPr>
                  <a:spLocks noChangeArrowheads="1"/>
                </p:cNvSpPr>
                <p:nvPr/>
              </p:nvSpPr>
              <p:spPr bwMode="auto">
                <a:xfrm>
                  <a:off x="812957" y="1937530"/>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4" name="Rectangle 8">
                  <a:extLst>
                    <a:ext uri="{FF2B5EF4-FFF2-40B4-BE49-F238E27FC236}">
                      <a16:creationId xmlns:a16="http://schemas.microsoft.com/office/drawing/2014/main" id="{0BC9BDAA-EF70-4331-9007-9CC1EBD4BE69}"/>
                    </a:ext>
                  </a:extLst>
                </p:cNvPr>
                <p:cNvSpPr>
                  <a:spLocks noChangeArrowheads="1"/>
                </p:cNvSpPr>
                <p:nvPr/>
              </p:nvSpPr>
              <p:spPr bwMode="auto">
                <a:xfrm>
                  <a:off x="812957" y="1994856"/>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5" name="Rectangle 9">
                  <a:extLst>
                    <a:ext uri="{FF2B5EF4-FFF2-40B4-BE49-F238E27FC236}">
                      <a16:creationId xmlns:a16="http://schemas.microsoft.com/office/drawing/2014/main" id="{4C7FAADD-C9B2-450F-BE08-FA8E13CDEABE}"/>
                    </a:ext>
                  </a:extLst>
                </p:cNvPr>
                <p:cNvSpPr>
                  <a:spLocks noChangeArrowheads="1"/>
                </p:cNvSpPr>
                <p:nvPr/>
              </p:nvSpPr>
              <p:spPr bwMode="auto">
                <a:xfrm>
                  <a:off x="812957" y="2052184"/>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36" name="Rectangle 10">
                  <a:extLst>
                    <a:ext uri="{FF2B5EF4-FFF2-40B4-BE49-F238E27FC236}">
                      <a16:creationId xmlns:a16="http://schemas.microsoft.com/office/drawing/2014/main" id="{FA8965D2-EFED-4A0A-97AA-86E1CC29641C}"/>
                    </a:ext>
                  </a:extLst>
                </p:cNvPr>
                <p:cNvSpPr>
                  <a:spLocks noChangeArrowheads="1"/>
                </p:cNvSpPr>
                <p:nvPr/>
              </p:nvSpPr>
              <p:spPr bwMode="auto">
                <a:xfrm>
                  <a:off x="812957" y="2109510"/>
                  <a:ext cx="126686" cy="2901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grpSp>
          <p:sp>
            <p:nvSpPr>
              <p:cNvPr id="31" name="Freeform: Shape 30">
                <a:extLst>
                  <a:ext uri="{FF2B5EF4-FFF2-40B4-BE49-F238E27FC236}">
                    <a16:creationId xmlns:a16="http://schemas.microsoft.com/office/drawing/2014/main" id="{92127656-25A3-46DA-8AFC-07CAC700C772}"/>
                  </a:ext>
                </a:extLst>
              </p:cNvPr>
              <p:cNvSpPr/>
              <p:nvPr/>
            </p:nvSpPr>
            <p:spPr>
              <a:xfrm>
                <a:off x="855942" y="1769269"/>
                <a:ext cx="133466" cy="369094"/>
              </a:xfrm>
              <a:custGeom>
                <a:avLst/>
                <a:gdLst>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0 w 133350"/>
                  <a:gd name="connsiteY7"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1190 w 133350"/>
                  <a:gd name="connsiteY7" fmla="*/ 3333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1190 w 133350"/>
                  <a:gd name="connsiteY7" fmla="*/ 27384 h 369094"/>
                  <a:gd name="connsiteX8" fmla="*/ 0 w 133350"/>
                  <a:gd name="connsiteY8" fmla="*/ 0 h 369094"/>
                  <a:gd name="connsiteX0" fmla="*/ 1243 w 134593"/>
                  <a:gd name="connsiteY0" fmla="*/ 0 h 369094"/>
                  <a:gd name="connsiteX1" fmla="*/ 134593 w 134593"/>
                  <a:gd name="connsiteY1" fmla="*/ 0 h 369094"/>
                  <a:gd name="connsiteX2" fmla="*/ 134593 w 134593"/>
                  <a:gd name="connsiteY2" fmla="*/ 369094 h 369094"/>
                  <a:gd name="connsiteX3" fmla="*/ 4815 w 134593"/>
                  <a:gd name="connsiteY3" fmla="*/ 369094 h 369094"/>
                  <a:gd name="connsiteX4" fmla="*/ 4815 w 134593"/>
                  <a:gd name="connsiteY4" fmla="*/ 344090 h 369094"/>
                  <a:gd name="connsiteX5" fmla="*/ 108400 w 134593"/>
                  <a:gd name="connsiteY5" fmla="*/ 344090 h 369094"/>
                  <a:gd name="connsiteX6" fmla="*/ 108400 w 134593"/>
                  <a:gd name="connsiteY6" fmla="*/ 27384 h 369094"/>
                  <a:gd name="connsiteX7" fmla="*/ 52 w 134593"/>
                  <a:gd name="connsiteY7" fmla="*/ 27384 h 369094"/>
                  <a:gd name="connsiteX8" fmla="*/ 1243 w 134593"/>
                  <a:gd name="connsiteY8" fmla="*/ 0 h 369094"/>
                  <a:gd name="connsiteX0" fmla="*/ 2416 w 135766"/>
                  <a:gd name="connsiteY0" fmla="*/ 0 h 369094"/>
                  <a:gd name="connsiteX1" fmla="*/ 135766 w 135766"/>
                  <a:gd name="connsiteY1" fmla="*/ 0 h 369094"/>
                  <a:gd name="connsiteX2" fmla="*/ 135766 w 135766"/>
                  <a:gd name="connsiteY2" fmla="*/ 369094 h 369094"/>
                  <a:gd name="connsiteX3" fmla="*/ 5988 w 135766"/>
                  <a:gd name="connsiteY3" fmla="*/ 369094 h 369094"/>
                  <a:gd name="connsiteX4" fmla="*/ 5988 w 135766"/>
                  <a:gd name="connsiteY4" fmla="*/ 344090 h 369094"/>
                  <a:gd name="connsiteX5" fmla="*/ 109573 w 135766"/>
                  <a:gd name="connsiteY5" fmla="*/ 344090 h 369094"/>
                  <a:gd name="connsiteX6" fmla="*/ 109573 w 135766"/>
                  <a:gd name="connsiteY6" fmla="*/ 27384 h 369094"/>
                  <a:gd name="connsiteX7" fmla="*/ 34 w 135766"/>
                  <a:gd name="connsiteY7" fmla="*/ 27384 h 369094"/>
                  <a:gd name="connsiteX8" fmla="*/ 2416 w 135766"/>
                  <a:gd name="connsiteY8" fmla="*/ 0 h 369094"/>
                  <a:gd name="connsiteX0" fmla="*/ 116 w 133466"/>
                  <a:gd name="connsiteY0" fmla="*/ 0 h 369094"/>
                  <a:gd name="connsiteX1" fmla="*/ 133466 w 133466"/>
                  <a:gd name="connsiteY1" fmla="*/ 0 h 369094"/>
                  <a:gd name="connsiteX2" fmla="*/ 133466 w 133466"/>
                  <a:gd name="connsiteY2" fmla="*/ 369094 h 369094"/>
                  <a:gd name="connsiteX3" fmla="*/ 3688 w 133466"/>
                  <a:gd name="connsiteY3" fmla="*/ 369094 h 369094"/>
                  <a:gd name="connsiteX4" fmla="*/ 3688 w 133466"/>
                  <a:gd name="connsiteY4" fmla="*/ 344090 h 369094"/>
                  <a:gd name="connsiteX5" fmla="*/ 107273 w 133466"/>
                  <a:gd name="connsiteY5" fmla="*/ 344090 h 369094"/>
                  <a:gd name="connsiteX6" fmla="*/ 107273 w 133466"/>
                  <a:gd name="connsiteY6" fmla="*/ 27384 h 369094"/>
                  <a:gd name="connsiteX7" fmla="*/ 115 w 133466"/>
                  <a:gd name="connsiteY7" fmla="*/ 30956 h 369094"/>
                  <a:gd name="connsiteX8" fmla="*/ 116 w 133466"/>
                  <a:gd name="connsiteY8" fmla="*/ 0 h 369094"/>
                  <a:gd name="connsiteX0" fmla="*/ 116 w 133466"/>
                  <a:gd name="connsiteY0" fmla="*/ 0 h 369094"/>
                  <a:gd name="connsiteX1" fmla="*/ 133466 w 133466"/>
                  <a:gd name="connsiteY1" fmla="*/ 0 h 369094"/>
                  <a:gd name="connsiteX2" fmla="*/ 133466 w 133466"/>
                  <a:gd name="connsiteY2" fmla="*/ 369094 h 369094"/>
                  <a:gd name="connsiteX3" fmla="*/ 3688 w 133466"/>
                  <a:gd name="connsiteY3" fmla="*/ 369094 h 369094"/>
                  <a:gd name="connsiteX4" fmla="*/ 3688 w 133466"/>
                  <a:gd name="connsiteY4" fmla="*/ 344090 h 369094"/>
                  <a:gd name="connsiteX5" fmla="*/ 107273 w 133466"/>
                  <a:gd name="connsiteY5" fmla="*/ 344090 h 369094"/>
                  <a:gd name="connsiteX6" fmla="*/ 107273 w 133466"/>
                  <a:gd name="connsiteY6" fmla="*/ 27384 h 369094"/>
                  <a:gd name="connsiteX7" fmla="*/ 115 w 133466"/>
                  <a:gd name="connsiteY7" fmla="*/ 27384 h 369094"/>
                  <a:gd name="connsiteX8" fmla="*/ 116 w 133466"/>
                  <a:gd name="connsiteY8" fmla="*/ 0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66" h="369094">
                    <a:moveTo>
                      <a:pt x="116" y="0"/>
                    </a:moveTo>
                    <a:lnTo>
                      <a:pt x="133466" y="0"/>
                    </a:lnTo>
                    <a:lnTo>
                      <a:pt x="133466" y="369094"/>
                    </a:lnTo>
                    <a:lnTo>
                      <a:pt x="3688" y="369094"/>
                    </a:lnTo>
                    <a:lnTo>
                      <a:pt x="3688" y="344090"/>
                    </a:lnTo>
                    <a:lnTo>
                      <a:pt x="107273" y="344090"/>
                    </a:lnTo>
                    <a:lnTo>
                      <a:pt x="107273" y="27384"/>
                    </a:lnTo>
                    <a:lnTo>
                      <a:pt x="115" y="27384"/>
                    </a:lnTo>
                    <a:cubicBezTo>
                      <a:pt x="-282" y="16272"/>
                      <a:pt x="513" y="11112"/>
                      <a:pt x="116"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2"/>
                  </a:solidFill>
                </a:endParaRPr>
              </a:p>
            </p:txBody>
          </p:sp>
        </p:grpSp>
        <p:grpSp>
          <p:nvGrpSpPr>
            <p:cNvPr id="22" name="Group 21">
              <a:extLst>
                <a:ext uri="{FF2B5EF4-FFF2-40B4-BE49-F238E27FC236}">
                  <a16:creationId xmlns:a16="http://schemas.microsoft.com/office/drawing/2014/main" id="{990DD271-D093-49C0-A3C2-52B392E9F284}"/>
                </a:ext>
              </a:extLst>
            </p:cNvPr>
            <p:cNvGrpSpPr/>
            <p:nvPr/>
          </p:nvGrpSpPr>
          <p:grpSpPr>
            <a:xfrm flipH="1">
              <a:off x="454701" y="1776565"/>
              <a:ext cx="133466" cy="369094"/>
              <a:chOff x="855942" y="1769269"/>
              <a:chExt cx="133466" cy="369094"/>
            </a:xfrm>
            <a:grpFill/>
          </p:grpSpPr>
          <p:grpSp>
            <p:nvGrpSpPr>
              <p:cNvPr id="23" name="Group 22">
                <a:extLst>
                  <a:ext uri="{FF2B5EF4-FFF2-40B4-BE49-F238E27FC236}">
                    <a16:creationId xmlns:a16="http://schemas.microsoft.com/office/drawing/2014/main" id="{66398544-83E2-4F60-9634-6D6F4763D452}"/>
                  </a:ext>
                </a:extLst>
              </p:cNvPr>
              <p:cNvGrpSpPr/>
              <p:nvPr/>
            </p:nvGrpSpPr>
            <p:grpSpPr>
              <a:xfrm>
                <a:off x="860821" y="1828298"/>
                <a:ext cx="78821" cy="259033"/>
                <a:chOff x="812957" y="1879495"/>
                <a:chExt cx="126686" cy="259033"/>
              </a:xfrm>
              <a:grpFill/>
            </p:grpSpPr>
            <p:sp>
              <p:nvSpPr>
                <p:cNvPr id="25" name="Rectangle 6">
                  <a:extLst>
                    <a:ext uri="{FF2B5EF4-FFF2-40B4-BE49-F238E27FC236}">
                      <a16:creationId xmlns:a16="http://schemas.microsoft.com/office/drawing/2014/main" id="{6EA50A33-373A-4B3F-BD36-53B63B07294C}"/>
                    </a:ext>
                  </a:extLst>
                </p:cNvPr>
                <p:cNvSpPr>
                  <a:spLocks noChangeArrowheads="1"/>
                </p:cNvSpPr>
                <p:nvPr/>
              </p:nvSpPr>
              <p:spPr bwMode="auto">
                <a:xfrm>
                  <a:off x="812957" y="1879495"/>
                  <a:ext cx="126686" cy="2901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26" name="Rectangle 7">
                  <a:extLst>
                    <a:ext uri="{FF2B5EF4-FFF2-40B4-BE49-F238E27FC236}">
                      <a16:creationId xmlns:a16="http://schemas.microsoft.com/office/drawing/2014/main" id="{369B6124-4E11-4A0D-A628-16C3796C8F9C}"/>
                    </a:ext>
                  </a:extLst>
                </p:cNvPr>
                <p:cNvSpPr>
                  <a:spLocks noChangeArrowheads="1"/>
                </p:cNvSpPr>
                <p:nvPr/>
              </p:nvSpPr>
              <p:spPr bwMode="auto">
                <a:xfrm>
                  <a:off x="812957" y="1937530"/>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27" name="Rectangle 8">
                  <a:extLst>
                    <a:ext uri="{FF2B5EF4-FFF2-40B4-BE49-F238E27FC236}">
                      <a16:creationId xmlns:a16="http://schemas.microsoft.com/office/drawing/2014/main" id="{670E3C6C-0373-4DBF-9738-9C5893C3ECD8}"/>
                    </a:ext>
                  </a:extLst>
                </p:cNvPr>
                <p:cNvSpPr>
                  <a:spLocks noChangeArrowheads="1"/>
                </p:cNvSpPr>
                <p:nvPr/>
              </p:nvSpPr>
              <p:spPr bwMode="auto">
                <a:xfrm>
                  <a:off x="812957" y="1994856"/>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28" name="Rectangle 9">
                  <a:extLst>
                    <a:ext uri="{FF2B5EF4-FFF2-40B4-BE49-F238E27FC236}">
                      <a16:creationId xmlns:a16="http://schemas.microsoft.com/office/drawing/2014/main" id="{602EDCB1-8426-4144-9CE1-F4CC84D6C506}"/>
                    </a:ext>
                  </a:extLst>
                </p:cNvPr>
                <p:cNvSpPr>
                  <a:spLocks noChangeArrowheads="1"/>
                </p:cNvSpPr>
                <p:nvPr/>
              </p:nvSpPr>
              <p:spPr bwMode="auto">
                <a:xfrm>
                  <a:off x="812957" y="2052184"/>
                  <a:ext cx="126686" cy="283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sp>
              <p:nvSpPr>
                <p:cNvPr id="29" name="Rectangle 10">
                  <a:extLst>
                    <a:ext uri="{FF2B5EF4-FFF2-40B4-BE49-F238E27FC236}">
                      <a16:creationId xmlns:a16="http://schemas.microsoft.com/office/drawing/2014/main" id="{38D06330-AB52-4DD2-877A-5ACEE80D6D59}"/>
                    </a:ext>
                  </a:extLst>
                </p:cNvPr>
                <p:cNvSpPr>
                  <a:spLocks noChangeArrowheads="1"/>
                </p:cNvSpPr>
                <p:nvPr/>
              </p:nvSpPr>
              <p:spPr bwMode="auto">
                <a:xfrm>
                  <a:off x="812957" y="2109510"/>
                  <a:ext cx="126686" cy="2901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sz="1000">
                    <a:latin typeface="+mn-lt"/>
                  </a:endParaRPr>
                </a:p>
              </p:txBody>
            </p:sp>
          </p:grpSp>
          <p:sp>
            <p:nvSpPr>
              <p:cNvPr id="24" name="Freeform: Shape 23">
                <a:extLst>
                  <a:ext uri="{FF2B5EF4-FFF2-40B4-BE49-F238E27FC236}">
                    <a16:creationId xmlns:a16="http://schemas.microsoft.com/office/drawing/2014/main" id="{70DA366A-C04B-42D7-9E1A-3CDB4BFF82C2}"/>
                  </a:ext>
                </a:extLst>
              </p:cNvPr>
              <p:cNvSpPr/>
              <p:nvPr/>
            </p:nvSpPr>
            <p:spPr>
              <a:xfrm>
                <a:off x="855942" y="1769269"/>
                <a:ext cx="133466" cy="369094"/>
              </a:xfrm>
              <a:custGeom>
                <a:avLst/>
                <a:gdLst>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0 w 133350"/>
                  <a:gd name="connsiteY7"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47625 w 133350"/>
                  <a:gd name="connsiteY7" fmla="*/ 1428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1190 w 133350"/>
                  <a:gd name="connsiteY7" fmla="*/ 33337 h 369094"/>
                  <a:gd name="connsiteX8" fmla="*/ 0 w 133350"/>
                  <a:gd name="connsiteY8" fmla="*/ 0 h 369094"/>
                  <a:gd name="connsiteX0" fmla="*/ 0 w 133350"/>
                  <a:gd name="connsiteY0" fmla="*/ 0 h 369094"/>
                  <a:gd name="connsiteX1" fmla="*/ 133350 w 133350"/>
                  <a:gd name="connsiteY1" fmla="*/ 0 h 369094"/>
                  <a:gd name="connsiteX2" fmla="*/ 133350 w 133350"/>
                  <a:gd name="connsiteY2" fmla="*/ 369094 h 369094"/>
                  <a:gd name="connsiteX3" fmla="*/ 3572 w 133350"/>
                  <a:gd name="connsiteY3" fmla="*/ 369094 h 369094"/>
                  <a:gd name="connsiteX4" fmla="*/ 3572 w 133350"/>
                  <a:gd name="connsiteY4" fmla="*/ 344090 h 369094"/>
                  <a:gd name="connsiteX5" fmla="*/ 107157 w 133350"/>
                  <a:gd name="connsiteY5" fmla="*/ 344090 h 369094"/>
                  <a:gd name="connsiteX6" fmla="*/ 107157 w 133350"/>
                  <a:gd name="connsiteY6" fmla="*/ 27384 h 369094"/>
                  <a:gd name="connsiteX7" fmla="*/ 1190 w 133350"/>
                  <a:gd name="connsiteY7" fmla="*/ 27384 h 369094"/>
                  <a:gd name="connsiteX8" fmla="*/ 0 w 133350"/>
                  <a:gd name="connsiteY8" fmla="*/ 0 h 369094"/>
                  <a:gd name="connsiteX0" fmla="*/ 1243 w 134593"/>
                  <a:gd name="connsiteY0" fmla="*/ 0 h 369094"/>
                  <a:gd name="connsiteX1" fmla="*/ 134593 w 134593"/>
                  <a:gd name="connsiteY1" fmla="*/ 0 h 369094"/>
                  <a:gd name="connsiteX2" fmla="*/ 134593 w 134593"/>
                  <a:gd name="connsiteY2" fmla="*/ 369094 h 369094"/>
                  <a:gd name="connsiteX3" fmla="*/ 4815 w 134593"/>
                  <a:gd name="connsiteY3" fmla="*/ 369094 h 369094"/>
                  <a:gd name="connsiteX4" fmla="*/ 4815 w 134593"/>
                  <a:gd name="connsiteY4" fmla="*/ 344090 h 369094"/>
                  <a:gd name="connsiteX5" fmla="*/ 108400 w 134593"/>
                  <a:gd name="connsiteY5" fmla="*/ 344090 h 369094"/>
                  <a:gd name="connsiteX6" fmla="*/ 108400 w 134593"/>
                  <a:gd name="connsiteY6" fmla="*/ 27384 h 369094"/>
                  <a:gd name="connsiteX7" fmla="*/ 52 w 134593"/>
                  <a:gd name="connsiteY7" fmla="*/ 27384 h 369094"/>
                  <a:gd name="connsiteX8" fmla="*/ 1243 w 134593"/>
                  <a:gd name="connsiteY8" fmla="*/ 0 h 369094"/>
                  <a:gd name="connsiteX0" fmla="*/ 2416 w 135766"/>
                  <a:gd name="connsiteY0" fmla="*/ 0 h 369094"/>
                  <a:gd name="connsiteX1" fmla="*/ 135766 w 135766"/>
                  <a:gd name="connsiteY1" fmla="*/ 0 h 369094"/>
                  <a:gd name="connsiteX2" fmla="*/ 135766 w 135766"/>
                  <a:gd name="connsiteY2" fmla="*/ 369094 h 369094"/>
                  <a:gd name="connsiteX3" fmla="*/ 5988 w 135766"/>
                  <a:gd name="connsiteY3" fmla="*/ 369094 h 369094"/>
                  <a:gd name="connsiteX4" fmla="*/ 5988 w 135766"/>
                  <a:gd name="connsiteY4" fmla="*/ 344090 h 369094"/>
                  <a:gd name="connsiteX5" fmla="*/ 109573 w 135766"/>
                  <a:gd name="connsiteY5" fmla="*/ 344090 h 369094"/>
                  <a:gd name="connsiteX6" fmla="*/ 109573 w 135766"/>
                  <a:gd name="connsiteY6" fmla="*/ 27384 h 369094"/>
                  <a:gd name="connsiteX7" fmla="*/ 34 w 135766"/>
                  <a:gd name="connsiteY7" fmla="*/ 27384 h 369094"/>
                  <a:gd name="connsiteX8" fmla="*/ 2416 w 135766"/>
                  <a:gd name="connsiteY8" fmla="*/ 0 h 369094"/>
                  <a:gd name="connsiteX0" fmla="*/ 116 w 133466"/>
                  <a:gd name="connsiteY0" fmla="*/ 0 h 369094"/>
                  <a:gd name="connsiteX1" fmla="*/ 133466 w 133466"/>
                  <a:gd name="connsiteY1" fmla="*/ 0 h 369094"/>
                  <a:gd name="connsiteX2" fmla="*/ 133466 w 133466"/>
                  <a:gd name="connsiteY2" fmla="*/ 369094 h 369094"/>
                  <a:gd name="connsiteX3" fmla="*/ 3688 w 133466"/>
                  <a:gd name="connsiteY3" fmla="*/ 369094 h 369094"/>
                  <a:gd name="connsiteX4" fmla="*/ 3688 w 133466"/>
                  <a:gd name="connsiteY4" fmla="*/ 344090 h 369094"/>
                  <a:gd name="connsiteX5" fmla="*/ 107273 w 133466"/>
                  <a:gd name="connsiteY5" fmla="*/ 344090 h 369094"/>
                  <a:gd name="connsiteX6" fmla="*/ 107273 w 133466"/>
                  <a:gd name="connsiteY6" fmla="*/ 27384 h 369094"/>
                  <a:gd name="connsiteX7" fmla="*/ 115 w 133466"/>
                  <a:gd name="connsiteY7" fmla="*/ 30956 h 369094"/>
                  <a:gd name="connsiteX8" fmla="*/ 116 w 133466"/>
                  <a:gd name="connsiteY8" fmla="*/ 0 h 369094"/>
                  <a:gd name="connsiteX0" fmla="*/ 116 w 133466"/>
                  <a:gd name="connsiteY0" fmla="*/ 0 h 369094"/>
                  <a:gd name="connsiteX1" fmla="*/ 133466 w 133466"/>
                  <a:gd name="connsiteY1" fmla="*/ 0 h 369094"/>
                  <a:gd name="connsiteX2" fmla="*/ 133466 w 133466"/>
                  <a:gd name="connsiteY2" fmla="*/ 369094 h 369094"/>
                  <a:gd name="connsiteX3" fmla="*/ 3688 w 133466"/>
                  <a:gd name="connsiteY3" fmla="*/ 369094 h 369094"/>
                  <a:gd name="connsiteX4" fmla="*/ 3688 w 133466"/>
                  <a:gd name="connsiteY4" fmla="*/ 344090 h 369094"/>
                  <a:gd name="connsiteX5" fmla="*/ 107273 w 133466"/>
                  <a:gd name="connsiteY5" fmla="*/ 344090 h 369094"/>
                  <a:gd name="connsiteX6" fmla="*/ 107273 w 133466"/>
                  <a:gd name="connsiteY6" fmla="*/ 27384 h 369094"/>
                  <a:gd name="connsiteX7" fmla="*/ 115 w 133466"/>
                  <a:gd name="connsiteY7" fmla="*/ 27384 h 369094"/>
                  <a:gd name="connsiteX8" fmla="*/ 116 w 133466"/>
                  <a:gd name="connsiteY8" fmla="*/ 0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466" h="369094">
                    <a:moveTo>
                      <a:pt x="116" y="0"/>
                    </a:moveTo>
                    <a:lnTo>
                      <a:pt x="133466" y="0"/>
                    </a:lnTo>
                    <a:lnTo>
                      <a:pt x="133466" y="369094"/>
                    </a:lnTo>
                    <a:lnTo>
                      <a:pt x="3688" y="369094"/>
                    </a:lnTo>
                    <a:lnTo>
                      <a:pt x="3688" y="344090"/>
                    </a:lnTo>
                    <a:lnTo>
                      <a:pt x="107273" y="344090"/>
                    </a:lnTo>
                    <a:lnTo>
                      <a:pt x="107273" y="27384"/>
                    </a:lnTo>
                    <a:lnTo>
                      <a:pt x="115" y="27384"/>
                    </a:lnTo>
                    <a:cubicBezTo>
                      <a:pt x="-282" y="16272"/>
                      <a:pt x="513" y="11112"/>
                      <a:pt x="116"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2"/>
                  </a:solidFill>
                </a:endParaRPr>
              </a:p>
            </p:txBody>
          </p:sp>
        </p:grpSp>
      </p:grpSp>
      <p:grpSp>
        <p:nvGrpSpPr>
          <p:cNvPr id="44" name="Group 43">
            <a:extLst>
              <a:ext uri="{FF2B5EF4-FFF2-40B4-BE49-F238E27FC236}">
                <a16:creationId xmlns:a16="http://schemas.microsoft.com/office/drawing/2014/main" id="{34152DC9-60D9-4894-87FC-C56FCCD645BF}"/>
              </a:ext>
            </a:extLst>
          </p:cNvPr>
          <p:cNvGrpSpPr/>
          <p:nvPr/>
        </p:nvGrpSpPr>
        <p:grpSpPr>
          <a:xfrm>
            <a:off x="695141" y="1576884"/>
            <a:ext cx="917147" cy="971737"/>
            <a:chOff x="1502551" y="1801665"/>
            <a:chExt cx="533400" cy="565150"/>
          </a:xfrm>
          <a:solidFill>
            <a:schemeClr val="tx2"/>
          </a:solidFill>
        </p:grpSpPr>
        <p:sp>
          <p:nvSpPr>
            <p:cNvPr id="45" name="Freeform 16">
              <a:extLst>
                <a:ext uri="{FF2B5EF4-FFF2-40B4-BE49-F238E27FC236}">
                  <a16:creationId xmlns:a16="http://schemas.microsoft.com/office/drawing/2014/main" id="{3E712E66-B69F-4919-8CF1-5FB0EC1656E6}"/>
                </a:ext>
              </a:extLst>
            </p:cNvPr>
            <p:cNvSpPr>
              <a:spLocks noEditPoints="1"/>
            </p:cNvSpPr>
            <p:nvPr/>
          </p:nvSpPr>
          <p:spPr bwMode="auto">
            <a:xfrm>
              <a:off x="1732738" y="1801665"/>
              <a:ext cx="303213" cy="565150"/>
            </a:xfrm>
            <a:custGeom>
              <a:avLst/>
              <a:gdLst>
                <a:gd name="T0" fmla="*/ 117 w 125"/>
                <a:gd name="T1" fmla="*/ 128 h 234"/>
                <a:gd name="T2" fmla="*/ 106 w 125"/>
                <a:gd name="T3" fmla="*/ 128 h 234"/>
                <a:gd name="T4" fmla="*/ 106 w 125"/>
                <a:gd name="T5" fmla="*/ 79 h 234"/>
                <a:gd name="T6" fmla="*/ 82 w 125"/>
                <a:gd name="T7" fmla="*/ 55 h 234"/>
                <a:gd name="T8" fmla="*/ 73 w 125"/>
                <a:gd name="T9" fmla="*/ 55 h 234"/>
                <a:gd name="T10" fmla="*/ 83 w 125"/>
                <a:gd name="T11" fmla="*/ 32 h 234"/>
                <a:gd name="T12" fmla="*/ 53 w 125"/>
                <a:gd name="T13" fmla="*/ 0 h 234"/>
                <a:gd name="T14" fmla="*/ 23 w 125"/>
                <a:gd name="T15" fmla="*/ 32 h 234"/>
                <a:gd name="T16" fmla="*/ 33 w 125"/>
                <a:gd name="T17" fmla="*/ 55 h 234"/>
                <a:gd name="T18" fmla="*/ 24 w 125"/>
                <a:gd name="T19" fmla="*/ 55 h 234"/>
                <a:gd name="T20" fmla="*/ 0 w 125"/>
                <a:gd name="T21" fmla="*/ 79 h 234"/>
                <a:gd name="T22" fmla="*/ 0 w 125"/>
                <a:gd name="T23" fmla="*/ 127 h 234"/>
                <a:gd name="T24" fmla="*/ 22 w 125"/>
                <a:gd name="T25" fmla="*/ 150 h 234"/>
                <a:gd name="T26" fmla="*/ 22 w 125"/>
                <a:gd name="T27" fmla="*/ 221 h 234"/>
                <a:gd name="T28" fmla="*/ 35 w 125"/>
                <a:gd name="T29" fmla="*/ 234 h 234"/>
                <a:gd name="T30" fmla="*/ 71 w 125"/>
                <a:gd name="T31" fmla="*/ 234 h 234"/>
                <a:gd name="T32" fmla="*/ 85 w 125"/>
                <a:gd name="T33" fmla="*/ 221 h 234"/>
                <a:gd name="T34" fmla="*/ 85 w 125"/>
                <a:gd name="T35" fmla="*/ 187 h 234"/>
                <a:gd name="T36" fmla="*/ 117 w 125"/>
                <a:gd name="T37" fmla="*/ 187 h 234"/>
                <a:gd name="T38" fmla="*/ 125 w 125"/>
                <a:gd name="T39" fmla="*/ 179 h 234"/>
                <a:gd name="T40" fmla="*/ 125 w 125"/>
                <a:gd name="T41" fmla="*/ 136 h 234"/>
                <a:gd name="T42" fmla="*/ 117 w 125"/>
                <a:gd name="T43" fmla="*/ 128 h 234"/>
                <a:gd name="T44" fmla="*/ 31 w 125"/>
                <a:gd name="T45" fmla="*/ 32 h 234"/>
                <a:gd name="T46" fmla="*/ 53 w 125"/>
                <a:gd name="T47" fmla="*/ 8 h 234"/>
                <a:gd name="T48" fmla="*/ 75 w 125"/>
                <a:gd name="T49" fmla="*/ 32 h 234"/>
                <a:gd name="T50" fmla="*/ 53 w 125"/>
                <a:gd name="T51" fmla="*/ 55 h 234"/>
                <a:gd name="T52" fmla="*/ 31 w 125"/>
                <a:gd name="T53" fmla="*/ 32 h 234"/>
                <a:gd name="T54" fmla="*/ 30 w 125"/>
                <a:gd name="T55" fmla="*/ 221 h 234"/>
                <a:gd name="T56" fmla="*/ 30 w 125"/>
                <a:gd name="T57" fmla="*/ 87 h 234"/>
                <a:gd name="T58" fmla="*/ 26 w 125"/>
                <a:gd name="T59" fmla="*/ 83 h 234"/>
                <a:gd name="T60" fmla="*/ 22 w 125"/>
                <a:gd name="T61" fmla="*/ 87 h 234"/>
                <a:gd name="T62" fmla="*/ 22 w 125"/>
                <a:gd name="T63" fmla="*/ 142 h 234"/>
                <a:gd name="T64" fmla="*/ 8 w 125"/>
                <a:gd name="T65" fmla="*/ 127 h 234"/>
                <a:gd name="T66" fmla="*/ 8 w 125"/>
                <a:gd name="T67" fmla="*/ 79 h 234"/>
                <a:gd name="T68" fmla="*/ 24 w 125"/>
                <a:gd name="T69" fmla="*/ 63 h 234"/>
                <a:gd name="T70" fmla="*/ 82 w 125"/>
                <a:gd name="T71" fmla="*/ 63 h 234"/>
                <a:gd name="T72" fmla="*/ 98 w 125"/>
                <a:gd name="T73" fmla="*/ 79 h 234"/>
                <a:gd name="T74" fmla="*/ 98 w 125"/>
                <a:gd name="T75" fmla="*/ 128 h 234"/>
                <a:gd name="T76" fmla="*/ 85 w 125"/>
                <a:gd name="T77" fmla="*/ 128 h 234"/>
                <a:gd name="T78" fmla="*/ 85 w 125"/>
                <a:gd name="T79" fmla="*/ 87 h 234"/>
                <a:gd name="T80" fmla="*/ 81 w 125"/>
                <a:gd name="T81" fmla="*/ 83 h 234"/>
                <a:gd name="T82" fmla="*/ 77 w 125"/>
                <a:gd name="T83" fmla="*/ 87 h 234"/>
                <a:gd name="T84" fmla="*/ 77 w 125"/>
                <a:gd name="T85" fmla="*/ 128 h 234"/>
                <a:gd name="T86" fmla="*/ 57 w 125"/>
                <a:gd name="T87" fmla="*/ 128 h 234"/>
                <a:gd name="T88" fmla="*/ 49 w 125"/>
                <a:gd name="T89" fmla="*/ 136 h 234"/>
                <a:gd name="T90" fmla="*/ 49 w 125"/>
                <a:gd name="T91" fmla="*/ 178 h 234"/>
                <a:gd name="T92" fmla="*/ 49 w 125"/>
                <a:gd name="T93" fmla="*/ 179 h 234"/>
                <a:gd name="T94" fmla="*/ 49 w 125"/>
                <a:gd name="T95" fmla="*/ 226 h 234"/>
                <a:gd name="T96" fmla="*/ 35 w 125"/>
                <a:gd name="T97" fmla="*/ 226 h 234"/>
                <a:gd name="T98" fmla="*/ 30 w 125"/>
                <a:gd name="T99" fmla="*/ 221 h 234"/>
                <a:gd name="T100" fmla="*/ 77 w 125"/>
                <a:gd name="T101" fmla="*/ 221 h 234"/>
                <a:gd name="T102" fmla="*/ 71 w 125"/>
                <a:gd name="T103" fmla="*/ 226 h 234"/>
                <a:gd name="T104" fmla="*/ 57 w 125"/>
                <a:gd name="T105" fmla="*/ 226 h 234"/>
                <a:gd name="T106" fmla="*/ 57 w 125"/>
                <a:gd name="T107" fmla="*/ 187 h 234"/>
                <a:gd name="T108" fmla="*/ 77 w 125"/>
                <a:gd name="T109" fmla="*/ 187 h 234"/>
                <a:gd name="T110" fmla="*/ 77 w 125"/>
                <a:gd name="T111" fmla="*/ 221 h 234"/>
                <a:gd name="T112" fmla="*/ 57 w 125"/>
                <a:gd name="T113" fmla="*/ 179 h 234"/>
                <a:gd name="T114" fmla="*/ 57 w 125"/>
                <a:gd name="T115" fmla="*/ 178 h 234"/>
                <a:gd name="T116" fmla="*/ 57 w 125"/>
                <a:gd name="T117" fmla="*/ 136 h 234"/>
                <a:gd name="T118" fmla="*/ 117 w 125"/>
                <a:gd name="T119" fmla="*/ 136 h 234"/>
                <a:gd name="T120" fmla="*/ 117 w 125"/>
                <a:gd name="T121" fmla="*/ 179 h 234"/>
                <a:gd name="T122" fmla="*/ 57 w 125"/>
                <a:gd name="T123"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234">
                  <a:moveTo>
                    <a:pt x="117" y="128"/>
                  </a:moveTo>
                  <a:cubicBezTo>
                    <a:pt x="106" y="128"/>
                    <a:pt x="106" y="128"/>
                    <a:pt x="106" y="128"/>
                  </a:cubicBezTo>
                  <a:cubicBezTo>
                    <a:pt x="106" y="79"/>
                    <a:pt x="106" y="79"/>
                    <a:pt x="106" y="79"/>
                  </a:cubicBezTo>
                  <a:cubicBezTo>
                    <a:pt x="106" y="66"/>
                    <a:pt x="95" y="55"/>
                    <a:pt x="82" y="55"/>
                  </a:cubicBezTo>
                  <a:cubicBezTo>
                    <a:pt x="73" y="55"/>
                    <a:pt x="73" y="55"/>
                    <a:pt x="73" y="55"/>
                  </a:cubicBezTo>
                  <a:cubicBezTo>
                    <a:pt x="79" y="50"/>
                    <a:pt x="83" y="41"/>
                    <a:pt x="83" y="32"/>
                  </a:cubicBezTo>
                  <a:cubicBezTo>
                    <a:pt x="83" y="15"/>
                    <a:pt x="69" y="0"/>
                    <a:pt x="53" y="0"/>
                  </a:cubicBezTo>
                  <a:cubicBezTo>
                    <a:pt x="37" y="0"/>
                    <a:pt x="23" y="15"/>
                    <a:pt x="23" y="32"/>
                  </a:cubicBezTo>
                  <a:cubicBezTo>
                    <a:pt x="23" y="41"/>
                    <a:pt x="27" y="50"/>
                    <a:pt x="33" y="55"/>
                  </a:cubicBezTo>
                  <a:cubicBezTo>
                    <a:pt x="24" y="55"/>
                    <a:pt x="24" y="55"/>
                    <a:pt x="24" y="55"/>
                  </a:cubicBezTo>
                  <a:cubicBezTo>
                    <a:pt x="11" y="55"/>
                    <a:pt x="0" y="66"/>
                    <a:pt x="0" y="79"/>
                  </a:cubicBezTo>
                  <a:cubicBezTo>
                    <a:pt x="0" y="127"/>
                    <a:pt x="0" y="127"/>
                    <a:pt x="0" y="127"/>
                  </a:cubicBezTo>
                  <a:cubicBezTo>
                    <a:pt x="0" y="139"/>
                    <a:pt x="10" y="149"/>
                    <a:pt x="22" y="150"/>
                  </a:cubicBezTo>
                  <a:cubicBezTo>
                    <a:pt x="22" y="221"/>
                    <a:pt x="22" y="221"/>
                    <a:pt x="22" y="221"/>
                  </a:cubicBezTo>
                  <a:cubicBezTo>
                    <a:pt x="22" y="228"/>
                    <a:pt x="27" y="234"/>
                    <a:pt x="35" y="234"/>
                  </a:cubicBezTo>
                  <a:cubicBezTo>
                    <a:pt x="71" y="234"/>
                    <a:pt x="71" y="234"/>
                    <a:pt x="71" y="234"/>
                  </a:cubicBezTo>
                  <a:cubicBezTo>
                    <a:pt x="79" y="234"/>
                    <a:pt x="85" y="228"/>
                    <a:pt x="85" y="221"/>
                  </a:cubicBezTo>
                  <a:cubicBezTo>
                    <a:pt x="85" y="187"/>
                    <a:pt x="85" y="187"/>
                    <a:pt x="85" y="187"/>
                  </a:cubicBezTo>
                  <a:cubicBezTo>
                    <a:pt x="117" y="187"/>
                    <a:pt x="117" y="187"/>
                    <a:pt x="117" y="187"/>
                  </a:cubicBezTo>
                  <a:cubicBezTo>
                    <a:pt x="121" y="187"/>
                    <a:pt x="125" y="184"/>
                    <a:pt x="125" y="179"/>
                  </a:cubicBezTo>
                  <a:cubicBezTo>
                    <a:pt x="125" y="136"/>
                    <a:pt x="125" y="136"/>
                    <a:pt x="125" y="136"/>
                  </a:cubicBezTo>
                  <a:cubicBezTo>
                    <a:pt x="125" y="132"/>
                    <a:pt x="121" y="128"/>
                    <a:pt x="117" y="128"/>
                  </a:cubicBezTo>
                  <a:close/>
                  <a:moveTo>
                    <a:pt x="31" y="32"/>
                  </a:moveTo>
                  <a:cubicBezTo>
                    <a:pt x="31" y="19"/>
                    <a:pt x="41" y="8"/>
                    <a:pt x="53" y="8"/>
                  </a:cubicBezTo>
                  <a:cubicBezTo>
                    <a:pt x="65" y="8"/>
                    <a:pt x="75" y="19"/>
                    <a:pt x="75" y="32"/>
                  </a:cubicBezTo>
                  <a:cubicBezTo>
                    <a:pt x="75" y="45"/>
                    <a:pt x="65" y="55"/>
                    <a:pt x="53" y="55"/>
                  </a:cubicBezTo>
                  <a:cubicBezTo>
                    <a:pt x="41" y="55"/>
                    <a:pt x="31" y="45"/>
                    <a:pt x="31" y="32"/>
                  </a:cubicBezTo>
                  <a:close/>
                  <a:moveTo>
                    <a:pt x="30" y="221"/>
                  </a:moveTo>
                  <a:cubicBezTo>
                    <a:pt x="30" y="87"/>
                    <a:pt x="30" y="87"/>
                    <a:pt x="30" y="87"/>
                  </a:cubicBezTo>
                  <a:cubicBezTo>
                    <a:pt x="30" y="84"/>
                    <a:pt x="28" y="83"/>
                    <a:pt x="26" y="83"/>
                  </a:cubicBezTo>
                  <a:cubicBezTo>
                    <a:pt x="23" y="83"/>
                    <a:pt x="22" y="84"/>
                    <a:pt x="22" y="87"/>
                  </a:cubicBezTo>
                  <a:cubicBezTo>
                    <a:pt x="22" y="142"/>
                    <a:pt x="22" y="142"/>
                    <a:pt x="22" y="142"/>
                  </a:cubicBezTo>
                  <a:cubicBezTo>
                    <a:pt x="14" y="141"/>
                    <a:pt x="8" y="135"/>
                    <a:pt x="8" y="127"/>
                  </a:cubicBezTo>
                  <a:cubicBezTo>
                    <a:pt x="8" y="79"/>
                    <a:pt x="8" y="79"/>
                    <a:pt x="8" y="79"/>
                  </a:cubicBezTo>
                  <a:cubicBezTo>
                    <a:pt x="8" y="71"/>
                    <a:pt x="16" y="63"/>
                    <a:pt x="24" y="63"/>
                  </a:cubicBezTo>
                  <a:cubicBezTo>
                    <a:pt x="82" y="63"/>
                    <a:pt x="82" y="63"/>
                    <a:pt x="82" y="63"/>
                  </a:cubicBezTo>
                  <a:cubicBezTo>
                    <a:pt x="91" y="63"/>
                    <a:pt x="98" y="71"/>
                    <a:pt x="98" y="79"/>
                  </a:cubicBezTo>
                  <a:cubicBezTo>
                    <a:pt x="98" y="128"/>
                    <a:pt x="98" y="128"/>
                    <a:pt x="98" y="128"/>
                  </a:cubicBezTo>
                  <a:cubicBezTo>
                    <a:pt x="85" y="128"/>
                    <a:pt x="85" y="128"/>
                    <a:pt x="85" y="128"/>
                  </a:cubicBezTo>
                  <a:cubicBezTo>
                    <a:pt x="85" y="87"/>
                    <a:pt x="85" y="87"/>
                    <a:pt x="85" y="87"/>
                  </a:cubicBezTo>
                  <a:cubicBezTo>
                    <a:pt x="85" y="84"/>
                    <a:pt x="83" y="83"/>
                    <a:pt x="81" y="83"/>
                  </a:cubicBezTo>
                  <a:cubicBezTo>
                    <a:pt x="78" y="83"/>
                    <a:pt x="77" y="84"/>
                    <a:pt x="77" y="87"/>
                  </a:cubicBezTo>
                  <a:cubicBezTo>
                    <a:pt x="77" y="128"/>
                    <a:pt x="77" y="128"/>
                    <a:pt x="77" y="128"/>
                  </a:cubicBezTo>
                  <a:cubicBezTo>
                    <a:pt x="57" y="128"/>
                    <a:pt x="57" y="128"/>
                    <a:pt x="57" y="128"/>
                  </a:cubicBezTo>
                  <a:cubicBezTo>
                    <a:pt x="53" y="128"/>
                    <a:pt x="49" y="132"/>
                    <a:pt x="49" y="136"/>
                  </a:cubicBezTo>
                  <a:cubicBezTo>
                    <a:pt x="49" y="178"/>
                    <a:pt x="49" y="178"/>
                    <a:pt x="49" y="178"/>
                  </a:cubicBezTo>
                  <a:cubicBezTo>
                    <a:pt x="49" y="179"/>
                    <a:pt x="49" y="179"/>
                    <a:pt x="49" y="179"/>
                  </a:cubicBezTo>
                  <a:cubicBezTo>
                    <a:pt x="49" y="226"/>
                    <a:pt x="49" y="226"/>
                    <a:pt x="49" y="226"/>
                  </a:cubicBezTo>
                  <a:cubicBezTo>
                    <a:pt x="35" y="226"/>
                    <a:pt x="35" y="226"/>
                    <a:pt x="35" y="226"/>
                  </a:cubicBezTo>
                  <a:cubicBezTo>
                    <a:pt x="32" y="226"/>
                    <a:pt x="30" y="224"/>
                    <a:pt x="30" y="221"/>
                  </a:cubicBezTo>
                  <a:close/>
                  <a:moveTo>
                    <a:pt x="77" y="221"/>
                  </a:moveTo>
                  <a:cubicBezTo>
                    <a:pt x="77" y="224"/>
                    <a:pt x="74" y="226"/>
                    <a:pt x="71" y="226"/>
                  </a:cubicBezTo>
                  <a:cubicBezTo>
                    <a:pt x="57" y="226"/>
                    <a:pt x="57" y="226"/>
                    <a:pt x="57" y="226"/>
                  </a:cubicBezTo>
                  <a:cubicBezTo>
                    <a:pt x="57" y="187"/>
                    <a:pt x="57" y="187"/>
                    <a:pt x="57" y="187"/>
                  </a:cubicBezTo>
                  <a:cubicBezTo>
                    <a:pt x="77" y="187"/>
                    <a:pt x="77" y="187"/>
                    <a:pt x="77" y="187"/>
                  </a:cubicBezTo>
                  <a:lnTo>
                    <a:pt x="77" y="221"/>
                  </a:lnTo>
                  <a:close/>
                  <a:moveTo>
                    <a:pt x="57" y="179"/>
                  </a:moveTo>
                  <a:cubicBezTo>
                    <a:pt x="57" y="178"/>
                    <a:pt x="57" y="178"/>
                    <a:pt x="57" y="178"/>
                  </a:cubicBezTo>
                  <a:cubicBezTo>
                    <a:pt x="57" y="136"/>
                    <a:pt x="57" y="136"/>
                    <a:pt x="57" y="136"/>
                  </a:cubicBezTo>
                  <a:cubicBezTo>
                    <a:pt x="117" y="136"/>
                    <a:pt x="117" y="136"/>
                    <a:pt x="117" y="136"/>
                  </a:cubicBezTo>
                  <a:cubicBezTo>
                    <a:pt x="117" y="179"/>
                    <a:pt x="117" y="179"/>
                    <a:pt x="117" y="179"/>
                  </a:cubicBezTo>
                  <a:lnTo>
                    <a:pt x="57"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D5CB1295-728C-4F89-85A4-9A0033B22AE0}"/>
                </a:ext>
              </a:extLst>
            </p:cNvPr>
            <p:cNvSpPr>
              <a:spLocks/>
            </p:cNvSpPr>
            <p:nvPr/>
          </p:nvSpPr>
          <p:spPr bwMode="auto">
            <a:xfrm>
              <a:off x="1543826" y="1927078"/>
              <a:ext cx="100013" cy="69850"/>
            </a:xfrm>
            <a:custGeom>
              <a:avLst/>
              <a:gdLst>
                <a:gd name="T0" fmla="*/ 10 w 41"/>
                <a:gd name="T1" fmla="*/ 27 h 29"/>
                <a:gd name="T2" fmla="*/ 13 w 41"/>
                <a:gd name="T3" fmla="*/ 29 h 29"/>
                <a:gd name="T4" fmla="*/ 13 w 41"/>
                <a:gd name="T5" fmla="*/ 29 h 29"/>
                <a:gd name="T6" fmla="*/ 16 w 41"/>
                <a:gd name="T7" fmla="*/ 28 h 29"/>
                <a:gd name="T8" fmla="*/ 39 w 41"/>
                <a:gd name="T9" fmla="*/ 7 h 29"/>
                <a:gd name="T10" fmla="*/ 39 w 41"/>
                <a:gd name="T11" fmla="*/ 1 h 29"/>
                <a:gd name="T12" fmla="*/ 34 w 41"/>
                <a:gd name="T13" fmla="*/ 1 h 29"/>
                <a:gd name="T14" fmla="*/ 14 w 41"/>
                <a:gd name="T15" fmla="*/ 19 h 29"/>
                <a:gd name="T16" fmla="*/ 8 w 41"/>
                <a:gd name="T17" fmla="*/ 11 h 29"/>
                <a:gd name="T18" fmla="*/ 2 w 41"/>
                <a:gd name="T19" fmla="*/ 10 h 29"/>
                <a:gd name="T20" fmla="*/ 1 w 41"/>
                <a:gd name="T21" fmla="*/ 15 h 29"/>
                <a:gd name="T22" fmla="*/ 10 w 41"/>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9">
                  <a:moveTo>
                    <a:pt x="10" y="27"/>
                  </a:moveTo>
                  <a:cubicBezTo>
                    <a:pt x="11" y="28"/>
                    <a:pt x="12" y="29"/>
                    <a:pt x="13" y="29"/>
                  </a:cubicBezTo>
                  <a:cubicBezTo>
                    <a:pt x="13" y="29"/>
                    <a:pt x="13" y="29"/>
                    <a:pt x="13" y="29"/>
                  </a:cubicBezTo>
                  <a:cubicBezTo>
                    <a:pt x="14" y="29"/>
                    <a:pt x="15" y="28"/>
                    <a:pt x="16" y="28"/>
                  </a:cubicBezTo>
                  <a:cubicBezTo>
                    <a:pt x="39" y="7"/>
                    <a:pt x="39" y="7"/>
                    <a:pt x="39" y="7"/>
                  </a:cubicBezTo>
                  <a:cubicBezTo>
                    <a:pt x="41" y="5"/>
                    <a:pt x="41" y="3"/>
                    <a:pt x="39" y="1"/>
                  </a:cubicBezTo>
                  <a:cubicBezTo>
                    <a:pt x="38" y="0"/>
                    <a:pt x="35" y="0"/>
                    <a:pt x="34" y="1"/>
                  </a:cubicBezTo>
                  <a:cubicBezTo>
                    <a:pt x="14" y="19"/>
                    <a:pt x="14" y="19"/>
                    <a:pt x="14" y="19"/>
                  </a:cubicBezTo>
                  <a:cubicBezTo>
                    <a:pt x="8" y="11"/>
                    <a:pt x="8" y="11"/>
                    <a:pt x="8" y="11"/>
                  </a:cubicBezTo>
                  <a:cubicBezTo>
                    <a:pt x="6" y="9"/>
                    <a:pt x="4" y="8"/>
                    <a:pt x="2" y="10"/>
                  </a:cubicBezTo>
                  <a:cubicBezTo>
                    <a:pt x="0" y="11"/>
                    <a:pt x="0" y="14"/>
                    <a:pt x="1" y="15"/>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9C6D3BC5-B3E6-4E30-8973-A0A92F7AA060}"/>
                </a:ext>
              </a:extLst>
            </p:cNvPr>
            <p:cNvSpPr>
              <a:spLocks noEditPoints="1"/>
            </p:cNvSpPr>
            <p:nvPr/>
          </p:nvSpPr>
          <p:spPr bwMode="auto">
            <a:xfrm>
              <a:off x="1502551" y="1871515"/>
              <a:ext cx="179388" cy="179388"/>
            </a:xfrm>
            <a:custGeom>
              <a:avLst/>
              <a:gdLst>
                <a:gd name="T0" fmla="*/ 70 w 74"/>
                <a:gd name="T1" fmla="*/ 0 h 74"/>
                <a:gd name="T2" fmla="*/ 4 w 74"/>
                <a:gd name="T3" fmla="*/ 0 h 74"/>
                <a:gd name="T4" fmla="*/ 0 w 74"/>
                <a:gd name="T5" fmla="*/ 4 h 74"/>
                <a:gd name="T6" fmla="*/ 0 w 74"/>
                <a:gd name="T7" fmla="*/ 70 h 74"/>
                <a:gd name="T8" fmla="*/ 4 w 74"/>
                <a:gd name="T9" fmla="*/ 74 h 74"/>
                <a:gd name="T10" fmla="*/ 70 w 74"/>
                <a:gd name="T11" fmla="*/ 74 h 74"/>
                <a:gd name="T12" fmla="*/ 74 w 74"/>
                <a:gd name="T13" fmla="*/ 70 h 74"/>
                <a:gd name="T14" fmla="*/ 74 w 74"/>
                <a:gd name="T15" fmla="*/ 4 h 74"/>
                <a:gd name="T16" fmla="*/ 73 w 74"/>
                <a:gd name="T17" fmla="*/ 2 h 74"/>
                <a:gd name="T18" fmla="*/ 70 w 74"/>
                <a:gd name="T19" fmla="*/ 0 h 74"/>
                <a:gd name="T20" fmla="*/ 66 w 74"/>
                <a:gd name="T21" fmla="*/ 66 h 74"/>
                <a:gd name="T22" fmla="*/ 8 w 74"/>
                <a:gd name="T23" fmla="*/ 66 h 74"/>
                <a:gd name="T24" fmla="*/ 8 w 74"/>
                <a:gd name="T25" fmla="*/ 8 h 74"/>
                <a:gd name="T26" fmla="*/ 66 w 74"/>
                <a:gd name="T27" fmla="*/ 8 h 74"/>
                <a:gd name="T28" fmla="*/ 66 w 74"/>
                <a:gd name="T29"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4">
                  <a:moveTo>
                    <a:pt x="70" y="0"/>
                  </a:moveTo>
                  <a:cubicBezTo>
                    <a:pt x="4" y="0"/>
                    <a:pt x="4" y="0"/>
                    <a:pt x="4" y="0"/>
                  </a:cubicBezTo>
                  <a:cubicBezTo>
                    <a:pt x="2" y="0"/>
                    <a:pt x="0" y="2"/>
                    <a:pt x="0" y="4"/>
                  </a:cubicBezTo>
                  <a:cubicBezTo>
                    <a:pt x="0" y="70"/>
                    <a:pt x="0" y="70"/>
                    <a:pt x="0" y="70"/>
                  </a:cubicBezTo>
                  <a:cubicBezTo>
                    <a:pt x="0" y="73"/>
                    <a:pt x="2" y="74"/>
                    <a:pt x="4" y="74"/>
                  </a:cubicBezTo>
                  <a:cubicBezTo>
                    <a:pt x="70" y="74"/>
                    <a:pt x="70" y="74"/>
                    <a:pt x="70" y="74"/>
                  </a:cubicBezTo>
                  <a:cubicBezTo>
                    <a:pt x="73" y="74"/>
                    <a:pt x="74" y="73"/>
                    <a:pt x="74" y="70"/>
                  </a:cubicBezTo>
                  <a:cubicBezTo>
                    <a:pt x="74" y="4"/>
                    <a:pt x="74" y="4"/>
                    <a:pt x="74" y="4"/>
                  </a:cubicBezTo>
                  <a:cubicBezTo>
                    <a:pt x="74" y="3"/>
                    <a:pt x="74" y="2"/>
                    <a:pt x="73" y="2"/>
                  </a:cubicBezTo>
                  <a:cubicBezTo>
                    <a:pt x="72" y="1"/>
                    <a:pt x="71" y="0"/>
                    <a:pt x="70" y="0"/>
                  </a:cubicBezTo>
                  <a:close/>
                  <a:moveTo>
                    <a:pt x="66" y="66"/>
                  </a:moveTo>
                  <a:cubicBezTo>
                    <a:pt x="8" y="66"/>
                    <a:pt x="8" y="66"/>
                    <a:pt x="8" y="66"/>
                  </a:cubicBezTo>
                  <a:cubicBezTo>
                    <a:pt x="8" y="8"/>
                    <a:pt x="8" y="8"/>
                    <a:pt x="8" y="8"/>
                  </a:cubicBezTo>
                  <a:cubicBezTo>
                    <a:pt x="66" y="8"/>
                    <a:pt x="66" y="8"/>
                    <a:pt x="66" y="8"/>
                  </a:cubicBezTo>
                  <a:lnTo>
                    <a:pt x="6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18556D1A-8C8F-4149-B5A2-F78E4E8F9D62}"/>
                </a:ext>
              </a:extLst>
            </p:cNvPr>
            <p:cNvSpPr>
              <a:spLocks/>
            </p:cNvSpPr>
            <p:nvPr/>
          </p:nvSpPr>
          <p:spPr bwMode="auto">
            <a:xfrm>
              <a:off x="1543826" y="2158853"/>
              <a:ext cx="100013" cy="71438"/>
            </a:xfrm>
            <a:custGeom>
              <a:avLst/>
              <a:gdLst>
                <a:gd name="T0" fmla="*/ 10 w 41"/>
                <a:gd name="T1" fmla="*/ 27 h 29"/>
                <a:gd name="T2" fmla="*/ 13 w 41"/>
                <a:gd name="T3" fmla="*/ 29 h 29"/>
                <a:gd name="T4" fmla="*/ 13 w 41"/>
                <a:gd name="T5" fmla="*/ 29 h 29"/>
                <a:gd name="T6" fmla="*/ 16 w 41"/>
                <a:gd name="T7" fmla="*/ 28 h 29"/>
                <a:gd name="T8" fmla="*/ 39 w 41"/>
                <a:gd name="T9" fmla="*/ 7 h 29"/>
                <a:gd name="T10" fmla="*/ 39 w 41"/>
                <a:gd name="T11" fmla="*/ 1 h 29"/>
                <a:gd name="T12" fmla="*/ 34 w 41"/>
                <a:gd name="T13" fmla="*/ 1 h 29"/>
                <a:gd name="T14" fmla="*/ 14 w 41"/>
                <a:gd name="T15" fmla="*/ 19 h 29"/>
                <a:gd name="T16" fmla="*/ 8 w 41"/>
                <a:gd name="T17" fmla="*/ 11 h 29"/>
                <a:gd name="T18" fmla="*/ 2 w 41"/>
                <a:gd name="T19" fmla="*/ 10 h 29"/>
                <a:gd name="T20" fmla="*/ 1 w 41"/>
                <a:gd name="T21" fmla="*/ 15 h 29"/>
                <a:gd name="T22" fmla="*/ 10 w 41"/>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9">
                  <a:moveTo>
                    <a:pt x="10" y="27"/>
                  </a:moveTo>
                  <a:cubicBezTo>
                    <a:pt x="11" y="28"/>
                    <a:pt x="12" y="29"/>
                    <a:pt x="13" y="29"/>
                  </a:cubicBezTo>
                  <a:cubicBezTo>
                    <a:pt x="13" y="29"/>
                    <a:pt x="13" y="29"/>
                    <a:pt x="13" y="29"/>
                  </a:cubicBezTo>
                  <a:cubicBezTo>
                    <a:pt x="14" y="29"/>
                    <a:pt x="15" y="28"/>
                    <a:pt x="16" y="28"/>
                  </a:cubicBezTo>
                  <a:cubicBezTo>
                    <a:pt x="39" y="7"/>
                    <a:pt x="39" y="7"/>
                    <a:pt x="39" y="7"/>
                  </a:cubicBezTo>
                  <a:cubicBezTo>
                    <a:pt x="41" y="5"/>
                    <a:pt x="41" y="3"/>
                    <a:pt x="39" y="1"/>
                  </a:cubicBezTo>
                  <a:cubicBezTo>
                    <a:pt x="38" y="0"/>
                    <a:pt x="35" y="0"/>
                    <a:pt x="34" y="1"/>
                  </a:cubicBezTo>
                  <a:cubicBezTo>
                    <a:pt x="14" y="19"/>
                    <a:pt x="14" y="19"/>
                    <a:pt x="14" y="19"/>
                  </a:cubicBezTo>
                  <a:cubicBezTo>
                    <a:pt x="8" y="11"/>
                    <a:pt x="8" y="11"/>
                    <a:pt x="8" y="11"/>
                  </a:cubicBezTo>
                  <a:cubicBezTo>
                    <a:pt x="6" y="9"/>
                    <a:pt x="4" y="8"/>
                    <a:pt x="2" y="10"/>
                  </a:cubicBezTo>
                  <a:cubicBezTo>
                    <a:pt x="0" y="11"/>
                    <a:pt x="0" y="14"/>
                    <a:pt x="1" y="15"/>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20B2B4A9-CA17-40A0-BD44-9D7936BC831C}"/>
                </a:ext>
              </a:extLst>
            </p:cNvPr>
            <p:cNvSpPr>
              <a:spLocks noEditPoints="1"/>
            </p:cNvSpPr>
            <p:nvPr/>
          </p:nvSpPr>
          <p:spPr bwMode="auto">
            <a:xfrm>
              <a:off x="1502551" y="2103290"/>
              <a:ext cx="179388" cy="179388"/>
            </a:xfrm>
            <a:custGeom>
              <a:avLst/>
              <a:gdLst>
                <a:gd name="T0" fmla="*/ 70 w 74"/>
                <a:gd name="T1" fmla="*/ 0 h 74"/>
                <a:gd name="T2" fmla="*/ 4 w 74"/>
                <a:gd name="T3" fmla="*/ 0 h 74"/>
                <a:gd name="T4" fmla="*/ 0 w 74"/>
                <a:gd name="T5" fmla="*/ 4 h 74"/>
                <a:gd name="T6" fmla="*/ 0 w 74"/>
                <a:gd name="T7" fmla="*/ 70 h 74"/>
                <a:gd name="T8" fmla="*/ 4 w 74"/>
                <a:gd name="T9" fmla="*/ 74 h 74"/>
                <a:gd name="T10" fmla="*/ 70 w 74"/>
                <a:gd name="T11" fmla="*/ 74 h 74"/>
                <a:gd name="T12" fmla="*/ 74 w 74"/>
                <a:gd name="T13" fmla="*/ 70 h 74"/>
                <a:gd name="T14" fmla="*/ 74 w 74"/>
                <a:gd name="T15" fmla="*/ 4 h 74"/>
                <a:gd name="T16" fmla="*/ 73 w 74"/>
                <a:gd name="T17" fmla="*/ 2 h 74"/>
                <a:gd name="T18" fmla="*/ 70 w 74"/>
                <a:gd name="T19" fmla="*/ 0 h 74"/>
                <a:gd name="T20" fmla="*/ 66 w 74"/>
                <a:gd name="T21" fmla="*/ 66 h 74"/>
                <a:gd name="T22" fmla="*/ 8 w 74"/>
                <a:gd name="T23" fmla="*/ 66 h 74"/>
                <a:gd name="T24" fmla="*/ 8 w 74"/>
                <a:gd name="T25" fmla="*/ 8 h 74"/>
                <a:gd name="T26" fmla="*/ 66 w 74"/>
                <a:gd name="T27" fmla="*/ 8 h 74"/>
                <a:gd name="T28" fmla="*/ 66 w 74"/>
                <a:gd name="T29"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4">
                  <a:moveTo>
                    <a:pt x="70" y="0"/>
                  </a:moveTo>
                  <a:cubicBezTo>
                    <a:pt x="4" y="0"/>
                    <a:pt x="4" y="0"/>
                    <a:pt x="4" y="0"/>
                  </a:cubicBezTo>
                  <a:cubicBezTo>
                    <a:pt x="2" y="0"/>
                    <a:pt x="0" y="2"/>
                    <a:pt x="0" y="4"/>
                  </a:cubicBezTo>
                  <a:cubicBezTo>
                    <a:pt x="0" y="70"/>
                    <a:pt x="0" y="70"/>
                    <a:pt x="0" y="70"/>
                  </a:cubicBezTo>
                  <a:cubicBezTo>
                    <a:pt x="0" y="73"/>
                    <a:pt x="2" y="74"/>
                    <a:pt x="4" y="74"/>
                  </a:cubicBezTo>
                  <a:cubicBezTo>
                    <a:pt x="70" y="74"/>
                    <a:pt x="70" y="74"/>
                    <a:pt x="70" y="74"/>
                  </a:cubicBezTo>
                  <a:cubicBezTo>
                    <a:pt x="73" y="74"/>
                    <a:pt x="74" y="73"/>
                    <a:pt x="74" y="70"/>
                  </a:cubicBezTo>
                  <a:cubicBezTo>
                    <a:pt x="74" y="4"/>
                    <a:pt x="74" y="4"/>
                    <a:pt x="74" y="4"/>
                  </a:cubicBezTo>
                  <a:cubicBezTo>
                    <a:pt x="74" y="3"/>
                    <a:pt x="74" y="2"/>
                    <a:pt x="73" y="2"/>
                  </a:cubicBezTo>
                  <a:cubicBezTo>
                    <a:pt x="72" y="1"/>
                    <a:pt x="71" y="0"/>
                    <a:pt x="70" y="0"/>
                  </a:cubicBezTo>
                  <a:close/>
                  <a:moveTo>
                    <a:pt x="66" y="66"/>
                  </a:moveTo>
                  <a:cubicBezTo>
                    <a:pt x="8" y="66"/>
                    <a:pt x="8" y="66"/>
                    <a:pt x="8" y="66"/>
                  </a:cubicBezTo>
                  <a:cubicBezTo>
                    <a:pt x="8" y="8"/>
                    <a:pt x="8" y="8"/>
                    <a:pt x="8" y="8"/>
                  </a:cubicBezTo>
                  <a:cubicBezTo>
                    <a:pt x="66" y="8"/>
                    <a:pt x="66" y="8"/>
                    <a:pt x="66" y="8"/>
                  </a:cubicBezTo>
                  <a:lnTo>
                    <a:pt x="6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0682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6744EDA-EC08-264A-9BE4-AE71299F1E23}"/>
              </a:ext>
            </a:extLst>
          </p:cNvPr>
          <p:cNvGrpSpPr/>
          <p:nvPr/>
        </p:nvGrpSpPr>
        <p:grpSpPr>
          <a:xfrm>
            <a:off x="4702929" y="879160"/>
            <a:ext cx="4093285" cy="2858078"/>
            <a:chOff x="512465" y="1062190"/>
            <a:chExt cx="2525784" cy="2858078"/>
          </a:xfrm>
        </p:grpSpPr>
        <p:sp>
          <p:nvSpPr>
            <p:cNvPr id="212" name="Pentagon 112">
              <a:extLst>
                <a:ext uri="{FF2B5EF4-FFF2-40B4-BE49-F238E27FC236}">
                  <a16:creationId xmlns:a16="http://schemas.microsoft.com/office/drawing/2014/main" id="{D56B824B-B116-B548-B322-CE328E48C99B}"/>
                </a:ext>
              </a:extLst>
            </p:cNvPr>
            <p:cNvSpPr/>
            <p:nvPr>
              <p:custDataLst>
                <p:tags r:id="rId2"/>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213" name="Rounded Rectangle 212">
              <a:extLst>
                <a:ext uri="{FF2B5EF4-FFF2-40B4-BE49-F238E27FC236}">
                  <a16:creationId xmlns:a16="http://schemas.microsoft.com/office/drawing/2014/main" id="{8F463297-D42C-2C46-9514-5E86B3021525}"/>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800" b="1" dirty="0">
                  <a:solidFill>
                    <a:schemeClr val="tx2"/>
                  </a:solidFill>
                </a:rPr>
                <a:t>ADVISORY &amp; ROADMAP</a:t>
              </a:r>
            </a:p>
          </p:txBody>
        </p:sp>
        <p:sp>
          <p:nvSpPr>
            <p:cNvPr id="215" name="Rectangle 214">
              <a:extLst>
                <a:ext uri="{FF2B5EF4-FFF2-40B4-BE49-F238E27FC236}">
                  <a16:creationId xmlns:a16="http://schemas.microsoft.com/office/drawing/2014/main" id="{7975F5EF-1097-9748-AE06-DF39F21802F0}"/>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6" name="Rectangle 215">
              <a:extLst>
                <a:ext uri="{FF2B5EF4-FFF2-40B4-BE49-F238E27FC236}">
                  <a16:creationId xmlns:a16="http://schemas.microsoft.com/office/drawing/2014/main" id="{47456B5C-E26D-E246-8AFE-4C9FE283D0EC}"/>
                </a:ext>
              </a:extLst>
            </p:cNvPr>
            <p:cNvSpPr/>
            <p:nvPr/>
          </p:nvSpPr>
          <p:spPr>
            <a:xfrm>
              <a:off x="2988090" y="1062190"/>
              <a:ext cx="5015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17" name="Rectangle 216">
              <a:extLst>
                <a:ext uri="{FF2B5EF4-FFF2-40B4-BE49-F238E27FC236}">
                  <a16:creationId xmlns:a16="http://schemas.microsoft.com/office/drawing/2014/main" id="{B67C2C7F-3CBE-C64D-AD74-16FF0A3929E3}"/>
                </a:ext>
              </a:extLst>
            </p:cNvPr>
            <p:cNvSpPr/>
            <p:nvPr/>
          </p:nvSpPr>
          <p:spPr>
            <a:xfrm>
              <a:off x="512465" y="1062190"/>
              <a:ext cx="51601"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grpSp>
        <p:nvGrpSpPr>
          <p:cNvPr id="190" name="Group 189">
            <a:extLst>
              <a:ext uri="{FF2B5EF4-FFF2-40B4-BE49-F238E27FC236}">
                <a16:creationId xmlns:a16="http://schemas.microsoft.com/office/drawing/2014/main" id="{363D4E22-AFB8-3744-A54F-ED031C9FB679}"/>
              </a:ext>
            </a:extLst>
          </p:cNvPr>
          <p:cNvGrpSpPr/>
          <p:nvPr/>
        </p:nvGrpSpPr>
        <p:grpSpPr>
          <a:xfrm>
            <a:off x="355525" y="879870"/>
            <a:ext cx="4095202" cy="2858078"/>
            <a:chOff x="512466" y="1062190"/>
            <a:chExt cx="2528093" cy="2858078"/>
          </a:xfrm>
        </p:grpSpPr>
        <p:sp>
          <p:nvSpPr>
            <p:cNvPr id="191" name="Pentagon 112">
              <a:extLst>
                <a:ext uri="{FF2B5EF4-FFF2-40B4-BE49-F238E27FC236}">
                  <a16:creationId xmlns:a16="http://schemas.microsoft.com/office/drawing/2014/main" id="{E640CA55-1762-184D-B74F-DF123D11D16F}"/>
                </a:ext>
              </a:extLst>
            </p:cNvPr>
            <p:cNvSpPr/>
            <p:nvPr>
              <p:custDataLst>
                <p:tags r:id="rId1"/>
              </p:custDataLst>
            </p:nvPr>
          </p:nvSpPr>
          <p:spPr>
            <a:xfrm flipV="1">
              <a:off x="513257" y="1062190"/>
              <a:ext cx="2475624" cy="2858078"/>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marL="0" marR="0" lvl="0" indent="0" algn="ctr" defTabSz="914378" rtl="0" eaLnBrk="1" fontAlgn="auto" latinLnBrk="0" hangingPunct="1">
                <a:lnSpc>
                  <a:spcPct val="100000"/>
                </a:lnSpc>
                <a:spcBef>
                  <a:spcPts val="0"/>
                </a:spcBef>
                <a:spcAft>
                  <a:spcPts val="0"/>
                </a:spcAft>
                <a:buClr>
                  <a:srgbClr val="007DB8"/>
                </a:buClr>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92" name="Rounded Rectangle 191">
              <a:extLst>
                <a:ext uri="{FF2B5EF4-FFF2-40B4-BE49-F238E27FC236}">
                  <a16:creationId xmlns:a16="http://schemas.microsoft.com/office/drawing/2014/main" id="{40A52878-988B-1E4F-8D01-9830D354F1B9}"/>
                </a:ext>
              </a:extLst>
            </p:cNvPr>
            <p:cNvSpPr>
              <a:spLocks/>
            </p:cNvSpPr>
            <p:nvPr/>
          </p:nvSpPr>
          <p:spPr>
            <a:xfrm>
              <a:off x="513256" y="1062191"/>
              <a:ext cx="2521343" cy="515192"/>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800" b="1" dirty="0">
                  <a:solidFill>
                    <a:schemeClr val="tx2"/>
                  </a:solidFill>
                </a:rPr>
                <a:t>ADVISORY </a:t>
              </a:r>
            </a:p>
          </p:txBody>
        </p:sp>
        <p:sp>
          <p:nvSpPr>
            <p:cNvPr id="194" name="Rectangle 193">
              <a:extLst>
                <a:ext uri="{FF2B5EF4-FFF2-40B4-BE49-F238E27FC236}">
                  <a16:creationId xmlns:a16="http://schemas.microsoft.com/office/drawing/2014/main" id="{9A59A45F-DF0D-324A-A837-AEACAA3CED6C}"/>
                </a:ext>
              </a:extLst>
            </p:cNvPr>
            <p:cNvSpPr/>
            <p:nvPr/>
          </p:nvSpPr>
          <p:spPr>
            <a:xfrm rot="5400000">
              <a:off x="1748393" y="377314"/>
              <a:ext cx="45719" cy="243209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5" name="Rectangle 194">
              <a:extLst>
                <a:ext uri="{FF2B5EF4-FFF2-40B4-BE49-F238E27FC236}">
                  <a16:creationId xmlns:a16="http://schemas.microsoft.com/office/drawing/2014/main" id="{464BEE8B-B162-F84E-B61E-B9EF8F5AA702}"/>
                </a:ext>
              </a:extLst>
            </p:cNvPr>
            <p:cNvSpPr/>
            <p:nvPr/>
          </p:nvSpPr>
          <p:spPr>
            <a:xfrm>
              <a:off x="2988090"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96" name="Rectangle 195">
              <a:extLst>
                <a:ext uri="{FF2B5EF4-FFF2-40B4-BE49-F238E27FC236}">
                  <a16:creationId xmlns:a16="http://schemas.microsoft.com/office/drawing/2014/main" id="{C6D6A86A-D965-494C-A725-3209EDB0CC33}"/>
                </a:ext>
              </a:extLst>
            </p:cNvPr>
            <p:cNvSpPr/>
            <p:nvPr/>
          </p:nvSpPr>
          <p:spPr>
            <a:xfrm>
              <a:off x="512466" y="1062190"/>
              <a:ext cx="52469" cy="2857368"/>
            </a:xfrm>
            <a:prstGeom prst="rect">
              <a:avLst/>
            </a:prstGeom>
            <a:gradFill>
              <a:gsLst>
                <a:gs pos="29000">
                  <a:schemeClr val="accent1">
                    <a:lumMod val="60000"/>
                    <a:lumOff val="40000"/>
                  </a:schemeClr>
                </a:gs>
                <a:gs pos="100000">
                  <a:schemeClr val="accent1">
                    <a:lumMod val="60000"/>
                    <a:lumOff val="40000"/>
                    <a:alpha val="0"/>
                  </a:schemeClr>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87" name="Rectangle: Rounded Corners 98">
            <a:extLst>
              <a:ext uri="{FF2B5EF4-FFF2-40B4-BE49-F238E27FC236}">
                <a16:creationId xmlns:a16="http://schemas.microsoft.com/office/drawing/2014/main" id="{8D219B18-2259-6C47-959E-92EE051F12BE}"/>
              </a:ext>
            </a:extLst>
          </p:cNvPr>
          <p:cNvSpPr>
            <a:spLocks noChangeAspect="1"/>
          </p:cNvSpPr>
          <p:nvPr/>
        </p:nvSpPr>
        <p:spPr>
          <a:xfrm rot="10800000">
            <a:off x="0" y="3845282"/>
            <a:ext cx="9144000" cy="998559"/>
          </a:xfrm>
          <a:prstGeom prst="rect">
            <a:avLst/>
          </a:prstGeom>
          <a:gradFill flip="none" rotWithShape="1">
            <a:gsLst>
              <a:gs pos="0">
                <a:srgbClr val="0075CD">
                  <a:alpha val="0"/>
                </a:srgbClr>
              </a:gs>
              <a:gs pos="50000">
                <a:srgbClr val="082F82">
                  <a:alpha val="50000"/>
                </a:srgbClr>
              </a:gs>
              <a:gs pos="100000">
                <a:srgbClr val="0B1062">
                  <a:alpha val="70000"/>
                </a:srgbClr>
              </a:gs>
            </a:gsLst>
            <a:lin ang="5400000" scaled="1"/>
            <a:tileRect/>
          </a:gradFill>
        </p:spPr>
        <p:txBody>
          <a:bodyPr wrap="square" lIns="0" tIns="0" rIns="0" bIns="0" rtlCol="0">
            <a:noAutofit/>
          </a:bodyPr>
          <a:lstStyle/>
          <a:p>
            <a:pPr algn="ctr" defTabSz="914378">
              <a:buClr>
                <a:srgbClr val="007DB8"/>
              </a:buClr>
            </a:pPr>
            <a:endParaRPr lang="en-US" sz="1200">
              <a:solidFill>
                <a:srgbClr val="FFFFFF"/>
              </a:solidFill>
              <a:latin typeface="Arial"/>
            </a:endParaRPr>
          </a:p>
        </p:txBody>
      </p:sp>
      <p:sp>
        <p:nvSpPr>
          <p:cNvPr id="12" name="Title 11">
            <a:extLst>
              <a:ext uri="{FF2B5EF4-FFF2-40B4-BE49-F238E27FC236}">
                <a16:creationId xmlns:a16="http://schemas.microsoft.com/office/drawing/2014/main" id="{51AE0E9B-F769-4FCC-AB61-955DE89D142A}"/>
              </a:ext>
            </a:extLst>
          </p:cNvPr>
          <p:cNvSpPr>
            <a:spLocks noGrp="1"/>
          </p:cNvSpPr>
          <p:nvPr>
            <p:ph type="title"/>
          </p:nvPr>
        </p:nvSpPr>
        <p:spPr>
          <a:xfrm>
            <a:off x="285750" y="238590"/>
            <a:ext cx="8572500" cy="387798"/>
          </a:xfrm>
        </p:spPr>
        <p:txBody>
          <a:bodyPr/>
          <a:lstStyle/>
          <a:p>
            <a:r>
              <a:rPr lang="en-US" dirty="0"/>
              <a:t>Advisory &amp; Design Services</a:t>
            </a:r>
          </a:p>
        </p:txBody>
      </p:sp>
      <p:sp>
        <p:nvSpPr>
          <p:cNvPr id="188" name="Rectangle: Rounded Corners 58">
            <a:extLst>
              <a:ext uri="{FF2B5EF4-FFF2-40B4-BE49-F238E27FC236}">
                <a16:creationId xmlns:a16="http://schemas.microsoft.com/office/drawing/2014/main" id="{AA2BB385-6836-B641-9CC2-4AC70E627425}"/>
              </a:ext>
            </a:extLst>
          </p:cNvPr>
          <p:cNvSpPr/>
          <p:nvPr/>
        </p:nvSpPr>
        <p:spPr>
          <a:xfrm>
            <a:off x="3286" y="3859776"/>
            <a:ext cx="9143997" cy="10451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Build a strategy and design for a successful cyber recovery capability</a:t>
            </a:r>
          </a:p>
        </p:txBody>
      </p:sp>
      <p:sp>
        <p:nvSpPr>
          <p:cNvPr id="189" name="Rectangle 188">
            <a:extLst>
              <a:ext uri="{FF2B5EF4-FFF2-40B4-BE49-F238E27FC236}">
                <a16:creationId xmlns:a16="http://schemas.microsoft.com/office/drawing/2014/main" id="{133257E3-C1E9-374F-8AE8-5CDC99084961}"/>
              </a:ext>
            </a:extLst>
          </p:cNvPr>
          <p:cNvSpPr/>
          <p:nvPr/>
        </p:nvSpPr>
        <p:spPr>
          <a:xfrm>
            <a:off x="881" y="3814057"/>
            <a:ext cx="9144000" cy="45719"/>
          </a:xfrm>
          <a:prstGeom prst="rect">
            <a:avLst/>
          </a:prstGeom>
          <a:gradFill flip="none" rotWithShape="1">
            <a:gsLst>
              <a:gs pos="29000">
                <a:schemeClr val="accent1">
                  <a:lumMod val="60000"/>
                  <a:lumOff val="40000"/>
                </a:schemeClr>
              </a:gs>
              <a:gs pos="100000">
                <a:schemeClr val="accent1">
                  <a:lumMod val="60000"/>
                  <a:lumOff val="40000"/>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grpSp>
        <p:nvGrpSpPr>
          <p:cNvPr id="65" name="Group 64">
            <a:extLst>
              <a:ext uri="{FF2B5EF4-FFF2-40B4-BE49-F238E27FC236}">
                <a16:creationId xmlns:a16="http://schemas.microsoft.com/office/drawing/2014/main" id="{53E18D78-C07E-4C7B-851F-87ADCF23F542}"/>
              </a:ext>
            </a:extLst>
          </p:cNvPr>
          <p:cNvGrpSpPr>
            <a:grpSpLocks noChangeAspect="1"/>
          </p:cNvGrpSpPr>
          <p:nvPr/>
        </p:nvGrpSpPr>
        <p:grpSpPr>
          <a:xfrm>
            <a:off x="6432122" y="1558564"/>
            <a:ext cx="621594" cy="621594"/>
            <a:chOff x="4197351" y="949325"/>
            <a:chExt cx="546100" cy="546100"/>
          </a:xfrm>
          <a:solidFill>
            <a:schemeClr val="tx2"/>
          </a:solidFill>
        </p:grpSpPr>
        <p:sp>
          <p:nvSpPr>
            <p:cNvPr id="66" name="Freeform 30">
              <a:extLst>
                <a:ext uri="{FF2B5EF4-FFF2-40B4-BE49-F238E27FC236}">
                  <a16:creationId xmlns:a16="http://schemas.microsoft.com/office/drawing/2014/main" id="{664661E0-6BB4-4904-BC98-D8B9094B085F}"/>
                </a:ext>
              </a:extLst>
            </p:cNvPr>
            <p:cNvSpPr>
              <a:spLocks/>
            </p:cNvSpPr>
            <p:nvPr/>
          </p:nvSpPr>
          <p:spPr bwMode="auto">
            <a:xfrm>
              <a:off x="4356101" y="1063625"/>
              <a:ext cx="23813" cy="385763"/>
            </a:xfrm>
            <a:custGeom>
              <a:avLst/>
              <a:gdLst>
                <a:gd name="T0" fmla="*/ 6 w 12"/>
                <a:gd name="T1" fmla="*/ 204 h 204"/>
                <a:gd name="T2" fmla="*/ 0 w 12"/>
                <a:gd name="T3" fmla="*/ 198 h 204"/>
                <a:gd name="T4" fmla="*/ 0 w 12"/>
                <a:gd name="T5" fmla="*/ 6 h 204"/>
                <a:gd name="T6" fmla="*/ 6 w 12"/>
                <a:gd name="T7" fmla="*/ 0 h 204"/>
                <a:gd name="T8" fmla="*/ 12 w 12"/>
                <a:gd name="T9" fmla="*/ 6 h 204"/>
                <a:gd name="T10" fmla="*/ 12 w 12"/>
                <a:gd name="T11" fmla="*/ 198 h 204"/>
                <a:gd name="T12" fmla="*/ 6 w 12"/>
                <a:gd name="T13" fmla="*/ 204 h 204"/>
              </a:gdLst>
              <a:ahLst/>
              <a:cxnLst>
                <a:cxn ang="0">
                  <a:pos x="T0" y="T1"/>
                </a:cxn>
                <a:cxn ang="0">
                  <a:pos x="T2" y="T3"/>
                </a:cxn>
                <a:cxn ang="0">
                  <a:pos x="T4" y="T5"/>
                </a:cxn>
                <a:cxn ang="0">
                  <a:pos x="T6" y="T7"/>
                </a:cxn>
                <a:cxn ang="0">
                  <a:pos x="T8" y="T9"/>
                </a:cxn>
                <a:cxn ang="0">
                  <a:pos x="T10" y="T11"/>
                </a:cxn>
                <a:cxn ang="0">
                  <a:pos x="T12" y="T13"/>
                </a:cxn>
              </a:cxnLst>
              <a:rect l="0" t="0" r="r" b="b"/>
              <a:pathLst>
                <a:path w="12" h="204">
                  <a:moveTo>
                    <a:pt x="6" y="204"/>
                  </a:moveTo>
                  <a:cubicBezTo>
                    <a:pt x="2" y="204"/>
                    <a:pt x="0" y="201"/>
                    <a:pt x="0" y="198"/>
                  </a:cubicBezTo>
                  <a:cubicBezTo>
                    <a:pt x="0" y="6"/>
                    <a:pt x="0" y="6"/>
                    <a:pt x="0" y="6"/>
                  </a:cubicBezTo>
                  <a:cubicBezTo>
                    <a:pt x="0" y="3"/>
                    <a:pt x="2" y="0"/>
                    <a:pt x="6" y="0"/>
                  </a:cubicBezTo>
                  <a:cubicBezTo>
                    <a:pt x="9" y="0"/>
                    <a:pt x="12" y="3"/>
                    <a:pt x="12" y="6"/>
                  </a:cubicBezTo>
                  <a:cubicBezTo>
                    <a:pt x="12" y="198"/>
                    <a:pt x="12" y="198"/>
                    <a:pt x="12" y="198"/>
                  </a:cubicBezTo>
                  <a:cubicBezTo>
                    <a:pt x="12" y="201"/>
                    <a:pt x="9" y="204"/>
                    <a:pt x="6"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dirty="0">
                <a:latin typeface="+mn-lt"/>
              </a:endParaRPr>
            </a:p>
          </p:txBody>
        </p:sp>
        <p:sp>
          <p:nvSpPr>
            <p:cNvPr id="67" name="Freeform 31">
              <a:extLst>
                <a:ext uri="{FF2B5EF4-FFF2-40B4-BE49-F238E27FC236}">
                  <a16:creationId xmlns:a16="http://schemas.microsoft.com/office/drawing/2014/main" id="{F1EF51C3-CF1F-4F48-A016-F7F27BB4EC0B}"/>
                </a:ext>
              </a:extLst>
            </p:cNvPr>
            <p:cNvSpPr>
              <a:spLocks/>
            </p:cNvSpPr>
            <p:nvPr/>
          </p:nvSpPr>
          <p:spPr bwMode="auto">
            <a:xfrm>
              <a:off x="4516438" y="949325"/>
              <a:ext cx="22225" cy="249238"/>
            </a:xfrm>
            <a:custGeom>
              <a:avLst/>
              <a:gdLst>
                <a:gd name="T0" fmla="*/ 6 w 12"/>
                <a:gd name="T1" fmla="*/ 132 h 132"/>
                <a:gd name="T2" fmla="*/ 0 w 12"/>
                <a:gd name="T3" fmla="*/ 126 h 132"/>
                <a:gd name="T4" fmla="*/ 0 w 12"/>
                <a:gd name="T5" fmla="*/ 6 h 132"/>
                <a:gd name="T6" fmla="*/ 6 w 12"/>
                <a:gd name="T7" fmla="*/ 0 h 132"/>
                <a:gd name="T8" fmla="*/ 12 w 12"/>
                <a:gd name="T9" fmla="*/ 6 h 132"/>
                <a:gd name="T10" fmla="*/ 12 w 12"/>
                <a:gd name="T11" fmla="*/ 126 h 132"/>
                <a:gd name="T12" fmla="*/ 6 w 1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 h="132">
                  <a:moveTo>
                    <a:pt x="6" y="132"/>
                  </a:moveTo>
                  <a:cubicBezTo>
                    <a:pt x="2" y="132"/>
                    <a:pt x="0" y="129"/>
                    <a:pt x="0" y="126"/>
                  </a:cubicBezTo>
                  <a:cubicBezTo>
                    <a:pt x="0" y="6"/>
                    <a:pt x="0" y="6"/>
                    <a:pt x="0" y="6"/>
                  </a:cubicBezTo>
                  <a:cubicBezTo>
                    <a:pt x="0" y="3"/>
                    <a:pt x="2" y="0"/>
                    <a:pt x="6" y="0"/>
                  </a:cubicBezTo>
                  <a:cubicBezTo>
                    <a:pt x="9" y="0"/>
                    <a:pt x="12" y="3"/>
                    <a:pt x="12" y="6"/>
                  </a:cubicBezTo>
                  <a:cubicBezTo>
                    <a:pt x="12" y="126"/>
                    <a:pt x="12" y="126"/>
                    <a:pt x="12" y="126"/>
                  </a:cubicBezTo>
                  <a:cubicBezTo>
                    <a:pt x="12" y="129"/>
                    <a:pt x="9" y="132"/>
                    <a:pt x="6"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dirty="0">
                <a:latin typeface="+mn-lt"/>
              </a:endParaRPr>
            </a:p>
          </p:txBody>
        </p:sp>
        <p:sp>
          <p:nvSpPr>
            <p:cNvPr id="68" name="Freeform 32">
              <a:extLst>
                <a:ext uri="{FF2B5EF4-FFF2-40B4-BE49-F238E27FC236}">
                  <a16:creationId xmlns:a16="http://schemas.microsoft.com/office/drawing/2014/main" id="{3577E2F7-9D59-4623-949A-C952FCDE5CAF}"/>
                </a:ext>
              </a:extLst>
            </p:cNvPr>
            <p:cNvSpPr>
              <a:spLocks/>
            </p:cNvSpPr>
            <p:nvPr/>
          </p:nvSpPr>
          <p:spPr bwMode="auto">
            <a:xfrm>
              <a:off x="4197351" y="949325"/>
              <a:ext cx="500063" cy="500063"/>
            </a:xfrm>
            <a:custGeom>
              <a:avLst/>
              <a:gdLst>
                <a:gd name="T0" fmla="*/ 90 w 264"/>
                <a:gd name="T1" fmla="*/ 264 h 264"/>
                <a:gd name="T2" fmla="*/ 86 w 264"/>
                <a:gd name="T3" fmla="*/ 263 h 264"/>
                <a:gd name="T4" fmla="*/ 2 w 264"/>
                <a:gd name="T5" fmla="*/ 203 h 264"/>
                <a:gd name="T6" fmla="*/ 0 w 264"/>
                <a:gd name="T7" fmla="*/ 198 h 264"/>
                <a:gd name="T8" fmla="*/ 0 w 264"/>
                <a:gd name="T9" fmla="*/ 6 h 264"/>
                <a:gd name="T10" fmla="*/ 3 w 264"/>
                <a:gd name="T11" fmla="*/ 1 h 264"/>
                <a:gd name="T12" fmla="*/ 9 w 264"/>
                <a:gd name="T13" fmla="*/ 1 h 264"/>
                <a:gd name="T14" fmla="*/ 90 w 264"/>
                <a:gd name="T15" fmla="*/ 59 h 264"/>
                <a:gd name="T16" fmla="*/ 170 w 264"/>
                <a:gd name="T17" fmla="*/ 1 h 264"/>
                <a:gd name="T18" fmla="*/ 177 w 264"/>
                <a:gd name="T19" fmla="*/ 1 h 264"/>
                <a:gd name="T20" fmla="*/ 261 w 264"/>
                <a:gd name="T21" fmla="*/ 61 h 264"/>
                <a:gd name="T22" fmla="*/ 264 w 264"/>
                <a:gd name="T23" fmla="*/ 66 h 264"/>
                <a:gd name="T24" fmla="*/ 264 w 264"/>
                <a:gd name="T25" fmla="*/ 126 h 264"/>
                <a:gd name="T26" fmla="*/ 258 w 264"/>
                <a:gd name="T27" fmla="*/ 132 h 264"/>
                <a:gd name="T28" fmla="*/ 252 w 264"/>
                <a:gd name="T29" fmla="*/ 126 h 264"/>
                <a:gd name="T30" fmla="*/ 252 w 264"/>
                <a:gd name="T31" fmla="*/ 69 h 264"/>
                <a:gd name="T32" fmla="*/ 174 w 264"/>
                <a:gd name="T33" fmla="*/ 13 h 264"/>
                <a:gd name="T34" fmla="*/ 93 w 264"/>
                <a:gd name="T35" fmla="*/ 71 h 264"/>
                <a:gd name="T36" fmla="*/ 86 w 264"/>
                <a:gd name="T37" fmla="*/ 71 h 264"/>
                <a:gd name="T38" fmla="*/ 12 w 264"/>
                <a:gd name="T39" fmla="*/ 18 h 264"/>
                <a:gd name="T40" fmla="*/ 12 w 264"/>
                <a:gd name="T41" fmla="*/ 195 h 264"/>
                <a:gd name="T42" fmla="*/ 90 w 264"/>
                <a:gd name="T43" fmla="*/ 251 h 264"/>
                <a:gd name="T44" fmla="*/ 158 w 264"/>
                <a:gd name="T45" fmla="*/ 202 h 264"/>
                <a:gd name="T46" fmla="*/ 167 w 264"/>
                <a:gd name="T47" fmla="*/ 203 h 264"/>
                <a:gd name="T48" fmla="*/ 165 w 264"/>
                <a:gd name="T49" fmla="*/ 211 h 264"/>
                <a:gd name="T50" fmla="*/ 93 w 264"/>
                <a:gd name="T51" fmla="*/ 263 h 264"/>
                <a:gd name="T52" fmla="*/ 90 w 264"/>
                <a:gd name="T5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264">
                  <a:moveTo>
                    <a:pt x="90" y="264"/>
                  </a:moveTo>
                  <a:cubicBezTo>
                    <a:pt x="88" y="264"/>
                    <a:pt x="87" y="264"/>
                    <a:pt x="86" y="263"/>
                  </a:cubicBezTo>
                  <a:cubicBezTo>
                    <a:pt x="2" y="203"/>
                    <a:pt x="2" y="203"/>
                    <a:pt x="2" y="203"/>
                  </a:cubicBezTo>
                  <a:cubicBezTo>
                    <a:pt x="1" y="202"/>
                    <a:pt x="0" y="200"/>
                    <a:pt x="0" y="198"/>
                  </a:cubicBezTo>
                  <a:cubicBezTo>
                    <a:pt x="0" y="6"/>
                    <a:pt x="0" y="6"/>
                    <a:pt x="0" y="6"/>
                  </a:cubicBezTo>
                  <a:cubicBezTo>
                    <a:pt x="0" y="4"/>
                    <a:pt x="1" y="2"/>
                    <a:pt x="3" y="1"/>
                  </a:cubicBezTo>
                  <a:cubicBezTo>
                    <a:pt x="5" y="0"/>
                    <a:pt x="7" y="0"/>
                    <a:pt x="9" y="1"/>
                  </a:cubicBezTo>
                  <a:cubicBezTo>
                    <a:pt x="90" y="59"/>
                    <a:pt x="90" y="59"/>
                    <a:pt x="90" y="59"/>
                  </a:cubicBezTo>
                  <a:cubicBezTo>
                    <a:pt x="170" y="1"/>
                    <a:pt x="170" y="1"/>
                    <a:pt x="170" y="1"/>
                  </a:cubicBezTo>
                  <a:cubicBezTo>
                    <a:pt x="172" y="0"/>
                    <a:pt x="175" y="0"/>
                    <a:pt x="177" y="1"/>
                  </a:cubicBezTo>
                  <a:cubicBezTo>
                    <a:pt x="261" y="61"/>
                    <a:pt x="261" y="61"/>
                    <a:pt x="261" y="61"/>
                  </a:cubicBezTo>
                  <a:cubicBezTo>
                    <a:pt x="263" y="62"/>
                    <a:pt x="264" y="64"/>
                    <a:pt x="264" y="66"/>
                  </a:cubicBezTo>
                  <a:cubicBezTo>
                    <a:pt x="264" y="126"/>
                    <a:pt x="264" y="126"/>
                    <a:pt x="264" y="126"/>
                  </a:cubicBezTo>
                  <a:cubicBezTo>
                    <a:pt x="264" y="129"/>
                    <a:pt x="261" y="132"/>
                    <a:pt x="258" y="132"/>
                  </a:cubicBezTo>
                  <a:cubicBezTo>
                    <a:pt x="254" y="132"/>
                    <a:pt x="252" y="129"/>
                    <a:pt x="252" y="126"/>
                  </a:cubicBezTo>
                  <a:cubicBezTo>
                    <a:pt x="252" y="69"/>
                    <a:pt x="252" y="69"/>
                    <a:pt x="252" y="69"/>
                  </a:cubicBezTo>
                  <a:cubicBezTo>
                    <a:pt x="174" y="13"/>
                    <a:pt x="174" y="13"/>
                    <a:pt x="174" y="13"/>
                  </a:cubicBezTo>
                  <a:cubicBezTo>
                    <a:pt x="93" y="71"/>
                    <a:pt x="93" y="71"/>
                    <a:pt x="93" y="71"/>
                  </a:cubicBezTo>
                  <a:cubicBezTo>
                    <a:pt x="91" y="72"/>
                    <a:pt x="88" y="72"/>
                    <a:pt x="86" y="71"/>
                  </a:cubicBezTo>
                  <a:cubicBezTo>
                    <a:pt x="12" y="18"/>
                    <a:pt x="12" y="18"/>
                    <a:pt x="12" y="18"/>
                  </a:cubicBezTo>
                  <a:cubicBezTo>
                    <a:pt x="12" y="195"/>
                    <a:pt x="12" y="195"/>
                    <a:pt x="12" y="195"/>
                  </a:cubicBezTo>
                  <a:cubicBezTo>
                    <a:pt x="90" y="251"/>
                    <a:pt x="90" y="251"/>
                    <a:pt x="90" y="251"/>
                  </a:cubicBezTo>
                  <a:cubicBezTo>
                    <a:pt x="158" y="202"/>
                    <a:pt x="158" y="202"/>
                    <a:pt x="158" y="202"/>
                  </a:cubicBezTo>
                  <a:cubicBezTo>
                    <a:pt x="161" y="200"/>
                    <a:pt x="165" y="200"/>
                    <a:pt x="167" y="203"/>
                  </a:cubicBezTo>
                  <a:cubicBezTo>
                    <a:pt x="168" y="206"/>
                    <a:pt x="168" y="210"/>
                    <a:pt x="165" y="211"/>
                  </a:cubicBezTo>
                  <a:cubicBezTo>
                    <a:pt x="93" y="263"/>
                    <a:pt x="93" y="263"/>
                    <a:pt x="93" y="263"/>
                  </a:cubicBezTo>
                  <a:cubicBezTo>
                    <a:pt x="92" y="264"/>
                    <a:pt x="91" y="264"/>
                    <a:pt x="90" y="2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dirty="0">
                <a:latin typeface="+mn-lt"/>
              </a:endParaRPr>
            </a:p>
          </p:txBody>
        </p:sp>
        <p:sp>
          <p:nvSpPr>
            <p:cNvPr id="69" name="Freeform 33">
              <a:extLst>
                <a:ext uri="{FF2B5EF4-FFF2-40B4-BE49-F238E27FC236}">
                  <a16:creationId xmlns:a16="http://schemas.microsoft.com/office/drawing/2014/main" id="{701A27E8-C844-449F-91C8-B8BBE4240A2A}"/>
                </a:ext>
              </a:extLst>
            </p:cNvPr>
            <p:cNvSpPr>
              <a:spLocks noEditPoints="1"/>
            </p:cNvSpPr>
            <p:nvPr/>
          </p:nvSpPr>
          <p:spPr bwMode="auto">
            <a:xfrm>
              <a:off x="4538663" y="1222375"/>
              <a:ext cx="204788" cy="273050"/>
            </a:xfrm>
            <a:custGeom>
              <a:avLst/>
              <a:gdLst>
                <a:gd name="T0" fmla="*/ 54 w 108"/>
                <a:gd name="T1" fmla="*/ 144 h 144"/>
                <a:gd name="T2" fmla="*/ 49 w 108"/>
                <a:gd name="T3" fmla="*/ 142 h 144"/>
                <a:gd name="T4" fmla="*/ 0 w 108"/>
                <a:gd name="T5" fmla="*/ 54 h 144"/>
                <a:gd name="T6" fmla="*/ 54 w 108"/>
                <a:gd name="T7" fmla="*/ 0 h 144"/>
                <a:gd name="T8" fmla="*/ 108 w 108"/>
                <a:gd name="T9" fmla="*/ 54 h 144"/>
                <a:gd name="T10" fmla="*/ 58 w 108"/>
                <a:gd name="T11" fmla="*/ 142 h 144"/>
                <a:gd name="T12" fmla="*/ 54 w 108"/>
                <a:gd name="T13" fmla="*/ 144 h 144"/>
                <a:gd name="T14" fmla="*/ 54 w 108"/>
                <a:gd name="T15" fmla="*/ 12 h 144"/>
                <a:gd name="T16" fmla="*/ 12 w 108"/>
                <a:gd name="T17" fmla="*/ 54 h 144"/>
                <a:gd name="T18" fmla="*/ 54 w 108"/>
                <a:gd name="T19" fmla="*/ 129 h 144"/>
                <a:gd name="T20" fmla="*/ 96 w 108"/>
                <a:gd name="T21" fmla="*/ 54 h 144"/>
                <a:gd name="T22" fmla="*/ 54 w 108"/>
                <a:gd name="T2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44">
                  <a:moveTo>
                    <a:pt x="54" y="144"/>
                  </a:moveTo>
                  <a:cubicBezTo>
                    <a:pt x="52" y="144"/>
                    <a:pt x="50" y="143"/>
                    <a:pt x="49" y="142"/>
                  </a:cubicBezTo>
                  <a:cubicBezTo>
                    <a:pt x="44" y="136"/>
                    <a:pt x="0" y="82"/>
                    <a:pt x="0" y="54"/>
                  </a:cubicBezTo>
                  <a:cubicBezTo>
                    <a:pt x="0" y="24"/>
                    <a:pt x="24" y="0"/>
                    <a:pt x="54" y="0"/>
                  </a:cubicBezTo>
                  <a:cubicBezTo>
                    <a:pt x="83" y="0"/>
                    <a:pt x="108" y="24"/>
                    <a:pt x="108" y="54"/>
                  </a:cubicBezTo>
                  <a:cubicBezTo>
                    <a:pt x="108" y="82"/>
                    <a:pt x="63" y="136"/>
                    <a:pt x="58" y="142"/>
                  </a:cubicBezTo>
                  <a:cubicBezTo>
                    <a:pt x="57" y="143"/>
                    <a:pt x="55" y="144"/>
                    <a:pt x="54" y="144"/>
                  </a:cubicBezTo>
                  <a:close/>
                  <a:moveTo>
                    <a:pt x="54" y="12"/>
                  </a:moveTo>
                  <a:cubicBezTo>
                    <a:pt x="30" y="12"/>
                    <a:pt x="12" y="31"/>
                    <a:pt x="12" y="54"/>
                  </a:cubicBezTo>
                  <a:cubicBezTo>
                    <a:pt x="12" y="72"/>
                    <a:pt x="39" y="110"/>
                    <a:pt x="54" y="129"/>
                  </a:cubicBezTo>
                  <a:cubicBezTo>
                    <a:pt x="69" y="110"/>
                    <a:pt x="96" y="72"/>
                    <a:pt x="96" y="54"/>
                  </a:cubicBezTo>
                  <a:cubicBezTo>
                    <a:pt x="96" y="31"/>
                    <a:pt x="77" y="12"/>
                    <a:pt x="5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dirty="0">
                <a:latin typeface="+mn-lt"/>
              </a:endParaRPr>
            </a:p>
          </p:txBody>
        </p:sp>
        <p:sp>
          <p:nvSpPr>
            <p:cNvPr id="70" name="Freeform 34">
              <a:extLst>
                <a:ext uri="{FF2B5EF4-FFF2-40B4-BE49-F238E27FC236}">
                  <a16:creationId xmlns:a16="http://schemas.microsoft.com/office/drawing/2014/main" id="{40E4516E-935C-4F0A-B44D-FC730E83EC70}"/>
                </a:ext>
              </a:extLst>
            </p:cNvPr>
            <p:cNvSpPr>
              <a:spLocks noEditPoints="1"/>
            </p:cNvSpPr>
            <p:nvPr/>
          </p:nvSpPr>
          <p:spPr bwMode="auto">
            <a:xfrm>
              <a:off x="4595813" y="1279525"/>
              <a:ext cx="90488" cy="90488"/>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0" y="48"/>
                    <a:pt x="0" y="37"/>
                    <a:pt x="0" y="24"/>
                  </a:cubicBezTo>
                  <a:cubicBezTo>
                    <a:pt x="0" y="11"/>
                    <a:pt x="10" y="0"/>
                    <a:pt x="24" y="0"/>
                  </a:cubicBezTo>
                  <a:cubicBezTo>
                    <a:pt x="37" y="0"/>
                    <a:pt x="48" y="11"/>
                    <a:pt x="48" y="24"/>
                  </a:cubicBezTo>
                  <a:cubicBezTo>
                    <a:pt x="48" y="37"/>
                    <a:pt x="37" y="48"/>
                    <a:pt x="24" y="48"/>
                  </a:cubicBezTo>
                  <a:close/>
                  <a:moveTo>
                    <a:pt x="24" y="12"/>
                  </a:moveTo>
                  <a:cubicBezTo>
                    <a:pt x="17" y="12"/>
                    <a:pt x="12" y="17"/>
                    <a:pt x="12" y="24"/>
                  </a:cubicBezTo>
                  <a:cubicBezTo>
                    <a:pt x="12" y="31"/>
                    <a:pt x="17" y="36"/>
                    <a:pt x="24" y="36"/>
                  </a:cubicBezTo>
                  <a:cubicBezTo>
                    <a:pt x="30" y="36"/>
                    <a:pt x="36" y="31"/>
                    <a:pt x="36" y="24"/>
                  </a:cubicBezTo>
                  <a:cubicBezTo>
                    <a:pt x="36" y="17"/>
                    <a:pt x="30" y="12"/>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dirty="0">
                <a:latin typeface="+mn-lt"/>
              </a:endParaRPr>
            </a:p>
          </p:txBody>
        </p:sp>
      </p:grpSp>
      <p:grpSp>
        <p:nvGrpSpPr>
          <p:cNvPr id="71" name="Group 70">
            <a:extLst>
              <a:ext uri="{FF2B5EF4-FFF2-40B4-BE49-F238E27FC236}">
                <a16:creationId xmlns:a16="http://schemas.microsoft.com/office/drawing/2014/main" id="{F5A0D982-219C-43D8-B572-86307C3B9EE0}"/>
              </a:ext>
            </a:extLst>
          </p:cNvPr>
          <p:cNvGrpSpPr>
            <a:grpSpLocks noChangeAspect="1"/>
          </p:cNvGrpSpPr>
          <p:nvPr/>
        </p:nvGrpSpPr>
        <p:grpSpPr>
          <a:xfrm>
            <a:off x="2096845" y="1557357"/>
            <a:ext cx="530105" cy="617119"/>
            <a:chOff x="7881938" y="2317750"/>
            <a:chExt cx="628651" cy="731838"/>
          </a:xfrm>
          <a:solidFill>
            <a:schemeClr val="tx2"/>
          </a:solidFill>
        </p:grpSpPr>
        <p:sp>
          <p:nvSpPr>
            <p:cNvPr id="72" name="Freeform 5">
              <a:extLst>
                <a:ext uri="{FF2B5EF4-FFF2-40B4-BE49-F238E27FC236}">
                  <a16:creationId xmlns:a16="http://schemas.microsoft.com/office/drawing/2014/main" id="{7CF33A1B-F302-4020-A6C9-74FDFA59ADE3}"/>
                </a:ext>
              </a:extLst>
            </p:cNvPr>
            <p:cNvSpPr>
              <a:spLocks noEditPoints="1"/>
            </p:cNvSpPr>
            <p:nvPr/>
          </p:nvSpPr>
          <p:spPr bwMode="auto">
            <a:xfrm>
              <a:off x="7881938" y="2540000"/>
              <a:ext cx="311150" cy="436563"/>
            </a:xfrm>
            <a:custGeom>
              <a:avLst/>
              <a:gdLst>
                <a:gd name="T0" fmla="*/ 41 w 81"/>
                <a:gd name="T1" fmla="*/ 114 h 114"/>
                <a:gd name="T2" fmla="*/ 38 w 81"/>
                <a:gd name="T3" fmla="*/ 110 h 114"/>
                <a:gd name="T4" fmla="*/ 0 w 81"/>
                <a:gd name="T5" fmla="*/ 41 h 114"/>
                <a:gd name="T6" fmla="*/ 41 w 81"/>
                <a:gd name="T7" fmla="*/ 0 h 114"/>
                <a:gd name="T8" fmla="*/ 81 w 81"/>
                <a:gd name="T9" fmla="*/ 41 h 114"/>
                <a:gd name="T10" fmla="*/ 43 w 81"/>
                <a:gd name="T11" fmla="*/ 110 h 114"/>
                <a:gd name="T12" fmla="*/ 41 w 81"/>
                <a:gd name="T13" fmla="*/ 114 h 114"/>
                <a:gd name="T14" fmla="*/ 41 w 81"/>
                <a:gd name="T15" fmla="*/ 7 h 114"/>
                <a:gd name="T16" fmla="*/ 7 w 81"/>
                <a:gd name="T17" fmla="*/ 41 h 114"/>
                <a:gd name="T18" fmla="*/ 41 w 81"/>
                <a:gd name="T19" fmla="*/ 103 h 114"/>
                <a:gd name="T20" fmla="*/ 74 w 81"/>
                <a:gd name="T21" fmla="*/ 41 h 114"/>
                <a:gd name="T22" fmla="*/ 41 w 81"/>
                <a:gd name="T23" fmla="*/ 7 h 114"/>
                <a:gd name="T24" fmla="*/ 41 w 81"/>
                <a:gd name="T25" fmla="*/ 59 h 114"/>
                <a:gd name="T26" fmla="*/ 22 w 81"/>
                <a:gd name="T27" fmla="*/ 41 h 114"/>
                <a:gd name="T28" fmla="*/ 41 w 81"/>
                <a:gd name="T29" fmla="*/ 22 h 114"/>
                <a:gd name="T30" fmla="*/ 59 w 81"/>
                <a:gd name="T31" fmla="*/ 41 h 114"/>
                <a:gd name="T32" fmla="*/ 41 w 81"/>
                <a:gd name="T33" fmla="*/ 59 h 114"/>
                <a:gd name="T34" fmla="*/ 41 w 81"/>
                <a:gd name="T35" fmla="*/ 29 h 114"/>
                <a:gd name="T36" fmla="*/ 29 w 81"/>
                <a:gd name="T37" fmla="*/ 41 h 114"/>
                <a:gd name="T38" fmla="*/ 41 w 81"/>
                <a:gd name="T39" fmla="*/ 53 h 114"/>
                <a:gd name="T40" fmla="*/ 53 w 81"/>
                <a:gd name="T41" fmla="*/ 41 h 114"/>
                <a:gd name="T42" fmla="*/ 41 w 81"/>
                <a:gd name="T4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114">
                  <a:moveTo>
                    <a:pt x="41" y="114"/>
                  </a:moveTo>
                  <a:cubicBezTo>
                    <a:pt x="38" y="110"/>
                    <a:pt x="38" y="110"/>
                    <a:pt x="38" y="110"/>
                  </a:cubicBezTo>
                  <a:cubicBezTo>
                    <a:pt x="37" y="108"/>
                    <a:pt x="0" y="62"/>
                    <a:pt x="0" y="41"/>
                  </a:cubicBezTo>
                  <a:cubicBezTo>
                    <a:pt x="0" y="18"/>
                    <a:pt x="18" y="0"/>
                    <a:pt x="41" y="0"/>
                  </a:cubicBezTo>
                  <a:cubicBezTo>
                    <a:pt x="63" y="0"/>
                    <a:pt x="81" y="18"/>
                    <a:pt x="81" y="41"/>
                  </a:cubicBezTo>
                  <a:cubicBezTo>
                    <a:pt x="81" y="62"/>
                    <a:pt x="45" y="108"/>
                    <a:pt x="43" y="110"/>
                  </a:cubicBezTo>
                  <a:lnTo>
                    <a:pt x="41" y="114"/>
                  </a:lnTo>
                  <a:close/>
                  <a:moveTo>
                    <a:pt x="41" y="7"/>
                  </a:moveTo>
                  <a:cubicBezTo>
                    <a:pt x="22" y="7"/>
                    <a:pt x="7" y="22"/>
                    <a:pt x="7" y="41"/>
                  </a:cubicBezTo>
                  <a:cubicBezTo>
                    <a:pt x="7" y="55"/>
                    <a:pt x="29" y="88"/>
                    <a:pt x="41" y="103"/>
                  </a:cubicBezTo>
                  <a:cubicBezTo>
                    <a:pt x="52" y="88"/>
                    <a:pt x="74" y="55"/>
                    <a:pt x="74" y="41"/>
                  </a:cubicBezTo>
                  <a:cubicBezTo>
                    <a:pt x="74" y="22"/>
                    <a:pt x="59" y="7"/>
                    <a:pt x="41" y="7"/>
                  </a:cubicBezTo>
                  <a:close/>
                  <a:moveTo>
                    <a:pt x="41" y="59"/>
                  </a:moveTo>
                  <a:cubicBezTo>
                    <a:pt x="30" y="59"/>
                    <a:pt x="22" y="51"/>
                    <a:pt x="22" y="41"/>
                  </a:cubicBezTo>
                  <a:cubicBezTo>
                    <a:pt x="22" y="30"/>
                    <a:pt x="30" y="22"/>
                    <a:pt x="41" y="22"/>
                  </a:cubicBezTo>
                  <a:cubicBezTo>
                    <a:pt x="51" y="22"/>
                    <a:pt x="59" y="30"/>
                    <a:pt x="59" y="41"/>
                  </a:cubicBezTo>
                  <a:cubicBezTo>
                    <a:pt x="59" y="51"/>
                    <a:pt x="51" y="59"/>
                    <a:pt x="41" y="59"/>
                  </a:cubicBezTo>
                  <a:close/>
                  <a:moveTo>
                    <a:pt x="41" y="29"/>
                  </a:moveTo>
                  <a:cubicBezTo>
                    <a:pt x="34" y="29"/>
                    <a:pt x="29" y="34"/>
                    <a:pt x="29" y="41"/>
                  </a:cubicBezTo>
                  <a:cubicBezTo>
                    <a:pt x="29" y="47"/>
                    <a:pt x="34" y="53"/>
                    <a:pt x="41" y="53"/>
                  </a:cubicBezTo>
                  <a:cubicBezTo>
                    <a:pt x="47" y="53"/>
                    <a:pt x="53" y="47"/>
                    <a:pt x="53" y="41"/>
                  </a:cubicBezTo>
                  <a:cubicBezTo>
                    <a:pt x="53" y="34"/>
                    <a:pt x="47" y="29"/>
                    <a:pt x="41"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
              <a:extLst>
                <a:ext uri="{FF2B5EF4-FFF2-40B4-BE49-F238E27FC236}">
                  <a16:creationId xmlns:a16="http://schemas.microsoft.com/office/drawing/2014/main" id="{5958F0C1-3E3C-4B10-BCBF-36C91A46ADA8}"/>
                </a:ext>
              </a:extLst>
            </p:cNvPr>
            <p:cNvSpPr>
              <a:spLocks noEditPoints="1"/>
            </p:cNvSpPr>
            <p:nvPr/>
          </p:nvSpPr>
          <p:spPr bwMode="auto">
            <a:xfrm>
              <a:off x="8296276" y="2317750"/>
              <a:ext cx="214313" cy="298450"/>
            </a:xfrm>
            <a:custGeom>
              <a:avLst/>
              <a:gdLst>
                <a:gd name="T0" fmla="*/ 28 w 56"/>
                <a:gd name="T1" fmla="*/ 78 h 78"/>
                <a:gd name="T2" fmla="*/ 28 w 56"/>
                <a:gd name="T3" fmla="*/ 78 h 78"/>
                <a:gd name="T4" fmla="*/ 25 w 56"/>
                <a:gd name="T5" fmla="*/ 77 h 78"/>
                <a:gd name="T6" fmla="*/ 0 w 56"/>
                <a:gd name="T7" fmla="*/ 29 h 78"/>
                <a:gd name="T8" fmla="*/ 28 w 56"/>
                <a:gd name="T9" fmla="*/ 0 h 78"/>
                <a:gd name="T10" fmla="*/ 56 w 56"/>
                <a:gd name="T11" fmla="*/ 29 h 78"/>
                <a:gd name="T12" fmla="*/ 31 w 56"/>
                <a:gd name="T13" fmla="*/ 77 h 78"/>
                <a:gd name="T14" fmla="*/ 28 w 56"/>
                <a:gd name="T15" fmla="*/ 78 h 78"/>
                <a:gd name="T16" fmla="*/ 28 w 56"/>
                <a:gd name="T17" fmla="*/ 7 h 78"/>
                <a:gd name="T18" fmla="*/ 6 w 56"/>
                <a:gd name="T19" fmla="*/ 29 h 78"/>
                <a:gd name="T20" fmla="*/ 28 w 56"/>
                <a:gd name="T21" fmla="*/ 69 h 78"/>
                <a:gd name="T22" fmla="*/ 50 w 56"/>
                <a:gd name="T23" fmla="*/ 29 h 78"/>
                <a:gd name="T24" fmla="*/ 28 w 56"/>
                <a:gd name="T25" fmla="*/ 7 h 78"/>
                <a:gd name="T26" fmla="*/ 28 w 56"/>
                <a:gd name="T27" fmla="*/ 42 h 78"/>
                <a:gd name="T28" fmla="*/ 14 w 56"/>
                <a:gd name="T29" fmla="*/ 29 h 78"/>
                <a:gd name="T30" fmla="*/ 28 w 56"/>
                <a:gd name="T31" fmla="*/ 15 h 78"/>
                <a:gd name="T32" fmla="*/ 42 w 56"/>
                <a:gd name="T33" fmla="*/ 29 h 78"/>
                <a:gd name="T34" fmla="*/ 28 w 56"/>
                <a:gd name="T35" fmla="*/ 42 h 78"/>
                <a:gd name="T36" fmla="*/ 28 w 56"/>
                <a:gd name="T37" fmla="*/ 22 h 78"/>
                <a:gd name="T38" fmla="*/ 21 w 56"/>
                <a:gd name="T39" fmla="*/ 29 h 78"/>
                <a:gd name="T40" fmla="*/ 28 w 56"/>
                <a:gd name="T41" fmla="*/ 36 h 78"/>
                <a:gd name="T42" fmla="*/ 35 w 56"/>
                <a:gd name="T43" fmla="*/ 29 h 78"/>
                <a:gd name="T44" fmla="*/ 28 w 56"/>
                <a:gd name="T45"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78">
                  <a:moveTo>
                    <a:pt x="28" y="78"/>
                  </a:moveTo>
                  <a:cubicBezTo>
                    <a:pt x="28" y="78"/>
                    <a:pt x="28" y="78"/>
                    <a:pt x="28" y="78"/>
                  </a:cubicBezTo>
                  <a:cubicBezTo>
                    <a:pt x="27" y="78"/>
                    <a:pt x="26" y="77"/>
                    <a:pt x="25" y="77"/>
                  </a:cubicBezTo>
                  <a:cubicBezTo>
                    <a:pt x="23" y="73"/>
                    <a:pt x="0" y="43"/>
                    <a:pt x="0" y="29"/>
                  </a:cubicBezTo>
                  <a:cubicBezTo>
                    <a:pt x="0" y="13"/>
                    <a:pt x="12" y="0"/>
                    <a:pt x="28" y="0"/>
                  </a:cubicBezTo>
                  <a:cubicBezTo>
                    <a:pt x="44" y="0"/>
                    <a:pt x="56" y="13"/>
                    <a:pt x="56" y="29"/>
                  </a:cubicBezTo>
                  <a:cubicBezTo>
                    <a:pt x="56" y="43"/>
                    <a:pt x="33" y="73"/>
                    <a:pt x="31" y="77"/>
                  </a:cubicBezTo>
                  <a:cubicBezTo>
                    <a:pt x="30" y="77"/>
                    <a:pt x="29" y="78"/>
                    <a:pt x="28" y="78"/>
                  </a:cubicBezTo>
                  <a:close/>
                  <a:moveTo>
                    <a:pt x="28" y="7"/>
                  </a:moveTo>
                  <a:cubicBezTo>
                    <a:pt x="16" y="7"/>
                    <a:pt x="6" y="17"/>
                    <a:pt x="6" y="29"/>
                  </a:cubicBezTo>
                  <a:cubicBezTo>
                    <a:pt x="6" y="38"/>
                    <a:pt x="20" y="58"/>
                    <a:pt x="28" y="69"/>
                  </a:cubicBezTo>
                  <a:cubicBezTo>
                    <a:pt x="36" y="58"/>
                    <a:pt x="50" y="38"/>
                    <a:pt x="50" y="29"/>
                  </a:cubicBezTo>
                  <a:cubicBezTo>
                    <a:pt x="50" y="17"/>
                    <a:pt x="40" y="7"/>
                    <a:pt x="28" y="7"/>
                  </a:cubicBezTo>
                  <a:close/>
                  <a:moveTo>
                    <a:pt x="28" y="42"/>
                  </a:moveTo>
                  <a:cubicBezTo>
                    <a:pt x="20" y="42"/>
                    <a:pt x="14" y="36"/>
                    <a:pt x="14" y="29"/>
                  </a:cubicBezTo>
                  <a:cubicBezTo>
                    <a:pt x="14" y="21"/>
                    <a:pt x="20" y="15"/>
                    <a:pt x="28" y="15"/>
                  </a:cubicBezTo>
                  <a:cubicBezTo>
                    <a:pt x="36" y="15"/>
                    <a:pt x="42" y="21"/>
                    <a:pt x="42" y="29"/>
                  </a:cubicBezTo>
                  <a:cubicBezTo>
                    <a:pt x="42" y="36"/>
                    <a:pt x="36" y="42"/>
                    <a:pt x="28" y="42"/>
                  </a:cubicBezTo>
                  <a:close/>
                  <a:moveTo>
                    <a:pt x="28" y="22"/>
                  </a:moveTo>
                  <a:cubicBezTo>
                    <a:pt x="24" y="22"/>
                    <a:pt x="21" y="25"/>
                    <a:pt x="21" y="29"/>
                  </a:cubicBezTo>
                  <a:cubicBezTo>
                    <a:pt x="21" y="33"/>
                    <a:pt x="24" y="36"/>
                    <a:pt x="28" y="36"/>
                  </a:cubicBezTo>
                  <a:cubicBezTo>
                    <a:pt x="32" y="36"/>
                    <a:pt x="35" y="33"/>
                    <a:pt x="35" y="29"/>
                  </a:cubicBezTo>
                  <a:cubicBezTo>
                    <a:pt x="35" y="25"/>
                    <a:pt x="32" y="22"/>
                    <a:pt x="28"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
              <a:extLst>
                <a:ext uri="{FF2B5EF4-FFF2-40B4-BE49-F238E27FC236}">
                  <a16:creationId xmlns:a16="http://schemas.microsoft.com/office/drawing/2014/main" id="{C70A7197-D256-4601-9E8F-1931A047BFD6}"/>
                </a:ext>
              </a:extLst>
            </p:cNvPr>
            <p:cNvSpPr>
              <a:spLocks noEditPoints="1"/>
            </p:cNvSpPr>
            <p:nvPr/>
          </p:nvSpPr>
          <p:spPr bwMode="auto">
            <a:xfrm>
              <a:off x="8023226" y="2620963"/>
              <a:ext cx="425450" cy="428625"/>
            </a:xfrm>
            <a:custGeom>
              <a:avLst/>
              <a:gdLst>
                <a:gd name="T0" fmla="*/ 38 w 111"/>
                <a:gd name="T1" fmla="*/ 112 h 112"/>
                <a:gd name="T2" fmla="*/ 27 w 111"/>
                <a:gd name="T3" fmla="*/ 108 h 112"/>
                <a:gd name="T4" fmla="*/ 38 w 111"/>
                <a:gd name="T5" fmla="*/ 105 h 112"/>
                <a:gd name="T6" fmla="*/ 38 w 111"/>
                <a:gd name="T7" fmla="*/ 112 h 112"/>
                <a:gd name="T8" fmla="*/ 53 w 111"/>
                <a:gd name="T9" fmla="*/ 108 h 112"/>
                <a:gd name="T10" fmla="*/ 64 w 111"/>
                <a:gd name="T11" fmla="*/ 104 h 112"/>
                <a:gd name="T12" fmla="*/ 65 w 111"/>
                <a:gd name="T13" fmla="*/ 111 h 112"/>
                <a:gd name="T14" fmla="*/ 56 w 111"/>
                <a:gd name="T15" fmla="*/ 111 h 112"/>
                <a:gd name="T16" fmla="*/ 11 w 111"/>
                <a:gd name="T17" fmla="*/ 111 h 112"/>
                <a:gd name="T18" fmla="*/ 0 w 111"/>
                <a:gd name="T19" fmla="*/ 106 h 112"/>
                <a:gd name="T20" fmla="*/ 12 w 111"/>
                <a:gd name="T21" fmla="*/ 104 h 112"/>
                <a:gd name="T22" fmla="*/ 12 w 111"/>
                <a:gd name="T23" fmla="*/ 111 h 112"/>
                <a:gd name="T24" fmla="*/ 79 w 111"/>
                <a:gd name="T25" fmla="*/ 105 h 112"/>
                <a:gd name="T26" fmla="*/ 89 w 111"/>
                <a:gd name="T27" fmla="*/ 99 h 112"/>
                <a:gd name="T28" fmla="*/ 91 w 111"/>
                <a:gd name="T29" fmla="*/ 106 h 112"/>
                <a:gd name="T30" fmla="*/ 83 w 111"/>
                <a:gd name="T31" fmla="*/ 108 h 112"/>
                <a:gd name="T32" fmla="*/ 104 w 111"/>
                <a:gd name="T33" fmla="*/ 95 h 112"/>
                <a:gd name="T34" fmla="*/ 104 w 111"/>
                <a:gd name="T35" fmla="*/ 85 h 112"/>
                <a:gd name="T36" fmla="*/ 108 w 111"/>
                <a:gd name="T37" fmla="*/ 82 h 112"/>
                <a:gd name="T38" fmla="*/ 108 w 111"/>
                <a:gd name="T39" fmla="*/ 95 h 112"/>
                <a:gd name="T40" fmla="*/ 101 w 111"/>
                <a:gd name="T41" fmla="*/ 72 h 112"/>
                <a:gd name="T42" fmla="*/ 96 w 111"/>
                <a:gd name="T43" fmla="*/ 68 h 112"/>
                <a:gd name="T44" fmla="*/ 94 w 111"/>
                <a:gd name="T45" fmla="*/ 60 h 112"/>
                <a:gd name="T46" fmla="*/ 102 w 111"/>
                <a:gd name="T47" fmla="*/ 64 h 112"/>
                <a:gd name="T48" fmla="*/ 103 w 111"/>
                <a:gd name="T49" fmla="*/ 71 h 112"/>
                <a:gd name="T50" fmla="*/ 85 w 111"/>
                <a:gd name="T51" fmla="*/ 51 h 112"/>
                <a:gd name="T52" fmla="*/ 77 w 111"/>
                <a:gd name="T53" fmla="*/ 43 h 112"/>
                <a:gd name="T54" fmla="*/ 83 w 111"/>
                <a:gd name="T55" fmla="*/ 39 h 112"/>
                <a:gd name="T56" fmla="*/ 87 w 111"/>
                <a:gd name="T57" fmla="*/ 50 h 112"/>
                <a:gd name="T58" fmla="*/ 72 w 111"/>
                <a:gd name="T59" fmla="*/ 28 h 112"/>
                <a:gd name="T60" fmla="*/ 67 w 111"/>
                <a:gd name="T61" fmla="*/ 17 h 112"/>
                <a:gd name="T62" fmla="*/ 71 w 111"/>
                <a:gd name="T63" fmla="*/ 13 h 112"/>
                <a:gd name="T64" fmla="*/ 74 w 111"/>
                <a:gd name="T65" fmla="*/ 17 h 112"/>
                <a:gd name="T66" fmla="*/ 73 w 111"/>
                <a:gd name="T67" fmla="*/ 28 h 112"/>
                <a:gd name="T68" fmla="*/ 83 w 111"/>
                <a:gd name="T69" fmla="*/ 8 h 112"/>
                <a:gd name="T70" fmla="*/ 82 w 111"/>
                <a:gd name="T71" fmla="*/ 2 h 112"/>
                <a:gd name="T72" fmla="*/ 94 w 111"/>
                <a:gd name="T73" fmla="*/ 4 h 112"/>
                <a:gd name="T74" fmla="*/ 84 w 111"/>
                <a:gd name="T75"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2">
                  <a:moveTo>
                    <a:pt x="38" y="112"/>
                  </a:moveTo>
                  <a:cubicBezTo>
                    <a:pt x="38" y="112"/>
                    <a:pt x="38" y="112"/>
                    <a:pt x="38" y="112"/>
                  </a:cubicBezTo>
                  <a:cubicBezTo>
                    <a:pt x="35" y="112"/>
                    <a:pt x="33" y="112"/>
                    <a:pt x="30" y="112"/>
                  </a:cubicBezTo>
                  <a:cubicBezTo>
                    <a:pt x="28" y="111"/>
                    <a:pt x="27" y="110"/>
                    <a:pt x="27" y="108"/>
                  </a:cubicBezTo>
                  <a:cubicBezTo>
                    <a:pt x="27" y="106"/>
                    <a:pt x="28" y="105"/>
                    <a:pt x="30" y="105"/>
                  </a:cubicBezTo>
                  <a:cubicBezTo>
                    <a:pt x="33" y="105"/>
                    <a:pt x="35" y="105"/>
                    <a:pt x="38" y="105"/>
                  </a:cubicBezTo>
                  <a:cubicBezTo>
                    <a:pt x="40" y="105"/>
                    <a:pt x="41" y="106"/>
                    <a:pt x="41" y="108"/>
                  </a:cubicBezTo>
                  <a:cubicBezTo>
                    <a:pt x="41" y="110"/>
                    <a:pt x="40" y="112"/>
                    <a:pt x="38" y="112"/>
                  </a:cubicBezTo>
                  <a:close/>
                  <a:moveTo>
                    <a:pt x="56" y="111"/>
                  </a:moveTo>
                  <a:cubicBezTo>
                    <a:pt x="55" y="111"/>
                    <a:pt x="53" y="110"/>
                    <a:pt x="53" y="108"/>
                  </a:cubicBezTo>
                  <a:cubicBezTo>
                    <a:pt x="53" y="106"/>
                    <a:pt x="54" y="105"/>
                    <a:pt x="56" y="105"/>
                  </a:cubicBezTo>
                  <a:cubicBezTo>
                    <a:pt x="59" y="104"/>
                    <a:pt x="61" y="104"/>
                    <a:pt x="64" y="104"/>
                  </a:cubicBezTo>
                  <a:cubicBezTo>
                    <a:pt x="66" y="104"/>
                    <a:pt x="68" y="105"/>
                    <a:pt x="68" y="107"/>
                  </a:cubicBezTo>
                  <a:cubicBezTo>
                    <a:pt x="68" y="109"/>
                    <a:pt x="67" y="111"/>
                    <a:pt x="65" y="111"/>
                  </a:cubicBezTo>
                  <a:cubicBezTo>
                    <a:pt x="62" y="111"/>
                    <a:pt x="59" y="111"/>
                    <a:pt x="57" y="111"/>
                  </a:cubicBezTo>
                  <a:cubicBezTo>
                    <a:pt x="57" y="111"/>
                    <a:pt x="57" y="111"/>
                    <a:pt x="56" y="111"/>
                  </a:cubicBezTo>
                  <a:close/>
                  <a:moveTo>
                    <a:pt x="12" y="111"/>
                  </a:moveTo>
                  <a:cubicBezTo>
                    <a:pt x="12" y="111"/>
                    <a:pt x="11" y="111"/>
                    <a:pt x="11" y="111"/>
                  </a:cubicBezTo>
                  <a:cubicBezTo>
                    <a:pt x="6" y="110"/>
                    <a:pt x="3" y="110"/>
                    <a:pt x="3" y="110"/>
                  </a:cubicBezTo>
                  <a:cubicBezTo>
                    <a:pt x="2" y="110"/>
                    <a:pt x="0" y="108"/>
                    <a:pt x="0" y="106"/>
                  </a:cubicBezTo>
                  <a:cubicBezTo>
                    <a:pt x="1" y="104"/>
                    <a:pt x="2" y="103"/>
                    <a:pt x="4" y="103"/>
                  </a:cubicBezTo>
                  <a:cubicBezTo>
                    <a:pt x="4" y="103"/>
                    <a:pt x="7" y="104"/>
                    <a:pt x="12" y="104"/>
                  </a:cubicBezTo>
                  <a:cubicBezTo>
                    <a:pt x="14" y="104"/>
                    <a:pt x="15" y="106"/>
                    <a:pt x="15" y="107"/>
                  </a:cubicBezTo>
                  <a:cubicBezTo>
                    <a:pt x="15" y="109"/>
                    <a:pt x="13" y="111"/>
                    <a:pt x="12" y="111"/>
                  </a:cubicBezTo>
                  <a:close/>
                  <a:moveTo>
                    <a:pt x="83" y="108"/>
                  </a:moveTo>
                  <a:cubicBezTo>
                    <a:pt x="81" y="108"/>
                    <a:pt x="80" y="107"/>
                    <a:pt x="79" y="105"/>
                  </a:cubicBezTo>
                  <a:cubicBezTo>
                    <a:pt x="79" y="104"/>
                    <a:pt x="80" y="102"/>
                    <a:pt x="82" y="101"/>
                  </a:cubicBezTo>
                  <a:cubicBezTo>
                    <a:pt x="85" y="101"/>
                    <a:pt x="87" y="100"/>
                    <a:pt x="89" y="99"/>
                  </a:cubicBezTo>
                  <a:cubicBezTo>
                    <a:pt x="91" y="99"/>
                    <a:pt x="93" y="100"/>
                    <a:pt x="93" y="101"/>
                  </a:cubicBezTo>
                  <a:cubicBezTo>
                    <a:pt x="94" y="103"/>
                    <a:pt x="93" y="105"/>
                    <a:pt x="91" y="106"/>
                  </a:cubicBezTo>
                  <a:cubicBezTo>
                    <a:pt x="89" y="107"/>
                    <a:pt x="86" y="107"/>
                    <a:pt x="83" y="108"/>
                  </a:cubicBezTo>
                  <a:cubicBezTo>
                    <a:pt x="83" y="108"/>
                    <a:pt x="83" y="108"/>
                    <a:pt x="83" y="108"/>
                  </a:cubicBezTo>
                  <a:close/>
                  <a:moveTo>
                    <a:pt x="106" y="96"/>
                  </a:moveTo>
                  <a:cubicBezTo>
                    <a:pt x="105" y="96"/>
                    <a:pt x="104" y="96"/>
                    <a:pt x="104" y="95"/>
                  </a:cubicBezTo>
                  <a:cubicBezTo>
                    <a:pt x="102" y="94"/>
                    <a:pt x="102" y="92"/>
                    <a:pt x="103" y="91"/>
                  </a:cubicBezTo>
                  <a:cubicBezTo>
                    <a:pt x="104" y="89"/>
                    <a:pt x="104" y="87"/>
                    <a:pt x="104" y="85"/>
                  </a:cubicBezTo>
                  <a:cubicBezTo>
                    <a:pt x="104" y="83"/>
                    <a:pt x="106" y="82"/>
                    <a:pt x="108" y="82"/>
                  </a:cubicBezTo>
                  <a:cubicBezTo>
                    <a:pt x="108" y="82"/>
                    <a:pt x="108" y="82"/>
                    <a:pt x="108" y="82"/>
                  </a:cubicBezTo>
                  <a:cubicBezTo>
                    <a:pt x="110" y="82"/>
                    <a:pt x="111" y="83"/>
                    <a:pt x="111" y="85"/>
                  </a:cubicBezTo>
                  <a:cubicBezTo>
                    <a:pt x="111" y="89"/>
                    <a:pt x="110" y="92"/>
                    <a:pt x="108" y="95"/>
                  </a:cubicBezTo>
                  <a:cubicBezTo>
                    <a:pt x="108" y="95"/>
                    <a:pt x="107" y="96"/>
                    <a:pt x="106" y="96"/>
                  </a:cubicBezTo>
                  <a:close/>
                  <a:moveTo>
                    <a:pt x="101" y="72"/>
                  </a:moveTo>
                  <a:cubicBezTo>
                    <a:pt x="100" y="72"/>
                    <a:pt x="99" y="71"/>
                    <a:pt x="98" y="70"/>
                  </a:cubicBezTo>
                  <a:cubicBezTo>
                    <a:pt x="98" y="70"/>
                    <a:pt x="97" y="69"/>
                    <a:pt x="96" y="68"/>
                  </a:cubicBezTo>
                  <a:cubicBezTo>
                    <a:pt x="95" y="67"/>
                    <a:pt x="94" y="66"/>
                    <a:pt x="93" y="64"/>
                  </a:cubicBezTo>
                  <a:cubicBezTo>
                    <a:pt x="92" y="63"/>
                    <a:pt x="92" y="61"/>
                    <a:pt x="94" y="60"/>
                  </a:cubicBezTo>
                  <a:cubicBezTo>
                    <a:pt x="95" y="58"/>
                    <a:pt x="97" y="59"/>
                    <a:pt x="98" y="60"/>
                  </a:cubicBezTo>
                  <a:cubicBezTo>
                    <a:pt x="99" y="62"/>
                    <a:pt x="101" y="63"/>
                    <a:pt x="102" y="64"/>
                  </a:cubicBezTo>
                  <a:cubicBezTo>
                    <a:pt x="102" y="65"/>
                    <a:pt x="103" y="66"/>
                    <a:pt x="103" y="66"/>
                  </a:cubicBezTo>
                  <a:cubicBezTo>
                    <a:pt x="105" y="68"/>
                    <a:pt x="104" y="70"/>
                    <a:pt x="103" y="71"/>
                  </a:cubicBezTo>
                  <a:cubicBezTo>
                    <a:pt x="102" y="72"/>
                    <a:pt x="101" y="72"/>
                    <a:pt x="101" y="72"/>
                  </a:cubicBezTo>
                  <a:close/>
                  <a:moveTo>
                    <a:pt x="85" y="51"/>
                  </a:moveTo>
                  <a:cubicBezTo>
                    <a:pt x="84" y="51"/>
                    <a:pt x="83" y="50"/>
                    <a:pt x="82" y="49"/>
                  </a:cubicBezTo>
                  <a:cubicBezTo>
                    <a:pt x="80" y="47"/>
                    <a:pt x="79" y="45"/>
                    <a:pt x="77" y="43"/>
                  </a:cubicBezTo>
                  <a:cubicBezTo>
                    <a:pt x="76" y="41"/>
                    <a:pt x="77" y="39"/>
                    <a:pt x="78" y="38"/>
                  </a:cubicBezTo>
                  <a:cubicBezTo>
                    <a:pt x="80" y="37"/>
                    <a:pt x="82" y="38"/>
                    <a:pt x="83" y="39"/>
                  </a:cubicBezTo>
                  <a:cubicBezTo>
                    <a:pt x="84" y="41"/>
                    <a:pt x="86" y="43"/>
                    <a:pt x="87" y="46"/>
                  </a:cubicBezTo>
                  <a:cubicBezTo>
                    <a:pt x="88" y="47"/>
                    <a:pt x="88" y="49"/>
                    <a:pt x="87" y="50"/>
                  </a:cubicBezTo>
                  <a:cubicBezTo>
                    <a:pt x="86" y="51"/>
                    <a:pt x="85" y="51"/>
                    <a:pt x="85" y="51"/>
                  </a:cubicBezTo>
                  <a:close/>
                  <a:moveTo>
                    <a:pt x="72" y="28"/>
                  </a:moveTo>
                  <a:cubicBezTo>
                    <a:pt x="71" y="28"/>
                    <a:pt x="69" y="27"/>
                    <a:pt x="69" y="25"/>
                  </a:cubicBezTo>
                  <a:cubicBezTo>
                    <a:pt x="68" y="23"/>
                    <a:pt x="67" y="20"/>
                    <a:pt x="67" y="17"/>
                  </a:cubicBezTo>
                  <a:cubicBezTo>
                    <a:pt x="67" y="17"/>
                    <a:pt x="67" y="17"/>
                    <a:pt x="68" y="16"/>
                  </a:cubicBezTo>
                  <a:cubicBezTo>
                    <a:pt x="68" y="15"/>
                    <a:pt x="69" y="13"/>
                    <a:pt x="71" y="13"/>
                  </a:cubicBezTo>
                  <a:cubicBezTo>
                    <a:pt x="73" y="13"/>
                    <a:pt x="74" y="15"/>
                    <a:pt x="74" y="17"/>
                  </a:cubicBezTo>
                  <a:cubicBezTo>
                    <a:pt x="74" y="17"/>
                    <a:pt x="74" y="17"/>
                    <a:pt x="74" y="17"/>
                  </a:cubicBezTo>
                  <a:cubicBezTo>
                    <a:pt x="74" y="19"/>
                    <a:pt x="75" y="21"/>
                    <a:pt x="75" y="23"/>
                  </a:cubicBezTo>
                  <a:cubicBezTo>
                    <a:pt x="76" y="25"/>
                    <a:pt x="75" y="27"/>
                    <a:pt x="73" y="28"/>
                  </a:cubicBezTo>
                  <a:cubicBezTo>
                    <a:pt x="73" y="28"/>
                    <a:pt x="72" y="28"/>
                    <a:pt x="72" y="28"/>
                  </a:cubicBezTo>
                  <a:close/>
                  <a:moveTo>
                    <a:pt x="83" y="8"/>
                  </a:moveTo>
                  <a:cubicBezTo>
                    <a:pt x="82" y="8"/>
                    <a:pt x="80" y="7"/>
                    <a:pt x="80" y="6"/>
                  </a:cubicBezTo>
                  <a:cubicBezTo>
                    <a:pt x="79" y="4"/>
                    <a:pt x="81" y="2"/>
                    <a:pt x="82" y="2"/>
                  </a:cubicBezTo>
                  <a:cubicBezTo>
                    <a:pt x="85" y="1"/>
                    <a:pt x="88" y="1"/>
                    <a:pt x="91" y="0"/>
                  </a:cubicBezTo>
                  <a:cubicBezTo>
                    <a:pt x="93" y="0"/>
                    <a:pt x="94" y="2"/>
                    <a:pt x="94" y="4"/>
                  </a:cubicBezTo>
                  <a:cubicBezTo>
                    <a:pt x="94" y="5"/>
                    <a:pt x="93" y="7"/>
                    <a:pt x="91" y="7"/>
                  </a:cubicBezTo>
                  <a:cubicBezTo>
                    <a:pt x="88" y="7"/>
                    <a:pt x="86" y="8"/>
                    <a:pt x="84" y="8"/>
                  </a:cubicBezTo>
                  <a:cubicBezTo>
                    <a:pt x="84" y="8"/>
                    <a:pt x="83" y="8"/>
                    <a:pt x="83"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5" name="TextBox 74">
            <a:extLst>
              <a:ext uri="{FF2B5EF4-FFF2-40B4-BE49-F238E27FC236}">
                <a16:creationId xmlns:a16="http://schemas.microsoft.com/office/drawing/2014/main" id="{5D235158-15CD-4308-9DF4-EFAEE1CFD8C4}"/>
              </a:ext>
            </a:extLst>
          </p:cNvPr>
          <p:cNvSpPr txBox="1"/>
          <p:nvPr/>
        </p:nvSpPr>
        <p:spPr>
          <a:xfrm>
            <a:off x="415305" y="2348464"/>
            <a:ext cx="3939689" cy="1015663"/>
          </a:xfrm>
          <a:prstGeom prst="rect">
            <a:avLst/>
          </a:prstGeom>
          <a:noFill/>
        </p:spPr>
        <p:txBody>
          <a:bodyPr wrap="square" lIns="0" tIns="0" rIns="0" bIns="0" rtlCol="0">
            <a:spAutoFit/>
          </a:bodyPr>
          <a:lstStyle/>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Design &amp; tailor the Cyber Recovery Solution</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latin typeface="Arial"/>
              </a:rPr>
              <a:t>1-week facilitated workshops to develop and design a roadmap for launching the initial vault</a:t>
            </a:r>
          </a:p>
          <a:p>
            <a:pPr marL="173034" indent="-115885" defTabSz="609555">
              <a:spcBef>
                <a:spcPts val="600"/>
              </a:spcBef>
              <a:buClr>
                <a:schemeClr val="accent3"/>
              </a:buClr>
              <a:buFont typeface="Arial" panose="020B0604020202020204" pitchFamily="34" charset="0"/>
              <a:buChar char="•"/>
            </a:pPr>
            <a:r>
              <a:rPr lang="en-US" sz="1400" dirty="0">
                <a:solidFill>
                  <a:schemeClr val="tx2"/>
                </a:solidFill>
              </a:rPr>
              <a:t>Details cyber recovery best practices </a:t>
            </a:r>
            <a:endParaRPr lang="en-US" sz="1400" dirty="0">
              <a:solidFill>
                <a:schemeClr val="tx2"/>
              </a:solidFill>
              <a:latin typeface="Arial"/>
            </a:endParaRPr>
          </a:p>
        </p:txBody>
      </p:sp>
      <p:sp>
        <p:nvSpPr>
          <p:cNvPr id="76" name="TextBox 75">
            <a:extLst>
              <a:ext uri="{FF2B5EF4-FFF2-40B4-BE49-F238E27FC236}">
                <a16:creationId xmlns:a16="http://schemas.microsoft.com/office/drawing/2014/main" id="{82038C84-A1D0-4FA9-855B-04F8483085B4}"/>
              </a:ext>
            </a:extLst>
          </p:cNvPr>
          <p:cNvSpPr txBox="1"/>
          <p:nvPr/>
        </p:nvSpPr>
        <p:spPr>
          <a:xfrm>
            <a:off x="4789337" y="2355473"/>
            <a:ext cx="3867914" cy="1308050"/>
          </a:xfrm>
          <a:prstGeom prst="rect">
            <a:avLst/>
          </a:prstGeom>
          <a:noFill/>
        </p:spPr>
        <p:txBody>
          <a:bodyPr wrap="square" lIns="0" tIns="0" rIns="0" bIns="0" rtlCol="0">
            <a:spAutoFit/>
          </a:bodyPr>
          <a:lstStyle/>
          <a:p>
            <a:pPr marL="173034" indent="-115885" defTabSz="685783">
              <a:spcBef>
                <a:spcPts val="600"/>
              </a:spcBef>
              <a:buClr>
                <a:schemeClr val="accent3"/>
              </a:buClr>
              <a:buFont typeface="Arial" panose="020B0604020202020204" pitchFamily="34" charset="0"/>
              <a:buChar char="•"/>
            </a:pPr>
            <a:r>
              <a:rPr lang="en-US" sz="1400" dirty="0">
                <a:solidFill>
                  <a:schemeClr val="tx2"/>
                </a:solidFill>
              </a:rPr>
              <a:t>Deepen &amp; Expand Cyber Recovery Solution</a:t>
            </a:r>
          </a:p>
          <a:p>
            <a:pPr marL="173034" indent="-115885" defTabSz="685783">
              <a:spcBef>
                <a:spcPts val="600"/>
              </a:spcBef>
              <a:buClr>
                <a:schemeClr val="accent3"/>
              </a:buClr>
              <a:buFont typeface="Arial" panose="020B0604020202020204" pitchFamily="34" charset="0"/>
              <a:buChar char="•"/>
            </a:pPr>
            <a:r>
              <a:rPr lang="en-US" sz="1400" dirty="0">
                <a:solidFill>
                  <a:schemeClr val="tx2"/>
                </a:solidFill>
                <a:latin typeface="Arial"/>
              </a:rPr>
              <a:t>4-week facilitated workshops </a:t>
            </a:r>
          </a:p>
          <a:p>
            <a:pPr marL="173034" indent="-115885" defTabSz="685783">
              <a:spcBef>
                <a:spcPts val="600"/>
              </a:spcBef>
              <a:buClr>
                <a:schemeClr val="accent3"/>
              </a:buClr>
              <a:buFont typeface="Arial" panose="020B0604020202020204" pitchFamily="34" charset="0"/>
              <a:buChar char="•"/>
            </a:pPr>
            <a:r>
              <a:rPr lang="en-US" sz="1400" dirty="0">
                <a:solidFill>
                  <a:schemeClr val="tx2"/>
                </a:solidFill>
                <a:latin typeface="Arial"/>
              </a:rPr>
              <a:t>Create a plan which drives program maturity to support the organization cross functionally </a:t>
            </a:r>
          </a:p>
          <a:p>
            <a:pPr marL="173034" indent="-115885" defTabSz="685783">
              <a:spcBef>
                <a:spcPts val="600"/>
              </a:spcBef>
              <a:buClr>
                <a:schemeClr val="accent3"/>
              </a:buClr>
              <a:buFont typeface="Arial" panose="020B0604020202020204" pitchFamily="34" charset="0"/>
              <a:buChar char="•"/>
            </a:pPr>
            <a:r>
              <a:rPr lang="en-US" sz="1400" dirty="0">
                <a:solidFill>
                  <a:schemeClr val="tx2"/>
                </a:solidFill>
              </a:rPr>
              <a:t>Delivers a plan for actionable outcomes</a:t>
            </a:r>
            <a:endParaRPr lang="en-US" sz="1400" dirty="0">
              <a:solidFill>
                <a:schemeClr val="tx2"/>
              </a:solidFill>
              <a:latin typeface="Arial"/>
            </a:endParaRPr>
          </a:p>
        </p:txBody>
      </p:sp>
    </p:spTree>
    <p:extLst>
      <p:ext uri="{BB962C8B-B14F-4D97-AF65-F5344CB8AC3E}">
        <p14:creationId xmlns:p14="http://schemas.microsoft.com/office/powerpoint/2010/main" val="39416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0.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1.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2.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3.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4.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5.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6.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7.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8.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19.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2.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20.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3.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4.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5.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6.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7.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8.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ags/tag9.xml><?xml version="1.0" encoding="utf-8"?>
<p:tagLst xmlns:a="http://schemas.openxmlformats.org/drawingml/2006/main" xmlns:r="http://schemas.openxmlformats.org/officeDocument/2006/relationships" xmlns:p="http://schemas.openxmlformats.org/presentationml/2006/main">
  <p:tag name="AS_UNIQUEID" val="8558"/>
  <p:tag name="BAINVALUECHAIN" val="True"/>
</p:tagLst>
</file>

<file path=ppt/theme/theme1.xml><?xml version="1.0" encoding="utf-8"?>
<a:theme xmlns:a="http://schemas.openxmlformats.org/drawingml/2006/main" name="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B4FBA6F-414D-4C82-8EBC-CC6F4D6F3911}" vid="{C822B31D-615B-463B-B025-BB824D9B6345}"/>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c7d1c75-889b-49eb-9f1d-185f9f1deaeb">
      <UserInfo>
        <DisplayName>Mandal, Chhandomay</DisplayName>
        <AccountId>63</AccountId>
        <AccountType/>
      </UserInfo>
    </SharedWithUsers>
    <NotesorComments xmlns="0dde4800-184d-4f34-94f9-f13b01c872da">All details stay the same, simply an update to the PPTX
Advancing to urgent, I need to get this live ASAP with internal focus on ransomware</NotesorComments>
    <ContentOwner xmlns="0dde4800-184d-4f34-94f9-f13b01c872da">
      <UserInfo>
        <DisplayName>i:0#.f|membership|adam.miller2@emc.com,#i:0#.f|membership|adam.miller2@emc.com,#Adam.Miller2@dell.com,#,#Miller, Adam,#,#Svc_Port_Mkt,#Senior Advisor, Product Marketing</DisplayName>
        <AccountId>155</AccountId>
        <AccountType/>
      </UserInfo>
    </ContentOwner>
    <Language xmlns="0dde4800-184d-4f34-94f9-f13b01c872da" xsi:nil="true"/>
    <UploadUrgency xmlns="0dde4800-184d-4f34-94f9-f13b01c872da">Urgent - publication within 24 hours</UploadUrgency>
    <AEMURL xmlns="0dde4800-184d-4f34-94f9-f13b01c872da">https://www.delltechnologies.com/asset/en-us/services/consulting/selling-competitive/cyber-recovery-solution-and-services-101-customer-presentation.pptx.external</AEMURL>
    <UploadStatus xmlns="0dde4800-184d-4f34-94f9-f13b01c872da">1. New Request</UploadStatus>
    <SI_x0020_Cancel xmlns="0dde4800-184d-4f34-94f9-f13b01c872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AFD476CB28534C818996325363A83C" ma:contentTypeVersion="20" ma:contentTypeDescription="Create a new document." ma:contentTypeScope="" ma:versionID="4ca2f82d81e38631eef5da03c0cec6ea">
  <xsd:schema xmlns:xsd="http://www.w3.org/2001/XMLSchema" xmlns:xs="http://www.w3.org/2001/XMLSchema" xmlns:p="http://schemas.microsoft.com/office/2006/metadata/properties" xmlns:ns1="0dde4800-184d-4f34-94f9-f13b01c872da" xmlns:ns3="0c7d1c75-889b-49eb-9f1d-185f9f1deaeb" targetNamespace="http://schemas.microsoft.com/office/2006/metadata/properties" ma:root="true" ma:fieldsID="0a4f2c34cefcbec22865733d466710e8" ns1:_="" ns3:_="">
    <xsd:import namespace="0dde4800-184d-4f34-94f9-f13b01c872da"/>
    <xsd:import namespace="0c7d1c75-889b-49eb-9f1d-185f9f1deaeb"/>
    <xsd:element name="properties">
      <xsd:complexType>
        <xsd:sequence>
          <xsd:element name="documentManagement">
            <xsd:complexType>
              <xsd:all>
                <xsd:element ref="ns1:SI_x0020_Cancel" minOccurs="0"/>
                <xsd:element ref="ns1:AEMURL" minOccurs="0"/>
                <xsd:element ref="ns1:UploadUrgency" minOccurs="0"/>
                <xsd:element ref="ns1:NotesorComments" minOccurs="0"/>
                <xsd:element ref="ns1:ContentOwner" minOccurs="0"/>
                <xsd:element ref="ns1:UploadStatus" minOccurs="0"/>
                <xsd:element ref="ns1:Language" minOccurs="0"/>
                <xsd:element ref="ns1:MediaServiceMetadata" minOccurs="0"/>
                <xsd:element ref="ns1:MediaServiceFastMetadata" minOccurs="0"/>
                <xsd:element ref="ns3:SharedWithUsers" minOccurs="0"/>
                <xsd:element ref="ns3:SharedWithDetails" minOccurs="0"/>
                <xsd:element ref="ns1:MediaServiceDateTaken" minOccurs="0"/>
                <xsd:element ref="ns1:MediaServiceAutoKeyPoints" minOccurs="0"/>
                <xsd:element ref="ns1:MediaServiceKeyPoints" minOccurs="0"/>
                <xsd:element ref="ns1: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e4800-184d-4f34-94f9-f13b01c872da" elementFormDefault="qualified">
    <xsd:import namespace="http://schemas.microsoft.com/office/2006/documentManagement/types"/>
    <xsd:import namespace="http://schemas.microsoft.com/office/infopath/2007/PartnerControls"/>
    <xsd:element name="SI_x0020_Cancel" ma:index="0" nillable="true" ma:displayName="SI Cancel" ma:description="This is a temp field to mark identify what assets need to be canceled" ma:format="RadioButtons" ma:internalName="SI_x0020_Cancel">
      <xsd:simpleType>
        <xsd:restriction base="dms:Choice">
          <xsd:enumeration value="Yes"/>
          <xsd:enumeration value="No"/>
          <xsd:enumeration value="Cancelation Completed"/>
        </xsd:restriction>
      </xsd:simpleType>
    </xsd:element>
    <xsd:element name="AEMURL" ma:index="3" nillable="true" ma:displayName="AEM URL" ma:description="Please provide production AEM URL to existing asset.  English URL preferred." ma:format="Dropdown" ma:internalName="AEMURL" ma:readOnly="false">
      <xsd:simpleType>
        <xsd:restriction base="dms:Text">
          <xsd:maxLength value="255"/>
        </xsd:restriction>
      </xsd:simpleType>
    </xsd:element>
    <xsd:element name="UploadUrgency" ma:index="4" nillable="true" ma:displayName="Upload Urgency" ma:default="Standard - publication within 3 days" ma:format="Dropdown" ma:internalName="UploadUrgency">
      <xsd:simpleType>
        <xsd:restriction base="dms:Choice">
          <xsd:enumeration value="Standard - publication within 3 days"/>
          <xsd:enumeration value="Urgent - publication within 24 hours"/>
          <xsd:enumeration value="Very Urgent - same day publication required"/>
        </xsd:restriction>
      </xsd:simpleType>
    </xsd:element>
    <xsd:element name="NotesorComments" ma:index="5" nillable="true" ma:displayName="Notes or Comments" ma:description="Provide any additional information as needed." ma:format="Dropdown" ma:internalName="NotesorComments" ma:readOnly="false">
      <xsd:simpleType>
        <xsd:restriction base="dms:Note"/>
      </xsd:simpleType>
    </xsd:element>
    <xsd:element name="ContentOwner" ma:index="6" nillable="true" ma:displayName="Content Owner" ma:format="Dropdown" ma:list="UserInfo" ma:SharePointGroup="0" ma:internalName="ContentOwner"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ploadStatus" ma:index="7" nillable="true" ma:displayName="Upload Status" ma:default="1. New Request" ma:format="Dropdown" ma:internalName="UploadStatus" ma:readOnly="false">
      <xsd:simpleType>
        <xsd:restriction base="dms:Choice">
          <xsd:enumeration value="1. New Request"/>
          <xsd:enumeration value="2. Additional Information Required"/>
          <xsd:enumeration value="3. Ready to Upload"/>
          <xsd:enumeration value="4. Pending KC Update"/>
          <xsd:enumeration value="Upload Complete - Published live"/>
        </xsd:restriction>
      </xsd:simpleType>
    </xsd:element>
    <xsd:element name="Language" ma:index="8" nillable="true" ma:displayName="Language" ma:description="Please indicate the language of the asset" ma:format="Dropdown" ma:internalName="Language">
      <xsd:simpleType>
        <xsd:restriction base="dms:Choice">
          <xsd:enumeration value="English (EN)"/>
          <xsd:enumeration value="German (DE)"/>
          <xsd:enumeration value="ES-EMEA"/>
          <xsd:enumeration value="ES-XL"/>
          <xsd:enumeration value="French (FR)"/>
          <xsd:enumeration value="Dutch (NL)"/>
          <xsd:enumeration value="Italian (IT)"/>
          <xsd:enumeration value="Japanese (JP)"/>
          <xsd:enumeration value="Korean (KO)"/>
          <xsd:enumeration value="Swedish (SV-SE)"/>
          <xsd:enumeration value="Portuguese Brazil (PT-BR)"/>
          <xsd:enumeration value="RU"/>
          <xsd:enumeration value="ZN-CH"/>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7d1c75-889b-49eb-9f1d-185f9f1deaeb"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FFD36-531B-4735-9564-8DAC61F4256A}">
  <ds:schemaRefs>
    <ds:schemaRef ds:uri="http://schemas.microsoft.com/sharepoint/v3/contenttype/forms"/>
  </ds:schemaRefs>
</ds:datastoreItem>
</file>

<file path=customXml/itemProps2.xml><?xml version="1.0" encoding="utf-8"?>
<ds:datastoreItem xmlns:ds="http://schemas.openxmlformats.org/officeDocument/2006/customXml" ds:itemID="{806AEC9A-6FDD-446A-91EC-C65A3767B2CC}">
  <ds:schemaRefs>
    <ds:schemaRef ds:uri="4e0cd998-7919-4eb0-bb82-0b4dff54f73a"/>
    <ds:schemaRef ds:uri="http://schemas.microsoft.com/office/2006/documentManagement/types"/>
    <ds:schemaRef ds:uri="http://purl.org/dc/terms/"/>
    <ds:schemaRef ds:uri="http://schemas.microsoft.com/office/2006/metadata/properties"/>
    <ds:schemaRef ds:uri="http://schemas.microsoft.com/office/infopath/2007/PartnerControls"/>
    <ds:schemaRef ds:uri="e3630c63-a8b7-4929-a711-382bf597beb5"/>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967B0D0E-EDEF-4FB9-8D63-AE6F91D49F7B}"/>
</file>

<file path=docProps/app.xml><?xml version="1.0" encoding="utf-8"?>
<Properties xmlns="http://schemas.openxmlformats.org/officeDocument/2006/extended-properties" xmlns:vt="http://schemas.openxmlformats.org/officeDocument/2006/docPropsVTypes">
  <Template>2020 template with additional backgrounds</Template>
  <TotalTime>65627</TotalTime>
  <Words>4932</Words>
  <Application>Microsoft Office PowerPoint</Application>
  <PresentationFormat>On-screen Show (16:9)</PresentationFormat>
  <Paragraphs>616</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Nova Light</vt:lpstr>
      <vt:lpstr>Calibri</vt:lpstr>
      <vt:lpstr>Roboto</vt:lpstr>
      <vt:lpstr>Wingdings</vt:lpstr>
      <vt:lpstr>2021 Dell Tech template</vt:lpstr>
      <vt:lpstr>Cyber Recovery Services</vt:lpstr>
      <vt:lpstr>Ransomware: In the News in 2021</vt:lpstr>
      <vt:lpstr>PowerPoint Presentation</vt:lpstr>
      <vt:lpstr>Attributes of a cyber recovery solution</vt:lpstr>
      <vt:lpstr>Cyber Recovery is a Key Enabler of Cyber Resilience</vt:lpstr>
      <vt:lpstr>Cyber Recovery Maturity Model</vt:lpstr>
      <vt:lpstr>Key workstreams to achieve cyber resilience</vt:lpstr>
      <vt:lpstr>Cyber Recovery Services Capabilities</vt:lpstr>
      <vt:lpstr>Advisory &amp; Design Services</vt:lpstr>
      <vt:lpstr>Deployment &amp; Implementation Services</vt:lpstr>
      <vt:lpstr>Extended Implementation Options</vt:lpstr>
      <vt:lpstr>Cyber Recovery Test &amp; Recover</vt:lpstr>
      <vt:lpstr>Cyber Recovery Operate &amp; Manage</vt:lpstr>
      <vt:lpstr>Dell Technologies Education Services</vt:lpstr>
      <vt:lpstr>Additional Cybersecurity Services to Consider</vt:lpstr>
      <vt:lpstr>Cyber Recovery Expertise</vt:lpstr>
      <vt:lpstr>PowerProtect Cyber Recovery Solution Differentiators</vt:lpstr>
      <vt:lpstr>PowerPoint Presentation</vt:lpstr>
      <vt:lpstr>PowerPoint Presentation</vt:lpstr>
      <vt:lpstr>PowerPoint Presentation</vt:lpstr>
      <vt:lpstr>PowerPoint Presentation</vt:lpstr>
      <vt:lpstr>Dell Technologies Business Resiliency Services</vt:lpstr>
      <vt:lpstr>PowerPoint Presentation</vt:lpstr>
      <vt:lpstr>Cyber Recovery is a Key Enabler of Cyber Resilience</vt:lpstr>
      <vt:lpstr>Dell Technologies Services</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Your Business From a Destructive Cyber Attack</dc:title>
  <dc:creator>Pete.Gerr@dell.com</dc:creator>
  <cp:lastModifiedBy>Miller, Adam</cp:lastModifiedBy>
  <cp:revision>11</cp:revision>
  <cp:lastPrinted>2018-09-10T14:53:10Z</cp:lastPrinted>
  <dcterms:created xsi:type="dcterms:W3CDTF">2019-08-26T04:26:55Z</dcterms:created>
  <dcterms:modified xsi:type="dcterms:W3CDTF">2021-06-23T13:47:49Z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0x010100B0AFD476CB28534C818996325363A83C</vt:lpwstr>
  </property>
  <property fmtid="{D5CDD505-2E9C-101B-9397-08002B2CF9AE}" pid="3" name="MSIP_Label_17cb76b2-10b8-4fe1-93d4-2202842406cd_Enabled">
    <vt:lpwstr>True</vt:lpwstr>
  </property>
  <property fmtid="{D5CDD505-2E9C-101B-9397-08002B2CF9AE}" pid="4" name="MSIP_Label_17cb76b2-10b8-4fe1-93d4-2202842406cd_SiteId">
    <vt:lpwstr>945c199a-83a2-4e80-9f8c-5a91be5752dd</vt:lpwstr>
  </property>
  <property fmtid="{D5CDD505-2E9C-101B-9397-08002B2CF9AE}" pid="5" name="MSIP_Label_17cb76b2-10b8-4fe1-93d4-2202842406cd_Owner">
    <vt:lpwstr>Adam.Miller2@emc.com</vt:lpwstr>
  </property>
  <property fmtid="{D5CDD505-2E9C-101B-9397-08002B2CF9AE}" pid="6" name="MSIP_Label_17cb76b2-10b8-4fe1-93d4-2202842406cd_SetDate">
    <vt:lpwstr>2021-05-04T17:16:11.8389883Z</vt:lpwstr>
  </property>
  <property fmtid="{D5CDD505-2E9C-101B-9397-08002B2CF9AE}" pid="7" name="MSIP_Label_17cb76b2-10b8-4fe1-93d4-2202842406cd_Name">
    <vt:lpwstr>External Public</vt:lpwstr>
  </property>
  <property fmtid="{D5CDD505-2E9C-101B-9397-08002B2CF9AE}" pid="8" name="MSIP_Label_17cb76b2-10b8-4fe1-93d4-2202842406cd_Application">
    <vt:lpwstr>Microsoft Azure Information Protection</vt:lpwstr>
  </property>
  <property fmtid="{D5CDD505-2E9C-101B-9397-08002B2CF9AE}" pid="9" name="MSIP_Label_17cb76b2-10b8-4fe1-93d4-2202842406cd_ActionId">
    <vt:lpwstr>98bebf6d-3c76-4aee-8338-7afb6155cde2</vt:lpwstr>
  </property>
  <property fmtid="{D5CDD505-2E9C-101B-9397-08002B2CF9AE}" pid="10" name="MSIP_Label_17cb76b2-10b8-4fe1-93d4-2202842406cd_Extended_MSFT_Method">
    <vt:lpwstr>Manual</vt:lpwstr>
  </property>
  <property fmtid="{D5CDD505-2E9C-101B-9397-08002B2CF9AE}" pid="11" name="aiplabel">
    <vt:lpwstr>External Public</vt:lpwstr>
  </property>
</Properties>
</file>