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5"/>
  </p:sldMasterIdLst>
  <p:notesMasterIdLst>
    <p:notesMasterId r:id="rId20"/>
  </p:notesMasterIdLst>
  <p:handoutMasterIdLst>
    <p:handoutMasterId r:id="rId21"/>
  </p:handoutMasterIdLst>
  <p:sldIdLst>
    <p:sldId id="2147310210" r:id="rId6"/>
    <p:sldId id="2113417941" r:id="rId7"/>
    <p:sldId id="2147310208" r:id="rId8"/>
    <p:sldId id="2147310207" r:id="rId9"/>
    <p:sldId id="2147310209" r:id="rId10"/>
    <p:sldId id="2147310206" r:id="rId11"/>
    <p:sldId id="2113417944" r:id="rId12"/>
    <p:sldId id="2113417946" r:id="rId13"/>
    <p:sldId id="2113417947" r:id="rId14"/>
    <p:sldId id="2147310201" r:id="rId15"/>
    <p:sldId id="2147310202" r:id="rId16"/>
    <p:sldId id="2147310203" r:id="rId17"/>
    <p:sldId id="2147310204" r:id="rId18"/>
    <p:sldId id="2147310205" r:id="rId19"/>
  </p:sldIdLst>
  <p:sldSz cx="12192000" cy="6858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Flood Std" panose="03090602040405060206" charset="0"/>
      <p:regular r:id="rId26"/>
    </p:embeddedFont>
    <p:embeddedFont>
      <p:font typeface="Franklin Gothic Book" panose="020B0503020102020204" pitchFamily="34" charset="0"/>
      <p:regular r:id="rId27"/>
      <p: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rporate Overview" id="{89835388-CA83-4825-8575-B6AB5E3559FD}">
          <p14:sldIdLst>
            <p14:sldId id="2147310210"/>
            <p14:sldId id="2113417941"/>
            <p14:sldId id="2147310208"/>
            <p14:sldId id="2147310207"/>
            <p14:sldId id="2147310209"/>
            <p14:sldId id="2147310206"/>
            <p14:sldId id="2113417944"/>
            <p14:sldId id="2113417946"/>
            <p14:sldId id="2113417947"/>
            <p14:sldId id="2147310201"/>
            <p14:sldId id="2147310202"/>
            <p14:sldId id="2147310203"/>
            <p14:sldId id="2147310204"/>
            <p14:sldId id="2147310205"/>
          </p14:sldIdLst>
        </p14:section>
      </p14:sectionLst>
    </p:ext>
    <p:ext uri="{EFAFB233-063F-42B5-8137-9DF3F51BA10A}">
      <p15:sldGuideLst xmlns:p15="http://schemas.microsoft.com/office/powerpoint/2012/main">
        <p15:guide id="2" pos="3984" userDrawn="1">
          <p15:clr>
            <a:srgbClr val="A4A3A4"/>
          </p15:clr>
        </p15:guide>
        <p15:guide id="3" orient="horz" pos="432" userDrawn="1">
          <p15:clr>
            <a:srgbClr val="A4A3A4"/>
          </p15:clr>
        </p15:guide>
        <p15:guide id="4" orient="horz" pos="792" userDrawn="1">
          <p15:clr>
            <a:srgbClr val="A4A3A4"/>
          </p15:clr>
        </p15:guide>
        <p15:guide id="5" pos="384" userDrawn="1">
          <p15:clr>
            <a:srgbClr val="A4A3A4"/>
          </p15:clr>
        </p15:guide>
        <p15:guide id="6" orient="horz" pos="35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orient="horz" pos="888" userDrawn="1">
          <p15:clr>
            <a:srgbClr val="A4A3A4"/>
          </p15:clr>
        </p15:guide>
        <p15:guide id="9" orient="horz" pos="1104" userDrawn="1">
          <p15:clr>
            <a:srgbClr val="A4A3A4"/>
          </p15:clr>
        </p15:guide>
        <p15:guide id="10" pos="319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757779"/>
    <a:srgbClr val="0070C0"/>
    <a:srgbClr val="F4F7F8"/>
    <a:srgbClr val="A4B9C2"/>
    <a:srgbClr val="88A9B4"/>
    <a:srgbClr val="BACDD4"/>
    <a:srgbClr val="CCDEE7"/>
    <a:srgbClr val="EBF3F5"/>
    <a:srgbClr val="E0E9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>
        <p:guide pos="3984"/>
        <p:guide orient="horz" pos="432"/>
        <p:guide orient="horz" pos="792"/>
        <p:guide pos="384"/>
        <p:guide orient="horz" pos="3528"/>
        <p:guide pos="7224"/>
        <p:guide orient="horz" pos="888"/>
        <p:guide orient="horz" pos="1104"/>
        <p:guide pos="319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5.fntdata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4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3.fntdata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D20D3D6-3852-8D4C-B8A9-FADFE286558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6D95EC-CE5E-F949-8030-B0C9D3E634C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276824-3D89-4749-A916-8DAD8646C465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D7D3FC-C7BE-E14C-809E-93D74DCD9E7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488B8A-1D70-C647-AED3-B1AA160ED92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27AFD6-3CE2-A048-AC16-388AEA71FEB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2466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6D9D2E-56DB-4CB7-9E3F-7359E1D3E7C0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algn="l"/>
            <a:r>
              <a:rPr lang="en-US" sz="1200" kern="600" spc="0">
                <a:solidFill>
                  <a:schemeClr val="accent6"/>
                </a:solidFill>
              </a:rPr>
              <a:t>© 2018 Mitel. Proprietary and Conﬁdential.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C34391-AA7D-4F2F-9DE5-025EA46B857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692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emf"/><Relationship Id="rId4" Type="http://schemas.openxmlformats.org/officeDocument/2006/relationships/image" Target="../media/image14.sv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building&#10;&#10;Description automatically generated with low confidence">
            <a:extLst>
              <a:ext uri="{FF2B5EF4-FFF2-40B4-BE49-F238E27FC236}">
                <a16:creationId xmlns:a16="http://schemas.microsoft.com/office/drawing/2014/main" id="{BDF3A739-7F87-DA49-A346-5C004E3F01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2A33598-179B-EC41-B08B-035CE176B948}"/>
              </a:ext>
            </a:extLst>
          </p:cNvPr>
          <p:cNvSpPr txBox="1"/>
          <p:nvPr userDrawn="1"/>
        </p:nvSpPr>
        <p:spPr>
          <a:xfrm>
            <a:off x="635000" y="6388700"/>
            <a:ext cx="317506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900" kern="600" spc="0">
                <a:solidFill>
                  <a:schemeClr val="bg1">
                    <a:lumMod val="50000"/>
                  </a:schemeClr>
                </a:solidFill>
              </a:rPr>
              <a:t>© 2022 Mitel. Proprietary and Conﬁdential.</a:t>
            </a:r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F40D4884-2199-A84D-BB3F-B852F4F3EF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5000" y="1239940"/>
            <a:ext cx="4830765" cy="274261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sz="4000" b="1" spc="1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8BFD915A-EB4F-594A-8C9D-A9BB3246B3C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5000" y="4290831"/>
            <a:ext cx="4830765" cy="684212"/>
          </a:xfrm>
        </p:spPr>
        <p:txBody>
          <a:bodyPr>
            <a:normAutofit/>
          </a:bodyPr>
          <a:lstStyle>
            <a:lvl1pPr marL="0" indent="0">
              <a:buNone/>
              <a:defRPr sz="3000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5A9E93-9B26-9F4C-A70C-00BCF007DF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5000" y="5353050"/>
            <a:ext cx="4830763" cy="289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name, 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8EA19DB-F064-184B-B8B5-336F61FC5C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5000" y="5721226"/>
            <a:ext cx="4830763" cy="289467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D656EBA-30A8-9442-AAEB-3CD88A609D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3815"/>
          <a:stretch/>
        </p:blipFill>
        <p:spPr>
          <a:xfrm>
            <a:off x="635000" y="353288"/>
            <a:ext cx="1694809" cy="465099"/>
          </a:xfrm>
          <a:prstGeom prst="rect">
            <a:avLst/>
          </a:prstGeom>
        </p:spPr>
      </p:pic>
      <p:pic>
        <p:nvPicPr>
          <p:cNvPr id="7" name="Picture 6" descr="A picture containing person&#10;&#10;Description automatically generated">
            <a:extLst>
              <a:ext uri="{FF2B5EF4-FFF2-40B4-BE49-F238E27FC236}">
                <a16:creationId xmlns:a16="http://schemas.microsoft.com/office/drawing/2014/main" id="{5AA808B1-0B62-3A41-AE9B-2C649B2E0F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02194" y="0"/>
            <a:ext cx="69898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877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Deta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50CB4B-1103-7546-9AE0-A28094BB49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93F7F0-4438-4A90-AB24-A1145129226D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165DBE6-6702-1241-9AF0-E6E23FC5BD24}"/>
              </a:ext>
            </a:extLst>
          </p:cNvPr>
          <p:cNvSpPr/>
          <p:nvPr userDrawn="1"/>
        </p:nvSpPr>
        <p:spPr>
          <a:xfrm>
            <a:off x="0" y="-1"/>
            <a:ext cx="8055429" cy="155302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5000"/>
              </a:lnSpc>
            </a:pPr>
            <a:endParaRPr lang="en-US" sz="200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999DDCA9-8A55-FA4E-B09D-1E770DE124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9288" y="739231"/>
            <a:ext cx="4379912" cy="362734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Name of Organization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C44AC72-EA2E-3B45-BB52-91BC75FD3205}"/>
              </a:ext>
            </a:extLst>
          </p:cNvPr>
          <p:cNvSpPr/>
          <p:nvPr userDrawn="1"/>
        </p:nvSpPr>
        <p:spPr>
          <a:xfrm>
            <a:off x="8054209" y="0"/>
            <a:ext cx="4137791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bg1">
                    <a:lumMod val="75000"/>
                  </a:schemeClr>
                </a:solidFill>
              </a:rPr>
              <a:t>Case Study</a:t>
            </a:r>
          </a:p>
          <a:p>
            <a:pPr algn="ctr"/>
            <a:r>
              <a:rPr lang="en-US" sz="4400">
                <a:solidFill>
                  <a:schemeClr val="bg1">
                    <a:lumMod val="75000"/>
                  </a:schemeClr>
                </a:solidFill>
              </a:rPr>
              <a:t>Image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6733EC-6C11-1949-8E19-23CA97E6F0AF}"/>
              </a:ext>
            </a:extLst>
          </p:cNvPr>
          <p:cNvSpPr txBox="1"/>
          <p:nvPr userDrawn="1"/>
        </p:nvSpPr>
        <p:spPr>
          <a:xfrm>
            <a:off x="557349" y="447098"/>
            <a:ext cx="37708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spc="100" baseline="0"/>
              <a:t>CASE STUDY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94B0E78-62A4-9643-B881-C455ACAD205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54208" y="6198"/>
            <a:ext cx="4137791" cy="685180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385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8EE7D15D-25D5-2244-83FF-DA1B2BD37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522" y="195467"/>
            <a:ext cx="11726478" cy="460375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3635677-891E-904F-88D3-A48A44DDCA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528817"/>
            <a:ext cx="2743200" cy="16169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A93F7F0-4438-4A90-AB24-A1145129226D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9576F5-9D64-8C45-9647-818B9D4BBF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23955" y="6409432"/>
            <a:ext cx="354341" cy="253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1194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8EE7D15D-25D5-2244-83FF-DA1B2BD37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554" y="181129"/>
            <a:ext cx="11743896" cy="460375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1BE6265-38AC-C045-9D96-1B382B9B328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554" y="1339132"/>
            <a:ext cx="11265408" cy="4035425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  <a:lvl2pPr marL="254000" indent="-254000">
              <a:buClr>
                <a:schemeClr val="accent2"/>
              </a:buClr>
              <a:tabLst/>
              <a:defRPr>
                <a:solidFill>
                  <a:schemeClr val="tx1"/>
                </a:solidFill>
              </a:defRPr>
            </a:lvl2pPr>
            <a:lvl3pPr marL="571500" indent="-309563">
              <a:buClr>
                <a:schemeClr val="accent2"/>
              </a:buClr>
              <a:buFont typeface="Courier New" panose="02070309020205020404" pitchFamily="49" charset="0"/>
              <a:buChar char="o"/>
              <a:tabLst/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Header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3635677-891E-904F-88D3-A48A44DDCA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528817"/>
            <a:ext cx="2743200" cy="16169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A93F7F0-4438-4A90-AB24-A1145129226D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28E6B3-7548-1A48-9BF0-EBDDE31EA0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23955" y="6409432"/>
            <a:ext cx="354341" cy="253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6895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8EE7D15D-25D5-2244-83FF-DA1B2BD37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554" y="186087"/>
            <a:ext cx="11740988" cy="460375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334DAF1E-5FF2-524F-B98E-95F9A11D82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554" y="1339126"/>
            <a:ext cx="5429960" cy="4035425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  <a:lvl2pPr marL="254000" indent="-254000">
              <a:buClr>
                <a:schemeClr val="accent2"/>
              </a:buClr>
              <a:tabLst/>
              <a:defRPr>
                <a:solidFill>
                  <a:schemeClr val="tx1"/>
                </a:solidFill>
              </a:defRPr>
            </a:lvl2pPr>
            <a:lvl3pPr marL="517525" indent="-247650">
              <a:buClr>
                <a:schemeClr val="accent2"/>
              </a:buClr>
              <a:buFont typeface="Courier New" panose="02070309020205020404" pitchFamily="49" charset="0"/>
              <a:buChar char="o"/>
              <a:tabLst/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Header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5E51252B-13F6-794A-965F-036B1A10C5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00486" y="1335950"/>
            <a:ext cx="5429960" cy="4035425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  <a:lvl2pPr marL="254000" indent="-254000">
              <a:buClr>
                <a:schemeClr val="accent2"/>
              </a:buClr>
              <a:tabLst/>
              <a:defRPr>
                <a:solidFill>
                  <a:schemeClr val="tx1"/>
                </a:solidFill>
              </a:defRPr>
            </a:lvl2pPr>
            <a:lvl3pPr marL="517525" indent="-247650">
              <a:buClr>
                <a:schemeClr val="accent2"/>
              </a:buClr>
              <a:buFont typeface="Courier New" panose="02070309020205020404" pitchFamily="49" charset="0"/>
              <a:buChar char="o"/>
              <a:tabLst/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Header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BE519122-49FD-6A47-AAAF-F9B37E01B4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528817"/>
            <a:ext cx="2743200" cy="16169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A93F7F0-4438-4A90-AB24-A1145129226D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6EACBD-03FE-FE47-AD70-8E45EBE2AF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23955" y="6409432"/>
            <a:ext cx="354341" cy="253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1805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97AEF6A1-B88C-5243-8884-D7C1A06BAC0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5001" y="1449961"/>
            <a:ext cx="3371448" cy="4035425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  <a:lvl2pPr marL="254000" indent="-254000">
              <a:buClr>
                <a:schemeClr val="accent2"/>
              </a:buClr>
              <a:tabLst/>
              <a:defRPr>
                <a:solidFill>
                  <a:schemeClr val="tx1"/>
                </a:solidFill>
              </a:defRPr>
            </a:lvl2pPr>
            <a:lvl3pPr marL="571500" indent="-317500">
              <a:buClr>
                <a:schemeClr val="accent2"/>
              </a:buClr>
              <a:buFont typeface="Courier New" panose="02070309020205020404" pitchFamily="49" charset="0"/>
              <a:buChar char="o"/>
              <a:tabLst/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Header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CF50700E-1FCC-4D4A-A1A9-85F24CFFA1E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10277" y="1449961"/>
            <a:ext cx="3371448" cy="4035425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  <a:lvl2pPr marL="247650" indent="-247650">
              <a:buClr>
                <a:schemeClr val="accent2"/>
              </a:buClr>
              <a:tabLst/>
              <a:defRPr>
                <a:solidFill>
                  <a:schemeClr val="tx1"/>
                </a:solidFill>
              </a:defRPr>
            </a:lvl2pPr>
            <a:lvl3pPr marL="517525" indent="-231775">
              <a:buClr>
                <a:schemeClr val="accent2"/>
              </a:buClr>
              <a:buFont typeface="Courier New" panose="02070309020205020404" pitchFamily="49" charset="0"/>
              <a:buChar char="o"/>
              <a:tabLst/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Header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014FDAAE-53F5-974E-B3B6-77EE9D70FD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85553" y="1449961"/>
            <a:ext cx="3371448" cy="4035425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  <a:lvl2pPr marL="247650" indent="-247650">
              <a:buClr>
                <a:schemeClr val="accent2"/>
              </a:buClr>
              <a:tabLst/>
              <a:defRPr>
                <a:solidFill>
                  <a:schemeClr val="tx1"/>
                </a:solidFill>
              </a:defRPr>
            </a:lvl2pPr>
            <a:lvl3pPr marL="517525" indent="-231775">
              <a:buClr>
                <a:schemeClr val="accent2"/>
              </a:buClr>
              <a:buFont typeface="Courier New" panose="02070309020205020404" pitchFamily="49" charset="0"/>
              <a:buChar char="o"/>
              <a:tabLst/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Header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7DD3538D-5AF0-9142-ABCC-6D94CE2FD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1" y="195467"/>
            <a:ext cx="11726474" cy="460375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6C64D9FE-D9FB-CF4E-8A5F-9FAC89F8CC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528817"/>
            <a:ext cx="2743200" cy="16169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A93F7F0-4438-4A90-AB24-A1145129226D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FB17537-85D4-5648-9660-CB5B75D227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23955" y="6409432"/>
            <a:ext cx="354341" cy="253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316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with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97AEF6A1-B88C-5243-8884-D7C1A06BAC0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25002" y="3244372"/>
            <a:ext cx="2472438" cy="2529812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  <a:lvl2pPr marL="247650" indent="-247650">
              <a:buClr>
                <a:schemeClr val="accent2"/>
              </a:buClr>
              <a:tabLst/>
              <a:defRPr>
                <a:solidFill>
                  <a:schemeClr val="tx1"/>
                </a:solidFill>
              </a:defRPr>
            </a:lvl2pPr>
            <a:lvl3pPr marL="517525" indent="-239713">
              <a:buClr>
                <a:schemeClr val="accent2"/>
              </a:buClr>
              <a:buFont typeface="Courier New" panose="02070309020205020404" pitchFamily="49" charset="0"/>
              <a:buChar char="o"/>
              <a:tabLst/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Header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2C5406-3453-8B48-B962-270DF5F8050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960668" y="1294782"/>
            <a:ext cx="1627632" cy="1627632"/>
          </a:xfrm>
        </p:spPr>
        <p:txBody>
          <a:bodyPr/>
          <a:lstStyle/>
          <a:p>
            <a:r>
              <a:rPr lang="en-US"/>
              <a:t>Icon</a:t>
            </a:r>
          </a:p>
        </p:txBody>
      </p:sp>
      <p:sp>
        <p:nvSpPr>
          <p:cNvPr id="24" name="Title Placeholder 1">
            <a:extLst>
              <a:ext uri="{FF2B5EF4-FFF2-40B4-BE49-F238E27FC236}">
                <a16:creationId xmlns:a16="http://schemas.microsoft.com/office/drawing/2014/main" id="{3719A49E-0994-094C-8057-5888CA795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304" y="195467"/>
            <a:ext cx="11749696" cy="460375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E303EC4E-EDF4-8843-89F9-F6EC14E0D27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21543" y="3244372"/>
            <a:ext cx="2472438" cy="2529812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  <a:lvl2pPr marL="254000" indent="-254000">
              <a:buClr>
                <a:schemeClr val="accent2"/>
              </a:buClr>
              <a:tabLst/>
              <a:defRPr>
                <a:solidFill>
                  <a:schemeClr val="tx1"/>
                </a:solidFill>
              </a:defRPr>
            </a:lvl2pPr>
            <a:lvl3pPr marL="463550" indent="-215900">
              <a:buClr>
                <a:schemeClr val="accent2"/>
              </a:buClr>
              <a:buFont typeface="Courier New" panose="02070309020205020404" pitchFamily="49" charset="0"/>
              <a:buChar char="o"/>
              <a:tabLst/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Header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49972F-E633-E646-AD7E-888618BEB1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18084" y="3244372"/>
            <a:ext cx="2472438" cy="2529812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  <a:lvl2pPr marL="254000" indent="-254000">
              <a:buClr>
                <a:schemeClr val="accent2"/>
              </a:buClr>
              <a:tabLst/>
              <a:defRPr>
                <a:solidFill>
                  <a:schemeClr val="tx1"/>
                </a:solidFill>
              </a:defRPr>
            </a:lvl2pPr>
            <a:lvl3pPr marL="571500" indent="-285750">
              <a:buClr>
                <a:schemeClr val="accent2"/>
              </a:buClr>
              <a:buFont typeface="Courier New" panose="02070309020205020404" pitchFamily="49" charset="0"/>
              <a:buChar char="o"/>
              <a:tabLst/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Header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A1684423-F084-EE48-B1A5-D8C05407672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243946" y="1294782"/>
            <a:ext cx="1627632" cy="1627632"/>
          </a:xfrm>
        </p:spPr>
        <p:txBody>
          <a:bodyPr/>
          <a:lstStyle/>
          <a:p>
            <a:r>
              <a:rPr lang="en-US"/>
              <a:t>Icon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5FCE6EA8-F0EC-D74D-A69D-2E2187E240F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440487" y="1294782"/>
            <a:ext cx="1627632" cy="1627632"/>
          </a:xfrm>
        </p:spPr>
        <p:txBody>
          <a:bodyPr/>
          <a:lstStyle/>
          <a:p>
            <a:r>
              <a:rPr lang="en-US"/>
              <a:t>Icon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562A0A25-E4C7-0243-83A9-5E501380C9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528817"/>
            <a:ext cx="2743200" cy="16169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A93F7F0-4438-4A90-AB24-A1145129226D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E9E15E0-5110-394A-8BF7-DF3553C8CC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23955" y="6409432"/>
            <a:ext cx="354341" cy="253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5420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742C5A7A-5447-344C-98F0-B70079FB5DC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9534" y="1352984"/>
            <a:ext cx="4816569" cy="4035425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  <a:lvl2pPr marL="247650" indent="-247650">
              <a:buClr>
                <a:schemeClr val="accent2"/>
              </a:buClr>
              <a:tabLst/>
              <a:defRPr>
                <a:solidFill>
                  <a:schemeClr val="tx1"/>
                </a:solidFill>
              </a:defRPr>
            </a:lvl2pPr>
            <a:lvl3pPr marL="517525" indent="-247650">
              <a:buClr>
                <a:schemeClr val="accent2"/>
              </a:buClr>
              <a:buFont typeface="Courier New" panose="02070309020205020404" pitchFamily="49" charset="0"/>
              <a:buChar char="o"/>
              <a:tabLst/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Header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BE76CC84-AC63-E343-AA53-7ED92EA34AD6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5684838" y="1343459"/>
            <a:ext cx="5872162" cy="4022725"/>
          </a:xfrm>
        </p:spPr>
        <p:txBody>
          <a:bodyPr/>
          <a:lstStyle/>
          <a:p>
            <a:r>
              <a:rPr lang="de-DE"/>
              <a:t>Diagramm durch Klicken auf Symbol hinzufügen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E7ADB2D4-6B26-A447-8455-1501803FB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534" y="181397"/>
            <a:ext cx="11749696" cy="460375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6663D996-9B26-524E-9CEE-5AFF0481F6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528817"/>
            <a:ext cx="2743200" cy="16169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A93F7F0-4438-4A90-AB24-A1145129226D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1E0031-537E-4B4D-A76E-69A296A99D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23955" y="6409432"/>
            <a:ext cx="354341" cy="253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4608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graphic/small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E4706-FCDB-2A45-8BB2-3E4A41C81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304" y="168723"/>
            <a:ext cx="11749696" cy="460375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0402F3-F066-964B-9737-1FD33F9837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900"/>
            </a:lvl1pPr>
          </a:lstStyle>
          <a:p>
            <a:fld id="{CA93F7F0-4438-4A90-AB24-A1145129226D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0A6A53A6-C362-324D-B8B4-E1EF6BAA7B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0263" y="1347833"/>
            <a:ext cx="4818888" cy="4035425"/>
          </a:xfrm>
        </p:spPr>
        <p:txBody>
          <a:bodyPr/>
          <a:lstStyle>
            <a:lvl1pPr marL="0" indent="0">
              <a:buNone/>
              <a:defRPr>
                <a:solidFill>
                  <a:schemeClr val="accent2"/>
                </a:solidFill>
              </a:defRPr>
            </a:lvl1pPr>
            <a:lvl2pPr marL="247650" indent="-247650">
              <a:buClr>
                <a:schemeClr val="accent2"/>
              </a:buClr>
              <a:tabLst/>
              <a:defRPr>
                <a:solidFill>
                  <a:schemeClr val="tx1"/>
                </a:solidFill>
              </a:defRPr>
            </a:lvl2pPr>
            <a:lvl3pPr marL="517525" indent="-269875">
              <a:buClr>
                <a:schemeClr val="accent2"/>
              </a:buClr>
              <a:buFont typeface="Courier New" panose="02070309020205020404" pitchFamily="49" charset="0"/>
              <a:buChar char="o"/>
              <a:tabLst/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Header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A404EE6-845C-A84B-B40D-CCB4111B22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72138" y="1356056"/>
            <a:ext cx="5884862" cy="4035425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F0D740-0D78-E043-BD5F-D40AAEEA39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23955" y="6409432"/>
            <a:ext cx="354341" cy="253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1533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97AEF6A1-B88C-5243-8884-D7C1A06BAC0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2162" y="4401492"/>
            <a:ext cx="3371448" cy="1777056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  <a:lvl2pPr marL="254000" indent="-254000">
              <a:buClr>
                <a:schemeClr val="accent2"/>
              </a:buClr>
              <a:tabLst/>
              <a:defRPr>
                <a:solidFill>
                  <a:schemeClr val="tx1"/>
                </a:solidFill>
              </a:defRPr>
            </a:lvl2pPr>
            <a:lvl3pPr marL="517525" indent="-239713">
              <a:buClr>
                <a:schemeClr val="accent2"/>
              </a:buClr>
              <a:buFont typeface="Courier New" panose="02070309020205020404" pitchFamily="49" charset="0"/>
              <a:buChar char="o"/>
              <a:tabLst/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Header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2C5406-3453-8B48-B962-270DF5F805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212647"/>
            <a:ext cx="4016415" cy="2940733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67B475AA-D01C-1446-99CE-279747809E8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74290" y="1212646"/>
            <a:ext cx="4016415" cy="2940733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E5761654-9DD0-6F42-BD28-3F23C668841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60155" y="1195687"/>
            <a:ext cx="4016415" cy="2940733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0CADD8CA-6108-3A4E-ACAD-28611353FB5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08348" y="4401492"/>
            <a:ext cx="3371448" cy="1777056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  <a:lvl2pPr marL="247650" indent="-247650">
              <a:buClr>
                <a:schemeClr val="accent2"/>
              </a:buClr>
              <a:tabLst/>
              <a:defRPr>
                <a:solidFill>
                  <a:schemeClr val="tx1"/>
                </a:solidFill>
              </a:defRPr>
            </a:lvl2pPr>
            <a:lvl3pPr marL="517525" indent="-247650">
              <a:buClr>
                <a:schemeClr val="accent2"/>
              </a:buClr>
              <a:buFont typeface="Courier New" panose="02070309020205020404" pitchFamily="49" charset="0"/>
              <a:buChar char="o"/>
              <a:tabLst/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Header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58B70FE4-24A5-CE45-9053-B413DB7440F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54346" y="4401492"/>
            <a:ext cx="3371448" cy="1777056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  <a:lvl2pPr marL="247650" indent="-247650">
              <a:buClr>
                <a:schemeClr val="accent2"/>
              </a:buClr>
              <a:tabLst/>
              <a:defRPr>
                <a:solidFill>
                  <a:schemeClr val="tx1"/>
                </a:solidFill>
              </a:defRPr>
            </a:lvl2pPr>
            <a:lvl3pPr marL="463550" indent="-223838">
              <a:buClr>
                <a:schemeClr val="accent2"/>
              </a:buClr>
              <a:buFont typeface="Courier New" panose="02070309020205020404" pitchFamily="49" charset="0"/>
              <a:buChar char="o"/>
              <a:tabLst/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Header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4" name="Title Placeholder 1">
            <a:extLst>
              <a:ext uri="{FF2B5EF4-FFF2-40B4-BE49-F238E27FC236}">
                <a16:creationId xmlns:a16="http://schemas.microsoft.com/office/drawing/2014/main" id="{3719A49E-0994-094C-8057-5888CA795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304" y="171584"/>
            <a:ext cx="11749696" cy="460375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D7C8A74-D29E-7240-8FE7-E797AEC7F3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528817"/>
            <a:ext cx="2743200" cy="16169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rgbClr val="757779"/>
                </a:solidFill>
              </a:defRPr>
            </a:lvl1pPr>
          </a:lstStyle>
          <a:p>
            <a:fld id="{CA93F7F0-4438-4A90-AB24-A1145129226D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A708D75-C684-404C-B96C-56A11C6159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23955" y="6409432"/>
            <a:ext cx="354341" cy="253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0513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0340DB-227C-D541-A799-3BDFA07E4E6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171925" y="1449473"/>
            <a:ext cx="2633606" cy="580781"/>
          </a:xfrm>
          <a:prstGeom prst="roundRect">
            <a:avLst>
              <a:gd name="adj" fmla="val 50000"/>
            </a:avLst>
          </a:prstGeom>
          <a:solidFill>
            <a:schemeClr val="tx2"/>
          </a:solidFill>
        </p:spPr>
        <p:txBody>
          <a:bodyPr lIns="548640" anchor="ctr">
            <a:normAutofit/>
          </a:bodyPr>
          <a:lstStyle>
            <a:lvl1pPr>
              <a:spcBef>
                <a:spcPts val="400"/>
              </a:spcBef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First Name Last Name</a:t>
            </a:r>
          </a:p>
          <a:p>
            <a:pPr lvl="0"/>
            <a:r>
              <a:rPr lang="en-US"/>
              <a:t>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2C5406-3453-8B48-B962-270DF5F805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72243" y="1016450"/>
            <a:ext cx="1439619" cy="1446828"/>
          </a:xfrm>
          <a:prstGeom prst="ellipse">
            <a:avLst/>
          </a:prstGeom>
          <a:ln w="25400">
            <a:solidFill>
              <a:schemeClr val="accent2"/>
            </a:solidFill>
          </a:ln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24" name="Title Placeholder 1">
            <a:extLst>
              <a:ext uri="{FF2B5EF4-FFF2-40B4-BE49-F238E27FC236}">
                <a16:creationId xmlns:a16="http://schemas.microsoft.com/office/drawing/2014/main" id="{3719A49E-0994-094C-8057-5888CA795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304" y="171584"/>
            <a:ext cx="11749696" cy="460375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D7C8A74-D29E-7240-8FE7-E797AEC7F3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528817"/>
            <a:ext cx="2743200" cy="16169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rgbClr val="757779"/>
                </a:solidFill>
              </a:defRPr>
            </a:lvl1pPr>
          </a:lstStyle>
          <a:p>
            <a:fld id="{CA93F7F0-4438-4A90-AB24-A1145129226D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A708D75-C684-404C-B96C-56A11C6159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23955" y="6409432"/>
            <a:ext cx="354341" cy="253101"/>
          </a:xfrm>
          <a:prstGeom prst="rect">
            <a:avLst/>
          </a:prstGeom>
        </p:spPr>
      </p:pic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19F129C7-565B-8F4F-96CE-37D696C394A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9444" y="2847769"/>
            <a:ext cx="1055740" cy="1061027"/>
          </a:xfrm>
          <a:prstGeom prst="ellipse">
            <a:avLst/>
          </a:prstGeom>
          <a:ln w="25400">
            <a:solidFill>
              <a:schemeClr val="tx2"/>
            </a:solidFill>
          </a:ln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7815828E-85B9-9E44-A941-DE1F4A355E8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95487" y="3781856"/>
            <a:ext cx="1703653" cy="460375"/>
          </a:xfrm>
          <a:prstGeom prst="roundRect">
            <a:avLst>
              <a:gd name="adj" fmla="val 50000"/>
            </a:avLst>
          </a:prstGeom>
          <a:solidFill>
            <a:schemeClr val="tx2"/>
          </a:solidFill>
        </p:spPr>
        <p:txBody>
          <a:bodyPr lIns="91440" tIns="182880" rIns="91440" bIns="182880" anchor="ctr">
            <a:noAutofit/>
          </a:bodyPr>
          <a:lstStyle>
            <a:lvl1pPr algn="ctr">
              <a:spcBef>
                <a:spcPts val="400"/>
              </a:spcBef>
              <a:defRPr sz="1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First Name Last Name</a:t>
            </a:r>
          </a:p>
          <a:p>
            <a:pPr lvl="0"/>
            <a:r>
              <a:rPr lang="en-US"/>
              <a:t>Title</a:t>
            </a:r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6CCA9285-EA05-CD44-9F7A-726A77F54A9B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192291" y="2847769"/>
            <a:ext cx="1055740" cy="1061027"/>
          </a:xfrm>
          <a:prstGeom prst="ellipse">
            <a:avLst/>
          </a:prstGeom>
          <a:ln w="25400">
            <a:solidFill>
              <a:schemeClr val="tx2"/>
            </a:solidFill>
          </a:ln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FA14CC9D-768F-D242-B4BA-F56102BC8F8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868334" y="3781856"/>
            <a:ext cx="1703653" cy="460375"/>
          </a:xfrm>
          <a:prstGeom prst="roundRect">
            <a:avLst>
              <a:gd name="adj" fmla="val 50000"/>
            </a:avLst>
          </a:prstGeom>
          <a:solidFill>
            <a:schemeClr val="tx2"/>
          </a:solidFill>
        </p:spPr>
        <p:txBody>
          <a:bodyPr lIns="91440" tIns="182880" rIns="91440" bIns="182880" anchor="ctr">
            <a:noAutofit/>
          </a:bodyPr>
          <a:lstStyle>
            <a:lvl1pPr algn="ctr">
              <a:spcBef>
                <a:spcPts val="400"/>
              </a:spcBef>
              <a:defRPr sz="1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First Name Last Name</a:t>
            </a:r>
          </a:p>
          <a:p>
            <a:pPr lvl="0"/>
            <a:r>
              <a:rPr lang="en-US"/>
              <a:t>Title</a:t>
            </a:r>
          </a:p>
        </p:txBody>
      </p:sp>
      <p:sp>
        <p:nvSpPr>
          <p:cNvPr id="29" name="Picture Placeholder 2">
            <a:extLst>
              <a:ext uri="{FF2B5EF4-FFF2-40B4-BE49-F238E27FC236}">
                <a16:creationId xmlns:a16="http://schemas.microsoft.com/office/drawing/2014/main" id="{BAE1B6F5-49C0-4940-B08F-2A0401BD223E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5565138" y="2847769"/>
            <a:ext cx="1055740" cy="1061027"/>
          </a:xfrm>
          <a:prstGeom prst="ellipse">
            <a:avLst/>
          </a:prstGeom>
          <a:ln w="25400">
            <a:solidFill>
              <a:schemeClr val="tx2"/>
            </a:solidFill>
          </a:ln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7C04A522-CAC9-4142-A3C1-F611212AB74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241181" y="3781856"/>
            <a:ext cx="1703653" cy="460375"/>
          </a:xfrm>
          <a:prstGeom prst="roundRect">
            <a:avLst>
              <a:gd name="adj" fmla="val 50000"/>
            </a:avLst>
          </a:prstGeom>
          <a:solidFill>
            <a:schemeClr val="tx2"/>
          </a:solidFill>
        </p:spPr>
        <p:txBody>
          <a:bodyPr lIns="91440" tIns="182880" rIns="91440" bIns="182880" anchor="ctr">
            <a:noAutofit/>
          </a:bodyPr>
          <a:lstStyle>
            <a:lvl1pPr algn="ctr">
              <a:spcBef>
                <a:spcPts val="400"/>
              </a:spcBef>
              <a:defRPr sz="1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First Name Last Name</a:t>
            </a:r>
          </a:p>
          <a:p>
            <a:pPr lvl="0"/>
            <a:r>
              <a:rPr lang="en-US"/>
              <a:t>Title</a:t>
            </a:r>
          </a:p>
        </p:txBody>
      </p:sp>
      <p:sp>
        <p:nvSpPr>
          <p:cNvPr id="31" name="Picture Placeholder 2">
            <a:extLst>
              <a:ext uri="{FF2B5EF4-FFF2-40B4-BE49-F238E27FC236}">
                <a16:creationId xmlns:a16="http://schemas.microsoft.com/office/drawing/2014/main" id="{40D73BB7-DFFD-4F41-A29F-CB9E9F75164F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7834505" y="2847769"/>
            <a:ext cx="1055740" cy="1061027"/>
          </a:xfrm>
          <a:prstGeom prst="ellipse">
            <a:avLst/>
          </a:prstGeom>
          <a:ln w="25400">
            <a:solidFill>
              <a:schemeClr val="tx2"/>
            </a:solidFill>
          </a:ln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F980FADE-6222-4F43-916A-96B2F63F243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510548" y="3781856"/>
            <a:ext cx="1703653" cy="460375"/>
          </a:xfrm>
          <a:prstGeom prst="roundRect">
            <a:avLst>
              <a:gd name="adj" fmla="val 50000"/>
            </a:avLst>
          </a:prstGeom>
          <a:solidFill>
            <a:schemeClr val="tx2"/>
          </a:solidFill>
        </p:spPr>
        <p:txBody>
          <a:bodyPr lIns="91440" tIns="182880" rIns="91440" bIns="182880" anchor="ctr">
            <a:noAutofit/>
          </a:bodyPr>
          <a:lstStyle>
            <a:lvl1pPr algn="ctr">
              <a:spcBef>
                <a:spcPts val="400"/>
              </a:spcBef>
              <a:defRPr sz="1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First Name Last Name</a:t>
            </a:r>
          </a:p>
          <a:p>
            <a:pPr lvl="0"/>
            <a:r>
              <a:rPr lang="en-US"/>
              <a:t>Title</a:t>
            </a:r>
          </a:p>
        </p:txBody>
      </p:sp>
      <p:sp>
        <p:nvSpPr>
          <p:cNvPr id="33" name="Picture Placeholder 2">
            <a:extLst>
              <a:ext uri="{FF2B5EF4-FFF2-40B4-BE49-F238E27FC236}">
                <a16:creationId xmlns:a16="http://schemas.microsoft.com/office/drawing/2014/main" id="{0C548E55-A8E2-044A-8E7C-DC16F3716852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10155601" y="2847769"/>
            <a:ext cx="1055740" cy="1061027"/>
          </a:xfrm>
          <a:prstGeom prst="ellipse">
            <a:avLst/>
          </a:prstGeom>
          <a:ln w="25400">
            <a:solidFill>
              <a:schemeClr val="tx2"/>
            </a:solidFill>
          </a:ln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2F503FBD-D8CC-0B49-BD48-ACC208ABB1D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831644" y="3781856"/>
            <a:ext cx="1703653" cy="460375"/>
          </a:xfrm>
          <a:prstGeom prst="roundRect">
            <a:avLst>
              <a:gd name="adj" fmla="val 50000"/>
            </a:avLst>
          </a:prstGeom>
          <a:solidFill>
            <a:schemeClr val="tx2"/>
          </a:solidFill>
        </p:spPr>
        <p:txBody>
          <a:bodyPr lIns="91440" tIns="182880" rIns="91440" bIns="182880" anchor="ctr">
            <a:noAutofit/>
          </a:bodyPr>
          <a:lstStyle>
            <a:lvl1pPr algn="ctr">
              <a:spcBef>
                <a:spcPts val="400"/>
              </a:spcBef>
              <a:defRPr sz="1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First Name Last Name</a:t>
            </a:r>
          </a:p>
          <a:p>
            <a:pPr lvl="0"/>
            <a:r>
              <a:rPr lang="en-US"/>
              <a:t>Title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4C5251D-FE32-AF49-8551-224E7ECBF6EC}"/>
              </a:ext>
            </a:extLst>
          </p:cNvPr>
          <p:cNvCxnSpPr>
            <a:cxnSpLocks/>
          </p:cNvCxnSpPr>
          <p:nvPr userDrawn="1"/>
        </p:nvCxnSpPr>
        <p:spPr>
          <a:xfrm>
            <a:off x="6096000" y="2146852"/>
            <a:ext cx="0" cy="609600"/>
          </a:xfrm>
          <a:prstGeom prst="line">
            <a:avLst/>
          </a:prstGeom>
          <a:ln w="12700">
            <a:solidFill>
              <a:srgbClr val="75777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EEA7224-3D6D-B349-9948-FC48E4A874F0}"/>
              </a:ext>
            </a:extLst>
          </p:cNvPr>
          <p:cNvCxnSpPr>
            <a:cxnSpLocks/>
          </p:cNvCxnSpPr>
          <p:nvPr userDrawn="1"/>
        </p:nvCxnSpPr>
        <p:spPr>
          <a:xfrm>
            <a:off x="8348870" y="2577548"/>
            <a:ext cx="0" cy="178904"/>
          </a:xfrm>
          <a:prstGeom prst="line">
            <a:avLst/>
          </a:prstGeom>
          <a:ln w="12700">
            <a:solidFill>
              <a:srgbClr val="75777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1B3C431-B690-4F4B-99F2-30BF6476ABA0}"/>
              </a:ext>
            </a:extLst>
          </p:cNvPr>
          <p:cNvCxnSpPr>
            <a:cxnSpLocks/>
          </p:cNvCxnSpPr>
          <p:nvPr userDrawn="1"/>
        </p:nvCxnSpPr>
        <p:spPr>
          <a:xfrm>
            <a:off x="10681253" y="2577548"/>
            <a:ext cx="0" cy="178904"/>
          </a:xfrm>
          <a:prstGeom prst="line">
            <a:avLst/>
          </a:prstGeom>
          <a:ln w="12700">
            <a:solidFill>
              <a:srgbClr val="75777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666210F-77FF-844C-9A81-B65FBC17562F}"/>
              </a:ext>
            </a:extLst>
          </p:cNvPr>
          <p:cNvCxnSpPr>
            <a:cxnSpLocks/>
          </p:cNvCxnSpPr>
          <p:nvPr userDrawn="1"/>
        </p:nvCxnSpPr>
        <p:spPr>
          <a:xfrm>
            <a:off x="3730487" y="2577548"/>
            <a:ext cx="0" cy="178904"/>
          </a:xfrm>
          <a:prstGeom prst="line">
            <a:avLst/>
          </a:prstGeom>
          <a:ln w="12700">
            <a:solidFill>
              <a:srgbClr val="75777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6B2222A6-69AA-E242-A952-B2C3A467B265}"/>
              </a:ext>
            </a:extLst>
          </p:cNvPr>
          <p:cNvCxnSpPr>
            <a:cxnSpLocks/>
          </p:cNvCxnSpPr>
          <p:nvPr userDrawn="1"/>
        </p:nvCxnSpPr>
        <p:spPr>
          <a:xfrm>
            <a:off x="1358348" y="2577548"/>
            <a:ext cx="0" cy="178904"/>
          </a:xfrm>
          <a:prstGeom prst="line">
            <a:avLst/>
          </a:prstGeom>
          <a:ln w="12700">
            <a:solidFill>
              <a:srgbClr val="75777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60CC9F9-4A9F-4D45-8F8F-03E3CA6AF0B5}"/>
              </a:ext>
            </a:extLst>
          </p:cNvPr>
          <p:cNvCxnSpPr>
            <a:cxnSpLocks/>
          </p:cNvCxnSpPr>
          <p:nvPr userDrawn="1"/>
        </p:nvCxnSpPr>
        <p:spPr>
          <a:xfrm>
            <a:off x="1358348" y="2577548"/>
            <a:ext cx="9322905" cy="0"/>
          </a:xfrm>
          <a:prstGeom prst="line">
            <a:avLst/>
          </a:prstGeom>
          <a:ln w="12700">
            <a:solidFill>
              <a:srgbClr val="75777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360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building&#10;&#10;Description automatically generated with low confidence">
            <a:extLst>
              <a:ext uri="{FF2B5EF4-FFF2-40B4-BE49-F238E27FC236}">
                <a16:creationId xmlns:a16="http://schemas.microsoft.com/office/drawing/2014/main" id="{BDF3A739-7F87-DA49-A346-5C004E3F01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2A33598-179B-EC41-B08B-035CE176B948}"/>
              </a:ext>
            </a:extLst>
          </p:cNvPr>
          <p:cNvSpPr txBox="1"/>
          <p:nvPr userDrawn="1"/>
        </p:nvSpPr>
        <p:spPr>
          <a:xfrm>
            <a:off x="635000" y="6388700"/>
            <a:ext cx="317506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900" kern="600" spc="0" dirty="0">
                <a:solidFill>
                  <a:schemeClr val="bg1">
                    <a:lumMod val="50000"/>
                  </a:schemeClr>
                </a:solidFill>
              </a:rPr>
              <a:t>© 2023 Mitel. Proprietary and Conﬁdential.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E330E2-DD6C-D743-8F42-00B253F9E8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225096" y="1103586"/>
            <a:ext cx="7711614" cy="57544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4930297-7690-0444-9E7A-68ADDBBCB1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3815"/>
          <a:stretch/>
        </p:blipFill>
        <p:spPr>
          <a:xfrm>
            <a:off x="635000" y="353288"/>
            <a:ext cx="1694809" cy="465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3808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diagram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8EE7D15D-25D5-2244-83FF-DA1B2BD37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231" y="167489"/>
            <a:ext cx="11749696" cy="460375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0F9C5A-488B-0B4D-B01A-630052B7C3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107998"/>
            <a:ext cx="12192000" cy="4842814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2F2863D-133A-1643-B2D9-849F5822EEC1}"/>
              </a:ext>
            </a:extLst>
          </p:cNvPr>
          <p:cNvSpPr/>
          <p:nvPr userDrawn="1"/>
        </p:nvSpPr>
        <p:spPr>
          <a:xfrm>
            <a:off x="0" y="991442"/>
            <a:ext cx="12192000" cy="81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CEB88DB-ED9A-7545-9452-54F037FAB5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528817"/>
            <a:ext cx="2743200" cy="16169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rgbClr val="757779"/>
                </a:solidFill>
              </a:defRPr>
            </a:lvl1pPr>
          </a:lstStyle>
          <a:p>
            <a:fld id="{CA93F7F0-4438-4A90-AB24-A1145129226D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7FD739-A910-624D-BF23-7906901D86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23955" y="6409432"/>
            <a:ext cx="354341" cy="253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0076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with slid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1707A79-C82C-F441-8945-199B2C03159D}"/>
              </a:ext>
            </a:extLst>
          </p:cNvPr>
          <p:cNvSpPr/>
          <p:nvPr userDrawn="1"/>
        </p:nvSpPr>
        <p:spPr>
          <a:xfrm>
            <a:off x="0" y="1129990"/>
            <a:ext cx="12192000" cy="81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D8F3D39-8CD7-8A46-B780-27E9E4DD13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528817"/>
            <a:ext cx="2743200" cy="16169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rgbClr val="757779"/>
                </a:solidFill>
              </a:defRPr>
            </a:lvl1pPr>
          </a:lstStyle>
          <a:p>
            <a:fld id="{CA93F7F0-4438-4A90-AB24-A1145129226D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60F999-8F20-F24D-B477-34CC469B34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23955" y="6409432"/>
            <a:ext cx="354341" cy="253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7263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7E9B7BF-2285-0047-BDBE-D2DE0E802C5F}"/>
              </a:ext>
            </a:extLst>
          </p:cNvPr>
          <p:cNvSpPr/>
          <p:nvPr userDrawn="1"/>
        </p:nvSpPr>
        <p:spPr>
          <a:xfrm>
            <a:off x="0" y="1129990"/>
            <a:ext cx="12192000" cy="81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286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1F174D6-B2C8-964C-9BEB-BF60B29811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14697" y="1348830"/>
            <a:ext cx="5975795" cy="2802055"/>
          </a:xfrm>
        </p:spPr>
        <p:txBody>
          <a:bodyPr>
            <a:noAutofit/>
          </a:bodyPr>
          <a:lstStyle>
            <a:lvl1pPr marL="342900" indent="-342900"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First thing</a:t>
            </a:r>
          </a:p>
          <a:p>
            <a:pPr lvl="0"/>
            <a:r>
              <a:rPr lang="en-US"/>
              <a:t>Second thing</a:t>
            </a:r>
          </a:p>
          <a:p>
            <a:pPr lvl="0"/>
            <a:r>
              <a:rPr lang="en-US"/>
              <a:t>Third thing</a:t>
            </a:r>
          </a:p>
          <a:p>
            <a:pPr lvl="0"/>
            <a:r>
              <a:rPr lang="en-US"/>
              <a:t>Fourth thing</a:t>
            </a:r>
          </a:p>
          <a:p>
            <a:pPr lvl="0"/>
            <a:r>
              <a:rPr lang="en-US"/>
              <a:t>Fifth thing</a:t>
            </a:r>
          </a:p>
          <a:p>
            <a:pPr lvl="0"/>
            <a:r>
              <a:rPr lang="en-US"/>
              <a:t>Sixth thing</a:t>
            </a:r>
          </a:p>
        </p:txBody>
      </p:sp>
      <p:sp>
        <p:nvSpPr>
          <p:cNvPr id="19" name="Title Placeholder 1">
            <a:extLst>
              <a:ext uri="{FF2B5EF4-FFF2-40B4-BE49-F238E27FC236}">
                <a16:creationId xmlns:a16="http://schemas.microsoft.com/office/drawing/2014/main" id="{6C72C59F-4F07-4840-9037-76090F7C88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304" y="195467"/>
            <a:ext cx="11749696" cy="460375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/>
              <a:t>Agenda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FDA849B-86FD-DF43-B817-FCDA36A4E7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23955" y="6409432"/>
            <a:ext cx="354341" cy="253101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9E2B03A-C962-2049-820E-9D4605FC8B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528817"/>
            <a:ext cx="2743200" cy="16169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A93F7F0-4438-4A90-AB24-A1145129226D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816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ight 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AF7AE91-228E-104D-9EA0-75A982DAA3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11391" cy="6858000"/>
          </a:xfrm>
          <a:prstGeom prst="rect">
            <a:avLst/>
          </a:prstGeom>
        </p:spPr>
      </p:pic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191F355D-BEFE-C94F-BAF4-2BFEFC1E3C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19614" y="2219276"/>
            <a:ext cx="9218913" cy="193915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sz="5400" b="1" cap="none" spc="1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Section</a:t>
            </a:r>
            <a:br>
              <a:rPr lang="en-US"/>
            </a:br>
            <a:r>
              <a:rPr lang="en-US"/>
              <a:t>Divider Slide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2F116C0-8685-504B-93C5-4DD39B8312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528817"/>
            <a:ext cx="2743200" cy="16169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A93F7F0-4438-4A90-AB24-A1145129226D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1C77456-5B54-EA40-95D0-299E9F5301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23955" y="6409432"/>
            <a:ext cx="354341" cy="253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9495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pactful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DD5AA50-9615-7149-95A4-2DBC16F0EB4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bg1">
                    <a:lumMod val="75000"/>
                  </a:schemeClr>
                </a:solidFill>
              </a:rPr>
              <a:t>Image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6058AA-3E71-B043-ACBF-7CB454E3405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D97BE04-1996-EE4D-A3B5-A6F290FB52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08138" y="2326824"/>
            <a:ext cx="6921500" cy="3404914"/>
          </a:xfrm>
        </p:spPr>
        <p:txBody>
          <a:bodyPr>
            <a:normAutofit/>
          </a:bodyPr>
          <a:lstStyle>
            <a:lvl1pPr marL="0" indent="0">
              <a:buNone/>
              <a:defRPr sz="7200" b="1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IMPACTFUL</a:t>
            </a:r>
          </a:p>
          <a:p>
            <a:pPr lvl="0"/>
            <a:r>
              <a:rPr lang="en-US"/>
              <a:t>MESSAGE</a:t>
            </a:r>
          </a:p>
          <a:p>
            <a:pPr lvl="0"/>
            <a:r>
              <a:rPr lang="en-US"/>
              <a:t>SLIDE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FFBED36-7FB2-F848-A123-87909062330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08138" y="1561333"/>
            <a:ext cx="6384925" cy="661604"/>
          </a:xfrm>
        </p:spPr>
        <p:txBody>
          <a:bodyPr>
            <a:normAutofit/>
          </a:bodyPr>
          <a:lstStyle>
            <a:lvl1pPr marL="0" indent="0">
              <a:buNone/>
              <a:defRPr sz="4400" spc="1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Large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F0A42B-77A7-0A4B-B714-4FF0418572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528817"/>
            <a:ext cx="2743200" cy="16169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CA93F7F0-4438-4A90-AB24-A1145129226D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201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lf Imag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39CDCF59-427E-FF41-89FE-C02CCBA048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7154" t="6366" b="-1"/>
          <a:stretch/>
        </p:blipFill>
        <p:spPr>
          <a:xfrm>
            <a:off x="5661892" y="628073"/>
            <a:ext cx="945296" cy="3540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31C4AD-5376-4945-B965-B3AAB7CAA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7001" y="521716"/>
            <a:ext cx="5361152" cy="460375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5360183-FC82-A74A-86AF-35EC002B733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97001" y="1639888"/>
            <a:ext cx="5221949" cy="4271962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 marL="1143000" indent="-228600">
              <a:buClr>
                <a:schemeClr val="accent2"/>
              </a:buClr>
              <a:buFont typeface="Courier New" panose="02070309020205020404" pitchFamily="49" charset="0"/>
              <a:buChar char="o"/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Header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21580BD-3DD2-6144-96F4-D71B9E7EDD7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23955" y="6409432"/>
            <a:ext cx="354341" cy="253101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0BEA579-FF83-ED46-BDC8-AB5C6696351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1"/>
            <a:ext cx="6195848" cy="6857989"/>
          </a:xfrm>
          <a:prstGeom prst="homePlate">
            <a:avLst>
              <a:gd name="adj" fmla="val 7812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31F81DA-A672-3B46-8FB7-0D5D8877A8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528817"/>
            <a:ext cx="2743200" cy="16169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CA93F7F0-4438-4A90-AB24-A1145129226D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7781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 Lists Et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Background pattern&#10;&#10;Description automatically generated">
            <a:extLst>
              <a:ext uri="{FF2B5EF4-FFF2-40B4-BE49-F238E27FC236}">
                <a16:creationId xmlns:a16="http://schemas.microsoft.com/office/drawing/2014/main" id="{163E4DD4-488F-C543-A482-E7471F4824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308016" cy="6858000"/>
          </a:xfrm>
          <a:prstGeom prst="homePlate">
            <a:avLst>
              <a:gd name="adj" fmla="val 18066"/>
            </a:avLst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21580BD-3DD2-6144-96F4-D71B9E7EDD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23955" y="6409432"/>
            <a:ext cx="354341" cy="253101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31F81DA-A672-3B46-8FB7-0D5D8877A8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528817"/>
            <a:ext cx="2743200" cy="16169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CA93F7F0-4438-4A90-AB24-A1145129226D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223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ll - quiz -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7" descr="Background pattern&#10;&#10;Description automatically generated">
            <a:extLst>
              <a:ext uri="{FF2B5EF4-FFF2-40B4-BE49-F238E27FC236}">
                <a16:creationId xmlns:a16="http://schemas.microsoft.com/office/drawing/2014/main" id="{2FB9884D-D165-C048-A1A0-8EFE3BA8F6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1600" y="-68672"/>
            <a:ext cx="3621088" cy="7055976"/>
          </a:xfrm>
          <a:prstGeom prst="homePlate">
            <a:avLst>
              <a:gd name="adj" fmla="val 18836"/>
            </a:avLst>
          </a:prstGeom>
          <a:ln w="34925">
            <a:solidFill>
              <a:schemeClr val="accent2"/>
            </a:solidFill>
          </a:ln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6CBCB0B1-0009-1347-AAA1-CF83754F60C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5753" y="2581506"/>
            <a:ext cx="1605756" cy="16057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21580BD-3DD2-6144-96F4-D71B9E7EDD7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23955" y="6409432"/>
            <a:ext cx="354341" cy="253101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31F81DA-A672-3B46-8FB7-0D5D8877A8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528817"/>
            <a:ext cx="2743200" cy="16169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CA93F7F0-4438-4A90-AB24-A1145129226D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0CE2F8-1F37-B448-99C9-EEA4B1DCE6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06841" y="1909821"/>
            <a:ext cx="5640388" cy="757238"/>
          </a:xfrm>
        </p:spPr>
        <p:txBody>
          <a:bodyPr anchor="b"/>
          <a:lstStyle>
            <a:lvl1pPr>
              <a:defRPr sz="360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Question</a:t>
            </a:r>
          </a:p>
        </p:txBody>
      </p:sp>
    </p:spTree>
    <p:extLst>
      <p:ext uri="{BB962C8B-B14F-4D97-AF65-F5344CB8AC3E}">
        <p14:creationId xmlns:p14="http://schemas.microsoft.com/office/powerpoint/2010/main" val="3498585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lf Imag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C31F0BF-B485-C441-A808-14FE59BFEA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CA93F7F0-4438-4A90-AB24-A1145129226D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04A4F79-D712-8F47-AE63-A8B5E8A96AC3}"/>
              </a:ext>
            </a:extLst>
          </p:cNvPr>
          <p:cNvSpPr/>
          <p:nvPr/>
        </p:nvSpPr>
        <p:spPr>
          <a:xfrm>
            <a:off x="0" y="0"/>
            <a:ext cx="5981700" cy="29173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4EDBC69-DAEC-6F4F-B64C-39F9DE97E1C5}"/>
              </a:ext>
            </a:extLst>
          </p:cNvPr>
          <p:cNvSpPr>
            <a:spLocks noGrp="1"/>
          </p:cNvSpPr>
          <p:nvPr userDrawn="1">
            <p:ph idx="1" hasCustomPrompt="1"/>
          </p:nvPr>
        </p:nvSpPr>
        <p:spPr>
          <a:xfrm>
            <a:off x="6558455" y="581350"/>
            <a:ext cx="4998545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323850" indent="-323850"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tx1"/>
                </a:solidFill>
              </a:defRPr>
            </a:lvl2pPr>
            <a:lvl3pPr marL="635000" indent="-287338">
              <a:buClr>
                <a:schemeClr val="accent2"/>
              </a:buClr>
              <a:buFont typeface="Courier New" panose="02070309020205020404" pitchFamily="49" charset="0"/>
              <a:buChar char="o"/>
              <a:tabLst/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Header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52AE1E-894C-DF43-B935-9367F142E88F}"/>
              </a:ext>
            </a:extLst>
          </p:cNvPr>
          <p:cNvSpPr/>
          <p:nvPr userDrawn="1"/>
        </p:nvSpPr>
        <p:spPr>
          <a:xfrm>
            <a:off x="0" y="2917372"/>
            <a:ext cx="5981700" cy="394062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bg1">
                    <a:lumMod val="75000"/>
                  </a:schemeClr>
                </a:solidFill>
              </a:rPr>
              <a:t>Half Image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0443C3D-13CE-1A42-B5A6-635E3AFB5E3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8628" y="581350"/>
            <a:ext cx="4374805" cy="1545130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3600">
                <a:solidFill>
                  <a:schemeClr val="tx2"/>
                </a:solidFill>
              </a:defRPr>
            </a:lvl1pPr>
            <a:lvl2pPr marL="457200" indent="0">
              <a:buNone/>
              <a:defRPr sz="3600"/>
            </a:lvl2pPr>
            <a:lvl3pPr marL="914400" indent="0">
              <a:buNone/>
              <a:defRPr sz="3600"/>
            </a:lvl3pPr>
            <a:lvl4pPr marL="1371600" indent="0">
              <a:buNone/>
              <a:defRPr sz="3600"/>
            </a:lvl4pPr>
            <a:lvl5pPr marL="1828800" indent="0">
              <a:buNone/>
              <a:defRPr sz="3600"/>
            </a:lvl5pPr>
          </a:lstStyle>
          <a:p>
            <a:pPr lvl="0"/>
            <a:r>
              <a:rPr lang="en-US"/>
              <a:t>Title is wrapped</a:t>
            </a:r>
          </a:p>
          <a:p>
            <a:pPr lvl="0"/>
            <a:r>
              <a:rPr lang="en-US"/>
              <a:t>Here – make 3 lines if possible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395328A-2CA8-EC47-BB65-94490B687F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23955" y="6409432"/>
            <a:ext cx="354341" cy="253101"/>
          </a:xfrm>
          <a:prstGeom prst="rect">
            <a:avLst/>
          </a:prstGeom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A658682-0BF9-2046-B942-24DE5601B38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2917370"/>
            <a:ext cx="5981700" cy="394062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7E8998D3-DD49-D741-8CC9-943463D9FA17}"/>
              </a:ext>
            </a:extLst>
          </p:cNvPr>
          <p:cNvSpPr txBox="1">
            <a:spLocks/>
          </p:cNvSpPr>
          <p:nvPr userDrawn="1"/>
        </p:nvSpPr>
        <p:spPr>
          <a:xfrm>
            <a:off x="228600" y="6528816"/>
            <a:ext cx="2743200" cy="16169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A93F7F0-4438-4A90-AB24-A1145129226D}" type="slidenum">
              <a:rPr lang="en-US" smtClean="0">
                <a:solidFill>
                  <a:schemeClr val="bg1"/>
                </a:solidFill>
              </a:rPr>
              <a:pPr/>
              <a:t>‹Nr.›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244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9B309FE-23EF-4972-94AC-69F1F4B98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845" y="185562"/>
            <a:ext cx="11501845" cy="460375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F060BF-A1B0-4AFD-A6C5-1C302881B3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2845" y="1508125"/>
            <a:ext cx="11268891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08DE5B-1D4B-46D8-8576-232D22783D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528817"/>
            <a:ext cx="2743200" cy="16169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A93F7F0-4438-4A90-AB24-A1145129226D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92B71BD-4B28-3B4F-8808-8C9E3A89BA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 l="40529" r="5326"/>
          <a:stretch/>
        </p:blipFill>
        <p:spPr>
          <a:xfrm>
            <a:off x="-1" y="84987"/>
            <a:ext cx="369625" cy="68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282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12" r:id="rId2"/>
    <p:sldLayoutId id="2147483664" r:id="rId3"/>
    <p:sldLayoutId id="2147483682" r:id="rId4"/>
    <p:sldLayoutId id="2147483683" r:id="rId5"/>
    <p:sldLayoutId id="2147483685" r:id="rId6"/>
    <p:sldLayoutId id="2147483714" r:id="rId7"/>
    <p:sldLayoutId id="2147483715" r:id="rId8"/>
    <p:sldLayoutId id="2147483686" r:id="rId9"/>
    <p:sldLayoutId id="2147483689" r:id="rId10"/>
    <p:sldLayoutId id="2147483706" r:id="rId11"/>
    <p:sldLayoutId id="2147483649" r:id="rId12"/>
    <p:sldLayoutId id="2147483671" r:id="rId13"/>
    <p:sldLayoutId id="2147483672" r:id="rId14"/>
    <p:sldLayoutId id="2147483676" r:id="rId15"/>
    <p:sldLayoutId id="2147483674" r:id="rId16"/>
    <p:sldLayoutId id="2147483678" r:id="rId17"/>
    <p:sldLayoutId id="2147483693" r:id="rId18"/>
    <p:sldLayoutId id="2147483716" r:id="rId19"/>
    <p:sldLayoutId id="2147483698" r:id="rId20"/>
    <p:sldLayoutId id="2147483699" r:id="rId21"/>
    <p:sldLayoutId id="2147483700" r:id="rId2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757779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70000"/>
        <a:buFont typeface="Courier New" panose="02070309020205020404" pitchFamily="49" charset="0"/>
        <a:buChar char="o"/>
        <a:defRPr sz="1800" kern="1200">
          <a:solidFill>
            <a:srgbClr val="757779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757779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75777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5A8CA401-ADD4-4A69-9E25-C62BC027C4C4}"/>
              </a:ext>
            </a:extLst>
          </p:cNvPr>
          <p:cNvSpPr txBox="1"/>
          <p:nvPr/>
        </p:nvSpPr>
        <p:spPr>
          <a:xfrm>
            <a:off x="651641" y="1996966"/>
            <a:ext cx="555997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dirty="0">
                <a:solidFill>
                  <a:srgbClr val="FFC000"/>
                </a:solidFill>
                <a:latin typeface="Flood Std" panose="03090602040405060206" pitchFamily="66" charset="0"/>
              </a:rPr>
              <a:t>Customer Lifecycle Management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9DF370C-FCBB-46EA-8455-533EB7B229B9}"/>
              </a:ext>
            </a:extLst>
          </p:cNvPr>
          <p:cNvSpPr txBox="1"/>
          <p:nvPr/>
        </p:nvSpPr>
        <p:spPr>
          <a:xfrm>
            <a:off x="651641" y="5353105"/>
            <a:ext cx="64675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</a:rPr>
              <a:t>Erfolgreiche Kundenbindung</a:t>
            </a:r>
          </a:p>
        </p:txBody>
      </p:sp>
    </p:spTree>
    <p:extLst>
      <p:ext uri="{BB962C8B-B14F-4D97-AF65-F5344CB8AC3E}">
        <p14:creationId xmlns:p14="http://schemas.microsoft.com/office/powerpoint/2010/main" val="3819971672"/>
      </p:ext>
    </p:extLst>
  </p:cSld>
  <p:clrMapOvr>
    <a:masterClrMapping/>
  </p:clrMapOvr>
  <p:transition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1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72F464DB-A1BD-449F-89A2-A53219B44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D450614-249D-48CB-B386-161D7A80E9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8269" y="0"/>
            <a:ext cx="10608384" cy="68580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A8C9AAEB-2350-4910-8A1A-DBE33A115CD2}"/>
              </a:ext>
            </a:extLst>
          </p:cNvPr>
          <p:cNvSpPr txBox="1"/>
          <p:nvPr/>
        </p:nvSpPr>
        <p:spPr>
          <a:xfrm>
            <a:off x="1968414" y="2867207"/>
            <a:ext cx="8255169" cy="794403"/>
          </a:xfrm>
          <a:prstGeom prst="rect">
            <a:avLst/>
          </a:prstGeom>
          <a:solidFill>
            <a:schemeClr val="accent2"/>
          </a:solidFill>
        </p:spPr>
        <p:txBody>
          <a:bodyPr wrap="square" tIns="180000" bIns="180000" rtlCol="0" anchor="ctr" anchorCtr="0">
            <a:spAutoFit/>
          </a:bodyPr>
          <a:lstStyle/>
          <a:p>
            <a:pPr algn="ctr"/>
            <a:r>
              <a:rPr lang="de-DE" sz="2800" b="1" dirty="0"/>
              <a:t>Kampagnen Leitfaden (</a:t>
            </a:r>
            <a:r>
              <a:rPr lang="de-DE" sz="2800" b="1" dirty="0" err="1"/>
              <a:t>Playbook</a:t>
            </a:r>
            <a:r>
              <a:rPr lang="de-DE" sz="28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47159554"/>
      </p:ext>
    </p:extLst>
  </p:cSld>
  <p:clrMapOvr>
    <a:masterClrMapping/>
  </p:clrMapOvr>
  <p:transition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395C4CBE-14D7-4C02-BF92-E926AAC18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CC7451E-0E8D-448F-8766-B7EC2BC697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356" y="-1"/>
            <a:ext cx="10126901" cy="6676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624575"/>
      </p:ext>
    </p:extLst>
  </p:cSld>
  <p:clrMapOvr>
    <a:masterClrMapping/>
  </p:clrMapOvr>
  <p:transition advClick="0" advTm="5000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5E839A-7ECE-436C-81BE-CA41BCA22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CB18800-0247-4DA8-95EE-D08A166F42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0" name="Grafik 9" descr="Ein Bild, das Tisch enthält.&#10;&#10;Automatisch generierte Beschreibung">
            <a:extLst>
              <a:ext uri="{FF2B5EF4-FFF2-40B4-BE49-F238E27FC236}">
                <a16:creationId xmlns:a16="http://schemas.microsoft.com/office/drawing/2014/main" id="{0C5F7448-D0B8-4C8E-83A8-080BEA16E5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4510" y="0"/>
            <a:ext cx="11654576" cy="6390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609128"/>
      </p:ext>
    </p:extLst>
  </p:cSld>
  <p:clrMapOvr>
    <a:masterClrMapping/>
  </p:clrMapOvr>
  <p:transition advClick="0" advTm="7000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BEA5AEF6-CEF8-46E2-8FD1-10281D8F1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6600" dirty="0">
                <a:solidFill>
                  <a:srgbClr val="FFC000"/>
                </a:solidFill>
                <a:latin typeface="Flood Std" panose="03090602040405060206" pitchFamily="66" charset="0"/>
              </a:rPr>
              <a:t>Es lohnt sich, </a:t>
            </a:r>
            <a:br>
              <a:rPr lang="de-DE" dirty="0"/>
            </a:br>
            <a:r>
              <a:rPr lang="de-DE" dirty="0"/>
              <a:t>Mitel Partner zu sein.</a:t>
            </a:r>
          </a:p>
        </p:txBody>
      </p:sp>
    </p:spTree>
    <p:extLst>
      <p:ext uri="{BB962C8B-B14F-4D97-AF65-F5344CB8AC3E}">
        <p14:creationId xmlns:p14="http://schemas.microsoft.com/office/powerpoint/2010/main" val="2830176790"/>
      </p:ext>
    </p:extLst>
  </p:cSld>
  <p:clrMapOvr>
    <a:masterClrMapping/>
  </p:clrMapOvr>
  <p:transition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BEA5AEF6-CEF8-46E2-8FD1-10281D8F1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Sprechen Sie uns an.</a:t>
            </a:r>
          </a:p>
        </p:txBody>
      </p:sp>
    </p:spTree>
    <p:extLst>
      <p:ext uri="{BB962C8B-B14F-4D97-AF65-F5344CB8AC3E}">
        <p14:creationId xmlns:p14="http://schemas.microsoft.com/office/powerpoint/2010/main" val="79108282"/>
      </p:ext>
    </p:extLst>
  </p:cSld>
  <p:clrMapOvr>
    <a:masterClrMapping/>
  </p:clrMapOvr>
  <p:transition advClick="0" advTm="3000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lipse 6">
            <a:extLst>
              <a:ext uri="{FF2B5EF4-FFF2-40B4-BE49-F238E27FC236}">
                <a16:creationId xmlns:a16="http://schemas.microsoft.com/office/drawing/2014/main" id="{046F1ACC-E72A-472D-AABF-B96E01FE6F8C}"/>
              </a:ext>
            </a:extLst>
          </p:cNvPr>
          <p:cNvSpPr/>
          <p:nvPr/>
        </p:nvSpPr>
        <p:spPr>
          <a:xfrm>
            <a:off x="949569" y="1503485"/>
            <a:ext cx="1043618" cy="1076230"/>
          </a:xfrm>
          <a:prstGeom prst="ellipse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9277746B-7992-43E6-A88C-659DFB3731A5}"/>
              </a:ext>
            </a:extLst>
          </p:cNvPr>
          <p:cNvSpPr>
            <a:spLocks noEditPoints="1"/>
          </p:cNvSpPr>
          <p:nvPr/>
        </p:nvSpPr>
        <p:spPr bwMode="auto">
          <a:xfrm>
            <a:off x="1093975" y="1699789"/>
            <a:ext cx="677346" cy="587166"/>
          </a:xfrm>
          <a:custGeom>
            <a:avLst/>
            <a:gdLst>
              <a:gd name="T0" fmla="*/ 776 w 1680"/>
              <a:gd name="T1" fmla="*/ 1456 h 1456"/>
              <a:gd name="T2" fmla="*/ 0 w 1680"/>
              <a:gd name="T3" fmla="*/ 1456 h 1456"/>
              <a:gd name="T4" fmla="*/ 0 w 1680"/>
              <a:gd name="T5" fmla="*/ 858 h 1456"/>
              <a:gd name="T6" fmla="*/ 137 w 1680"/>
              <a:gd name="T7" fmla="*/ 337 h 1456"/>
              <a:gd name="T8" fmla="*/ 608 w 1680"/>
              <a:gd name="T9" fmla="*/ 0 h 1456"/>
              <a:gd name="T10" fmla="*/ 776 w 1680"/>
              <a:gd name="T11" fmla="*/ 318 h 1456"/>
              <a:gd name="T12" fmla="*/ 492 w 1680"/>
              <a:gd name="T13" fmla="*/ 509 h 1456"/>
              <a:gd name="T14" fmla="*/ 405 w 1680"/>
              <a:gd name="T15" fmla="*/ 735 h 1456"/>
              <a:gd name="T16" fmla="*/ 776 w 1680"/>
              <a:gd name="T17" fmla="*/ 735 h 1456"/>
              <a:gd name="T18" fmla="*/ 776 w 1680"/>
              <a:gd name="T19" fmla="*/ 1456 h 1456"/>
              <a:gd name="T20" fmla="*/ 1680 w 1680"/>
              <a:gd name="T21" fmla="*/ 1456 h 1456"/>
              <a:gd name="T22" fmla="*/ 904 w 1680"/>
              <a:gd name="T23" fmla="*/ 1456 h 1456"/>
              <a:gd name="T24" fmla="*/ 904 w 1680"/>
              <a:gd name="T25" fmla="*/ 858 h 1456"/>
              <a:gd name="T26" fmla="*/ 1041 w 1680"/>
              <a:gd name="T27" fmla="*/ 337 h 1456"/>
              <a:gd name="T28" fmla="*/ 1512 w 1680"/>
              <a:gd name="T29" fmla="*/ 0 h 1456"/>
              <a:gd name="T30" fmla="*/ 1680 w 1680"/>
              <a:gd name="T31" fmla="*/ 318 h 1456"/>
              <a:gd name="T32" fmla="*/ 1396 w 1680"/>
              <a:gd name="T33" fmla="*/ 509 h 1456"/>
              <a:gd name="T34" fmla="*/ 1309 w 1680"/>
              <a:gd name="T35" fmla="*/ 735 h 1456"/>
              <a:gd name="T36" fmla="*/ 1680 w 1680"/>
              <a:gd name="T37" fmla="*/ 735 h 1456"/>
              <a:gd name="T38" fmla="*/ 1680 w 1680"/>
              <a:gd name="T39" fmla="*/ 1456 h 14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680" h="1456">
                <a:moveTo>
                  <a:pt x="776" y="1456"/>
                </a:moveTo>
                <a:cubicBezTo>
                  <a:pt x="0" y="1456"/>
                  <a:pt x="0" y="1456"/>
                  <a:pt x="0" y="1456"/>
                </a:cubicBezTo>
                <a:cubicBezTo>
                  <a:pt x="0" y="858"/>
                  <a:pt x="0" y="858"/>
                  <a:pt x="0" y="858"/>
                </a:cubicBezTo>
                <a:cubicBezTo>
                  <a:pt x="0" y="638"/>
                  <a:pt x="46" y="465"/>
                  <a:pt x="137" y="337"/>
                </a:cubicBezTo>
                <a:cubicBezTo>
                  <a:pt x="229" y="210"/>
                  <a:pt x="386" y="98"/>
                  <a:pt x="608" y="0"/>
                </a:cubicBezTo>
                <a:cubicBezTo>
                  <a:pt x="776" y="318"/>
                  <a:pt x="776" y="318"/>
                  <a:pt x="776" y="318"/>
                </a:cubicBezTo>
                <a:cubicBezTo>
                  <a:pt x="639" y="382"/>
                  <a:pt x="544" y="446"/>
                  <a:pt x="492" y="509"/>
                </a:cubicBezTo>
                <a:cubicBezTo>
                  <a:pt x="440" y="573"/>
                  <a:pt x="411" y="648"/>
                  <a:pt x="405" y="735"/>
                </a:cubicBezTo>
                <a:cubicBezTo>
                  <a:pt x="776" y="735"/>
                  <a:pt x="776" y="735"/>
                  <a:pt x="776" y="735"/>
                </a:cubicBezTo>
                <a:lnTo>
                  <a:pt x="776" y="1456"/>
                </a:lnTo>
                <a:close/>
                <a:moveTo>
                  <a:pt x="1680" y="1456"/>
                </a:moveTo>
                <a:cubicBezTo>
                  <a:pt x="904" y="1456"/>
                  <a:pt x="904" y="1456"/>
                  <a:pt x="904" y="1456"/>
                </a:cubicBezTo>
                <a:cubicBezTo>
                  <a:pt x="904" y="858"/>
                  <a:pt x="904" y="858"/>
                  <a:pt x="904" y="858"/>
                </a:cubicBezTo>
                <a:cubicBezTo>
                  <a:pt x="904" y="638"/>
                  <a:pt x="950" y="465"/>
                  <a:pt x="1041" y="337"/>
                </a:cubicBezTo>
                <a:cubicBezTo>
                  <a:pt x="1133" y="210"/>
                  <a:pt x="1290" y="98"/>
                  <a:pt x="1512" y="0"/>
                </a:cubicBezTo>
                <a:cubicBezTo>
                  <a:pt x="1680" y="318"/>
                  <a:pt x="1680" y="318"/>
                  <a:pt x="1680" y="318"/>
                </a:cubicBezTo>
                <a:cubicBezTo>
                  <a:pt x="1543" y="382"/>
                  <a:pt x="1449" y="446"/>
                  <a:pt x="1396" y="509"/>
                </a:cubicBezTo>
                <a:cubicBezTo>
                  <a:pt x="1344" y="573"/>
                  <a:pt x="1315" y="648"/>
                  <a:pt x="1309" y="735"/>
                </a:cubicBezTo>
                <a:cubicBezTo>
                  <a:pt x="1680" y="735"/>
                  <a:pt x="1680" y="735"/>
                  <a:pt x="1680" y="735"/>
                </a:cubicBezTo>
                <a:lnTo>
                  <a:pt x="1680" y="1456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048E1C1-A9CF-41B8-A8ED-173AA1343E57}"/>
              </a:ext>
            </a:extLst>
          </p:cNvPr>
          <p:cNvSpPr txBox="1"/>
          <p:nvPr/>
        </p:nvSpPr>
        <p:spPr>
          <a:xfrm>
            <a:off x="1993187" y="2174680"/>
            <a:ext cx="929528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dirty="0"/>
              <a:t>Es ist x-mal teurer, </a:t>
            </a:r>
          </a:p>
          <a:p>
            <a:r>
              <a:rPr lang="de-DE" sz="4400" dirty="0"/>
              <a:t>einen Neukunden zu gewinnen, </a:t>
            </a:r>
          </a:p>
          <a:p>
            <a:r>
              <a:rPr lang="de-DE" sz="4400" dirty="0"/>
              <a:t>als einen Bestandskunden zu betreuen und weiter zu entwickeln!</a:t>
            </a:r>
          </a:p>
        </p:txBody>
      </p:sp>
    </p:spTree>
    <p:extLst>
      <p:ext uri="{BB962C8B-B14F-4D97-AF65-F5344CB8AC3E}">
        <p14:creationId xmlns:p14="http://schemas.microsoft.com/office/powerpoint/2010/main" val="2104025598"/>
      </p:ext>
    </p:extLst>
  </p:cSld>
  <p:clrMapOvr>
    <a:masterClrMapping/>
  </p:clrMapOvr>
  <p:transition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98D4039E-92F6-4C64-A2DA-0C5DE07604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2355439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E048E1C1-A9CF-41B8-A8ED-173AA1343E57}"/>
              </a:ext>
            </a:extLst>
          </p:cNvPr>
          <p:cNvSpPr txBox="1"/>
          <p:nvPr/>
        </p:nvSpPr>
        <p:spPr>
          <a:xfrm>
            <a:off x="2125909" y="2943879"/>
            <a:ext cx="794018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400" dirty="0"/>
              <a:t>Jetzt Ihre </a:t>
            </a:r>
            <a:r>
              <a:rPr lang="de-DE" sz="4400" b="1" cap="all" dirty="0">
                <a:ln w="28575">
                  <a:solidFill>
                    <a:srgbClr val="0073D0"/>
                  </a:solidFill>
                </a:ln>
                <a:noFill/>
                <a:latin typeface="Arial" panose="020B0604020202020204" pitchFamily="34" charset="0"/>
                <a:cs typeface="Arial" panose="020B0604020202020204" pitchFamily="34" charset="0"/>
              </a:rPr>
              <a:t>Kundenbasis</a:t>
            </a:r>
            <a:r>
              <a:rPr lang="de-DE" sz="4400" dirty="0"/>
              <a:t> </a:t>
            </a:r>
            <a:r>
              <a:rPr lang="de-DE" sz="4400" b="1" cap="all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modernisieren</a:t>
            </a:r>
            <a:r>
              <a:rPr lang="de-DE" sz="4400" dirty="0"/>
              <a:t> und Umsatz sichern!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51DDE90F-A3EC-445A-99F4-2182E8F7053F}"/>
              </a:ext>
            </a:extLst>
          </p:cNvPr>
          <p:cNvGrpSpPr/>
          <p:nvPr/>
        </p:nvGrpSpPr>
        <p:grpSpPr>
          <a:xfrm>
            <a:off x="0" y="332196"/>
            <a:ext cx="12191999" cy="1914893"/>
            <a:chOff x="0" y="332196"/>
            <a:chExt cx="12191999" cy="1914893"/>
          </a:xfrm>
        </p:grpSpPr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AF131508-2DE3-425C-81D0-5DB11163EE0C}"/>
                </a:ext>
              </a:extLst>
            </p:cNvPr>
            <p:cNvSpPr txBox="1"/>
            <p:nvPr/>
          </p:nvSpPr>
          <p:spPr>
            <a:xfrm>
              <a:off x="0" y="1046760"/>
              <a:ext cx="1219199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3600" dirty="0">
                  <a:solidFill>
                    <a:schemeClr val="accent2"/>
                  </a:solidFill>
                  <a:latin typeface="Flood Std" panose="03090602040405060206" pitchFamily="66" charset="0"/>
                </a:rPr>
                <a:t>Customer  Lifecycle Management</a:t>
              </a:r>
            </a:p>
            <a:p>
              <a:pPr algn="ctr"/>
              <a:r>
                <a:rPr lang="de-DE" sz="3600" dirty="0">
                  <a:solidFill>
                    <a:schemeClr val="accent2"/>
                  </a:solidFill>
                  <a:latin typeface="Flood Std" panose="03090602040405060206" pitchFamily="66" charset="0"/>
                </a:rPr>
                <a:t>CLM</a:t>
              </a:r>
            </a:p>
          </p:txBody>
        </p:sp>
        <p:pic>
          <p:nvPicPr>
            <p:cNvPr id="3" name="Grafik 2" descr="Ein Bild, das Text, ClipArt enthält.&#10;&#10;Automatisch generierte Beschreibung">
              <a:extLst>
                <a:ext uri="{FF2B5EF4-FFF2-40B4-BE49-F238E27FC236}">
                  <a16:creationId xmlns:a16="http://schemas.microsoft.com/office/drawing/2014/main" id="{F4EFC364-544A-4B4C-AC33-7352AD7759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30136" y="332196"/>
              <a:ext cx="2331727" cy="5486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34161989"/>
      </p:ext>
    </p:extLst>
  </p:cSld>
  <p:clrMapOvr>
    <a:masterClrMapping/>
  </p:clrMapOvr>
  <p:transition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40000" decel="4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38000" decel="38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accel="50000" decel="5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fik 18">
            <a:extLst>
              <a:ext uri="{FF2B5EF4-FFF2-40B4-BE49-F238E27FC236}">
                <a16:creationId xmlns:a16="http://schemas.microsoft.com/office/drawing/2014/main" id="{2643BE10-8007-4305-954E-A1477535AD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2355439"/>
          </a:xfrm>
          <a:prstGeom prst="rect">
            <a:avLst/>
          </a:prstGeom>
        </p:spPr>
      </p:pic>
      <p:sp>
        <p:nvSpPr>
          <p:cNvPr id="10" name="Titel 9">
            <a:extLst>
              <a:ext uri="{FF2B5EF4-FFF2-40B4-BE49-F238E27FC236}">
                <a16:creationId xmlns:a16="http://schemas.microsoft.com/office/drawing/2014/main" id="{F30C630F-BF39-46C7-B382-C512D8FD7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095" y="1113966"/>
            <a:ext cx="11726478" cy="460375"/>
          </a:xfrm>
        </p:spPr>
        <p:txBody>
          <a:bodyPr>
            <a:noAutofit/>
          </a:bodyPr>
          <a:lstStyle/>
          <a:p>
            <a:pPr algn="ctr"/>
            <a:r>
              <a:rPr lang="de-DE" sz="4000" dirty="0">
                <a:solidFill>
                  <a:schemeClr val="bg1"/>
                </a:solidFill>
              </a:rPr>
              <a:t>CLM</a:t>
            </a:r>
            <a:br>
              <a:rPr lang="de-DE" sz="4000" dirty="0"/>
            </a:br>
            <a:r>
              <a:rPr lang="de-DE" sz="4000" dirty="0"/>
              <a:t> </a:t>
            </a:r>
            <a:r>
              <a:rPr lang="de-DE" sz="4800" dirty="0">
                <a:solidFill>
                  <a:srgbClr val="FFC000"/>
                </a:solidFill>
                <a:latin typeface="Flood Std" panose="03090602040405060206" pitchFamily="66" charset="0"/>
              </a:rPr>
              <a:t>IHRE</a:t>
            </a:r>
            <a:r>
              <a:rPr lang="de-DE" sz="4000" dirty="0"/>
              <a:t> </a:t>
            </a:r>
            <a:r>
              <a:rPr lang="de-DE" sz="4000" dirty="0">
                <a:solidFill>
                  <a:schemeClr val="bg1"/>
                </a:solidFill>
              </a:rPr>
              <a:t>5 Schritte zu </a:t>
            </a:r>
            <a:r>
              <a:rPr lang="de-DE" sz="4800" dirty="0">
                <a:solidFill>
                  <a:srgbClr val="FFC000"/>
                </a:solidFill>
                <a:latin typeface="Flood Std" panose="03090602040405060206" pitchFamily="66" charset="0"/>
              </a:rPr>
              <a:t>IHREM</a:t>
            </a:r>
            <a:r>
              <a:rPr lang="de-DE" sz="4000" dirty="0"/>
              <a:t> </a:t>
            </a:r>
            <a:r>
              <a:rPr lang="de-DE" sz="4000" dirty="0">
                <a:solidFill>
                  <a:schemeClr val="bg1"/>
                </a:solidFill>
              </a:rPr>
              <a:t>Erfolg</a:t>
            </a:r>
          </a:p>
        </p:txBody>
      </p:sp>
      <p:grpSp>
        <p:nvGrpSpPr>
          <p:cNvPr id="18" name="Messen">
            <a:extLst>
              <a:ext uri="{FF2B5EF4-FFF2-40B4-BE49-F238E27FC236}">
                <a16:creationId xmlns:a16="http://schemas.microsoft.com/office/drawing/2014/main" id="{FDE16024-4FB6-4498-821D-60DB2EEC5F85}"/>
              </a:ext>
            </a:extLst>
          </p:cNvPr>
          <p:cNvGrpSpPr/>
          <p:nvPr/>
        </p:nvGrpSpPr>
        <p:grpSpPr>
          <a:xfrm>
            <a:off x="9812217" y="3000300"/>
            <a:ext cx="2211356" cy="2281092"/>
            <a:chOff x="9812217" y="2180493"/>
            <a:chExt cx="2211356" cy="2281092"/>
          </a:xfrm>
        </p:grpSpPr>
        <p:sp>
          <p:nvSpPr>
            <p:cNvPr id="9" name="Pfeil: Fünfeck 8">
              <a:extLst>
                <a:ext uri="{FF2B5EF4-FFF2-40B4-BE49-F238E27FC236}">
                  <a16:creationId xmlns:a16="http://schemas.microsoft.com/office/drawing/2014/main" id="{E0C942F4-3DEA-4A6A-9B8E-7126183586F5}"/>
                </a:ext>
              </a:extLst>
            </p:cNvPr>
            <p:cNvSpPr/>
            <p:nvPr/>
          </p:nvSpPr>
          <p:spPr>
            <a:xfrm>
              <a:off x="9812218" y="2180493"/>
              <a:ext cx="2211355" cy="694592"/>
            </a:xfrm>
            <a:prstGeom prst="homePlat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/>
                <a:t>MESSEN</a:t>
              </a:r>
            </a:p>
          </p:txBody>
        </p: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0D94B093-E277-4FDC-A8AD-64988745C859}"/>
                </a:ext>
              </a:extLst>
            </p:cNvPr>
            <p:cNvSpPr txBox="1"/>
            <p:nvPr/>
          </p:nvSpPr>
          <p:spPr>
            <a:xfrm>
              <a:off x="9812217" y="3107368"/>
              <a:ext cx="2211355" cy="1354217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marL="176213" indent="-176213">
                <a:spcAft>
                  <a:spcPts val="1200"/>
                </a:spcAft>
                <a:buClr>
                  <a:srgbClr val="FFC000"/>
                </a:buClr>
                <a:buFont typeface="Arial" panose="020B0604020202020204" pitchFamily="34" charset="0"/>
                <a:buChar char="•"/>
              </a:pPr>
              <a:r>
                <a:rPr lang="de-DE" dirty="0"/>
                <a:t>Analysieren der Aktivität</a:t>
              </a:r>
            </a:p>
            <a:p>
              <a:pPr marL="176213" indent="-176213">
                <a:spcAft>
                  <a:spcPts val="1200"/>
                </a:spcAft>
                <a:buClr>
                  <a:srgbClr val="FFC000"/>
                </a:buClr>
                <a:buFont typeface="Arial" panose="020B0604020202020204" pitchFamily="34" charset="0"/>
                <a:buChar char="•"/>
              </a:pPr>
              <a:r>
                <a:rPr lang="de-DE" dirty="0"/>
                <a:t>Bewertung des Erfolges</a:t>
              </a:r>
            </a:p>
          </p:txBody>
        </p:sp>
      </p:grpSp>
      <p:sp>
        <p:nvSpPr>
          <p:cNvPr id="23" name="Weiß Ausführen">
            <a:extLst>
              <a:ext uri="{FF2B5EF4-FFF2-40B4-BE49-F238E27FC236}">
                <a16:creationId xmlns:a16="http://schemas.microsoft.com/office/drawing/2014/main" id="{BB066A65-861A-4C21-A2C5-2DD88738B558}"/>
              </a:ext>
            </a:extLst>
          </p:cNvPr>
          <p:cNvSpPr/>
          <p:nvPr/>
        </p:nvSpPr>
        <p:spPr>
          <a:xfrm>
            <a:off x="-3" y="2836213"/>
            <a:ext cx="9649650" cy="35630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7" name="Ausführen">
            <a:extLst>
              <a:ext uri="{FF2B5EF4-FFF2-40B4-BE49-F238E27FC236}">
                <a16:creationId xmlns:a16="http://schemas.microsoft.com/office/drawing/2014/main" id="{FB2EA48B-58E3-4F29-9FD3-908402E8158E}"/>
              </a:ext>
            </a:extLst>
          </p:cNvPr>
          <p:cNvGrpSpPr/>
          <p:nvPr/>
        </p:nvGrpSpPr>
        <p:grpSpPr>
          <a:xfrm>
            <a:off x="7438292" y="3000300"/>
            <a:ext cx="2211357" cy="2281092"/>
            <a:chOff x="7438292" y="2180493"/>
            <a:chExt cx="2211357" cy="2281092"/>
          </a:xfrm>
        </p:grpSpPr>
        <p:sp>
          <p:nvSpPr>
            <p:cNvPr id="8" name="Pfeil: Fünfeck 7">
              <a:extLst>
                <a:ext uri="{FF2B5EF4-FFF2-40B4-BE49-F238E27FC236}">
                  <a16:creationId xmlns:a16="http://schemas.microsoft.com/office/drawing/2014/main" id="{D18BBB60-F4ED-4060-B213-E6A93F09E655}"/>
                </a:ext>
              </a:extLst>
            </p:cNvPr>
            <p:cNvSpPr/>
            <p:nvPr/>
          </p:nvSpPr>
          <p:spPr>
            <a:xfrm>
              <a:off x="7438294" y="2180493"/>
              <a:ext cx="2211355" cy="694592"/>
            </a:xfrm>
            <a:prstGeom prst="homePlat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/>
                <a:t>AUSFÜHREN</a:t>
              </a:r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33AD801B-61B4-4DD8-9421-AE707111F99D}"/>
                </a:ext>
              </a:extLst>
            </p:cNvPr>
            <p:cNvSpPr txBox="1"/>
            <p:nvPr/>
          </p:nvSpPr>
          <p:spPr>
            <a:xfrm>
              <a:off x="7438292" y="3107368"/>
              <a:ext cx="2211355" cy="1354217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marL="176213" indent="-176213">
                <a:spcAft>
                  <a:spcPts val="1200"/>
                </a:spcAft>
                <a:buClr>
                  <a:srgbClr val="FFC000"/>
                </a:buClr>
                <a:buFont typeface="Arial" panose="020B0604020202020204" pitchFamily="34" charset="0"/>
                <a:buChar char="•"/>
              </a:pPr>
              <a:r>
                <a:rPr lang="de-DE" dirty="0"/>
                <a:t>Nutzen des Materials von Mitel</a:t>
              </a:r>
            </a:p>
            <a:p>
              <a:pPr marL="176213" indent="-176213">
                <a:spcAft>
                  <a:spcPts val="1200"/>
                </a:spcAft>
                <a:buClr>
                  <a:srgbClr val="FFC000"/>
                </a:buClr>
                <a:buFont typeface="Arial" panose="020B0604020202020204" pitchFamily="34" charset="0"/>
                <a:buChar char="•"/>
              </a:pPr>
              <a:r>
                <a:rPr lang="de-DE" dirty="0"/>
                <a:t>Durchführung der Aktivitäten</a:t>
              </a:r>
            </a:p>
          </p:txBody>
        </p:sp>
      </p:grpSp>
      <p:sp>
        <p:nvSpPr>
          <p:cNvPr id="22" name="Weiß Planen">
            <a:extLst>
              <a:ext uri="{FF2B5EF4-FFF2-40B4-BE49-F238E27FC236}">
                <a16:creationId xmlns:a16="http://schemas.microsoft.com/office/drawing/2014/main" id="{BFFBD695-BDEC-4461-818C-3A4C4BD54E2E}"/>
              </a:ext>
            </a:extLst>
          </p:cNvPr>
          <p:cNvSpPr/>
          <p:nvPr/>
        </p:nvSpPr>
        <p:spPr>
          <a:xfrm>
            <a:off x="0" y="2836213"/>
            <a:ext cx="7275722" cy="35630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6" name="Planen">
            <a:extLst>
              <a:ext uri="{FF2B5EF4-FFF2-40B4-BE49-F238E27FC236}">
                <a16:creationId xmlns:a16="http://schemas.microsoft.com/office/drawing/2014/main" id="{D6CC8057-B575-424B-9781-5DB3EA8BEE1F}"/>
              </a:ext>
            </a:extLst>
          </p:cNvPr>
          <p:cNvGrpSpPr/>
          <p:nvPr/>
        </p:nvGrpSpPr>
        <p:grpSpPr>
          <a:xfrm>
            <a:off x="5064369" y="3000300"/>
            <a:ext cx="2211356" cy="2558091"/>
            <a:chOff x="5064369" y="2180493"/>
            <a:chExt cx="2211356" cy="2558091"/>
          </a:xfrm>
        </p:grpSpPr>
        <p:sp>
          <p:nvSpPr>
            <p:cNvPr id="7" name="Pfeil: Fünfeck 6">
              <a:extLst>
                <a:ext uri="{FF2B5EF4-FFF2-40B4-BE49-F238E27FC236}">
                  <a16:creationId xmlns:a16="http://schemas.microsoft.com/office/drawing/2014/main" id="{99C7A5A8-8D08-49B3-94CA-64D27BA4F34C}"/>
                </a:ext>
              </a:extLst>
            </p:cNvPr>
            <p:cNvSpPr/>
            <p:nvPr/>
          </p:nvSpPr>
          <p:spPr>
            <a:xfrm>
              <a:off x="5064370" y="2180493"/>
              <a:ext cx="2211355" cy="694592"/>
            </a:xfrm>
            <a:prstGeom prst="homePlat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/>
                <a:t>PLANEN</a:t>
              </a: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819795E6-9B01-48C5-BDEA-A4213E10C981}"/>
                </a:ext>
              </a:extLst>
            </p:cNvPr>
            <p:cNvSpPr txBox="1"/>
            <p:nvPr/>
          </p:nvSpPr>
          <p:spPr>
            <a:xfrm>
              <a:off x="5064369" y="3107368"/>
              <a:ext cx="2211355" cy="1631216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marL="176213" indent="-176213">
                <a:spcAft>
                  <a:spcPts val="1200"/>
                </a:spcAft>
                <a:buClr>
                  <a:srgbClr val="FFC000"/>
                </a:buClr>
                <a:buFont typeface="Arial" panose="020B0604020202020204" pitchFamily="34" charset="0"/>
                <a:buChar char="•"/>
              </a:pPr>
              <a:r>
                <a:rPr lang="de-DE" dirty="0"/>
                <a:t>Planen der Aktivitäten und der  Ressourcen</a:t>
              </a:r>
            </a:p>
            <a:p>
              <a:pPr marL="176213" indent="-176213">
                <a:spcAft>
                  <a:spcPts val="1200"/>
                </a:spcAft>
                <a:buClr>
                  <a:srgbClr val="FFC000"/>
                </a:buClr>
                <a:buFont typeface="Arial" panose="020B0604020202020204" pitchFamily="34" charset="0"/>
                <a:buChar char="•"/>
              </a:pPr>
              <a:r>
                <a:rPr lang="de-DE" dirty="0"/>
                <a:t>Unterstützung durch Mitel</a:t>
              </a:r>
            </a:p>
          </p:txBody>
        </p:sp>
      </p:grpSp>
      <p:sp>
        <p:nvSpPr>
          <p:cNvPr id="21" name="Weiß Analysieren">
            <a:extLst>
              <a:ext uri="{FF2B5EF4-FFF2-40B4-BE49-F238E27FC236}">
                <a16:creationId xmlns:a16="http://schemas.microsoft.com/office/drawing/2014/main" id="{22EDFB46-35D6-4E76-A06E-37CE857D0916}"/>
              </a:ext>
            </a:extLst>
          </p:cNvPr>
          <p:cNvSpPr/>
          <p:nvPr/>
        </p:nvSpPr>
        <p:spPr>
          <a:xfrm>
            <a:off x="0" y="2836213"/>
            <a:ext cx="4901799" cy="35630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4" name="Analysieren">
            <a:extLst>
              <a:ext uri="{FF2B5EF4-FFF2-40B4-BE49-F238E27FC236}">
                <a16:creationId xmlns:a16="http://schemas.microsoft.com/office/drawing/2014/main" id="{29021CFA-25F0-4816-B82E-7B423082FDE8}"/>
              </a:ext>
            </a:extLst>
          </p:cNvPr>
          <p:cNvGrpSpPr/>
          <p:nvPr/>
        </p:nvGrpSpPr>
        <p:grpSpPr>
          <a:xfrm>
            <a:off x="2690446" y="3000300"/>
            <a:ext cx="2211355" cy="2835090"/>
            <a:chOff x="2690446" y="2180493"/>
            <a:chExt cx="2211355" cy="2835090"/>
          </a:xfrm>
        </p:grpSpPr>
        <p:sp>
          <p:nvSpPr>
            <p:cNvPr id="6" name="Pfeil: Fünfeck 5">
              <a:extLst>
                <a:ext uri="{FF2B5EF4-FFF2-40B4-BE49-F238E27FC236}">
                  <a16:creationId xmlns:a16="http://schemas.microsoft.com/office/drawing/2014/main" id="{9A30D7B4-FAF0-4295-8BA2-91079EBD7CB4}"/>
                </a:ext>
              </a:extLst>
            </p:cNvPr>
            <p:cNvSpPr/>
            <p:nvPr/>
          </p:nvSpPr>
          <p:spPr>
            <a:xfrm>
              <a:off x="2690446" y="2180493"/>
              <a:ext cx="2211355" cy="694592"/>
            </a:xfrm>
            <a:prstGeom prst="homePlat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ANALYSIERN</a:t>
              </a:r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42E4D033-E100-42F1-9D25-8656FC7B3270}"/>
                </a:ext>
              </a:extLst>
            </p:cNvPr>
            <p:cNvSpPr txBox="1"/>
            <p:nvPr/>
          </p:nvSpPr>
          <p:spPr>
            <a:xfrm>
              <a:off x="2690446" y="3107368"/>
              <a:ext cx="2211355" cy="1908215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marL="176213" indent="-176213">
                <a:spcAft>
                  <a:spcPts val="1200"/>
                </a:spcAft>
                <a:buClr>
                  <a:srgbClr val="FFC000"/>
                </a:buClr>
                <a:buFont typeface="Arial" panose="020B0604020202020204" pitchFamily="34" charset="0"/>
                <a:buChar char="•"/>
              </a:pPr>
              <a:r>
                <a:rPr lang="de-DE" dirty="0"/>
                <a:t>Kundendaten mit Account Manager analysieren</a:t>
              </a:r>
            </a:p>
            <a:p>
              <a:pPr marL="176213" indent="-176213">
                <a:spcAft>
                  <a:spcPts val="1200"/>
                </a:spcAft>
                <a:buClr>
                  <a:srgbClr val="FFC000"/>
                </a:buClr>
                <a:buFont typeface="Arial" panose="020B0604020202020204" pitchFamily="34" charset="0"/>
                <a:buChar char="•"/>
              </a:pPr>
              <a:r>
                <a:rPr lang="de-DE" dirty="0"/>
                <a:t>Chancen und Reichweite ermitteln</a:t>
              </a:r>
            </a:p>
          </p:txBody>
        </p:sp>
      </p:grpSp>
      <p:sp>
        <p:nvSpPr>
          <p:cNvPr id="20" name="Weiß Vorbereiten">
            <a:extLst>
              <a:ext uri="{FF2B5EF4-FFF2-40B4-BE49-F238E27FC236}">
                <a16:creationId xmlns:a16="http://schemas.microsoft.com/office/drawing/2014/main" id="{9914D5DE-0639-468C-B6AD-78422174D3CC}"/>
              </a:ext>
            </a:extLst>
          </p:cNvPr>
          <p:cNvSpPr/>
          <p:nvPr/>
        </p:nvSpPr>
        <p:spPr>
          <a:xfrm>
            <a:off x="0" y="2837793"/>
            <a:ext cx="2542351" cy="35630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Vorbereiten">
            <a:extLst>
              <a:ext uri="{FF2B5EF4-FFF2-40B4-BE49-F238E27FC236}">
                <a16:creationId xmlns:a16="http://schemas.microsoft.com/office/drawing/2014/main" id="{3DF24455-A78F-4FB1-9BF3-A0F5C54BE3E0}"/>
              </a:ext>
            </a:extLst>
          </p:cNvPr>
          <p:cNvGrpSpPr/>
          <p:nvPr/>
        </p:nvGrpSpPr>
        <p:grpSpPr>
          <a:xfrm>
            <a:off x="316522" y="3000300"/>
            <a:ext cx="2211355" cy="1727094"/>
            <a:chOff x="316522" y="2180493"/>
            <a:chExt cx="2211355" cy="1727094"/>
          </a:xfrm>
        </p:grpSpPr>
        <p:sp>
          <p:nvSpPr>
            <p:cNvPr id="5" name="Pfeil: Fünfeck 4">
              <a:extLst>
                <a:ext uri="{FF2B5EF4-FFF2-40B4-BE49-F238E27FC236}">
                  <a16:creationId xmlns:a16="http://schemas.microsoft.com/office/drawing/2014/main" id="{0B85E569-3A36-4C1C-8E0F-D4FB03DFB385}"/>
                </a:ext>
              </a:extLst>
            </p:cNvPr>
            <p:cNvSpPr/>
            <p:nvPr/>
          </p:nvSpPr>
          <p:spPr>
            <a:xfrm>
              <a:off x="316522" y="2180493"/>
              <a:ext cx="2211355" cy="694592"/>
            </a:xfrm>
            <a:prstGeom prst="homePlat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VORBEREITEN</a:t>
              </a:r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455C55CB-E5D0-457E-BBDA-509413DB820C}"/>
                </a:ext>
              </a:extLst>
            </p:cNvPr>
            <p:cNvSpPr txBox="1"/>
            <p:nvPr/>
          </p:nvSpPr>
          <p:spPr>
            <a:xfrm>
              <a:off x="316522" y="3107368"/>
              <a:ext cx="2211355" cy="800219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marL="176213" indent="-176213">
                <a:spcAft>
                  <a:spcPts val="1200"/>
                </a:spcAft>
                <a:buClr>
                  <a:srgbClr val="FFC000"/>
                </a:buClr>
                <a:buFont typeface="Arial" panose="020B0604020202020204" pitchFamily="34" charset="0"/>
                <a:buChar char="•"/>
              </a:pPr>
              <a:r>
                <a:rPr lang="de-DE" dirty="0"/>
                <a:t>Trainings nutzen</a:t>
              </a:r>
            </a:p>
            <a:p>
              <a:pPr marL="176213" indent="-176213">
                <a:spcAft>
                  <a:spcPts val="1200"/>
                </a:spcAft>
                <a:buClr>
                  <a:srgbClr val="FFC000"/>
                </a:buClr>
                <a:buFont typeface="Arial" panose="020B0604020202020204" pitchFamily="34" charset="0"/>
                <a:buChar char="•"/>
              </a:pPr>
              <a:r>
                <a:rPr lang="de-DE" dirty="0"/>
                <a:t>Materialien sichten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55275695"/>
      </p:ext>
    </p:extLst>
  </p:cSld>
  <p:clrMapOvr>
    <a:masterClrMapping/>
  </p:clrMapOvr>
  <p:transition advClick="0" advTm="1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8" decel="10000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8" decel="10000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2" presetClass="entr" presetSubtype="8" decel="10000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2" presetClass="entr" presetSubtype="8" decel="10000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>
            <a:extLst>
              <a:ext uri="{FF2B5EF4-FFF2-40B4-BE49-F238E27FC236}">
                <a16:creationId xmlns:a16="http://schemas.microsoft.com/office/drawing/2014/main" id="{E048E1C1-A9CF-41B8-A8ED-173AA1343E57}"/>
              </a:ext>
            </a:extLst>
          </p:cNvPr>
          <p:cNvSpPr txBox="1"/>
          <p:nvPr/>
        </p:nvSpPr>
        <p:spPr>
          <a:xfrm>
            <a:off x="6748872" y="1168556"/>
            <a:ext cx="5079605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/>
              <a:t>Mit </a:t>
            </a:r>
            <a:r>
              <a:rPr lang="de-DE" sz="7300" b="1" cap="all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Mitel</a:t>
            </a:r>
            <a:r>
              <a:rPr lang="de-DE" sz="4400"/>
              <a:t> haben Sie Ihre </a:t>
            </a:r>
            <a:r>
              <a:rPr lang="de-DE" sz="6500" b="1" cap="all">
                <a:ln w="28575">
                  <a:solidFill>
                    <a:srgbClr val="0073D0"/>
                  </a:solidFill>
                </a:ln>
                <a:noFill/>
                <a:latin typeface="Arial" panose="020B0604020202020204" pitchFamily="34" charset="0"/>
                <a:cs typeface="Arial" panose="020B0604020202020204" pitchFamily="34" charset="0"/>
              </a:rPr>
              <a:t>Kunden</a:t>
            </a:r>
            <a:r>
              <a:rPr lang="de-DE" sz="4400"/>
              <a:t> </a:t>
            </a:r>
            <a:r>
              <a:rPr lang="de-DE" sz="8000" cap="all">
                <a:solidFill>
                  <a:srgbClr val="FDB714"/>
                </a:solidFill>
                <a:latin typeface="Flood Std" panose="03090602040405060206" pitchFamily="66" charset="77"/>
                <a:cs typeface="Arial" panose="020B0604020202020204" pitchFamily="34" charset="0"/>
              </a:rPr>
              <a:t>im Blick</a:t>
            </a:r>
            <a:r>
              <a:rPr lang="de-DE" sz="7300" b="1" cap="all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524909F-861D-4232-A70F-125B5A737B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55510"/>
          <a:stretch/>
        </p:blipFill>
        <p:spPr>
          <a:xfrm>
            <a:off x="1" y="0"/>
            <a:ext cx="6095999" cy="6857999"/>
          </a:xfrm>
          <a:prstGeom prst="homePlate">
            <a:avLst>
              <a:gd name="adj" fmla="val 10132"/>
            </a:avLst>
          </a:prstGeom>
        </p:spPr>
      </p:pic>
    </p:spTree>
    <p:extLst>
      <p:ext uri="{BB962C8B-B14F-4D97-AF65-F5344CB8AC3E}">
        <p14:creationId xmlns:p14="http://schemas.microsoft.com/office/powerpoint/2010/main" val="1962838234"/>
      </p:ext>
    </p:extLst>
  </p:cSld>
  <p:clrMapOvr>
    <a:masterClrMapping/>
  </p:clrMapOvr>
  <p:transition advClick="0" advTm="3000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7BF98CAA-3E24-4A40-A519-05C831BF33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93F7F0-4438-4A90-AB24-A1145129226D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2022011-6001-443D-A23B-52FC47E728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989" y="0"/>
            <a:ext cx="12058021" cy="685800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E8871F5B-D76F-4CE7-8F9E-D8B6059762AD}"/>
              </a:ext>
            </a:extLst>
          </p:cNvPr>
          <p:cNvSpPr txBox="1"/>
          <p:nvPr/>
        </p:nvSpPr>
        <p:spPr>
          <a:xfrm>
            <a:off x="1968414" y="2867207"/>
            <a:ext cx="8255169" cy="794403"/>
          </a:xfrm>
          <a:prstGeom prst="rect">
            <a:avLst/>
          </a:prstGeom>
          <a:solidFill>
            <a:schemeClr val="accent2"/>
          </a:solidFill>
        </p:spPr>
        <p:txBody>
          <a:bodyPr wrap="square" tIns="180000" bIns="180000" rtlCol="0" anchor="ctr" anchorCtr="0">
            <a:spAutoFit/>
          </a:bodyPr>
          <a:lstStyle/>
          <a:p>
            <a:pPr algn="ctr"/>
            <a:r>
              <a:rPr lang="de-DE" sz="2800" b="1" dirty="0"/>
              <a:t>Das Partner Dashboard</a:t>
            </a:r>
          </a:p>
        </p:txBody>
      </p:sp>
    </p:spTree>
    <p:extLst>
      <p:ext uri="{BB962C8B-B14F-4D97-AF65-F5344CB8AC3E}">
        <p14:creationId xmlns:p14="http://schemas.microsoft.com/office/powerpoint/2010/main" val="4216651334"/>
      </p:ext>
    </p:extLst>
  </p:cSld>
  <p:clrMapOvr>
    <a:masterClrMapping/>
  </p:clrMapOvr>
  <p:transition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7BF98CAA-3E24-4A40-A519-05C831BF33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93F7F0-4438-4A90-AB24-A1145129226D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2022011-6001-443D-A23B-52FC47E728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989" y="0"/>
            <a:ext cx="12058021" cy="685800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E8871F5B-D76F-4CE7-8F9E-D8B6059762AD}"/>
              </a:ext>
            </a:extLst>
          </p:cNvPr>
          <p:cNvSpPr txBox="1"/>
          <p:nvPr/>
        </p:nvSpPr>
        <p:spPr>
          <a:xfrm>
            <a:off x="228601" y="746234"/>
            <a:ext cx="2840420" cy="2417380"/>
          </a:xfrm>
          <a:prstGeom prst="rect">
            <a:avLst/>
          </a:prstGeom>
          <a:solidFill>
            <a:srgbClr val="FFFFFF">
              <a:alpha val="73000"/>
            </a:srgb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de-DE" dirty="0"/>
              <a:t>Aktive und ruhende Software Assurance (SWA)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784FEE6-8479-4138-97D0-51B4369692D6}"/>
              </a:ext>
            </a:extLst>
          </p:cNvPr>
          <p:cNvSpPr txBox="1"/>
          <p:nvPr/>
        </p:nvSpPr>
        <p:spPr>
          <a:xfrm>
            <a:off x="3230633" y="730467"/>
            <a:ext cx="2749753" cy="2417381"/>
          </a:xfrm>
          <a:prstGeom prst="rect">
            <a:avLst/>
          </a:prstGeom>
          <a:solidFill>
            <a:srgbClr val="FFFFFF">
              <a:alpha val="73000"/>
            </a:srgb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de-DE" dirty="0"/>
              <a:t>Installierte Basis (Seats)</a:t>
            </a:r>
          </a:p>
          <a:p>
            <a:pPr algn="ctr"/>
            <a:r>
              <a:rPr lang="de-DE" dirty="0"/>
              <a:t>&lt; 5 Jahre</a:t>
            </a:r>
          </a:p>
          <a:p>
            <a:pPr algn="ctr"/>
            <a:r>
              <a:rPr lang="de-DE" dirty="0"/>
              <a:t>&gt; 5Jahre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578A21F-147E-492D-9492-0E3DBD747344}"/>
              </a:ext>
            </a:extLst>
          </p:cNvPr>
          <p:cNvSpPr txBox="1"/>
          <p:nvPr/>
        </p:nvSpPr>
        <p:spPr>
          <a:xfrm>
            <a:off x="6173528" y="746234"/>
            <a:ext cx="2749753" cy="2401614"/>
          </a:xfrm>
          <a:prstGeom prst="rect">
            <a:avLst/>
          </a:prstGeom>
          <a:solidFill>
            <a:srgbClr val="FFFFFF">
              <a:alpha val="73000"/>
            </a:srgb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de-DE" dirty="0"/>
              <a:t>Installierte Basis (Seats)</a:t>
            </a:r>
          </a:p>
          <a:p>
            <a:pPr algn="ctr"/>
            <a:r>
              <a:rPr lang="de-DE" dirty="0"/>
              <a:t>  &gt; 5 Jahre</a:t>
            </a:r>
          </a:p>
          <a:p>
            <a:pPr algn="ctr"/>
            <a:r>
              <a:rPr lang="de-DE" dirty="0"/>
              <a:t>Ablauf der SWA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6402508-15BC-40B5-BEA7-CD97F3219355}"/>
              </a:ext>
            </a:extLst>
          </p:cNvPr>
          <p:cNvSpPr txBox="1"/>
          <p:nvPr/>
        </p:nvSpPr>
        <p:spPr>
          <a:xfrm>
            <a:off x="9144030" y="746234"/>
            <a:ext cx="2749753" cy="2417381"/>
          </a:xfrm>
          <a:prstGeom prst="rect">
            <a:avLst/>
          </a:prstGeom>
          <a:solidFill>
            <a:srgbClr val="FFFFFF">
              <a:alpha val="73000"/>
            </a:srgb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de-DE" dirty="0"/>
              <a:t>Installierte Basis (Seats)</a:t>
            </a:r>
          </a:p>
          <a:p>
            <a:pPr algn="ctr"/>
            <a:r>
              <a:rPr lang="de-DE" dirty="0"/>
              <a:t>&gt; 5Jahre</a:t>
            </a:r>
          </a:p>
          <a:p>
            <a:pPr algn="ctr"/>
            <a:r>
              <a:rPr lang="de-DE" dirty="0"/>
              <a:t>Ablauf der SWA innerhalb der nächsten </a:t>
            </a:r>
            <a:br>
              <a:rPr lang="de-DE" dirty="0"/>
            </a:br>
            <a:r>
              <a:rPr lang="de-DE" dirty="0"/>
              <a:t>3 Quartale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44C56359-3753-4DDE-867C-657DF676F514}"/>
              </a:ext>
            </a:extLst>
          </p:cNvPr>
          <p:cNvSpPr txBox="1"/>
          <p:nvPr/>
        </p:nvSpPr>
        <p:spPr>
          <a:xfrm>
            <a:off x="228600" y="3163614"/>
            <a:ext cx="2840420" cy="3615558"/>
          </a:xfrm>
          <a:prstGeom prst="rect">
            <a:avLst/>
          </a:prstGeom>
          <a:solidFill>
            <a:srgbClr val="FFFFFF">
              <a:alpha val="73000"/>
            </a:srgb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de-DE" dirty="0"/>
              <a:t>Seats nach </a:t>
            </a:r>
            <a:br>
              <a:rPr lang="de-DE" dirty="0"/>
            </a:br>
            <a:r>
              <a:rPr lang="de-DE" dirty="0"/>
              <a:t>Produkt-Familie</a:t>
            </a:r>
          </a:p>
          <a:p>
            <a:pPr algn="ctr"/>
            <a:r>
              <a:rPr lang="de-DE" dirty="0"/>
              <a:t>aktive und ruhende SWA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CDF62A04-8726-472E-B1C3-F8CAC42B42AA}"/>
              </a:ext>
            </a:extLst>
          </p:cNvPr>
          <p:cNvSpPr txBox="1"/>
          <p:nvPr/>
        </p:nvSpPr>
        <p:spPr>
          <a:xfrm>
            <a:off x="3185299" y="3174123"/>
            <a:ext cx="2840420" cy="3615558"/>
          </a:xfrm>
          <a:prstGeom prst="rect">
            <a:avLst/>
          </a:prstGeom>
          <a:solidFill>
            <a:srgbClr val="FFFFFF">
              <a:alpha val="73000"/>
            </a:srgb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de-DE" dirty="0"/>
              <a:t>Kunden nach</a:t>
            </a:r>
            <a:br>
              <a:rPr lang="de-DE" dirty="0"/>
            </a:br>
            <a:r>
              <a:rPr lang="de-DE" dirty="0"/>
              <a:t>Produkt-Familie</a:t>
            </a:r>
          </a:p>
          <a:p>
            <a:pPr algn="ctr"/>
            <a:r>
              <a:rPr lang="de-DE" dirty="0"/>
              <a:t>aktive und ruhende SWA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90A33167-913C-44D7-ACC0-C3A02D46E43F}"/>
              </a:ext>
            </a:extLst>
          </p:cNvPr>
          <p:cNvSpPr txBox="1"/>
          <p:nvPr/>
        </p:nvSpPr>
        <p:spPr>
          <a:xfrm>
            <a:off x="6128194" y="3210911"/>
            <a:ext cx="2840420" cy="3615558"/>
          </a:xfrm>
          <a:prstGeom prst="rect">
            <a:avLst/>
          </a:prstGeom>
          <a:solidFill>
            <a:srgbClr val="FFFFFF">
              <a:alpha val="73000"/>
            </a:srgb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de-DE" dirty="0"/>
              <a:t>„Low Hanging Fruit“</a:t>
            </a:r>
            <a:br>
              <a:rPr lang="de-DE" dirty="0"/>
            </a:br>
            <a:r>
              <a:rPr lang="de-DE" dirty="0"/>
              <a:t>Aktive SWA,</a:t>
            </a:r>
          </a:p>
          <a:p>
            <a:pPr algn="ctr"/>
            <a:r>
              <a:rPr lang="de-DE" dirty="0"/>
              <a:t>&gt; 5 Jahre,</a:t>
            </a:r>
          </a:p>
          <a:p>
            <a:pPr algn="ctr"/>
            <a:r>
              <a:rPr lang="de-DE" dirty="0"/>
              <a:t>Ablauf in den nächsten </a:t>
            </a:r>
            <a:br>
              <a:rPr lang="de-DE" dirty="0"/>
            </a:br>
            <a:r>
              <a:rPr lang="de-DE" dirty="0"/>
              <a:t>3 Quartalen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F262D59F-30DC-4F96-9DF6-58117BD6ED30}"/>
              </a:ext>
            </a:extLst>
          </p:cNvPr>
          <p:cNvSpPr txBox="1"/>
          <p:nvPr/>
        </p:nvSpPr>
        <p:spPr>
          <a:xfrm>
            <a:off x="9098696" y="3242442"/>
            <a:ext cx="2840420" cy="3615558"/>
          </a:xfrm>
          <a:prstGeom prst="rect">
            <a:avLst/>
          </a:prstGeom>
          <a:solidFill>
            <a:srgbClr val="FFFFFF">
              <a:alpha val="73000"/>
            </a:srgb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de-DE" dirty="0"/>
              <a:t>Geschätzter Gewinn </a:t>
            </a:r>
            <a:br>
              <a:rPr lang="de-DE" dirty="0"/>
            </a:br>
            <a:r>
              <a:rPr lang="de-DE" dirty="0"/>
              <a:t>über 3 Jahre</a:t>
            </a:r>
          </a:p>
        </p:txBody>
      </p:sp>
    </p:spTree>
    <p:extLst>
      <p:ext uri="{BB962C8B-B14F-4D97-AF65-F5344CB8AC3E}">
        <p14:creationId xmlns:p14="http://schemas.microsoft.com/office/powerpoint/2010/main" val="4144431667"/>
      </p:ext>
    </p:extLst>
  </p:cSld>
  <p:clrMapOvr>
    <a:masterClrMapping/>
  </p:clrMapOvr>
  <p:transition advClick="0" advTm="2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75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6F55449-E468-4E3C-BE12-62EB6BEB0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Marketing </a:t>
            </a:r>
            <a:br>
              <a:rPr lang="de-DE" dirty="0"/>
            </a:br>
            <a:r>
              <a:rPr lang="de-DE" dirty="0"/>
              <a:t>Unterstützung</a:t>
            </a:r>
          </a:p>
        </p:txBody>
      </p:sp>
    </p:spTree>
    <p:extLst>
      <p:ext uri="{BB962C8B-B14F-4D97-AF65-F5344CB8AC3E}">
        <p14:creationId xmlns:p14="http://schemas.microsoft.com/office/powerpoint/2010/main" val="191354839"/>
      </p:ext>
    </p:extLst>
  </p:cSld>
  <p:clrMapOvr>
    <a:masterClrMapping/>
  </p:clrMapOvr>
  <p:transition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9F1DD61E-DB9B-4723-9C5B-5060C18A6B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4469364"/>
              </p:ext>
            </p:extLst>
          </p:nvPr>
        </p:nvGraphicFramePr>
        <p:xfrm>
          <a:off x="503596" y="2726120"/>
          <a:ext cx="10953750" cy="3108960"/>
        </p:xfrm>
        <a:graphic>
          <a:graphicData uri="http://schemas.openxmlformats.org/drawingml/2006/table">
            <a:tbl>
              <a:tblPr/>
              <a:tblGrid>
                <a:gridCol w="2354417">
                  <a:extLst>
                    <a:ext uri="{9D8B030D-6E8A-4147-A177-3AD203B41FA5}">
                      <a16:colId xmlns:a16="http://schemas.microsoft.com/office/drawing/2014/main" val="969871576"/>
                    </a:ext>
                  </a:extLst>
                </a:gridCol>
                <a:gridCol w="2027083">
                  <a:extLst>
                    <a:ext uri="{9D8B030D-6E8A-4147-A177-3AD203B41FA5}">
                      <a16:colId xmlns:a16="http://schemas.microsoft.com/office/drawing/2014/main" val="2268014284"/>
                    </a:ext>
                  </a:extLst>
                </a:gridCol>
                <a:gridCol w="2190750">
                  <a:extLst>
                    <a:ext uri="{9D8B030D-6E8A-4147-A177-3AD203B41FA5}">
                      <a16:colId xmlns:a16="http://schemas.microsoft.com/office/drawing/2014/main" val="3319506812"/>
                    </a:ext>
                  </a:extLst>
                </a:gridCol>
                <a:gridCol w="2190750">
                  <a:extLst>
                    <a:ext uri="{9D8B030D-6E8A-4147-A177-3AD203B41FA5}">
                      <a16:colId xmlns:a16="http://schemas.microsoft.com/office/drawing/2014/main" val="1559404975"/>
                    </a:ext>
                  </a:extLst>
                </a:gridCol>
                <a:gridCol w="2190750">
                  <a:extLst>
                    <a:ext uri="{9D8B030D-6E8A-4147-A177-3AD203B41FA5}">
                      <a16:colId xmlns:a16="http://schemas.microsoft.com/office/drawing/2014/main" val="1263749353"/>
                    </a:ext>
                  </a:extLst>
                </a:gridCol>
              </a:tblGrid>
              <a:tr h="0">
                <a:tc rowSpan="2" gridSpan="2">
                  <a:txBody>
                    <a:bodyPr/>
                    <a:lstStyle/>
                    <a:p>
                      <a:r>
                        <a:rPr lang="de-DE" b="1">
                          <a:solidFill>
                            <a:srgbClr val="0070C0"/>
                          </a:solidFill>
                        </a:rPr>
                        <a:t>Auswahl der Kampagne </a:t>
                      </a:r>
                    </a:p>
                    <a:p>
                      <a:r>
                        <a:rPr lang="de-DE" b="1">
                          <a:solidFill>
                            <a:srgbClr val="0070C0"/>
                          </a:solidFill>
                        </a:rPr>
                        <a:t>nach Einsatzzeit des Systems und </a:t>
                      </a:r>
                    </a:p>
                    <a:p>
                      <a:r>
                        <a:rPr lang="de-DE" b="1">
                          <a:solidFill>
                            <a:srgbClr val="0070C0"/>
                          </a:solidFill>
                        </a:rPr>
                        <a:t>Status der Software Assurance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de-DE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de-DE" b="1">
                          <a:effectLst/>
                        </a:rPr>
                        <a:t>im Einsatz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b="1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b="1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2959341"/>
                  </a:ext>
                </a:extLst>
              </a:tr>
              <a:tr h="0">
                <a:tc gridSpan="2" vMerge="1">
                  <a:txBody>
                    <a:bodyPr/>
                    <a:lstStyle/>
                    <a:p>
                      <a:endParaRPr lang="de-DE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 vMerge="1">
                  <a:txBody>
                    <a:bodyPr/>
                    <a:lstStyle/>
                    <a:p>
                      <a:r>
                        <a:rPr lang="de-DE"/>
                        <a:t> 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>
                          <a:effectLst/>
                        </a:rPr>
                        <a:t>0-3 Jahre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>
                          <a:effectLst/>
                        </a:rPr>
                        <a:t>3-5 Jahre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>
                          <a:effectLst/>
                        </a:rPr>
                        <a:t> &gt;5 Jahre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2465334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r>
                        <a:rPr lang="de-DE" b="1" dirty="0">
                          <a:effectLst/>
                        </a:rPr>
                        <a:t>SWA Aktiv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7F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b="1" dirty="0">
                          <a:effectLst/>
                        </a:rPr>
                        <a:t>Primär</a:t>
                      </a:r>
                      <a:endParaRPr lang="de-DE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7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>
                          <a:solidFill>
                            <a:srgbClr val="FFFFFF"/>
                          </a:solidFill>
                          <a:effectLst/>
                        </a:rPr>
                        <a:t>Do More</a:t>
                      </a:r>
                      <a:endParaRPr lang="de-DE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4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>
                          <a:solidFill>
                            <a:srgbClr val="FFFFFF"/>
                          </a:solidFill>
                          <a:effectLst/>
                        </a:rPr>
                        <a:t>Do More</a:t>
                      </a:r>
                      <a:endParaRPr lang="de-DE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4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>
                          <a:solidFill>
                            <a:srgbClr val="FFFFFF"/>
                          </a:solidFill>
                          <a:effectLst/>
                        </a:rPr>
                        <a:t>Modernize</a:t>
                      </a:r>
                      <a:endParaRPr lang="de-DE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5325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793078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1" dirty="0">
                          <a:effectLst/>
                        </a:rPr>
                        <a:t>Sekundär</a:t>
                      </a:r>
                      <a:endParaRPr lang="de-DE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7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>
                          <a:effectLst/>
                        </a:rPr>
                        <a:t>N/A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F7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>
                          <a:solidFill>
                            <a:srgbClr val="FFFFFF"/>
                          </a:solidFill>
                          <a:effectLst/>
                        </a:rPr>
                        <a:t>Modernize</a:t>
                      </a:r>
                      <a:endParaRPr lang="de-DE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5325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>
                          <a:solidFill>
                            <a:srgbClr val="FFFFFF"/>
                          </a:solidFill>
                          <a:effectLst/>
                        </a:rPr>
                        <a:t>Do More</a:t>
                      </a:r>
                      <a:endParaRPr lang="de-DE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4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9596699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r>
                        <a:rPr lang="de-DE" b="1" dirty="0">
                          <a:effectLst/>
                        </a:rPr>
                        <a:t>SWA Ruhend </a:t>
                      </a:r>
                      <a:br>
                        <a:rPr lang="de-DE" b="1" dirty="0">
                          <a:effectLst/>
                        </a:rPr>
                      </a:br>
                      <a:r>
                        <a:rPr lang="de-DE" b="1" dirty="0">
                          <a:effectLst/>
                        </a:rPr>
                        <a:t>(&lt;1 Jahr im Einsatz)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7F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b="1" dirty="0">
                          <a:effectLst/>
                        </a:rPr>
                        <a:t>Primär</a:t>
                      </a:r>
                      <a:endParaRPr lang="de-DE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7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>
                          <a:effectLst/>
                        </a:rPr>
                        <a:t>Get Current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ED9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>
                          <a:effectLst/>
                        </a:rPr>
                        <a:t>Get Current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ED9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>
                          <a:solidFill>
                            <a:srgbClr val="FFFFFF"/>
                          </a:solidFill>
                          <a:effectLst/>
                        </a:rPr>
                        <a:t>Modernize</a:t>
                      </a:r>
                      <a:endParaRPr lang="de-DE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5325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99913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1" dirty="0">
                          <a:effectLst/>
                        </a:rPr>
                        <a:t>Sekundär</a:t>
                      </a:r>
                      <a:endParaRPr lang="de-DE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7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>
                          <a:solidFill>
                            <a:srgbClr val="FFFFFF"/>
                          </a:solidFill>
                          <a:effectLst/>
                        </a:rPr>
                        <a:t>Do More</a:t>
                      </a:r>
                      <a:endParaRPr lang="de-DE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4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>
                          <a:solidFill>
                            <a:srgbClr val="FFFFFF"/>
                          </a:solidFill>
                          <a:effectLst/>
                        </a:rPr>
                        <a:t>Do More</a:t>
                      </a:r>
                      <a:endParaRPr lang="de-DE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4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>
                          <a:effectLst/>
                        </a:rPr>
                        <a:t>Get Current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ED9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6765635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r>
                        <a:rPr lang="de-DE" b="1" dirty="0">
                          <a:effectLst/>
                        </a:rPr>
                        <a:t>SWA Ruhend </a:t>
                      </a:r>
                      <a:br>
                        <a:rPr lang="de-DE" b="1" dirty="0">
                          <a:effectLst/>
                        </a:rPr>
                      </a:br>
                      <a:r>
                        <a:rPr lang="de-DE" b="1" dirty="0">
                          <a:effectLst/>
                        </a:rPr>
                        <a:t>(&gt;1 Jahr im Einsatz)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4F7F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b="1" dirty="0">
                          <a:effectLst/>
                        </a:rPr>
                        <a:t>Primär</a:t>
                      </a:r>
                      <a:endParaRPr lang="de-DE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7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>
                          <a:effectLst/>
                        </a:rPr>
                        <a:t>Get Current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ED9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>
                          <a:solidFill>
                            <a:srgbClr val="FFFFFF"/>
                          </a:solidFill>
                          <a:effectLst/>
                        </a:rPr>
                        <a:t>Modernize</a:t>
                      </a:r>
                      <a:endParaRPr lang="de-DE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5325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>
                          <a:solidFill>
                            <a:srgbClr val="FFFFFF"/>
                          </a:solidFill>
                          <a:effectLst/>
                        </a:rPr>
                        <a:t>Modernize</a:t>
                      </a:r>
                      <a:endParaRPr lang="de-DE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5325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076416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1" dirty="0">
                          <a:effectLst/>
                        </a:rPr>
                        <a:t>Sekundär</a:t>
                      </a:r>
                      <a:endParaRPr lang="de-DE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4F7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>
                          <a:solidFill>
                            <a:srgbClr val="FFFFFF"/>
                          </a:solidFill>
                          <a:effectLst/>
                        </a:rPr>
                        <a:t>Do More</a:t>
                      </a:r>
                      <a:endParaRPr lang="de-DE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4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>
                          <a:effectLst/>
                        </a:rPr>
                        <a:t>Get Current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ED9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effectLst/>
                        </a:rPr>
                        <a:t>Get </a:t>
                      </a:r>
                      <a:r>
                        <a:rPr lang="de-DE" dirty="0" err="1">
                          <a:effectLst/>
                        </a:rPr>
                        <a:t>Current</a:t>
                      </a:r>
                      <a:endParaRPr lang="de-DE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ED9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73296"/>
                  </a:ext>
                </a:extLst>
              </a:tr>
            </a:tbl>
          </a:graphicData>
        </a:graphic>
      </p:graphicFrame>
      <p:pic>
        <p:nvPicPr>
          <p:cNvPr id="7" name="Grafik 6">
            <a:extLst>
              <a:ext uri="{FF2B5EF4-FFF2-40B4-BE49-F238E27FC236}">
                <a16:creationId xmlns:a16="http://schemas.microsoft.com/office/drawing/2014/main" id="{1E710601-A4A3-411F-90E8-6D78BD01D7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2355439"/>
          </a:xfrm>
          <a:prstGeom prst="rect">
            <a:avLst/>
          </a:prstGeom>
        </p:spPr>
      </p:pic>
      <p:sp>
        <p:nvSpPr>
          <p:cNvPr id="6" name="Textplatzhalter 5">
            <a:extLst>
              <a:ext uri="{FF2B5EF4-FFF2-40B4-BE49-F238E27FC236}">
                <a16:creationId xmlns:a16="http://schemas.microsoft.com/office/drawing/2014/main" id="{9A93257C-9D32-4A65-9694-21C8606110C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1480808"/>
            <a:ext cx="12192000" cy="460375"/>
          </a:xfrm>
        </p:spPr>
        <p:txBody>
          <a:bodyPr/>
          <a:lstStyle/>
          <a:p>
            <a:pPr algn="ctr"/>
            <a:r>
              <a:rPr lang="de-DE" dirty="0">
                <a:solidFill>
                  <a:srgbClr val="FFC000"/>
                </a:solidFill>
              </a:rPr>
              <a:t>Beispiel für MiVoice Office 400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6EA0B9E-25DD-45FE-A1A1-A109E077BC1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604905"/>
            <a:ext cx="12192000" cy="460375"/>
          </a:xfrm>
        </p:spPr>
        <p:txBody>
          <a:bodyPr>
            <a:noAutofit/>
          </a:bodyPr>
          <a:lstStyle/>
          <a:p>
            <a:pPr algn="ctr"/>
            <a:r>
              <a:rPr lang="de-DE" sz="3600" dirty="0">
                <a:solidFill>
                  <a:srgbClr val="FFC000"/>
                </a:solidFill>
                <a:latin typeface="Flood Std" panose="03090602040405060206" pitchFamily="66" charset="0"/>
              </a:rPr>
              <a:t>Umfangreiches Kampagnen-Material</a:t>
            </a:r>
          </a:p>
        </p:txBody>
      </p:sp>
    </p:spTree>
    <p:extLst>
      <p:ext uri="{BB962C8B-B14F-4D97-AF65-F5344CB8AC3E}">
        <p14:creationId xmlns:p14="http://schemas.microsoft.com/office/powerpoint/2010/main" val="2033374571"/>
      </p:ext>
    </p:extLst>
  </p:cSld>
  <p:clrMapOvr>
    <a:masterClrMapping/>
  </p:clrMapOvr>
  <p:transition advClick="0" advTm="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1" decel="10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4" grpId="0"/>
    </p:bldLst>
  </p:timing>
</p:sld>
</file>

<file path=ppt/theme/theme1.xml><?xml version="1.0" encoding="utf-8"?>
<a:theme xmlns:a="http://schemas.openxmlformats.org/drawingml/2006/main" name="Theme Blue Rule">
  <a:themeElements>
    <a:clrScheme name="Mitel">
      <a:dk1>
        <a:srgbClr val="15325F"/>
      </a:dk1>
      <a:lt1>
        <a:srgbClr val="FFFFFF"/>
      </a:lt1>
      <a:dk2>
        <a:srgbClr val="0073D0"/>
      </a:dk2>
      <a:lt2>
        <a:srgbClr val="EDF1F3"/>
      </a:lt2>
      <a:accent1>
        <a:srgbClr val="00A1E0"/>
      </a:accent1>
      <a:accent2>
        <a:srgbClr val="FDB714"/>
      </a:accent2>
      <a:accent3>
        <a:srgbClr val="71EFDD"/>
      </a:accent3>
      <a:accent4>
        <a:srgbClr val="812CC3"/>
      </a:accent4>
      <a:accent5>
        <a:srgbClr val="8AC926"/>
      </a:accent5>
      <a:accent6>
        <a:srgbClr val="E2348B"/>
      </a:accent6>
      <a:hlink>
        <a:srgbClr val="0074CD"/>
      </a:hlink>
      <a:folHlink>
        <a:srgbClr val="B66BC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2" id="{B7BD7007-3B61-4227-9C2D-7BCD37A4C5D2}" vid="{F9166EBA-9D03-44EA-9126-B465FFDF4ED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0E2D61F304A974F91C3F665060487BA" ma:contentTypeVersion="12" ma:contentTypeDescription="Create a new document." ma:contentTypeScope="" ma:versionID="7740d0c75fe348ef10051834b047a9b0">
  <xsd:schema xmlns:xsd="http://www.w3.org/2001/XMLSchema" xmlns:xs="http://www.w3.org/2001/XMLSchema" xmlns:p="http://schemas.microsoft.com/office/2006/metadata/properties" xmlns:ns2="b12fca92-c196-4f3c-b7ff-18afe62973bd" xmlns:ns3="3a2e1aa9-c3b8-4ab1-a163-0c4ada88c728" targetNamespace="http://schemas.microsoft.com/office/2006/metadata/properties" ma:root="true" ma:fieldsID="d68038456e323a9e8faa9f8a31267e96" ns2:_="" ns3:_="">
    <xsd:import namespace="b12fca92-c196-4f3c-b7ff-18afe62973bd"/>
    <xsd:import namespace="3a2e1aa9-c3b8-4ab1-a163-0c4ada88c72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2fca92-c196-4f3c-b7ff-18afe62973b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2e1aa9-c3b8-4ab1-a163-0c4ada88c728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haredContentType xmlns="Microsoft.SharePoint.Taxonomy.ContentTypeSync" SourceId="053e2582-ff7f-4887-8a17-5fa3479325d1" ContentTypeId="0x0101" PreviousValue="false"/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3a2e1aa9-c3b8-4ab1-a163-0c4ada88c728">
      <UserInfo>
        <DisplayName>John Perrizo</DisplayName>
        <AccountId>925</AccountId>
        <AccountType/>
      </UserInfo>
      <UserInfo>
        <DisplayName>Kurt Kruger</DisplayName>
        <AccountId>121</AccountId>
        <AccountType/>
      </UserInfo>
      <UserInfo>
        <DisplayName>Sean Hennessey</DisplayName>
        <AccountId>929</AccountId>
        <AccountType/>
      </UserInfo>
      <UserInfo>
        <DisplayName>Tim Gaiser</DisplayName>
        <AccountId>937</AccountId>
        <AccountType/>
      </UserInfo>
      <UserInfo>
        <DisplayName>Stuart Skjerven</DisplayName>
        <AccountId>48</AccountId>
        <AccountType/>
      </UserInfo>
      <UserInfo>
        <DisplayName>Luke Whitehead</DisplayName>
        <AccountId>1511</AccountId>
        <AccountType/>
      </UserInfo>
      <UserInfo>
        <DisplayName>David Larkin</DisplayName>
        <AccountId>1478</AccountId>
        <AccountType/>
      </UserInfo>
      <UserInfo>
        <DisplayName>Andy Grant</DisplayName>
        <AccountId>310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5C9DF9BE-E4C4-4DFC-92CD-B0DB797F8C0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34E8E5B-017C-4173-B35C-AFDC002BF079}">
  <ds:schemaRefs>
    <ds:schemaRef ds:uri="3a2e1aa9-c3b8-4ab1-a163-0c4ada88c728"/>
    <ds:schemaRef ds:uri="b12fca92-c196-4f3c-b7ff-18afe62973b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B63E102A-B00A-448E-83C6-DB543DE8E4EC}">
  <ds:schemaRefs>
    <ds:schemaRef ds:uri="Microsoft.SharePoint.Taxonomy.ContentTypeSync"/>
  </ds:schemaRefs>
</ds:datastoreItem>
</file>

<file path=customXml/itemProps4.xml><?xml version="1.0" encoding="utf-8"?>
<ds:datastoreItem xmlns:ds="http://schemas.openxmlformats.org/officeDocument/2006/customXml" ds:itemID="{6018ADD2-69A7-42E7-A09F-BB9ABCEDD652}">
  <ds:schemaRefs>
    <ds:schemaRef ds:uri="http://schemas.microsoft.com/office/2006/metadata/properties"/>
    <ds:schemaRef ds:uri="http://schemas.microsoft.com/office/2006/documentManagement/types"/>
    <ds:schemaRef ds:uri="http://purl.org/dc/elements/1.1/"/>
    <ds:schemaRef ds:uri="3a2e1aa9-c3b8-4ab1-a163-0c4ada88c728"/>
    <ds:schemaRef ds:uri="http://purl.org/dc/dcmitype/"/>
    <ds:schemaRef ds:uri="b12fca92-c196-4f3c-b7ff-18afe62973bd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Mitel Deck Template 2022</Template>
  <TotalTime>0</TotalTime>
  <Words>299</Words>
  <Application>Microsoft Office PowerPoint</Application>
  <PresentationFormat>Breitbild</PresentationFormat>
  <Paragraphs>86</Paragraphs>
  <Slides>14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20" baseType="lpstr">
      <vt:lpstr>Flood Std</vt:lpstr>
      <vt:lpstr>Arial</vt:lpstr>
      <vt:lpstr>Franklin Gothic Book</vt:lpstr>
      <vt:lpstr>Courier New</vt:lpstr>
      <vt:lpstr>Calibri</vt:lpstr>
      <vt:lpstr>Theme Blue Rule</vt:lpstr>
      <vt:lpstr>PowerPoint-Präsentation</vt:lpstr>
      <vt:lpstr>PowerPoint-Präsentation</vt:lpstr>
      <vt:lpstr>PowerPoint-Präsentation</vt:lpstr>
      <vt:lpstr>CLM  IHRE 5 Schritte zu IHREM Erfolg</vt:lpstr>
      <vt:lpstr>PowerPoint-Präsentation</vt:lpstr>
      <vt:lpstr>PowerPoint-Präsentation</vt:lpstr>
      <vt:lpstr>PowerPoint-Präsentation</vt:lpstr>
      <vt:lpstr>Marketing  Unterstützung</vt:lpstr>
      <vt:lpstr>Umfangreiches Kampagnen-Material</vt:lpstr>
      <vt:lpstr>PowerPoint-Präsentation</vt:lpstr>
      <vt:lpstr>PowerPoint-Präsentation</vt:lpstr>
      <vt:lpstr>PowerPoint-Präsentation</vt:lpstr>
      <vt:lpstr>Es lohnt sich,  Mitel Partner zu sein.</vt:lpstr>
      <vt:lpstr>Sprechen Sie uns an.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Customer Lifecycle Managemnt</dc:title>
  <dc:creator>Thomas Köppe</dc:creator>
  <cp:lastModifiedBy>Susanne Overhage</cp:lastModifiedBy>
  <cp:revision>2</cp:revision>
  <dcterms:created xsi:type="dcterms:W3CDTF">2022-12-20T07:37:50Z</dcterms:created>
  <dcterms:modified xsi:type="dcterms:W3CDTF">2023-03-29T16:28:44Z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0x010100E0E2D61F304A974F91C3F665060487BA</vt:lpwstr>
  </property>
</Properties>
</file>