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674" r:id="rId3"/>
  </p:sldMasterIdLst>
  <p:notesMasterIdLst>
    <p:notesMasterId r:id="rId32"/>
  </p:notesMasterIdLst>
  <p:sldIdLst>
    <p:sldId id="310" r:id="rId4"/>
    <p:sldId id="337" r:id="rId5"/>
    <p:sldId id="328" r:id="rId6"/>
    <p:sldId id="331" r:id="rId7"/>
    <p:sldId id="332" r:id="rId8"/>
    <p:sldId id="333" r:id="rId9"/>
    <p:sldId id="334" r:id="rId10"/>
    <p:sldId id="336" r:id="rId11"/>
    <p:sldId id="325" r:id="rId12"/>
    <p:sldId id="338" r:id="rId13"/>
    <p:sldId id="326" r:id="rId14"/>
    <p:sldId id="339" r:id="rId15"/>
    <p:sldId id="340" r:id="rId16"/>
    <p:sldId id="341" r:id="rId17"/>
    <p:sldId id="344" r:id="rId18"/>
    <p:sldId id="345" r:id="rId19"/>
    <p:sldId id="346" r:id="rId20"/>
    <p:sldId id="347" r:id="rId21"/>
    <p:sldId id="348" r:id="rId22"/>
    <p:sldId id="349" r:id="rId23"/>
    <p:sldId id="342" r:id="rId24"/>
    <p:sldId id="343" r:id="rId25"/>
    <p:sldId id="350" r:id="rId26"/>
    <p:sldId id="351" r:id="rId27"/>
    <p:sldId id="352" r:id="rId28"/>
    <p:sldId id="353" r:id="rId29"/>
    <p:sldId id="330" r:id="rId30"/>
    <p:sldId id="302" r:id="rId31"/>
  </p:sldIdLst>
  <p:sldSz cx="9144000" cy="5143500" type="screen16x9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899">
          <p15:clr>
            <a:srgbClr val="A4A3A4"/>
          </p15:clr>
        </p15:guide>
        <p15:guide id="3" orient="horz" pos="3068">
          <p15:clr>
            <a:srgbClr val="A4A3A4"/>
          </p15:clr>
        </p15:guide>
        <p15:guide id="4" orient="horz" pos="2948">
          <p15:clr>
            <a:srgbClr val="A4A3A4"/>
          </p15:clr>
        </p15:guide>
        <p15:guide id="5" orient="horz" pos="223">
          <p15:clr>
            <a:srgbClr val="A4A3A4"/>
          </p15:clr>
        </p15:guide>
        <p15:guide id="6" pos="3926">
          <p15:clr>
            <a:srgbClr val="A4A3A4"/>
          </p15:clr>
        </p15:guide>
        <p15:guide id="7" pos="385">
          <p15:clr>
            <a:srgbClr val="A4A3A4"/>
          </p15:clr>
        </p15:guide>
        <p15:guide id="8" pos="5375">
          <p15:clr>
            <a:srgbClr val="A4A3A4"/>
          </p15:clr>
        </p15:guide>
        <p15:guide id="9" pos="5374">
          <p15:clr>
            <a:srgbClr val="A4A3A4"/>
          </p15:clr>
        </p15:guide>
        <p15:guide id="10" pos="5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3C3C3C"/>
    <a:srgbClr val="0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5401" autoAdjust="0"/>
  </p:normalViewPr>
  <p:slideViewPr>
    <p:cSldViewPr snapToGrid="0" showGuides="1">
      <p:cViewPr varScale="1">
        <p:scale>
          <a:sx n="76" d="100"/>
          <a:sy n="76" d="100"/>
        </p:scale>
        <p:origin x="588" y="90"/>
      </p:cViewPr>
      <p:guideLst>
        <p:guide orient="horz" pos="1620"/>
        <p:guide orient="horz" pos="899"/>
        <p:guide orient="horz" pos="3068"/>
        <p:guide orient="horz" pos="2948"/>
        <p:guide orient="horz" pos="223"/>
        <p:guide pos="3926"/>
        <p:guide pos="385"/>
        <p:guide pos="5375"/>
        <p:guide pos="5374"/>
        <p:guide pos="53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A513C-E007-4621-AA1F-DC9466E60D7C}" type="datetimeFigureOut">
              <a:rPr lang="de-CH" smtClean="0"/>
              <a:t>27.02.2018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28D0-A1E5-48EF-80C8-040E54787C4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079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928D0-A1E5-48EF-80C8-040E54787C40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525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188" y="2027144"/>
            <a:ext cx="7920037" cy="842123"/>
          </a:xfrm>
        </p:spPr>
        <p:txBody>
          <a:bodyPr lIns="0" tIns="0" rIns="0" bIns="0" anchor="b">
            <a:normAutofit/>
          </a:bodyPr>
          <a:lstStyle>
            <a:lvl1pPr algn="l">
              <a:defRPr sz="3400"/>
            </a:lvl1pPr>
          </a:lstStyle>
          <a:p>
            <a:r>
              <a:rPr lang="en-US" dirty="0"/>
              <a:t>Add title by clicking 34 </a:t>
            </a:r>
            <a:r>
              <a:rPr lang="en-US" dirty="0" err="1"/>
              <a:t>pt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788" y="2876551"/>
            <a:ext cx="7919437" cy="835592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Add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D846-67DF-4170-8AF4-1FBCB1E09236}" type="datetime1">
              <a:rPr lang="de-DE" smtClean="0"/>
              <a:t>27.02.2018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Picture 2" descr="\\CHDLUS45\Daten\Daten.Di\IT_IC\zrf\zrf_250 CI-CD ALSO 2013\ALSO Logos\Neues ALSO_Logo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/>
          <a:stretch/>
        </p:blipFill>
        <p:spPr bwMode="auto">
          <a:xfrm>
            <a:off x="7251326" y="461268"/>
            <a:ext cx="1295774" cy="5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30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4272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0813" y="951310"/>
            <a:ext cx="187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627853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44146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660440" y="1599642"/>
            <a:ext cx="187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BA8AD9C-ABA4-45DF-A6EA-99DAFCF39F4F}" type="datetime1">
              <a:rPr lang="de-DE" smtClean="0"/>
              <a:t>27.02.2018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468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72000" tIns="36000" rIns="0" bIns="0" rtlCol="0">
            <a:normAutofit/>
          </a:bodyPr>
          <a:lstStyle>
            <a:lvl1pPr marL="0" indent="0">
              <a:buNone/>
              <a:defRPr lang="de-DE" sz="16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13459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15730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18001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020272" y="951310"/>
            <a:ext cx="1512000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213873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816186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418499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020813" y="1599642"/>
            <a:ext cx="1512000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50BB9A0-B21D-42B7-8494-C78CD1E498B5}" type="datetime1">
              <a:rPr lang="de-DE" smtClean="0"/>
              <a:t>27.02.2018</a:t>
            </a:fld>
            <a:endParaRPr lang="de-C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4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972764"/>
            <a:ext cx="7596000" cy="36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5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1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44079"/>
            <a:ext cx="7632700" cy="653653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221582"/>
            <a:ext cx="7632700" cy="181588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60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98835"/>
            <a:ext cx="7632700" cy="6536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9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972764"/>
            <a:ext cx="7596000" cy="36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6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2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244079"/>
            <a:ext cx="7632700" cy="653653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0" y="1221582"/>
            <a:ext cx="7632700" cy="181588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华文细黑" pitchFamily="2" charset="-122"/>
                <a:ea typeface="华文细黑" pitchFamily="2" charset="-122"/>
              </a:defRPr>
            </a:lvl1pPr>
            <a:lvl2pPr>
              <a:defRPr>
                <a:latin typeface="华文细黑" pitchFamily="2" charset="-122"/>
                <a:ea typeface="华文细黑" pitchFamily="2" charset="-122"/>
              </a:defRPr>
            </a:lvl2pPr>
            <a:lvl3pPr>
              <a:defRPr>
                <a:latin typeface="华文细黑" pitchFamily="2" charset="-122"/>
                <a:ea typeface="华文细黑" pitchFamily="2" charset="-122"/>
              </a:defRPr>
            </a:lvl3pPr>
            <a:lvl4pPr>
              <a:defRPr>
                <a:latin typeface="华文细黑" pitchFamily="2" charset="-122"/>
                <a:ea typeface="华文细黑" pitchFamily="2" charset="-122"/>
              </a:defRPr>
            </a:lvl4pPr>
            <a:lvl5pPr>
              <a:defRPr>
                <a:latin typeface="华文细黑" pitchFamily="2" charset="-122"/>
                <a:ea typeface="华文细黑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815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98835"/>
            <a:ext cx="7632700" cy="6536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188" y="1371554"/>
            <a:ext cx="7920037" cy="842123"/>
          </a:xfrm>
        </p:spPr>
        <p:txBody>
          <a:bodyPr lIns="0" tIns="0" rIns="0" bIns="0" anchor="b">
            <a:normAutofit/>
          </a:bodyPr>
          <a:lstStyle>
            <a:lvl1pPr algn="l">
              <a:defRPr sz="3400"/>
            </a:lvl1pPr>
          </a:lstStyle>
          <a:p>
            <a:r>
              <a:rPr lang="en-US" dirty="0"/>
              <a:t>Add title by clicking 34 </a:t>
            </a:r>
            <a:r>
              <a:rPr lang="en-US" dirty="0" err="1"/>
              <a:t>pt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788" y="2215170"/>
            <a:ext cx="7919437" cy="252133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Add </a:t>
            </a:r>
            <a:r>
              <a:rPr lang="de-DE" dirty="0" err="1"/>
              <a:t>subtitle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652745-2F5A-49D7-BC83-476396ED333A}" type="datetime1">
              <a:rPr lang="de-DE" smtClean="0"/>
              <a:t>27.02.2018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1189" y="2571751"/>
            <a:ext cx="7920037" cy="210740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CH" dirty="0"/>
              <a:t>Add 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clicking</a:t>
            </a:r>
            <a:r>
              <a:rPr lang="de-CH" dirty="0"/>
              <a:t> on </a:t>
            </a:r>
            <a:r>
              <a:rPr lang="de-CH" dirty="0" err="1"/>
              <a:t>symbol</a:t>
            </a:r>
            <a:endParaRPr lang="de-CH" dirty="0"/>
          </a:p>
        </p:txBody>
      </p:sp>
      <p:pic>
        <p:nvPicPr>
          <p:cNvPr id="9" name="Picture 2" descr="\\CHDLUS45\Daten\Daten.Di\IT_IC\zrf\zrf_250 CI-CD ALSO 2013\ALSO Logos\Neues ALSO_Logo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"/>
          <a:stretch/>
        </p:blipFill>
        <p:spPr bwMode="auto">
          <a:xfrm>
            <a:off x="7251326" y="461268"/>
            <a:ext cx="1295774" cy="5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611189" y="941785"/>
            <a:ext cx="7920037" cy="3737372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5A43F-E2BD-49A3-A11C-52E866872EB2}" type="datetime1">
              <a:rPr lang="de-DE" smtClean="0"/>
              <a:t>27.02.2018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26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1188" y="941785"/>
            <a:ext cx="3884612" cy="3737372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</a:t>
            </a:r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41785"/>
            <a:ext cx="3890963" cy="3737372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</a:t>
            </a:r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</a:t>
            </a:r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FFDD-27D2-4FE0-A038-4FB0972B72EE}" type="datetime1">
              <a:rPr lang="de-DE" smtClean="0"/>
              <a:t>27.02.2018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0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, content,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611189" y="941785"/>
            <a:ext cx="7921625" cy="1571158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611189" y="2571751"/>
            <a:ext cx="7920037" cy="2107406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A035761-5815-4710-A643-F0C1073C17A3}" type="datetime1">
              <a:rPr lang="de-DE" smtClean="0"/>
              <a:t>27.02.2018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3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, content,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 hasCustomPrompt="1"/>
          </p:nvPr>
        </p:nvSpPr>
        <p:spPr>
          <a:xfrm>
            <a:off x="611188" y="941785"/>
            <a:ext cx="5554662" cy="3737372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6232525" y="941785"/>
            <a:ext cx="2298700" cy="3737372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E173E29-6DD1-43F6-BA91-9622F389C6EC}" type="datetime1">
              <a:rPr lang="de-DE" smtClean="0"/>
              <a:t>27.02.2018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17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655-03CF-4697-A76D-D8C5C29B6925}" type="datetime1">
              <a:rPr lang="de-DE" smtClean="0"/>
              <a:t>27.02.2018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17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D0D4-4B42-4557-B373-648104610FA9}" type="datetime1">
              <a:rPr lang="de-DE" smtClean="0"/>
              <a:t>27.02.2018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43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able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951310"/>
            <a:ext cx="2520652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18060" y="952777"/>
            <a:ext cx="2520652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17526" y="951310"/>
            <a:ext cx="2520652" cy="6483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lIns="72000" tIns="36000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599642"/>
            <a:ext cx="2520652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18432" y="1601109"/>
            <a:ext cx="2520652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17898" y="1599642"/>
            <a:ext cx="2520652" cy="3078342"/>
          </a:xfr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36000" tIns="36000">
            <a:normAutofit/>
          </a:bodyPr>
          <a:lstStyle>
            <a:lvl1pPr marL="144000" indent="-144000"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8057EDC-417E-4BC4-84E5-EDDA3D8601CE}" type="datetime1">
              <a:rPr lang="de-DE" smtClean="0"/>
              <a:t>27.02.2018</a:t>
            </a:fld>
            <a:endParaRPr lang="de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71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6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189" y="351236"/>
            <a:ext cx="7920812" cy="5924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Add title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189" y="941785"/>
            <a:ext cx="7920037" cy="37373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Text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Arial </a:t>
            </a:r>
            <a:r>
              <a:rPr lang="de-DE" dirty="0" err="1"/>
              <a:t>Bold</a:t>
            </a:r>
            <a:r>
              <a:rPr lang="de-DE" dirty="0"/>
              <a:t> 12 </a:t>
            </a:r>
            <a:r>
              <a:rPr lang="de-DE" dirty="0" err="1"/>
              <a:t>pt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12000" y="4746905"/>
            <a:ext cx="7920000" cy="0"/>
          </a:xfrm>
          <a:prstGeom prst="line">
            <a:avLst/>
          </a:prstGeom>
          <a:ln>
            <a:solidFill>
              <a:srgbClr val="3C3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1991" y="4794915"/>
            <a:ext cx="214097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654E0A-4562-4E1D-9597-4A87E396298A}" type="datetime1">
              <a:rPr lang="de-DE" smtClean="0"/>
              <a:t>27.02.2018</a:t>
            </a:fld>
            <a:endParaRPr lang="de-CH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845575" y="4794915"/>
            <a:ext cx="37116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612000" y="4794915"/>
            <a:ext cx="216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7777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3C2AA7-0E62-4310-AF2C-0138D0680459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Picture 2" descr="\\CHDLUS45\Daten\Daten.Di\IT_IC\zrf\zrf_250 CI-CD ALSO 2013\ALSO Logos\Neues ALSO_LogoRGB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08" y="4776165"/>
            <a:ext cx="716186" cy="27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9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9" r:id="rId5"/>
    <p:sldLayoutId id="2147483660" r:id="rId6"/>
    <p:sldLayoutId id="2147483654" r:id="rId7"/>
    <p:sldLayoutId id="2147483655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77777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BB438"/>
        </a:buClr>
        <a:buSzPct val="110000"/>
        <a:buFont typeface="Arial" pitchFamily="34" charset="0"/>
        <a:buChar char="►"/>
        <a:defRPr sz="2000" b="1" kern="120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BB438"/>
        </a:buClr>
        <a:buFont typeface="Arial" pitchFamily="34" charset="0"/>
        <a:buChar char="•"/>
        <a:defRPr sz="18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BB438"/>
        </a:buClr>
        <a:buFont typeface="Arial" pitchFamily="34" charset="0"/>
        <a:buChar char="−"/>
        <a:defRPr sz="16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BB438"/>
        </a:buClr>
        <a:buFont typeface="Wingdings" pitchFamily="2" charset="2"/>
        <a:buChar char="§"/>
        <a:defRPr sz="14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BB438"/>
        </a:buClr>
        <a:buFont typeface="Arial" pitchFamily="34" charset="0"/>
        <a:buChar char="-"/>
        <a:defRPr sz="1200" b="1" kern="1200" baseline="0">
          <a:solidFill>
            <a:srgbClr val="77777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5087938"/>
            <a:ext cx="9144000" cy="55562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66408" y="4687937"/>
            <a:ext cx="1250151" cy="304524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3040520" y="4875560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900" smtClean="0">
                <a:solidFill>
                  <a:srgbClr val="FFFFFF">
                    <a:lumMod val="65000"/>
                  </a:srgbClr>
                </a:solidFill>
              </a:rPr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zh-CN" sz="9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263" y="4862196"/>
            <a:ext cx="2655887" cy="120967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7363" y="177220"/>
            <a:ext cx="3270250" cy="9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0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2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5087938"/>
            <a:ext cx="9144000" cy="55562"/>
            <a:chOff x="0" y="5087938"/>
            <a:chExt cx="9144000" cy="55562"/>
          </a:xfrm>
        </p:grpSpPr>
        <p:pic>
          <p:nvPicPr>
            <p:cNvPr id="13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0" y="5087938"/>
              <a:ext cx="8616950" cy="55562"/>
            </a:xfrm>
            <a:prstGeom prst="rect">
              <a:avLst/>
            </a:prstGeom>
            <a:noFill/>
          </p:spPr>
        </p:pic>
        <p:pic>
          <p:nvPicPr>
            <p:cNvPr id="86" name="Picture 2" descr="E:\01 日常工作\10 多媒体\PPT内部汇报用模板\红条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r="5813"/>
            <a:stretch>
              <a:fillRect/>
            </a:stretch>
          </p:blipFill>
          <p:spPr bwMode="auto">
            <a:xfrm>
              <a:off x="527050" y="5087938"/>
              <a:ext cx="8616950" cy="55562"/>
            </a:xfrm>
            <a:prstGeom prst="rect">
              <a:avLst/>
            </a:prstGeom>
            <a:noFill/>
          </p:spPr>
        </p:pic>
      </p:grpSp>
      <p:pic>
        <p:nvPicPr>
          <p:cNvPr id="9" name="Picture 2" descr="C:\Users\z00124665\Desktop\HW LOGO(横版）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66408" y="4687937"/>
            <a:ext cx="1250151" cy="304524"/>
          </a:xfrm>
          <a:prstGeom prst="rect">
            <a:avLst/>
          </a:prstGeom>
          <a:noFill/>
        </p:spPr>
      </p:pic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3040520" y="4875560"/>
            <a:ext cx="272055" cy="19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fld id="{F350CB96-EF0E-44F1-90D2-2D2DCEB1810F}" type="slidenum">
              <a:rPr lang="de-DE" altLang="zh-CN" sz="900" smtClean="0">
                <a:solidFill>
                  <a:srgbClr val="FFFFFF">
                    <a:lumMod val="65000"/>
                  </a:srgbClr>
                </a:solidFill>
              </a:rPr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zh-CN" sz="900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0" name="Picture 2" descr="C:\Users\z00124665\Desktop\图形1.wmf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263" y="4862196"/>
            <a:ext cx="2655887" cy="120967"/>
          </a:xfrm>
          <a:prstGeom prst="rect">
            <a:avLst/>
          </a:prstGeom>
          <a:noFill/>
        </p:spPr>
      </p:pic>
      <p:pic>
        <p:nvPicPr>
          <p:cNvPr id="11" name="Picture 2" descr="C:\Users\z00124665\Desktop\A BETTER WAY SOLUTIONS.wm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7363" y="177220"/>
            <a:ext cx="3270250" cy="9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4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777777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2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niportal.huawei.com/uniportal/?redirect=http://echannel.huawei.com/next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so.de/huawei" TargetMode="External"/><Relationship Id="rId2" Type="http://schemas.openxmlformats.org/officeDocument/2006/relationships/hyperlink" Target="http://e.huawei.com/de/partne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.huawei.com/en/partner/become-a-partner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mailto:Torben.hochmayr@also.com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liver.liss@also.com" TargetMode="External"/><Relationship Id="rId5" Type="http://schemas.openxmlformats.org/officeDocument/2006/relationships/hyperlink" Target="mailto:carolin.scherner@also.com" TargetMode="External"/><Relationship Id="rId10" Type="http://schemas.openxmlformats.org/officeDocument/2006/relationships/image" Target="../media/image32.jpeg"/><Relationship Id="rId4" Type="http://schemas.openxmlformats.org/officeDocument/2006/relationships/hyperlink" Target="mailto:Ulrike.Vollmann@also.com" TargetMode="External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niportal.huawei.com/accounts/register.do?method=toRegister&amp;nls=en&amp;appurl=http://enterprise.huawei.co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.huawei.com/de/partner/become-a-partner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3EF7D029-9B55-46BD-89FA-5A0795D0758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442" b="1442"/>
          <a:stretch>
            <a:fillRect/>
          </a:stretch>
        </p:blipFill>
        <p:spPr>
          <a:xfrm>
            <a:off x="7058403" y="2455501"/>
            <a:ext cx="1472822" cy="14303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3E880A-0AF2-46DC-82A3-3FE937C71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Huawei EBG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0B792-FBD4-4796-A9B1-B4E6710A7A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88DAC-B295-4C1E-B523-870BBE083F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</a:t>
            </a:fld>
            <a:endParaRPr lang="de-CH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4E255E9A-D71E-4C4F-8078-8F7D0BF19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Leitfaden zum Partner - Registrierung</a:t>
            </a:r>
          </a:p>
        </p:txBody>
      </p:sp>
    </p:spTree>
    <p:extLst>
      <p:ext uri="{BB962C8B-B14F-4D97-AF65-F5344CB8AC3E}">
        <p14:creationId xmlns:p14="http://schemas.microsoft.com/office/powerpoint/2010/main" val="10645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FC1DA-D77A-4F5D-AA4B-04268F75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Stufe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B8BA2E-7C88-4CD9-AE0A-7B0819A0D2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In dem sich öffnenden Fenster kann geprüft werden, ob das Unternehmen schon registriert ist. Sollte das nicht der Fall sein, bitte auf „Next“ klicken.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3BA38F-22C8-4D4A-B447-6DFF35EA74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F3C32F-9820-4DDD-8DD0-DA6CE7B4A1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94C94D-5CD3-448B-B99E-DC0FF3369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4" y="2039965"/>
            <a:ext cx="5540331" cy="2518726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CE35A07D-A9B7-445A-A14D-3FDB7BE230DE}"/>
              </a:ext>
            </a:extLst>
          </p:cNvPr>
          <p:cNvSpPr/>
          <p:nvPr/>
        </p:nvSpPr>
        <p:spPr>
          <a:xfrm>
            <a:off x="3784600" y="31750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77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20D74-8531-4074-8E80-EC60F2AE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812329-0742-4ED0-AE17-51662BA601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Als nächstes wird die gewünschte Partnerschaft ausgewählt.</a:t>
            </a:r>
          </a:p>
          <a:p>
            <a:r>
              <a:rPr lang="de-DE" dirty="0"/>
              <a:t>Hier bitte Channel Partner auswählen.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8A99B4-5FD3-4FC6-BD27-4E86C87A84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BB0391-4674-4FEA-8636-682C492EC1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B7585C-07F0-498B-9CD2-4C500B8E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79" y="1791990"/>
            <a:ext cx="4485172" cy="2716941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06EF3FC5-E447-41BD-BC0F-E77754BE1D27}"/>
              </a:ext>
            </a:extLst>
          </p:cNvPr>
          <p:cNvSpPr/>
          <p:nvPr/>
        </p:nvSpPr>
        <p:spPr>
          <a:xfrm>
            <a:off x="1917700" y="30928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9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B864E-CE1A-48BF-916E-6359D9E8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Stufe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5C477-674D-474B-96FC-86B4E99E1C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Nach der Wahl der Partnerschaft jetzt bitte die Standard- Angaben zum Unternehmen ausfüllen.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Hier bitte auch auswählen, ob Sie als Partner auf der Huawei-Website genannt werden möchten.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90BBCA-1099-4D1D-AC4B-A852D7A5D8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8E911C-1469-4200-8DDD-8BA78FBB27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12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9F4DE6-01FD-4006-B01F-6239B628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29" y="1534210"/>
            <a:ext cx="4204271" cy="2267077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A58D341E-5208-410F-AA3D-7997D68EEFF8}"/>
              </a:ext>
            </a:extLst>
          </p:cNvPr>
          <p:cNvSpPr/>
          <p:nvPr/>
        </p:nvSpPr>
        <p:spPr>
          <a:xfrm>
            <a:off x="4931536" y="337453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3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572B6-F27A-48E9-9C7F-4E5CA5C8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5FE0ED-4F16-4B9A-AA58-1B90F88C05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Im nächsten </a:t>
            </a:r>
            <a:r>
              <a:rPr lang="de-DE" dirty="0" err="1"/>
              <a:t>Step</a:t>
            </a:r>
            <a:r>
              <a:rPr lang="de-DE" dirty="0"/>
              <a:t> fragt Huawei mehr </a:t>
            </a:r>
            <a:r>
              <a:rPr lang="de-DE" dirty="0" err="1"/>
              <a:t>detailierte</a:t>
            </a:r>
            <a:r>
              <a:rPr lang="de-DE" dirty="0"/>
              <a:t> Informationen zu Ihrem Unternehmen ab. Nach Komplettierung der Angaben bitte </a:t>
            </a:r>
            <a:r>
              <a:rPr lang="de-DE" dirty="0" err="1"/>
              <a:t>Submit</a:t>
            </a:r>
            <a:r>
              <a:rPr lang="de-DE" dirty="0"/>
              <a:t> klicken.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17985B-5E7F-47A7-A507-71237E156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612E1-F02C-43FC-BA52-516EEEC91E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98055E-1C63-4113-A3B5-04B2F10A7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75" y="1892299"/>
            <a:ext cx="3768462" cy="272732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C58D73D-3656-486F-8555-7E42EC48C43B}"/>
              </a:ext>
            </a:extLst>
          </p:cNvPr>
          <p:cNvSpPr txBox="1"/>
          <p:nvPr/>
        </p:nvSpPr>
        <p:spPr>
          <a:xfrm>
            <a:off x="4832350" y="2571750"/>
            <a:ext cx="2914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 der Registrierung wird die </a:t>
            </a:r>
            <a:r>
              <a:rPr lang="de-DE" b="1" dirty="0"/>
              <a:t>Main Contact Person </a:t>
            </a:r>
            <a:r>
              <a:rPr lang="de-DE" dirty="0"/>
              <a:t>automatisch zum Administrator des </a:t>
            </a:r>
            <a:r>
              <a:rPr lang="de-DE" dirty="0" err="1"/>
              <a:t>Firmenaccounts</a:t>
            </a:r>
            <a:r>
              <a:rPr lang="de-DE" dirty="0"/>
              <a:t>. Dies kann jederzeit geändert werden. </a:t>
            </a:r>
          </a:p>
          <a:p>
            <a:endParaRPr lang="de-DE" dirty="0"/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id="{B0C0148B-D5C0-4016-8E1B-CDD66F4F6B4F}"/>
              </a:ext>
            </a:extLst>
          </p:cNvPr>
          <p:cNvSpPr/>
          <p:nvPr/>
        </p:nvSpPr>
        <p:spPr>
          <a:xfrm>
            <a:off x="1695449" y="2994621"/>
            <a:ext cx="523363" cy="256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7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11A3C-4047-4D6D-8ACA-BABBCC6D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6405C6-9A7C-401D-BDC8-8E89140FF7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Als Abschluss der Unternehmensregistrierung müssen noch der „Code </a:t>
            </a:r>
            <a:r>
              <a:rPr lang="de-DE" dirty="0" err="1"/>
              <a:t>of</a:t>
            </a:r>
            <a:r>
              <a:rPr lang="de-DE" dirty="0"/>
              <a:t> Conduct </a:t>
            </a:r>
            <a:r>
              <a:rPr lang="de-DE" dirty="0" err="1"/>
              <a:t>for</a:t>
            </a:r>
            <a:r>
              <a:rPr lang="de-DE" dirty="0"/>
              <a:t> Partners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HUAWEI‘s</a:t>
            </a:r>
            <a:r>
              <a:rPr lang="de-DE" dirty="0"/>
              <a:t> Enterprise BG“ bestätigt / akzeptiert werden. 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89DDDC-DD54-4DD4-9A32-521C91E019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D149CF-034A-4112-820D-8B1ECD8766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27744E-3498-4AC8-9653-69E37B926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2020296"/>
            <a:ext cx="4419624" cy="254170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F6CF028-5D1A-47A0-ABCA-8A0A90FC7151}"/>
              </a:ext>
            </a:extLst>
          </p:cNvPr>
          <p:cNvSpPr txBox="1"/>
          <p:nvPr/>
        </p:nvSpPr>
        <p:spPr>
          <a:xfrm>
            <a:off x="5552750" y="2622550"/>
            <a:ext cx="2673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Bitte den Punkt „</a:t>
            </a:r>
            <a:r>
              <a:rPr lang="de-DE" b="1" dirty="0"/>
              <a:t>I </a:t>
            </a:r>
            <a:r>
              <a:rPr lang="de-DE" b="1" dirty="0" err="1"/>
              <a:t>have</a:t>
            </a:r>
            <a:r>
              <a:rPr lang="de-DE" b="1" dirty="0"/>
              <a:t> </a:t>
            </a:r>
            <a:r>
              <a:rPr lang="de-DE" b="1" dirty="0" err="1"/>
              <a:t>read</a:t>
            </a:r>
            <a:r>
              <a:rPr lang="de-DE" b="1" dirty="0"/>
              <a:t> and </a:t>
            </a:r>
            <a:r>
              <a:rPr lang="de-DE" b="1" dirty="0" err="1"/>
              <a:t>agree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above</a:t>
            </a:r>
            <a:r>
              <a:rPr lang="de-DE" b="1" dirty="0"/>
              <a:t> </a:t>
            </a:r>
            <a:r>
              <a:rPr lang="de-DE" b="1" dirty="0" err="1"/>
              <a:t>agreeement</a:t>
            </a:r>
            <a:r>
              <a:rPr lang="de-DE" b="1" dirty="0"/>
              <a:t>“ </a:t>
            </a:r>
            <a:r>
              <a:rPr lang="de-DE" dirty="0"/>
              <a:t>auswählen</a:t>
            </a:r>
            <a:r>
              <a:rPr lang="de-DE" b="1" dirty="0"/>
              <a:t> </a:t>
            </a:r>
            <a:r>
              <a:rPr lang="de-DE" dirty="0"/>
              <a:t>und dann auf „</a:t>
            </a:r>
            <a:r>
              <a:rPr lang="de-DE" b="1" dirty="0"/>
              <a:t>Next </a:t>
            </a:r>
            <a:r>
              <a:rPr lang="de-DE" b="1" dirty="0" err="1"/>
              <a:t>Step</a:t>
            </a:r>
            <a:r>
              <a:rPr lang="de-DE" b="1" dirty="0"/>
              <a:t>“ </a:t>
            </a:r>
            <a:r>
              <a:rPr lang="de-DE" dirty="0"/>
              <a:t>klicken.  </a:t>
            </a:r>
          </a:p>
        </p:txBody>
      </p:sp>
    </p:spTree>
    <p:extLst>
      <p:ext uri="{BB962C8B-B14F-4D97-AF65-F5344CB8AC3E}">
        <p14:creationId xmlns:p14="http://schemas.microsoft.com/office/powerpoint/2010/main" val="23224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6AE30-A3BC-4A24-B79A-7FDCB317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D6018D-63B9-457B-8C8C-E96022FB46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Vor der finalen Übermittlung der Daten können jetzt noch mal alle Angaben auf Richtigkeit geprüft werden. Sollte etwas korrigiert werden müssen einfach auf den entsprechenden Reiter zurückgehen.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EF0F23-29B4-4537-8FEA-DF014CCFA0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D676CC-6DA4-4F33-BBBB-743F854D0A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413BDC-3A1E-4627-BAF9-1BEF8C8C0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4" y="2284123"/>
            <a:ext cx="3017080" cy="2187004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19D390AA-CA46-472A-A3A2-BD57A99A29A4}"/>
              </a:ext>
            </a:extLst>
          </p:cNvPr>
          <p:cNvSpPr/>
          <p:nvPr/>
        </p:nvSpPr>
        <p:spPr>
          <a:xfrm>
            <a:off x="3320147" y="2168365"/>
            <a:ext cx="577850" cy="386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4008DE-9E60-4595-B48C-C1B83710CB32}"/>
              </a:ext>
            </a:extLst>
          </p:cNvPr>
          <p:cNvSpPr txBox="1"/>
          <p:nvPr/>
        </p:nvSpPr>
        <p:spPr>
          <a:xfrm>
            <a:off x="4908550" y="2284123"/>
            <a:ext cx="3257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Sollten alle Angaben korrekt sein, auf </a:t>
            </a:r>
            <a:r>
              <a:rPr lang="de-DE" b="1" dirty="0"/>
              <a:t>„</a:t>
            </a:r>
            <a:r>
              <a:rPr lang="de-DE" b="1" dirty="0" err="1"/>
              <a:t>Submit</a:t>
            </a:r>
            <a:r>
              <a:rPr lang="de-DE" b="1" dirty="0"/>
              <a:t>“ </a:t>
            </a:r>
            <a:r>
              <a:rPr lang="de-DE" dirty="0"/>
              <a:t>klicken. Es wird ein neues Fenster geöffnet, welches Auskunft über den Status und den aktuellen Ansprechpartner für die Partnerschaftsanfrage nennt.</a:t>
            </a:r>
          </a:p>
        </p:txBody>
      </p:sp>
    </p:spTree>
    <p:extLst>
      <p:ext uri="{BB962C8B-B14F-4D97-AF65-F5344CB8AC3E}">
        <p14:creationId xmlns:p14="http://schemas.microsoft.com/office/powerpoint/2010/main" val="36080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E1BC8-748A-4497-86A9-3BFF9A72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E62BF9-76D0-422C-A0FC-2BBE8331A9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Nach erfolgreichem Abschluss erhalten Sie eine Email zur Bestätigung. Sie sind jetzt „Registered Partner“.  Es fehlt nur noch die Freischaltung als </a:t>
            </a:r>
            <a:r>
              <a:rPr lang="de-DE" dirty="0" err="1"/>
              <a:t>Authorised</a:t>
            </a:r>
            <a:r>
              <a:rPr lang="de-DE" dirty="0"/>
              <a:t> Partner.</a:t>
            </a:r>
          </a:p>
          <a:p>
            <a:r>
              <a:rPr lang="de-DE" dirty="0"/>
              <a:t>Ohne diese Freischaltung sind Sie unteranderem nicht berechtigt, Demo-Equipment zu bestellen oder SCT (Konfigurations-Tool) zu nutzen.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43722D-DED9-46CD-A2DF-4CD70EA7AD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844365-24C3-4866-9E33-AFEF1F79DC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47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DB45A-BAAE-495D-85D2-D0F03CB2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76644F-27F1-49D7-932F-EA0224EAC9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Login in </a:t>
            </a:r>
            <a:r>
              <a:rPr lang="de-DE" dirty="0" err="1"/>
              <a:t>Echannel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https://uniportal.huawei.com/uniportal/?redirect=http%3A%2F%2Fechannel.huawei.com%2Fnext%2F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971CF2-C40A-413C-ACBE-70B42BF6EB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47E885-80EA-4032-8A51-7037B71E37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17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2E1DEA-0C22-4414-9D16-9D965037A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14" y="2006600"/>
            <a:ext cx="4730328" cy="2466322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7A3F1F84-DFE4-4403-9CE3-F1A8C578A7FE}"/>
              </a:ext>
            </a:extLst>
          </p:cNvPr>
          <p:cNvSpPr/>
          <p:nvPr/>
        </p:nvSpPr>
        <p:spPr>
          <a:xfrm>
            <a:off x="3086100" y="2959100"/>
            <a:ext cx="800100" cy="419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6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C6E78-ED3F-434F-8F6E-7B5BDE73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8DA306-A0B9-4AF9-9BBC-F2A4B7ADF9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Hier den Reiter „</a:t>
            </a:r>
            <a:r>
              <a:rPr lang="de-DE" dirty="0" err="1"/>
              <a:t>Certification</a:t>
            </a:r>
            <a:r>
              <a:rPr lang="de-DE" dirty="0"/>
              <a:t> &amp; </a:t>
            </a:r>
            <a:r>
              <a:rPr lang="de-DE" dirty="0" err="1"/>
              <a:t>Capability</a:t>
            </a:r>
            <a:r>
              <a:rPr lang="de-DE" dirty="0"/>
              <a:t>“ auswählen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79EC82-031A-45BB-81EA-041D8DD50E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5BD100-0763-4194-9827-9F09291E57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18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D616F6D-4324-4BE3-8998-2A9F4DBA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320928"/>
            <a:ext cx="6375400" cy="886293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8AC89987-554B-4D66-8E70-112E8EB82CE8}"/>
              </a:ext>
            </a:extLst>
          </p:cNvPr>
          <p:cNvSpPr/>
          <p:nvPr/>
        </p:nvSpPr>
        <p:spPr>
          <a:xfrm>
            <a:off x="5200650" y="1714047"/>
            <a:ext cx="698500" cy="3624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8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C0938-E5BC-4648-8417-97E9AD80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3F3DE-8851-46E8-9880-63F7EE3D11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Als nächstes den Punkt „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Certification</a:t>
            </a:r>
            <a:r>
              <a:rPr lang="de-DE" dirty="0"/>
              <a:t>“ auswählen, um den Status </a:t>
            </a:r>
            <a:r>
              <a:rPr lang="de-DE" dirty="0" err="1"/>
              <a:t>Authorised</a:t>
            </a:r>
            <a:r>
              <a:rPr lang="de-DE" dirty="0"/>
              <a:t> Partner zu beantragen.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4F2C7A-B4EB-409C-A0AD-87688CBCBC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B26A72-8EB4-4345-BF10-658D9C3544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19</a:t>
            </a:fld>
            <a:endParaRPr lang="de-CH"/>
          </a:p>
        </p:txBody>
      </p:sp>
      <p:pic>
        <p:nvPicPr>
          <p:cNvPr id="6" name="image2.jpeg">
            <a:extLst>
              <a:ext uri="{FF2B5EF4-FFF2-40B4-BE49-F238E27FC236}">
                <a16:creationId xmlns:a16="http://schemas.microsoft.com/office/drawing/2014/main" id="{F1F9A14E-3B3E-4555-83EC-7AACCD96C4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502" y="1915478"/>
            <a:ext cx="5268595" cy="2353945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461BB03F-0C4B-48A5-8751-AA92E3C55583}"/>
              </a:ext>
            </a:extLst>
          </p:cNvPr>
          <p:cNvSpPr/>
          <p:nvPr/>
        </p:nvSpPr>
        <p:spPr>
          <a:xfrm>
            <a:off x="5454650" y="26797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30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ED7CB-5322-4A80-9EAC-A2286581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Partner von Huawei EBG werden?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4381B9-6384-400A-B9A9-F3B1DD4BFF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Projektschutz und </a:t>
            </a:r>
            <a:r>
              <a:rPr lang="de-DE" dirty="0" err="1"/>
              <a:t>Dealregistrierung</a:t>
            </a:r>
            <a:endParaRPr lang="de-DE" dirty="0"/>
          </a:p>
          <a:p>
            <a:r>
              <a:rPr lang="de-DE" dirty="0"/>
              <a:t>Zugriff auf die Konfigurationstools SCT und </a:t>
            </a:r>
            <a:r>
              <a:rPr lang="de-DE" dirty="0" err="1"/>
              <a:t>Echannel</a:t>
            </a:r>
            <a:endParaRPr lang="de-DE" dirty="0"/>
          </a:p>
          <a:p>
            <a:r>
              <a:rPr lang="de-DE" dirty="0"/>
              <a:t>Rollen von Gold- und Silber-Partnern</a:t>
            </a:r>
          </a:p>
          <a:p>
            <a:pPr lvl="1"/>
            <a:r>
              <a:rPr lang="de-DE" dirty="0"/>
              <a:t>Diese fungieren als Hauptpartner der Enterprise BG von Huawei in regionalen Märkten und leisten das Versprechen, Geschäftsziele für entsprechende Branchen und Kunden der Enterprise BG von Huawei zu erreichen.</a:t>
            </a:r>
          </a:p>
          <a:p>
            <a:pPr lvl="1"/>
            <a:r>
              <a:rPr lang="de-DE" dirty="0"/>
              <a:t>Sie helfen Huawei bei der Kundengewinnung, bei der Erkennung von Möglichkeiten, sorgen für die Zulassung von Huawei-Produkten und sorgen dafür, dass Huawei wichtige Projekte bekommt.</a:t>
            </a:r>
          </a:p>
          <a:p>
            <a:pPr lvl="1"/>
            <a:r>
              <a:rPr lang="de-DE" dirty="0"/>
              <a:t>Sie entwickeln Plattformen für Kundenbeziehungen in der Industrie und stellen Technik-, Lösungs- und Marketing-Support für Huawei-Produkte bereit.</a:t>
            </a:r>
          </a:p>
          <a:p>
            <a:pPr lvl="1"/>
            <a:r>
              <a:rPr lang="de-DE" dirty="0"/>
              <a:t>Sie verkaufen Produkte direkt an Endbenutzer und verkaufen ohne vorherige Zustimmung durch Huawei keine Produkte an Ebene-2-Partner.</a:t>
            </a:r>
          </a:p>
          <a:p>
            <a:endParaRPr lang="de-DE" dirty="0"/>
          </a:p>
          <a:p>
            <a:r>
              <a:rPr lang="de-DE" dirty="0"/>
              <a:t>Rollen von autorisierten Partnern</a:t>
            </a:r>
          </a:p>
          <a:p>
            <a:pPr lvl="1"/>
            <a:r>
              <a:rPr lang="de-DE" dirty="0"/>
              <a:t>Diese fungieren als Vertriebspartner auf Junior-Ebene und haben die Huawei-Zertifizierung erlangt.</a:t>
            </a:r>
          </a:p>
          <a:p>
            <a:pPr lvl="1"/>
            <a:r>
              <a:rPr lang="de-DE" dirty="0"/>
              <a:t>Sie stellen technischen Support vor und nach dem Verkauf sowie Marketing-Support zu Huawei-Produkten für Kunden in einer bestimmten Region/Branche bereit.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1FCCB9-3D42-416D-A1AA-07DA5DA3D0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6CB6ED-1DDD-4AA9-90E3-2773D97D3B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68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C64A3-51A9-40FF-9F56-7C5CA2CC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576F5F-6901-42EC-87FD-D02E99E72B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964" y="974592"/>
            <a:ext cx="7920037" cy="3737372"/>
          </a:xfrm>
        </p:spPr>
        <p:txBody>
          <a:bodyPr/>
          <a:lstStyle/>
          <a:p>
            <a:r>
              <a:rPr lang="de-DE" dirty="0"/>
              <a:t>Auswahl des Partnerstatus (Nr. 1)</a:t>
            </a:r>
          </a:p>
          <a:p>
            <a:pPr lvl="1"/>
            <a:r>
              <a:rPr lang="de-DE" dirty="0"/>
              <a:t>Es kann zwischen </a:t>
            </a:r>
            <a:r>
              <a:rPr lang="de-DE" dirty="0" err="1"/>
              <a:t>Authorised</a:t>
            </a:r>
            <a:r>
              <a:rPr lang="de-DE" dirty="0"/>
              <a:t>, Silber und Gold gewählt werden. </a:t>
            </a:r>
          </a:p>
          <a:p>
            <a:pPr lvl="1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06EF0B-9C36-4E5F-B407-C4EB477601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878AA6-FA78-40B7-95ED-D0268ADFD8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20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CDD280-327F-469F-9678-C60E1F411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4" y="1752600"/>
            <a:ext cx="4376560" cy="2694826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32E22201-46C8-4518-9B74-0E833D8DE3B3}"/>
              </a:ext>
            </a:extLst>
          </p:cNvPr>
          <p:cNvSpPr/>
          <p:nvPr/>
        </p:nvSpPr>
        <p:spPr>
          <a:xfrm>
            <a:off x="3494726" y="2712620"/>
            <a:ext cx="524824" cy="2613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F70DE1-157A-4E63-8C56-743E6D229493}"/>
              </a:ext>
            </a:extLst>
          </p:cNvPr>
          <p:cNvSpPr txBox="1"/>
          <p:nvPr/>
        </p:nvSpPr>
        <p:spPr>
          <a:xfrm>
            <a:off x="5543550" y="2615381"/>
            <a:ext cx="2635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Bitte den gewünschten Status auswählen und mit </a:t>
            </a:r>
            <a:r>
              <a:rPr lang="de-DE" b="1" dirty="0"/>
              <a:t>„</a:t>
            </a:r>
            <a:r>
              <a:rPr lang="de-DE" b="1" dirty="0" err="1"/>
              <a:t>Apply</a:t>
            </a:r>
            <a:r>
              <a:rPr lang="de-DE" b="1" dirty="0"/>
              <a:t>“ </a:t>
            </a:r>
            <a:r>
              <a:rPr lang="de-DE" dirty="0"/>
              <a:t>bestätigen (Nr. 2). Dieser und der nächste Schritt ist bei beiden </a:t>
            </a:r>
            <a:r>
              <a:rPr lang="de-DE" dirty="0" err="1"/>
              <a:t>Stati</a:t>
            </a:r>
            <a:r>
              <a:rPr lang="de-DE" dirty="0"/>
              <a:t> gleich</a:t>
            </a: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10DB0186-560D-4960-9B4C-10D693C00687}"/>
              </a:ext>
            </a:extLst>
          </p:cNvPr>
          <p:cNvSpPr/>
          <p:nvPr/>
        </p:nvSpPr>
        <p:spPr>
          <a:xfrm>
            <a:off x="4111184" y="3130944"/>
            <a:ext cx="503547" cy="2762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1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F88D2-7847-49C8-807C-D18B7226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B45AE-0FE0-4F05-8E7C-4A3492AE86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 Erneutes Lesen und Bestätigen des „</a:t>
            </a:r>
            <a:r>
              <a:rPr lang="en-US" dirty="0"/>
              <a:t>Code of Conduct”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6AB1F8-9597-4FB7-AC3A-EF2734017A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18D1A4-658E-41F9-83C8-474FD42DFB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21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FEF8D8-5419-41DF-8FE9-AF817759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4" y="1330732"/>
            <a:ext cx="4979898" cy="3298823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90AF700A-8377-437F-92FD-7801B91A7964}"/>
              </a:ext>
            </a:extLst>
          </p:cNvPr>
          <p:cNvSpPr/>
          <p:nvPr/>
        </p:nvSpPr>
        <p:spPr>
          <a:xfrm>
            <a:off x="4398885" y="4244127"/>
            <a:ext cx="794543" cy="4350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8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17EB8-F628-434F-9D2F-F59957CA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F0FC5C-598F-41C3-B818-E70D2D6D0F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Nach Wahl des Status werden noch weitere Information abgefragt, beginnend mit dem Reiter Sales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9D5215-F26C-40B3-A521-11335339D0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251BE5-9948-4DB7-8F31-79A8484A15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22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03DCA2-1989-48F4-BAB9-4031524F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9" y="1701799"/>
            <a:ext cx="4250415" cy="2587637"/>
          </a:xfrm>
          <a:prstGeom prst="rect">
            <a:avLst/>
          </a:prstGeom>
        </p:spPr>
      </p:pic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E9A1D66B-69C1-49A8-BE10-087E734220B4}"/>
              </a:ext>
            </a:extLst>
          </p:cNvPr>
          <p:cNvSpPr/>
          <p:nvPr/>
        </p:nvSpPr>
        <p:spPr>
          <a:xfrm>
            <a:off x="1701800" y="2076450"/>
            <a:ext cx="635000" cy="279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D62183E9-6673-4C22-A347-B35F99CFE87D}"/>
              </a:ext>
            </a:extLst>
          </p:cNvPr>
          <p:cNvSpPr/>
          <p:nvPr/>
        </p:nvSpPr>
        <p:spPr>
          <a:xfrm>
            <a:off x="4511566" y="3154367"/>
            <a:ext cx="673848" cy="331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677A041-AEE7-4286-A7B0-B9AB5DAD2AB2}"/>
              </a:ext>
            </a:extLst>
          </p:cNvPr>
          <p:cNvSpPr txBox="1"/>
          <p:nvPr/>
        </p:nvSpPr>
        <p:spPr>
          <a:xfrm>
            <a:off x="5324053" y="2216150"/>
            <a:ext cx="3195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kann der Servicepartner Level gewählt werden. Als Certified Service Partner können Sie nach dem Erreichen der geforderten Zertifikate, eigene Services für Huawei-Lösungen anbieten. Sollte das nicht in Frage kommen bitte „</a:t>
            </a:r>
            <a:r>
              <a:rPr lang="de-DE" dirty="0" err="1"/>
              <a:t>No</a:t>
            </a:r>
            <a:r>
              <a:rPr lang="de-DE" dirty="0"/>
              <a:t>“ auswählen.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90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2C8D9-1774-41A4-BF32-C80C9E4D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9DCA7A-AC52-4E8C-99E3-4E40341DFF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Unter </a:t>
            </a:r>
            <a:r>
              <a:rPr lang="de-DE" dirty="0" err="1"/>
              <a:t>Staff</a:t>
            </a:r>
            <a:r>
              <a:rPr lang="de-DE" dirty="0"/>
              <a:t> Information werden weitere Angaben zum Zertifizierungs-Stand Ihres Personal abgefragt. 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6E5CD0-5721-4035-8D84-EE2914A7C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AE204B-22ED-47FA-AB96-DE441E4044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23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18644C-193D-40BB-A546-597BDCBE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4" y="1569928"/>
            <a:ext cx="5279594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03564-CCAA-432D-8A13-9E23D90D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BC82B6-6969-4D2B-8C13-361741D5E5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Unter Technical Support and Service </a:t>
            </a:r>
            <a:r>
              <a:rPr lang="de-DE" dirty="0" err="1"/>
              <a:t>Capability</a:t>
            </a:r>
            <a:r>
              <a:rPr lang="de-DE" dirty="0"/>
              <a:t> werden Angaben zum Ihrem Service abgefragt. Wichtigste Frage hier, ob Sie eine eigenen Service-Abteilung haben. Bei „Yes“ bitte die weiteren Punkte wahrheitsgemäß beantworten.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ED6A13-F459-4A0C-AC8F-43391F2A5A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D7BBD5-1D40-4438-B725-044747500F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24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B7E0F9-C3E7-4C55-B28E-5E4128BC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48" y="2330631"/>
            <a:ext cx="5261304" cy="1688738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1F73F8AB-A150-415E-9B82-4196102A01E4}"/>
              </a:ext>
            </a:extLst>
          </p:cNvPr>
          <p:cNvSpPr/>
          <p:nvPr/>
        </p:nvSpPr>
        <p:spPr>
          <a:xfrm>
            <a:off x="3784600" y="2410602"/>
            <a:ext cx="584200" cy="3998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1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41D14-62E4-4D25-A3B1-2B19962F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E9C24C-303E-4236-A78F-05E3C7DE2C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Unter </a:t>
            </a:r>
            <a:r>
              <a:rPr lang="de-DE" dirty="0" err="1"/>
              <a:t>Partner‘s</a:t>
            </a:r>
            <a:r>
              <a:rPr lang="de-DE" dirty="0"/>
              <a:t> Contact Information bitte die Kontaktdaten der Mitarbeiter hinterlegen, die aktiv das Huawei Business in Ihrem Unternehmen betreuen werden. 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3E79D8-5050-403F-884A-38B39853CC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021152-DDBC-4A19-9F3E-7FFBD0D9E9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A1D842-50BD-4EA6-9D0A-BEA4D643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4" y="2167287"/>
            <a:ext cx="531617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6F22E-9D3D-462E-887E-B527BD73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23DBD-A29E-4BB8-8B00-B2B05EF6FA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Final bitte unter dem Punkt Upload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(optional) eine Kopie des Handelsregisterauszugs hochladen.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Nach dem Hochladen bitte auf </a:t>
            </a:r>
            <a:r>
              <a:rPr lang="de-DE" dirty="0" err="1"/>
              <a:t>Submit</a:t>
            </a:r>
            <a:r>
              <a:rPr lang="de-DE" dirty="0"/>
              <a:t> klicken und die Registrierung abschließen. </a:t>
            </a:r>
          </a:p>
          <a:p>
            <a:r>
              <a:rPr lang="de-DE" dirty="0"/>
              <a:t>Nach erfolgreicher Prüfung seitens Huawei erhalten Sie eine Mail mit dem </a:t>
            </a:r>
            <a:r>
              <a:rPr lang="de-DE" dirty="0" err="1"/>
              <a:t>Approval</a:t>
            </a:r>
            <a:r>
              <a:rPr lang="de-DE" dirty="0"/>
              <a:t> Ihres Partnerstatus.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8F4BAC-1AC5-4088-8E3D-DC2C94C28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4B89AD-22D1-4F1F-ACEF-C3C2114C51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26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B03943-A591-4D19-B3C4-F15CB26A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48" y="1655763"/>
            <a:ext cx="5261304" cy="1450974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F5D43AF7-6477-45D6-87AC-3D1379DAB639}"/>
              </a:ext>
            </a:extLst>
          </p:cNvPr>
          <p:cNvSpPr/>
          <p:nvPr/>
        </p:nvSpPr>
        <p:spPr>
          <a:xfrm>
            <a:off x="4191000" y="273786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0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DAD92-B1C8-4495-9B5D-FFF0CBAC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Huawei Partnerprogramm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6AB0B8-3932-4302-9571-8EB828E9E5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hlinkClick r:id="rId2"/>
              </a:rPr>
              <a:t>http://e.huawei.com/de/partner</a:t>
            </a:r>
            <a:r>
              <a:rPr lang="de-DE" dirty="0"/>
              <a:t> </a:t>
            </a:r>
          </a:p>
          <a:p>
            <a:r>
              <a:rPr lang="de-DE" dirty="0"/>
              <a:t>ALSO Herstellerportal (</a:t>
            </a:r>
            <a:r>
              <a:rPr lang="de-DE" dirty="0">
                <a:hlinkClick r:id="rId3"/>
              </a:rPr>
              <a:t>www.also.de/huawei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Ausführliche Informationen zum Partnerprogramm</a:t>
            </a:r>
          </a:p>
          <a:p>
            <a:pPr lvl="1"/>
            <a:r>
              <a:rPr lang="de-DE" dirty="0"/>
              <a:t>Leitfaden zur Registrierung</a:t>
            </a:r>
          </a:p>
          <a:p>
            <a:r>
              <a:rPr lang="de-DE" dirty="0"/>
              <a:t>Link zu den Partnerseiten bei Huawei </a:t>
            </a:r>
            <a:r>
              <a:rPr lang="de-DE" dirty="0">
                <a:hlinkClick r:id="rId4"/>
              </a:rPr>
              <a:t>http://e.huawei.com/en/partner/become-a-partner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04557A-2CD6-43FD-9A51-D77D25E4FC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F98115-9544-43E5-BE90-AB7D2B14A8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4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01391" y="400051"/>
            <a:ext cx="5940028" cy="471487"/>
          </a:xfrm>
        </p:spPr>
        <p:txBody>
          <a:bodyPr anchor="t">
            <a:noAutofit/>
          </a:bodyPr>
          <a:lstStyle/>
          <a:p>
            <a:r>
              <a:rPr lang="de-DE" sz="1800" dirty="0"/>
              <a:t>ALSO/Huawei EBG Team</a:t>
            </a: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endParaRPr lang="de-DE" sz="1800" dirty="0"/>
          </a:p>
        </p:txBody>
      </p:sp>
      <p:sp>
        <p:nvSpPr>
          <p:cNvPr id="2" name="Rechteck 1"/>
          <p:cNvSpPr/>
          <p:nvPr/>
        </p:nvSpPr>
        <p:spPr>
          <a:xfrm>
            <a:off x="4500393" y="1254864"/>
            <a:ext cx="17830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75" dirty="0"/>
              <a:t>Torben Hochmayr</a:t>
            </a:r>
          </a:p>
          <a:p>
            <a:r>
              <a:rPr lang="de-DE" sz="675" dirty="0"/>
              <a:t>Teamleader BU Datacenter</a:t>
            </a:r>
          </a:p>
          <a:p>
            <a:r>
              <a:rPr lang="de-DE" sz="675" dirty="0"/>
              <a:t>-2823</a:t>
            </a:r>
          </a:p>
          <a:p>
            <a:r>
              <a:rPr lang="de-DE" sz="675" dirty="0">
                <a:hlinkClick r:id="rId3"/>
              </a:rPr>
              <a:t>torben.hochmayr@also.com</a:t>
            </a:r>
            <a:r>
              <a:rPr lang="de-DE" sz="675" dirty="0"/>
              <a:t> </a:t>
            </a:r>
          </a:p>
        </p:txBody>
      </p:sp>
      <p:sp>
        <p:nvSpPr>
          <p:cNvPr id="9" name="Rechteck 8"/>
          <p:cNvSpPr/>
          <p:nvPr/>
        </p:nvSpPr>
        <p:spPr>
          <a:xfrm>
            <a:off x="1494666" y="2690430"/>
            <a:ext cx="1371600" cy="54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75" dirty="0" err="1">
                <a:solidFill>
                  <a:schemeClr val="tx1"/>
                </a:solidFill>
              </a:rPr>
              <a:t>Product</a:t>
            </a:r>
            <a:r>
              <a:rPr lang="de-DE" sz="675" dirty="0">
                <a:solidFill>
                  <a:schemeClr val="tx1"/>
                </a:solidFill>
              </a:rPr>
              <a:t> Manager Huawei</a:t>
            </a:r>
          </a:p>
          <a:p>
            <a:r>
              <a:rPr lang="de-DE" sz="675" dirty="0">
                <a:solidFill>
                  <a:schemeClr val="tx1"/>
                </a:solidFill>
              </a:rPr>
              <a:t>Ulrike Vollmann</a:t>
            </a:r>
          </a:p>
          <a:p>
            <a:r>
              <a:rPr lang="de-DE" sz="675" dirty="0">
                <a:solidFill>
                  <a:schemeClr val="tx1"/>
                </a:solidFill>
              </a:rPr>
              <a:t>-5785</a:t>
            </a:r>
          </a:p>
          <a:p>
            <a:r>
              <a:rPr lang="de-DE" sz="675" dirty="0">
                <a:hlinkClick r:id="rId4"/>
              </a:rPr>
              <a:t>ulrike.vollmann@also.com</a:t>
            </a:r>
            <a:endParaRPr lang="de-DE" sz="675" dirty="0"/>
          </a:p>
        </p:txBody>
      </p:sp>
      <p:sp>
        <p:nvSpPr>
          <p:cNvPr id="10" name="Rechteck 9"/>
          <p:cNvSpPr/>
          <p:nvPr/>
        </p:nvSpPr>
        <p:spPr>
          <a:xfrm>
            <a:off x="7099588" y="2416110"/>
            <a:ext cx="1371600" cy="518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75" dirty="0">
                <a:solidFill>
                  <a:schemeClr val="tx1"/>
                </a:solidFill>
              </a:rPr>
              <a:t>Productlogistic Agent Huawei</a:t>
            </a:r>
          </a:p>
          <a:p>
            <a:r>
              <a:rPr lang="de-DE" sz="675" dirty="0">
                <a:solidFill>
                  <a:schemeClr val="tx1"/>
                </a:solidFill>
              </a:rPr>
              <a:t>Carolin Scherner</a:t>
            </a:r>
          </a:p>
          <a:p>
            <a:r>
              <a:rPr lang="de-DE" sz="675" dirty="0">
                <a:solidFill>
                  <a:schemeClr val="tx1"/>
                </a:solidFill>
              </a:rPr>
              <a:t>-2975</a:t>
            </a:r>
          </a:p>
          <a:p>
            <a:r>
              <a:rPr lang="de-DE" sz="675" dirty="0">
                <a:solidFill>
                  <a:schemeClr val="tx1"/>
                </a:solidFill>
                <a:hlinkClick r:id="rId5"/>
              </a:rPr>
              <a:t>carolin.scherner@also.com</a:t>
            </a:r>
            <a:endParaRPr lang="de-DE" sz="675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500393" y="2739149"/>
            <a:ext cx="1371600" cy="449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75" dirty="0">
                <a:solidFill>
                  <a:schemeClr val="tx1"/>
                </a:solidFill>
              </a:rPr>
              <a:t>Focus Sales Manager Huawei</a:t>
            </a:r>
          </a:p>
          <a:p>
            <a:r>
              <a:rPr lang="de-DE" sz="675" dirty="0">
                <a:solidFill>
                  <a:schemeClr val="tx1"/>
                </a:solidFill>
              </a:rPr>
              <a:t>Oliver </a:t>
            </a:r>
            <a:r>
              <a:rPr lang="de-DE" sz="675" dirty="0" err="1">
                <a:solidFill>
                  <a:schemeClr val="tx1"/>
                </a:solidFill>
              </a:rPr>
              <a:t>Liß</a:t>
            </a:r>
            <a:endParaRPr lang="de-DE" sz="675" dirty="0">
              <a:solidFill>
                <a:schemeClr val="tx1"/>
              </a:solidFill>
            </a:endParaRPr>
          </a:p>
          <a:p>
            <a:r>
              <a:rPr lang="de-DE" sz="675" dirty="0">
                <a:solidFill>
                  <a:schemeClr val="tx1"/>
                </a:solidFill>
              </a:rPr>
              <a:t>-2393</a:t>
            </a:r>
          </a:p>
          <a:p>
            <a:r>
              <a:rPr lang="de-DE" sz="675" dirty="0">
                <a:solidFill>
                  <a:schemeClr val="tx1"/>
                </a:solidFill>
                <a:hlinkClick r:id="rId6"/>
              </a:rPr>
              <a:t>oliver.liss@also.com</a:t>
            </a:r>
            <a:r>
              <a:rPr lang="de-DE" sz="675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3" y="2328391"/>
            <a:ext cx="592921" cy="8883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72" y="2306300"/>
            <a:ext cx="593490" cy="8892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95" y="2327540"/>
            <a:ext cx="593490" cy="8892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95" y="950438"/>
            <a:ext cx="593490" cy="8892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784B04A-890D-49F0-94BB-D8669C2AEA64}"/>
              </a:ext>
            </a:extLst>
          </p:cNvPr>
          <p:cNvSpPr txBox="1"/>
          <p:nvPr/>
        </p:nvSpPr>
        <p:spPr>
          <a:xfrm>
            <a:off x="6433472" y="3387839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Bestellungen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Liefertermine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0DFF4F-B25B-4CA4-BFCF-823442EBE4AA}"/>
              </a:ext>
            </a:extLst>
          </p:cNvPr>
          <p:cNvSpPr txBox="1"/>
          <p:nvPr/>
        </p:nvSpPr>
        <p:spPr>
          <a:xfrm>
            <a:off x="3833595" y="3387839"/>
            <a:ext cx="14041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Angebotserstellung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Konfigurationserstellung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Technische Beratung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Deal Registrierung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Partneranmeldung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Neukundenakquise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72FE6B4-28D3-43E4-AFF9-5B1969DDC07D}"/>
              </a:ext>
            </a:extLst>
          </p:cNvPr>
          <p:cNvSpPr txBox="1"/>
          <p:nvPr/>
        </p:nvSpPr>
        <p:spPr>
          <a:xfrm>
            <a:off x="729530" y="3387840"/>
            <a:ext cx="16195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Umsatz- und Lagerverantwortung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Preissteuerung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Prozesskoordination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Artikelpflege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de-DE" sz="675" dirty="0"/>
              <a:t>Marketingplanung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de-DE" sz="675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772A7E-7147-462B-BBD0-C8FA5FE41BAD}"/>
              </a:ext>
            </a:extLst>
          </p:cNvPr>
          <p:cNvSpPr txBox="1"/>
          <p:nvPr/>
        </p:nvSpPr>
        <p:spPr>
          <a:xfrm>
            <a:off x="2000250" y="4292600"/>
            <a:ext cx="502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huawei@also.com</a:t>
            </a:r>
          </a:p>
        </p:txBody>
      </p:sp>
    </p:spTree>
    <p:extLst>
      <p:ext uri="{BB962C8B-B14F-4D97-AF65-F5344CB8AC3E}">
        <p14:creationId xmlns:p14="http://schemas.microsoft.com/office/powerpoint/2010/main" val="11558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190EE-7423-4C00-803A-1F1ADDE4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351236"/>
            <a:ext cx="7920812" cy="592425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de-DE" altLang="zh-CN" dirty="0" err="1"/>
              <a:t>Partnerstati</a:t>
            </a:r>
            <a:endParaRPr lang="zh-CN" alt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130B21-17A8-4FA8-B374-308B8B06B9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2EC990-3038-448C-9151-B998B61C4D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3</a:t>
            </a:fld>
            <a:endParaRPr lang="de-CH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D95FB96B-151A-4145-96B7-E8FF6B58465C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611189" y="941386"/>
          <a:ext cx="7920813" cy="3738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5742">
                  <a:extLst>
                    <a:ext uri="{9D8B030D-6E8A-4147-A177-3AD203B41FA5}">
                      <a16:colId xmlns:a16="http://schemas.microsoft.com/office/drawing/2014/main" val="3065510203"/>
                    </a:ext>
                  </a:extLst>
                </a:gridCol>
                <a:gridCol w="2118357">
                  <a:extLst>
                    <a:ext uri="{9D8B030D-6E8A-4147-A177-3AD203B41FA5}">
                      <a16:colId xmlns:a16="http://schemas.microsoft.com/office/drawing/2014/main" val="1586177762"/>
                    </a:ext>
                  </a:extLst>
                </a:gridCol>
                <a:gridCol w="2118357">
                  <a:extLst>
                    <a:ext uri="{9D8B030D-6E8A-4147-A177-3AD203B41FA5}">
                      <a16:colId xmlns:a16="http://schemas.microsoft.com/office/drawing/2014/main" val="1692511553"/>
                    </a:ext>
                  </a:extLst>
                </a:gridCol>
                <a:gridCol w="2118357">
                  <a:extLst>
                    <a:ext uri="{9D8B030D-6E8A-4147-A177-3AD203B41FA5}">
                      <a16:colId xmlns:a16="http://schemas.microsoft.com/office/drawing/2014/main" val="2799164775"/>
                    </a:ext>
                  </a:extLst>
                </a:gridCol>
              </a:tblGrid>
              <a:tr h="287582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err="1">
                          <a:effectLst/>
                        </a:rPr>
                        <a:t>Authorized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Silber 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Gold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extLst>
                  <a:ext uri="{0D108BD9-81ED-4DB2-BD59-A6C34878D82A}">
                    <a16:rowId xmlns:a16="http://schemas.microsoft.com/office/drawing/2014/main" val="678509192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effectLst/>
                        </a:rPr>
                        <a:t>Projektdiscount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x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x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x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1457175386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 err="1">
                          <a:effectLst/>
                        </a:rPr>
                        <a:t>Dealregistrierung</a:t>
                      </a:r>
                      <a:r>
                        <a:rPr lang="de-DE" sz="800" b="1" u="none" strike="noStrike" dirty="0">
                          <a:effectLst/>
                        </a:rPr>
                        <a:t> / -Schutz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x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x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x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519886976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effectLst/>
                        </a:rPr>
                        <a:t>Zugriff auf Konfigurationstools (SCT / </a:t>
                      </a:r>
                      <a:r>
                        <a:rPr lang="de-DE" sz="800" b="1" u="none" strike="noStrike" dirty="0" err="1">
                          <a:effectLst/>
                        </a:rPr>
                        <a:t>Echannel</a:t>
                      </a:r>
                      <a:r>
                        <a:rPr lang="de-DE" sz="800" b="1" u="none" strike="noStrike" dirty="0">
                          <a:effectLst/>
                        </a:rPr>
                        <a:t>)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x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x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x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3143453520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effectLst/>
                        </a:rPr>
                        <a:t>Demoequipment (Budget abhängig vom getätigten Umsatz)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x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x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x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1794698813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effectLst/>
                        </a:rPr>
                        <a:t>Online Training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x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x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x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741314914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Anforderungen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3514638232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effectLst/>
                        </a:rPr>
                        <a:t>Jahresumsatz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keine Vorgabe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&gt; 250.000 US$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&gt; 500.000 US$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925320056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effectLst/>
                        </a:rPr>
                        <a:t>Dediziertes Personal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1 Person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mindestens 1 Person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2639067309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effectLst/>
                        </a:rPr>
                        <a:t>Sales-Zertifikate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1 HCS-Sales certified account Manager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1 HCS-Sales certified Account Manager                                                  1 HCS-Pre-Sales certified Engineer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2 HCS-Sales certified Account Manager                                                  1 HCS-Pre-Sales certified Engineer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3642631608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effectLst/>
                        </a:rPr>
                        <a:t>Service-Partner-Level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mindestens 3 Star CSP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mindestens 4 Star CSP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1592789073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effectLst/>
                        </a:rPr>
                        <a:t>Service-Zertifikate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1 HCNA certified Engineer                                                                           1 HCNP certified Engineer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2 HCNA certified Engineer                                                                           1 HCNP certified Engineer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2011283754"/>
                  </a:ext>
                </a:extLst>
              </a:tr>
              <a:tr h="28758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u="none" strike="noStrike" dirty="0">
                          <a:effectLst/>
                        </a:rPr>
                        <a:t>Servicehotlinie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5 * 8 Hotline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7 * 24 Hotline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9" marR="5229" marT="5229" marB="0" anchor="ctr"/>
                </a:tc>
                <a:extLst>
                  <a:ext uri="{0D108BD9-81ED-4DB2-BD59-A6C34878D82A}">
                    <a16:rowId xmlns:a16="http://schemas.microsoft.com/office/drawing/2014/main" val="368721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2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C684A-320B-46A5-A9D8-0C148EF1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Informationen, die zur Registrierung erforderlich sind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07B3C6-0E07-45E5-B634-EA400E4546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Handelsregisterauszug</a:t>
            </a:r>
          </a:p>
          <a:p>
            <a:r>
              <a:rPr lang="de-DE" dirty="0"/>
              <a:t>Gültige Emailadresse</a:t>
            </a:r>
          </a:p>
          <a:p>
            <a:r>
              <a:rPr lang="de-DE" dirty="0"/>
              <a:t>Angaben zum Unternehmen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539BB5-4A71-4525-9591-7A1F7A5D2F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7C66F7-F3CA-4E7A-A308-E6394024C9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0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7B381-1B0D-466C-80FF-B4E48736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Huawei Registrierung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EB210C-F950-4C25-AB69-60E12EA96E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Die Registrierung erfolgt in 3 Stufen</a:t>
            </a:r>
          </a:p>
          <a:p>
            <a:pPr lvl="1"/>
            <a:r>
              <a:rPr lang="de-DE" dirty="0"/>
              <a:t>Stufe 1: Erstellen eines Huawei Account</a:t>
            </a:r>
          </a:p>
          <a:p>
            <a:pPr lvl="1"/>
            <a:r>
              <a:rPr lang="de-DE" dirty="0"/>
              <a:t>Stufe 2: Registrierung des Unternehmens</a:t>
            </a:r>
          </a:p>
          <a:p>
            <a:pPr lvl="1"/>
            <a:r>
              <a:rPr lang="de-DE" dirty="0"/>
              <a:t>Stufe 3: Auswahl des Partnerstatus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EB7C50-30CB-4908-9829-54D51681FF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DF3CFB-B5B3-4F8B-B6EF-D56C4E9857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73BBE6-7108-4CD1-9940-008AFF9B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9" y="2283145"/>
            <a:ext cx="7920037" cy="2511770"/>
          </a:xfrm>
          <a:prstGeom prst="rect">
            <a:avLst/>
          </a:prstGeom>
        </p:spPr>
      </p:pic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019CF0CF-679B-4AEA-9D35-BC46EAB244A7}"/>
              </a:ext>
            </a:extLst>
          </p:cNvPr>
          <p:cNvSpPr/>
          <p:nvPr/>
        </p:nvSpPr>
        <p:spPr>
          <a:xfrm>
            <a:off x="2324100" y="329671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3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AFD63-F15F-440E-A836-07636426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5D9256-AE7E-454B-AAD9-05F4170E8E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Link zum </a:t>
            </a:r>
            <a:r>
              <a:rPr lang="de-DE" dirty="0" err="1"/>
              <a:t>Accountregistierung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http://uniportal.huawei.com/accounts/register.do?method=toRegister&amp;nls=en&amp;appurl=http://enterprise.huawei.com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FD8FCC-9BF9-4029-BB63-0D1276445A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0CD764-6BBC-4208-ACA5-19B97DEB13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89EA71-6C5F-4D3B-A9E4-DBF61DA4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75" y="1898650"/>
            <a:ext cx="3120666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A4C97-3E70-40F3-9BD3-3CF6D3A8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C9C9C1-1E1C-4912-94B5-73E3C72FAC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Nach dem </a:t>
            </a:r>
            <a:r>
              <a:rPr lang="de-DE" dirty="0" err="1"/>
              <a:t>Submit</a:t>
            </a:r>
            <a:r>
              <a:rPr lang="de-DE" dirty="0"/>
              <a:t> / Übermittlung der Registrierung erhalten Sie eine Bestätigungsmail </a:t>
            </a:r>
          </a:p>
          <a:p>
            <a:r>
              <a:rPr lang="de-DE" dirty="0"/>
              <a:t>Über den Link bitte den Account aktivieren und mit dem Login und </a:t>
            </a:r>
            <a:r>
              <a:rPr lang="de-DE" dirty="0" err="1"/>
              <a:t>Paßwort</a:t>
            </a:r>
            <a:r>
              <a:rPr lang="de-DE" dirty="0"/>
              <a:t> anmelden.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7BD30F-65BE-4C99-A351-A94C022B81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DFA3F6-822C-49C3-AB23-FD2B3CA2EC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58886B-13A8-4456-99CF-7A6BD622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9" y="2346315"/>
            <a:ext cx="5267401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9859A-C1C4-4BB5-ADED-1BE7D506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0EC14F-1596-4773-BFD7-89C884964B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Nach dem erfolgreichen Login wird im 2. Stepp die Online-Bewerbung des Unternehmens ausgefüllt und abgeschickt</a:t>
            </a:r>
          </a:p>
          <a:p>
            <a:r>
              <a:rPr lang="de-DE" dirty="0"/>
              <a:t>Link: </a:t>
            </a:r>
            <a:r>
              <a:rPr lang="de-DE" dirty="0">
                <a:hlinkClick r:id="rId2"/>
              </a:rPr>
              <a:t>http://e.huawei.com/de/partner/become-a-partner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2C75AB-4541-4BE5-AC36-964A2F5F27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ABBD59-B2FA-4F6A-B8BD-F4991510AD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AED582-4138-4B09-8A46-48A8B8976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14" y="2113318"/>
            <a:ext cx="7917636" cy="2511151"/>
          </a:xfrm>
          <a:prstGeom prst="rect">
            <a:avLst/>
          </a:prstGeom>
        </p:spPr>
      </p:pic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3B5B6591-5C5C-409E-860D-4F42C2A08264}"/>
              </a:ext>
            </a:extLst>
          </p:cNvPr>
          <p:cNvSpPr/>
          <p:nvPr/>
        </p:nvSpPr>
        <p:spPr>
          <a:xfrm>
            <a:off x="4368800" y="34544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BCD34-220A-40D0-A1B6-1C348265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21C97F-C9FF-46B9-97DF-1C5C433484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Auf „Register“ klicken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4081C-1236-4706-A887-F9CA57B863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BU Datacenter - Huawei EBG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BCE7E4-5FF0-4A24-8024-DADE17C653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3C2AA7-0E62-4310-AF2C-0138D0680459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D08D52-205A-45B7-9A78-92474C71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14" y="1672878"/>
            <a:ext cx="5127301" cy="3144947"/>
          </a:xfrm>
          <a:prstGeom prst="rect">
            <a:avLst/>
          </a:prstGeom>
        </p:spPr>
      </p:pic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788AEA5A-5C17-427E-B1FF-C92BE456CE51}"/>
              </a:ext>
            </a:extLst>
          </p:cNvPr>
          <p:cNvSpPr/>
          <p:nvPr/>
        </p:nvSpPr>
        <p:spPr>
          <a:xfrm>
            <a:off x="2419350" y="370242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9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013 PPT ALSO Vorlage 2013 V01 en">
  <a:themeElements>
    <a:clrScheme name="also_1">
      <a:dk1>
        <a:srgbClr val="777777"/>
      </a:dk1>
      <a:lt1>
        <a:srgbClr val="FFFFFF"/>
      </a:lt1>
      <a:dk2>
        <a:srgbClr val="777777"/>
      </a:dk2>
      <a:lt2>
        <a:srgbClr val="EEECE1"/>
      </a:lt2>
      <a:accent1>
        <a:srgbClr val="8BB438"/>
      </a:accent1>
      <a:accent2>
        <a:srgbClr val="322E8D"/>
      </a:accent2>
      <a:accent3>
        <a:srgbClr val="8FBAD5"/>
      </a:accent3>
      <a:accent4>
        <a:srgbClr val="DFA936"/>
      </a:accent4>
      <a:accent5>
        <a:srgbClr val="4BACC6"/>
      </a:accent5>
      <a:accent6>
        <a:srgbClr val="F79646"/>
      </a:accent6>
      <a:hlink>
        <a:srgbClr val="C83F45"/>
      </a:hlink>
      <a:folHlink>
        <a:srgbClr val="D5863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PPT ALSO Vorlage 2013 V01 en</Template>
  <TotalTime>0</TotalTime>
  <Words>1316</Words>
  <Application>Microsoft Office PowerPoint</Application>
  <PresentationFormat>Bildschirmpräsentation (16:9)</PresentationFormat>
  <Paragraphs>241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28</vt:i4>
      </vt:variant>
    </vt:vector>
  </HeadingPairs>
  <TitlesOfParts>
    <vt:vector size="39" baseType="lpstr">
      <vt:lpstr>黑体</vt:lpstr>
      <vt:lpstr>宋体</vt:lpstr>
      <vt:lpstr>华文细黑</vt:lpstr>
      <vt:lpstr>Arial</vt:lpstr>
      <vt:lpstr>Calibri</vt:lpstr>
      <vt:lpstr>FrutigerNext LT Medium</vt:lpstr>
      <vt:lpstr>FrutigerNext LT Regular</vt:lpstr>
      <vt:lpstr>Wingdings</vt:lpstr>
      <vt:lpstr>2013 PPT ALSO Vorlage 2013 V01 en</vt:lpstr>
      <vt:lpstr>9_主题1</vt:lpstr>
      <vt:lpstr>10_主题1</vt:lpstr>
      <vt:lpstr>Huawei EBG</vt:lpstr>
      <vt:lpstr>Warum Partner von Huawei EBG werden?</vt:lpstr>
      <vt:lpstr>Partnerstati</vt:lpstr>
      <vt:lpstr>Informationen, die zur Registrierung erforderlich sind</vt:lpstr>
      <vt:lpstr>Huawei Registrierung</vt:lpstr>
      <vt:lpstr>Stufe 1</vt:lpstr>
      <vt:lpstr>Stufe 1</vt:lpstr>
      <vt:lpstr>Stufe 2</vt:lpstr>
      <vt:lpstr>Stufe 2</vt:lpstr>
      <vt:lpstr>Stufe 2</vt:lpstr>
      <vt:lpstr>Stufe 2</vt:lpstr>
      <vt:lpstr>Stufe 2</vt:lpstr>
      <vt:lpstr>Stufe 2</vt:lpstr>
      <vt:lpstr>Stufe 2</vt:lpstr>
      <vt:lpstr>Stufe 2</vt:lpstr>
      <vt:lpstr>Stufe 3</vt:lpstr>
      <vt:lpstr>Stufe 3</vt:lpstr>
      <vt:lpstr>Stufe 3 </vt:lpstr>
      <vt:lpstr>Stufe 3</vt:lpstr>
      <vt:lpstr>Stufe 3</vt:lpstr>
      <vt:lpstr>Stufe 3</vt:lpstr>
      <vt:lpstr>Stufe 3</vt:lpstr>
      <vt:lpstr>Stufe 3</vt:lpstr>
      <vt:lpstr>Stufe 3</vt:lpstr>
      <vt:lpstr>Stufe 3</vt:lpstr>
      <vt:lpstr>Stufe 3</vt:lpstr>
      <vt:lpstr>Huawei Partnerprogramm</vt:lpstr>
      <vt:lpstr>ALSO/Huawei EBG Team    </vt:lpstr>
    </vt:vector>
  </TitlesOfParts>
  <Company>Actebis Peacock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Feische</dc:creator>
  <cp:lastModifiedBy>Nils</cp:lastModifiedBy>
  <cp:revision>186</cp:revision>
  <cp:lastPrinted>2018-02-09T13:52:28Z</cp:lastPrinted>
  <dcterms:created xsi:type="dcterms:W3CDTF">2012-12-18T09:47:45Z</dcterms:created>
  <dcterms:modified xsi:type="dcterms:W3CDTF">2018-02-27T16:05:03Z</dcterms:modified>
</cp:coreProperties>
</file>