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9" r:id="rId2"/>
    <p:sldMasterId id="2147483674" r:id="rId3"/>
  </p:sldMasterIdLst>
  <p:notesMasterIdLst>
    <p:notesMasterId r:id="rId23"/>
  </p:notesMasterIdLst>
  <p:sldIdLst>
    <p:sldId id="310" r:id="rId4"/>
    <p:sldId id="312" r:id="rId5"/>
    <p:sldId id="311" r:id="rId6"/>
    <p:sldId id="314" r:id="rId7"/>
    <p:sldId id="313" r:id="rId8"/>
    <p:sldId id="324" r:id="rId9"/>
    <p:sldId id="325" r:id="rId10"/>
    <p:sldId id="319" r:id="rId11"/>
    <p:sldId id="316" r:id="rId12"/>
    <p:sldId id="317" r:id="rId13"/>
    <p:sldId id="318" r:id="rId14"/>
    <p:sldId id="315" r:id="rId15"/>
    <p:sldId id="320" r:id="rId16"/>
    <p:sldId id="323" r:id="rId17"/>
    <p:sldId id="307" r:id="rId18"/>
    <p:sldId id="302" r:id="rId19"/>
    <p:sldId id="304" r:id="rId20"/>
    <p:sldId id="327" r:id="rId21"/>
    <p:sldId id="322" r:id="rId22"/>
  </p:sldIdLst>
  <p:sldSz cx="9144000" cy="5143500" type="screen16x9"/>
  <p:notesSz cx="9926638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899">
          <p15:clr>
            <a:srgbClr val="A4A3A4"/>
          </p15:clr>
        </p15:guide>
        <p15:guide id="3" orient="horz" pos="3068">
          <p15:clr>
            <a:srgbClr val="A4A3A4"/>
          </p15:clr>
        </p15:guide>
        <p15:guide id="4" orient="horz" pos="2948">
          <p15:clr>
            <a:srgbClr val="A4A3A4"/>
          </p15:clr>
        </p15:guide>
        <p15:guide id="5" orient="horz" pos="223">
          <p15:clr>
            <a:srgbClr val="A4A3A4"/>
          </p15:clr>
        </p15:guide>
        <p15:guide id="6" pos="3926">
          <p15:clr>
            <a:srgbClr val="A4A3A4"/>
          </p15:clr>
        </p15:guide>
        <p15:guide id="7" pos="385">
          <p15:clr>
            <a:srgbClr val="A4A3A4"/>
          </p15:clr>
        </p15:guide>
        <p15:guide id="8" pos="5375">
          <p15:clr>
            <a:srgbClr val="A4A3A4"/>
          </p15:clr>
        </p15:guide>
        <p15:guide id="9" pos="5374">
          <p15:clr>
            <a:srgbClr val="A4A3A4"/>
          </p15:clr>
        </p15:guide>
        <p15:guide id="10" pos="53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77777"/>
    <a:srgbClr val="3C3C3C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62" autoAdjust="0"/>
    <p:restoredTop sz="77926" autoAdjust="0"/>
  </p:normalViewPr>
  <p:slideViewPr>
    <p:cSldViewPr snapToGrid="0" showGuides="1">
      <p:cViewPr varScale="1">
        <p:scale>
          <a:sx n="118" d="100"/>
          <a:sy n="118" d="100"/>
        </p:scale>
        <p:origin x="1554" y="90"/>
      </p:cViewPr>
      <p:guideLst>
        <p:guide orient="horz" pos="1620"/>
        <p:guide orient="horz" pos="899"/>
        <p:guide orient="horz" pos="3068"/>
        <p:guide orient="horz" pos="2948"/>
        <p:guide orient="horz" pos="223"/>
        <p:guide pos="3926"/>
        <p:guide pos="385"/>
        <p:guide pos="5375"/>
        <p:guide pos="5374"/>
        <p:guide pos="53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A513C-E007-4621-AA1F-DC9466E60D7C}" type="datetimeFigureOut">
              <a:rPr lang="de-CH" smtClean="0"/>
              <a:t>12.07.2019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928D0-A1E5-48EF-80C8-040E54787C4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40794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928D0-A1E5-48EF-80C8-040E54787C40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371196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928D0-A1E5-48EF-80C8-040E54787C40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93930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928D0-A1E5-48EF-80C8-040E54787C40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188844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928D0-A1E5-48EF-80C8-040E54787C40}" type="slidenum">
              <a:rPr lang="de-CH" smtClean="0"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69115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928D0-A1E5-48EF-80C8-040E54787C40}" type="slidenum">
              <a:rPr lang="de-CH" smtClean="0"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352566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928D0-A1E5-48EF-80C8-040E54787C40}" type="slidenum">
              <a:rPr lang="de-CH" smtClean="0"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667962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928D0-A1E5-48EF-80C8-040E54787C40}" type="slidenum">
              <a:rPr lang="de-CH" smtClean="0"/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32450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928D0-A1E5-48EF-80C8-040E54787C40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12975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928D0-A1E5-48EF-80C8-040E54787C40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39690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928D0-A1E5-48EF-80C8-040E54787C40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28599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928D0-A1E5-48EF-80C8-040E54787C40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3295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928D0-A1E5-48EF-80C8-040E54787C40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1470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928D0-A1E5-48EF-80C8-040E54787C40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72202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928D0-A1E5-48EF-80C8-040E54787C40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61892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928D0-A1E5-48EF-80C8-040E54787C40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75737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11188" y="2027144"/>
            <a:ext cx="7920037" cy="842123"/>
          </a:xfrm>
        </p:spPr>
        <p:txBody>
          <a:bodyPr lIns="0" tIns="0" rIns="0" bIns="0" anchor="b">
            <a:normAutofit/>
          </a:bodyPr>
          <a:lstStyle>
            <a:lvl1pPr algn="l">
              <a:defRPr sz="3400"/>
            </a:lvl1pPr>
          </a:lstStyle>
          <a:p>
            <a:r>
              <a:rPr lang="en-US" dirty="0"/>
              <a:t>Add title by clicking 34 </a:t>
            </a:r>
            <a:r>
              <a:rPr lang="en-US" dirty="0" err="1"/>
              <a:t>pt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11788" y="2876551"/>
            <a:ext cx="7919437" cy="835592"/>
          </a:xfrm>
        </p:spPr>
        <p:txBody>
          <a:bodyPr lIns="0" tIns="0" rIns="0" bIns="0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Add </a:t>
            </a:r>
            <a:r>
              <a:rPr lang="de-DE" dirty="0" err="1"/>
              <a:t>subtitle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24 </a:t>
            </a:r>
            <a:r>
              <a:rPr lang="de-DE" dirty="0" err="1"/>
              <a:t>pt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596F1-0F7F-4875-ADE1-FA88BBECAD8B}" type="datetime1">
              <a:rPr lang="de-DE" smtClean="0"/>
              <a:t>12.07.2019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 Datacenter - Huawei EBG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8" name="Picture 2" descr="\\CHDLUS45\Daten\Daten.Di\IT_IC\zrf\zrf_250 CI-CD ALSO 2013\ALSO Logos\Neues ALSO_LogoRGB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"/>
          <a:stretch/>
        </p:blipFill>
        <p:spPr bwMode="auto">
          <a:xfrm>
            <a:off x="7251326" y="461268"/>
            <a:ext cx="1295774" cy="50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54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able 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Add title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24 </a:t>
            </a:r>
            <a:r>
              <a:rPr lang="de-DE" dirty="0" err="1"/>
              <a:t>pt</a:t>
            </a:r>
            <a:endParaRPr lang="de-CH" dirty="0"/>
          </a:p>
        </p:txBody>
      </p:sp>
      <p:sp>
        <p:nvSpPr>
          <p:cNvPr id="13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1188" y="951310"/>
            <a:ext cx="1872000" cy="64833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lIns="72000" tIns="36000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4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627730" y="951310"/>
            <a:ext cx="1872000" cy="64833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lIns="72000" tIns="36000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5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644272" y="951310"/>
            <a:ext cx="1872000" cy="64833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lIns="72000" tIns="36000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6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660813" y="951310"/>
            <a:ext cx="1872000" cy="64833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lIns="72000" tIns="36000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7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11560" y="1599642"/>
            <a:ext cx="1872000" cy="3078342"/>
          </a:xfr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lIns="36000" tIns="36000">
            <a:normAutofit/>
          </a:bodyPr>
          <a:lstStyle>
            <a:lvl1pPr marL="144000" indent="-144000">
              <a:buSzPct val="100000"/>
              <a:buFont typeface="Arial" pitchFamily="34" charset="0"/>
              <a:buChar char="−"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8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627853" y="1599642"/>
            <a:ext cx="1872000" cy="3078342"/>
          </a:xfr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lIns="36000" tIns="36000">
            <a:normAutofit/>
          </a:bodyPr>
          <a:lstStyle>
            <a:lvl1pPr marL="144000" indent="-144000">
              <a:buSzPct val="100000"/>
              <a:buFont typeface="Arial" pitchFamily="34" charset="0"/>
              <a:buChar char="−"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9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644146" y="1599642"/>
            <a:ext cx="1872000" cy="3078342"/>
          </a:xfr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lIns="36000" tIns="36000">
            <a:normAutofit/>
          </a:bodyPr>
          <a:lstStyle>
            <a:lvl1pPr marL="144000" indent="-144000">
              <a:buSzPct val="100000"/>
              <a:buFont typeface="Arial" pitchFamily="34" charset="0"/>
              <a:buChar char="−"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20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660440" y="1599642"/>
            <a:ext cx="1872000" cy="3078342"/>
          </a:xfr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lIns="36000" tIns="36000">
            <a:normAutofit/>
          </a:bodyPr>
          <a:lstStyle>
            <a:lvl1pPr marL="144000" indent="-144000">
              <a:buSzPct val="100000"/>
              <a:buFont typeface="Arial" pitchFamily="34" charset="0"/>
              <a:buChar char="−"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0D484CF-EA83-4924-A094-92D44CBA8B9F}" type="datetime1">
              <a:rPr lang="de-DE" smtClean="0"/>
              <a:t>12.07.2019</a:t>
            </a:fld>
            <a:endParaRPr lang="de-CH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BU Datacenter - Huawei EBG</a:t>
            </a:r>
            <a:endParaRPr lang="de-CH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8468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able 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Add title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24 </a:t>
            </a:r>
            <a:r>
              <a:rPr lang="de-DE" dirty="0" err="1"/>
              <a:t>pt</a:t>
            </a:r>
            <a:endParaRPr lang="de-CH" dirty="0"/>
          </a:p>
        </p:txBody>
      </p:sp>
      <p:sp>
        <p:nvSpPr>
          <p:cNvPr id="3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1188" y="951310"/>
            <a:ext cx="1512000" cy="64833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vert="horz" lIns="72000" tIns="36000" rIns="0" bIns="0" rtlCol="0">
            <a:normAutofit/>
          </a:bodyPr>
          <a:lstStyle>
            <a:lvl1pPr marL="0" indent="0">
              <a:buNone/>
              <a:defRPr lang="de-DE" sz="16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4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213459" y="951310"/>
            <a:ext cx="1512000" cy="64833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lIns="72000" tIns="36000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815730" y="951310"/>
            <a:ext cx="1512000" cy="64833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lIns="72000" tIns="36000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418001" y="951310"/>
            <a:ext cx="1512000" cy="64833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lIns="72000" tIns="36000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020272" y="951310"/>
            <a:ext cx="1512000" cy="64833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lIns="72000" tIns="36000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11560" y="1599642"/>
            <a:ext cx="1512000" cy="3078342"/>
          </a:xfr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lIns="36000" tIns="36000">
            <a:normAutofit/>
          </a:bodyPr>
          <a:lstStyle>
            <a:lvl1pPr marL="144000" indent="-144000">
              <a:buSzPct val="100000"/>
              <a:buFont typeface="Arial" pitchFamily="34" charset="0"/>
              <a:buChar char="−"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2213873" y="1599642"/>
            <a:ext cx="1512000" cy="3078342"/>
          </a:xfr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lIns="36000" tIns="36000">
            <a:normAutofit/>
          </a:bodyPr>
          <a:lstStyle>
            <a:lvl1pPr marL="144000" indent="-144000">
              <a:buSzPct val="100000"/>
              <a:buFont typeface="Arial" pitchFamily="34" charset="0"/>
              <a:buChar char="−"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816186" y="1599642"/>
            <a:ext cx="1512000" cy="3078342"/>
          </a:xfr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lIns="36000" tIns="36000">
            <a:normAutofit/>
          </a:bodyPr>
          <a:lstStyle>
            <a:lvl1pPr marL="144000" indent="-144000">
              <a:buSzPct val="100000"/>
              <a:buFont typeface="Arial" pitchFamily="34" charset="0"/>
              <a:buChar char="−"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8" hasCustomPrompt="1"/>
          </p:nvPr>
        </p:nvSpPr>
        <p:spPr>
          <a:xfrm>
            <a:off x="5418499" y="1599642"/>
            <a:ext cx="1512000" cy="3078342"/>
          </a:xfr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lIns="36000" tIns="36000">
            <a:normAutofit/>
          </a:bodyPr>
          <a:lstStyle>
            <a:lvl1pPr marL="144000" indent="-144000">
              <a:buSzPct val="100000"/>
              <a:buFont typeface="Arial" pitchFamily="34" charset="0"/>
              <a:buChar char="−"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9" hasCustomPrompt="1"/>
          </p:nvPr>
        </p:nvSpPr>
        <p:spPr>
          <a:xfrm>
            <a:off x="7020813" y="1599642"/>
            <a:ext cx="1512000" cy="3078342"/>
          </a:xfr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lIns="36000" tIns="36000">
            <a:normAutofit/>
          </a:bodyPr>
          <a:lstStyle>
            <a:lvl1pPr marL="144000" indent="-144000">
              <a:buSzPct val="100000"/>
              <a:buFont typeface="Arial" pitchFamily="34" charset="0"/>
              <a:buChar char="−"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9E21474F-07EE-418D-AB02-AA9335EE1479}" type="datetime1">
              <a:rPr lang="de-DE" smtClean="0"/>
              <a:t>12.07.2019</a:t>
            </a:fld>
            <a:endParaRPr lang="de-CH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BU Datacenter - Huawei EBG</a:t>
            </a:r>
            <a:endParaRPr lang="de-CH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1945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276776"/>
            <a:ext cx="7632700" cy="5593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755650" y="972764"/>
            <a:ext cx="7596000" cy="360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456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276776"/>
            <a:ext cx="7632700" cy="5593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814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650" y="244079"/>
            <a:ext cx="7632700" cy="653653"/>
          </a:xfrm>
          <a:prstGeom prst="rect">
            <a:avLst/>
          </a:prstGeo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650" y="1221582"/>
            <a:ext cx="7632700" cy="181588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latin typeface="华文细黑" pitchFamily="2" charset="-122"/>
                <a:ea typeface="华文细黑" pitchFamily="2" charset="-122"/>
              </a:defRPr>
            </a:lvl1pPr>
            <a:lvl2pPr>
              <a:defRPr>
                <a:latin typeface="华文细黑" pitchFamily="2" charset="-122"/>
                <a:ea typeface="华文细黑" pitchFamily="2" charset="-122"/>
              </a:defRPr>
            </a:lvl2pPr>
            <a:lvl3pPr>
              <a:defRPr>
                <a:latin typeface="华文细黑" pitchFamily="2" charset="-122"/>
                <a:ea typeface="华文细黑" pitchFamily="2" charset="-122"/>
              </a:defRPr>
            </a:lvl3pPr>
            <a:lvl4pPr>
              <a:defRPr>
                <a:latin typeface="华文细黑" pitchFamily="2" charset="-122"/>
                <a:ea typeface="华文细黑" pitchFamily="2" charset="-122"/>
              </a:defRPr>
            </a:lvl4pPr>
            <a:lvl5pPr>
              <a:defRPr>
                <a:latin typeface="华文细黑" pitchFamily="2" charset="-122"/>
                <a:ea typeface="华文细黑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92600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38" y="198835"/>
            <a:ext cx="7632700" cy="65365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598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276776"/>
            <a:ext cx="7632700" cy="5593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755650" y="972764"/>
            <a:ext cx="7596000" cy="360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662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276776"/>
            <a:ext cx="7632700" cy="5593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221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650" y="244079"/>
            <a:ext cx="7632700" cy="653653"/>
          </a:xfrm>
          <a:prstGeom prst="rect">
            <a:avLst/>
          </a:prstGeo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650" y="1221582"/>
            <a:ext cx="7632700" cy="181588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latin typeface="华文细黑" pitchFamily="2" charset="-122"/>
                <a:ea typeface="华文细黑" pitchFamily="2" charset="-122"/>
              </a:defRPr>
            </a:lvl1pPr>
            <a:lvl2pPr>
              <a:defRPr>
                <a:latin typeface="华文细黑" pitchFamily="2" charset="-122"/>
                <a:ea typeface="华文细黑" pitchFamily="2" charset="-122"/>
              </a:defRPr>
            </a:lvl2pPr>
            <a:lvl3pPr>
              <a:defRPr>
                <a:latin typeface="华文细黑" pitchFamily="2" charset="-122"/>
                <a:ea typeface="华文细黑" pitchFamily="2" charset="-122"/>
              </a:defRPr>
            </a:lvl3pPr>
            <a:lvl4pPr>
              <a:defRPr>
                <a:latin typeface="华文细黑" pitchFamily="2" charset="-122"/>
                <a:ea typeface="华文细黑" pitchFamily="2" charset="-122"/>
              </a:defRPr>
            </a:lvl4pPr>
            <a:lvl5pPr>
              <a:defRPr>
                <a:latin typeface="华文细黑" pitchFamily="2" charset="-122"/>
                <a:ea typeface="华文细黑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8151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38" y="198835"/>
            <a:ext cx="7632700" cy="65365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871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11188" y="1371554"/>
            <a:ext cx="7920037" cy="842123"/>
          </a:xfrm>
        </p:spPr>
        <p:txBody>
          <a:bodyPr lIns="0" tIns="0" rIns="0" bIns="0" anchor="b">
            <a:normAutofit/>
          </a:bodyPr>
          <a:lstStyle>
            <a:lvl1pPr algn="l">
              <a:defRPr sz="3400"/>
            </a:lvl1pPr>
          </a:lstStyle>
          <a:p>
            <a:r>
              <a:rPr lang="en-US" dirty="0"/>
              <a:t>Add title by clicking 34 </a:t>
            </a:r>
            <a:r>
              <a:rPr lang="en-US" dirty="0" err="1"/>
              <a:t>pt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11788" y="2215170"/>
            <a:ext cx="7919437" cy="252133"/>
          </a:xfrm>
        </p:spPr>
        <p:txBody>
          <a:bodyPr lIns="0" tIns="0" rIns="0" bIns="0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Add </a:t>
            </a:r>
            <a:r>
              <a:rPr lang="de-DE" dirty="0" err="1"/>
              <a:t>subtitle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24 </a:t>
            </a:r>
            <a:r>
              <a:rPr lang="de-DE" dirty="0" err="1"/>
              <a:t>pt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6574E1B-ECC7-437E-8EF5-CDD04C7903C8}" type="datetime1">
              <a:rPr lang="de-DE" smtClean="0"/>
              <a:t>12.07.2019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BU Datacenter - Huawei EBG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7" hasCustomPrompt="1"/>
          </p:nvPr>
        </p:nvSpPr>
        <p:spPr>
          <a:xfrm>
            <a:off x="611189" y="2571751"/>
            <a:ext cx="7920037" cy="210740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CH" dirty="0"/>
              <a:t>Add </a:t>
            </a:r>
            <a:r>
              <a:rPr lang="de-CH" dirty="0" err="1"/>
              <a:t>picture</a:t>
            </a:r>
            <a:r>
              <a:rPr lang="de-CH" dirty="0"/>
              <a:t> </a:t>
            </a:r>
            <a:r>
              <a:rPr lang="de-CH" dirty="0" err="1"/>
              <a:t>by</a:t>
            </a:r>
            <a:r>
              <a:rPr lang="de-CH" dirty="0"/>
              <a:t> </a:t>
            </a:r>
            <a:r>
              <a:rPr lang="de-CH" dirty="0" err="1"/>
              <a:t>clicking</a:t>
            </a:r>
            <a:r>
              <a:rPr lang="de-CH" dirty="0"/>
              <a:t> on </a:t>
            </a:r>
            <a:r>
              <a:rPr lang="de-CH" dirty="0" err="1"/>
              <a:t>symbol</a:t>
            </a:r>
            <a:endParaRPr lang="de-CH" dirty="0"/>
          </a:p>
        </p:txBody>
      </p:sp>
      <p:pic>
        <p:nvPicPr>
          <p:cNvPr id="9" name="Picture 2" descr="\\CHDLUS45\Daten\Daten.Di\IT_IC\zrf\zrf_250 CI-CD ALSO 2013\ALSO Logos\Neues ALSO_LogoRGB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"/>
          <a:stretch/>
        </p:blipFill>
        <p:spPr bwMode="auto">
          <a:xfrm>
            <a:off x="7251326" y="461268"/>
            <a:ext cx="1295774" cy="50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57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Add title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24 </a:t>
            </a:r>
            <a:r>
              <a:rPr lang="de-DE" dirty="0" err="1"/>
              <a:t>pt</a:t>
            </a:r>
            <a:endParaRPr lang="de-CH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 hasCustomPrompt="1"/>
          </p:nvPr>
        </p:nvSpPr>
        <p:spPr>
          <a:xfrm>
            <a:off x="611189" y="941785"/>
            <a:ext cx="7920037" cy="3737372"/>
          </a:xfrm>
        </p:spPr>
        <p:txBody>
          <a:bodyPr/>
          <a:lstStyle>
            <a:lvl1pPr>
              <a:defRPr/>
            </a:lvl1pPr>
            <a:lvl2pPr>
              <a:defRPr baseline="0"/>
            </a:lvl2pPr>
            <a:lvl3pPr>
              <a:defRPr/>
            </a:lvl3pPr>
          </a:lstStyle>
          <a:p>
            <a:pPr lvl="0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Arial </a:t>
            </a:r>
            <a:r>
              <a:rPr lang="de-DE" dirty="0" err="1"/>
              <a:t>Bold</a:t>
            </a:r>
            <a:r>
              <a:rPr lang="de-DE" dirty="0"/>
              <a:t> 20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Arial </a:t>
            </a:r>
            <a:r>
              <a:rPr lang="de-DE" dirty="0" err="1"/>
              <a:t>Bold</a:t>
            </a:r>
            <a:r>
              <a:rPr lang="de-DE" dirty="0"/>
              <a:t> 18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three</a:t>
            </a:r>
            <a:r>
              <a:rPr lang="de-DE" dirty="0"/>
              <a:t> Arial </a:t>
            </a:r>
            <a:r>
              <a:rPr lang="de-DE" dirty="0" err="1"/>
              <a:t>Bold</a:t>
            </a:r>
            <a:r>
              <a:rPr lang="de-DE" dirty="0"/>
              <a:t> 16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D716BF-AAE3-4AEB-98A3-880D2ED35B3F}" type="datetime1">
              <a:rPr lang="de-DE" smtClean="0"/>
              <a:t>12.07.2019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BU Datacenter - Huawei EBG</a:t>
            </a:r>
            <a:endParaRPr lang="de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7266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Add title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24 </a:t>
            </a:r>
            <a:r>
              <a:rPr lang="de-DE" dirty="0" err="1"/>
              <a:t>pt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611188" y="941785"/>
            <a:ext cx="3884612" cy="3737372"/>
          </a:xfrm>
        </p:spPr>
        <p:txBody>
          <a:bodyPr/>
          <a:lstStyle>
            <a:lvl1pPr>
              <a:defRPr sz="2000" baseline="0"/>
            </a:lvl1pPr>
            <a:lvl2pPr>
              <a:defRPr sz="1800" baseline="0"/>
            </a:lvl2pPr>
            <a:lvl3pPr>
              <a:defRPr sz="1600" baseline="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Arial </a:t>
            </a:r>
            <a:r>
              <a:rPr lang="de-DE" dirty="0" err="1"/>
              <a:t>Bold</a:t>
            </a:r>
            <a:r>
              <a:rPr lang="de-DE" dirty="0"/>
              <a:t> 20</a:t>
            </a:r>
          </a:p>
          <a:p>
            <a:pPr lvl="1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Arial </a:t>
            </a:r>
            <a:r>
              <a:rPr lang="de-DE" dirty="0" err="1"/>
              <a:t>Bold</a:t>
            </a:r>
            <a:r>
              <a:rPr lang="de-DE" dirty="0"/>
              <a:t> 18</a:t>
            </a:r>
          </a:p>
          <a:p>
            <a:pPr lvl="2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three</a:t>
            </a:r>
            <a:r>
              <a:rPr lang="de-DE" dirty="0"/>
              <a:t> Arial </a:t>
            </a:r>
            <a:r>
              <a:rPr lang="de-DE" dirty="0" err="1"/>
              <a:t>Bold</a:t>
            </a:r>
            <a:r>
              <a:rPr lang="de-DE" dirty="0"/>
              <a:t> 16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8201" y="941785"/>
            <a:ext cx="3890963" cy="3737372"/>
          </a:xfrm>
        </p:spPr>
        <p:txBody>
          <a:bodyPr/>
          <a:lstStyle>
            <a:lvl1pPr>
              <a:defRPr sz="2000" baseline="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Arial </a:t>
            </a:r>
            <a:r>
              <a:rPr lang="de-DE" dirty="0" err="1"/>
              <a:t>Bold</a:t>
            </a:r>
            <a:r>
              <a:rPr lang="de-DE" dirty="0"/>
              <a:t> 20</a:t>
            </a:r>
          </a:p>
          <a:p>
            <a:pPr lvl="1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Arial </a:t>
            </a:r>
            <a:r>
              <a:rPr lang="de-DE" dirty="0" err="1"/>
              <a:t>Bold</a:t>
            </a:r>
            <a:r>
              <a:rPr lang="de-DE" dirty="0"/>
              <a:t> 18</a:t>
            </a:r>
          </a:p>
          <a:p>
            <a:pPr lvl="2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three</a:t>
            </a:r>
            <a:r>
              <a:rPr lang="de-DE" dirty="0"/>
              <a:t> Arial </a:t>
            </a:r>
            <a:r>
              <a:rPr lang="de-DE" dirty="0" err="1"/>
              <a:t>Bold</a:t>
            </a:r>
            <a:r>
              <a:rPr lang="de-DE" dirty="0"/>
              <a:t> 16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74D0-98C2-498A-96F3-2F318FF09C79}" type="datetime1">
              <a:rPr lang="de-DE" smtClean="0"/>
              <a:t>12.07.2019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 Datacenter - Huawei EBG</a:t>
            </a:r>
            <a:endParaRPr lang="de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809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graphic, content,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Add title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24 </a:t>
            </a:r>
            <a:r>
              <a:rPr lang="de-DE" dirty="0" err="1"/>
              <a:t>pt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1" hasCustomPrompt="1"/>
          </p:nvPr>
        </p:nvSpPr>
        <p:spPr>
          <a:xfrm>
            <a:off x="611189" y="941785"/>
            <a:ext cx="7921625" cy="1571158"/>
          </a:xfrm>
        </p:spPr>
        <p:txBody>
          <a:bodyPr/>
          <a:lstStyle/>
          <a:p>
            <a:pPr lvl="0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Arial </a:t>
            </a:r>
            <a:r>
              <a:rPr lang="de-DE" dirty="0" err="1"/>
              <a:t>Bold</a:t>
            </a:r>
            <a:r>
              <a:rPr lang="de-DE" dirty="0"/>
              <a:t> 20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Arial </a:t>
            </a:r>
            <a:r>
              <a:rPr lang="de-DE" dirty="0" err="1"/>
              <a:t>Bold</a:t>
            </a:r>
            <a:r>
              <a:rPr lang="de-DE" dirty="0"/>
              <a:t> 18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three</a:t>
            </a:r>
            <a:r>
              <a:rPr lang="de-DE" dirty="0"/>
              <a:t> Arial </a:t>
            </a:r>
            <a:r>
              <a:rPr lang="de-DE" dirty="0" err="1"/>
              <a:t>Bold</a:t>
            </a:r>
            <a:r>
              <a:rPr lang="de-DE" dirty="0"/>
              <a:t> 16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2" hasCustomPrompt="1"/>
          </p:nvPr>
        </p:nvSpPr>
        <p:spPr>
          <a:xfrm>
            <a:off x="611189" y="2571751"/>
            <a:ext cx="7920037" cy="2107406"/>
          </a:xfrm>
        </p:spPr>
        <p:txBody>
          <a:bodyPr/>
          <a:lstStyle/>
          <a:p>
            <a:pPr lvl="0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Arial </a:t>
            </a:r>
            <a:r>
              <a:rPr lang="de-DE" dirty="0" err="1"/>
              <a:t>Bold</a:t>
            </a:r>
            <a:r>
              <a:rPr lang="de-DE" dirty="0"/>
              <a:t> 20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Arial </a:t>
            </a:r>
            <a:r>
              <a:rPr lang="de-DE" dirty="0" err="1"/>
              <a:t>Bold</a:t>
            </a:r>
            <a:r>
              <a:rPr lang="de-DE" dirty="0"/>
              <a:t> 18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three</a:t>
            </a:r>
            <a:r>
              <a:rPr lang="de-DE" dirty="0"/>
              <a:t> Arial </a:t>
            </a:r>
            <a:r>
              <a:rPr lang="de-DE" dirty="0" err="1"/>
              <a:t>Bold</a:t>
            </a:r>
            <a:r>
              <a:rPr lang="de-DE" dirty="0"/>
              <a:t> 16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D1FF440E-2C13-4F51-87DD-3AB6F6817619}" type="datetime1">
              <a:rPr lang="de-DE" smtClean="0"/>
              <a:t>12.07.2019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BU Datacenter - Huawei EBG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2332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graphic, content,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Add title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24 </a:t>
            </a:r>
            <a:r>
              <a:rPr lang="de-DE" dirty="0" err="1"/>
              <a:t>pt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4" hasCustomPrompt="1"/>
          </p:nvPr>
        </p:nvSpPr>
        <p:spPr>
          <a:xfrm>
            <a:off x="611188" y="941785"/>
            <a:ext cx="5554662" cy="3737372"/>
          </a:xfrm>
        </p:spPr>
        <p:txBody>
          <a:bodyPr/>
          <a:lstStyle/>
          <a:p>
            <a:pPr lvl="0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Arial </a:t>
            </a:r>
            <a:r>
              <a:rPr lang="de-DE" dirty="0" err="1"/>
              <a:t>Bold</a:t>
            </a:r>
            <a:r>
              <a:rPr lang="de-DE" dirty="0"/>
              <a:t> 20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Arial </a:t>
            </a:r>
            <a:r>
              <a:rPr lang="de-DE" dirty="0" err="1"/>
              <a:t>Bold</a:t>
            </a:r>
            <a:r>
              <a:rPr lang="de-DE" dirty="0"/>
              <a:t> 18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three</a:t>
            </a:r>
            <a:r>
              <a:rPr lang="de-DE" dirty="0"/>
              <a:t> Arial </a:t>
            </a:r>
            <a:r>
              <a:rPr lang="de-DE" dirty="0" err="1"/>
              <a:t>Bold</a:t>
            </a:r>
            <a:r>
              <a:rPr lang="de-DE" dirty="0"/>
              <a:t> 16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5" hasCustomPrompt="1"/>
          </p:nvPr>
        </p:nvSpPr>
        <p:spPr>
          <a:xfrm>
            <a:off x="6232525" y="941785"/>
            <a:ext cx="2298700" cy="3737372"/>
          </a:xfrm>
        </p:spPr>
        <p:txBody>
          <a:bodyPr/>
          <a:lstStyle/>
          <a:p>
            <a:pPr lvl="0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Arial </a:t>
            </a:r>
            <a:r>
              <a:rPr lang="de-DE" dirty="0" err="1"/>
              <a:t>Bold</a:t>
            </a:r>
            <a:r>
              <a:rPr lang="de-DE" dirty="0"/>
              <a:t> 20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Arial </a:t>
            </a:r>
            <a:r>
              <a:rPr lang="de-DE" dirty="0" err="1"/>
              <a:t>Bold</a:t>
            </a:r>
            <a:r>
              <a:rPr lang="de-DE" dirty="0"/>
              <a:t> 18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three</a:t>
            </a:r>
            <a:r>
              <a:rPr lang="de-DE" dirty="0"/>
              <a:t> Arial </a:t>
            </a:r>
            <a:r>
              <a:rPr lang="de-DE" dirty="0" err="1"/>
              <a:t>Bold</a:t>
            </a:r>
            <a:r>
              <a:rPr lang="de-DE" dirty="0"/>
              <a:t> 16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CD3CFAB-A330-4A65-8E5C-FB522A5241D6}" type="datetime1">
              <a:rPr lang="de-DE" smtClean="0"/>
              <a:t>12.07.2019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BU Datacenter - Huawei EBG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3170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Add title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24 </a:t>
            </a:r>
            <a:r>
              <a:rPr lang="de-DE" dirty="0" err="1"/>
              <a:t>pt</a:t>
            </a:r>
            <a:endParaRPr lang="de-CH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F5D2-046E-427C-B4E0-F8C59092F174}" type="datetime1">
              <a:rPr lang="de-DE" smtClean="0"/>
              <a:t>12.07.2019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 Datacenter - Huawei EBG</a:t>
            </a:r>
            <a:endParaRPr lang="de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8173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391E-840B-47F6-857E-9327B7CD6D3B}" type="datetime1">
              <a:rPr lang="de-DE" smtClean="0"/>
              <a:t>12.07.2019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 Datacenter - Huawei EBG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0435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able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Add title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24 </a:t>
            </a:r>
            <a:r>
              <a:rPr lang="de-DE" dirty="0" err="1"/>
              <a:t>pt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1188" y="951310"/>
            <a:ext cx="2520652" cy="64833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lIns="72000" tIns="36000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318060" y="952777"/>
            <a:ext cx="2520652" cy="64833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lIns="72000" tIns="36000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017526" y="951310"/>
            <a:ext cx="2520652" cy="64833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lIns="72000" tIns="36000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1560" y="1599642"/>
            <a:ext cx="2520652" cy="3078342"/>
          </a:xfr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lIns="36000" tIns="36000">
            <a:normAutofit/>
          </a:bodyPr>
          <a:lstStyle>
            <a:lvl1pPr marL="144000" indent="-144000">
              <a:buSzPct val="100000"/>
              <a:buFont typeface="Arial" pitchFamily="34" charset="0"/>
              <a:buChar char="−"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318432" y="1601109"/>
            <a:ext cx="2520652" cy="3078342"/>
          </a:xfr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lIns="36000" tIns="36000">
            <a:normAutofit/>
          </a:bodyPr>
          <a:lstStyle>
            <a:lvl1pPr marL="144000" indent="-144000">
              <a:buSzPct val="100000"/>
              <a:buFont typeface="Arial" pitchFamily="34" charset="0"/>
              <a:buChar char="−"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017898" y="1599642"/>
            <a:ext cx="2520652" cy="3078342"/>
          </a:xfr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lIns="36000" tIns="36000">
            <a:normAutofit/>
          </a:bodyPr>
          <a:lstStyle>
            <a:lvl1pPr marL="144000" indent="-144000">
              <a:buSzPct val="100000"/>
              <a:buFont typeface="Arial" pitchFamily="34" charset="0"/>
              <a:buChar char="−"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A40589B-ECF7-4327-B16B-D1E673CC7DB0}" type="datetime1">
              <a:rPr lang="de-DE" smtClean="0"/>
              <a:t>12.07.2019</a:t>
            </a:fld>
            <a:endParaRPr lang="de-CH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BU Datacenter - Huawei EBG</a:t>
            </a:r>
            <a:endParaRPr lang="de-CH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0714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6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6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11189" y="351236"/>
            <a:ext cx="7920812" cy="59242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de-DE" dirty="0"/>
              <a:t>Add title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24 </a:t>
            </a:r>
            <a:r>
              <a:rPr lang="de-DE" dirty="0" err="1"/>
              <a:t>pt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1189" y="941785"/>
            <a:ext cx="7920037" cy="37373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Arial </a:t>
            </a:r>
            <a:r>
              <a:rPr lang="de-DE" dirty="0" err="1"/>
              <a:t>Bold</a:t>
            </a:r>
            <a:r>
              <a:rPr lang="de-DE" dirty="0"/>
              <a:t> 20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Arial </a:t>
            </a:r>
            <a:r>
              <a:rPr lang="de-DE" dirty="0" err="1"/>
              <a:t>Bold</a:t>
            </a:r>
            <a:r>
              <a:rPr lang="de-DE" dirty="0"/>
              <a:t> 18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three</a:t>
            </a:r>
            <a:r>
              <a:rPr lang="de-DE" dirty="0"/>
              <a:t> Arial </a:t>
            </a:r>
            <a:r>
              <a:rPr lang="de-DE" dirty="0" err="1"/>
              <a:t>Bold</a:t>
            </a:r>
            <a:r>
              <a:rPr lang="de-DE" dirty="0"/>
              <a:t> 16 </a:t>
            </a:r>
            <a:r>
              <a:rPr lang="de-DE" dirty="0" err="1"/>
              <a:t>pt</a:t>
            </a:r>
            <a:endParaRPr lang="de-DE" dirty="0"/>
          </a:p>
          <a:p>
            <a:pPr lvl="3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four</a:t>
            </a:r>
            <a:r>
              <a:rPr lang="de-DE" dirty="0"/>
              <a:t> Arial </a:t>
            </a:r>
            <a:r>
              <a:rPr lang="de-DE" dirty="0" err="1"/>
              <a:t>Bold</a:t>
            </a:r>
            <a:r>
              <a:rPr lang="de-DE" dirty="0"/>
              <a:t> 14 </a:t>
            </a:r>
            <a:r>
              <a:rPr lang="de-DE" dirty="0" err="1"/>
              <a:t>pt</a:t>
            </a:r>
            <a:endParaRPr lang="de-DE" dirty="0"/>
          </a:p>
          <a:p>
            <a:pPr lvl="4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five</a:t>
            </a:r>
            <a:r>
              <a:rPr lang="de-DE" dirty="0"/>
              <a:t> Arial </a:t>
            </a:r>
            <a:r>
              <a:rPr lang="de-DE" dirty="0" err="1"/>
              <a:t>Bold</a:t>
            </a:r>
            <a:r>
              <a:rPr lang="de-DE" dirty="0"/>
              <a:t> 12 </a:t>
            </a:r>
            <a:r>
              <a:rPr lang="de-DE" dirty="0" err="1"/>
              <a:t>pt</a:t>
            </a:r>
            <a:endParaRPr lang="de-DE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612000" y="4746905"/>
            <a:ext cx="7920000" cy="0"/>
          </a:xfrm>
          <a:prstGeom prst="line">
            <a:avLst/>
          </a:prstGeom>
          <a:ln>
            <a:solidFill>
              <a:srgbClr val="3C3C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4571991" y="4794915"/>
            <a:ext cx="2140974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rgbClr val="77777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0D4C895-2DB6-48F5-8825-99579DF20BE2}" type="datetime1">
              <a:rPr lang="de-DE" smtClean="0"/>
              <a:t>12.07.2019</a:t>
            </a:fld>
            <a:endParaRPr lang="de-CH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3"/>
          </p:nvPr>
        </p:nvSpPr>
        <p:spPr>
          <a:xfrm>
            <a:off x="845575" y="4794915"/>
            <a:ext cx="371167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rgbClr val="77777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BU Datacenter - Huawei EBG</a:t>
            </a:r>
            <a:endParaRPr lang="de-CH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4"/>
          </p:nvPr>
        </p:nvSpPr>
        <p:spPr>
          <a:xfrm>
            <a:off x="612000" y="4794915"/>
            <a:ext cx="216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rgbClr val="77777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53C2AA7-0E62-4310-AF2C-0138D0680459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13" name="Picture 2" descr="\\CHDLUS45\Daten\Daten.Di\IT_IC\zrf\zrf_250 CI-CD ALSO 2013\ALSO Logos\Neues ALSO_LogoRGB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308" y="4776165"/>
            <a:ext cx="716186" cy="27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497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2" r:id="rId4"/>
    <p:sldLayoutId id="2147483659" r:id="rId5"/>
    <p:sldLayoutId id="2147483660" r:id="rId6"/>
    <p:sldLayoutId id="2147483654" r:id="rId7"/>
    <p:sldLayoutId id="2147483655" r:id="rId8"/>
    <p:sldLayoutId id="2147483661" r:id="rId9"/>
    <p:sldLayoutId id="2147483662" r:id="rId10"/>
    <p:sldLayoutId id="2147483663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777777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8BB438"/>
        </a:buClr>
        <a:buSzPct val="110000"/>
        <a:buFont typeface="Arial" pitchFamily="34" charset="0"/>
        <a:buChar char="►"/>
        <a:defRPr sz="2000" b="1" kern="1200">
          <a:solidFill>
            <a:srgbClr val="777777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8BB438"/>
        </a:buClr>
        <a:buFont typeface="Arial" pitchFamily="34" charset="0"/>
        <a:buChar char="•"/>
        <a:defRPr sz="1800" b="1" kern="1200" baseline="0">
          <a:solidFill>
            <a:srgbClr val="777777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8BB438"/>
        </a:buClr>
        <a:buFont typeface="Arial" pitchFamily="34" charset="0"/>
        <a:buChar char="−"/>
        <a:defRPr sz="1600" b="1" kern="1200" baseline="0">
          <a:solidFill>
            <a:srgbClr val="777777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8BB438"/>
        </a:buClr>
        <a:buFont typeface="Wingdings" pitchFamily="2" charset="2"/>
        <a:buChar char="§"/>
        <a:defRPr sz="1400" b="1" kern="1200" baseline="0">
          <a:solidFill>
            <a:srgbClr val="777777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8BB438"/>
        </a:buClr>
        <a:buFont typeface="Arial" pitchFamily="34" charset="0"/>
        <a:buChar char="-"/>
        <a:defRPr sz="1200" b="1" kern="1200" baseline="0">
          <a:solidFill>
            <a:srgbClr val="777777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矩形 74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n"/>
            </a:pPr>
            <a:endParaRPr lang="zh-CN" altLang="en-US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0" y="5087938"/>
            <a:ext cx="9144000" cy="55562"/>
            <a:chOff x="0" y="5087938"/>
            <a:chExt cx="9144000" cy="55562"/>
          </a:xfrm>
        </p:grpSpPr>
        <p:pic>
          <p:nvPicPr>
            <p:cNvPr id="13" name="Picture 2" descr="E:\01 日常工作\10 多媒体\PPT内部汇报用模板\红条.jpg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 r="5813"/>
            <a:stretch>
              <a:fillRect/>
            </a:stretch>
          </p:blipFill>
          <p:spPr bwMode="auto">
            <a:xfrm>
              <a:off x="0" y="5087938"/>
              <a:ext cx="8616950" cy="55562"/>
            </a:xfrm>
            <a:prstGeom prst="rect">
              <a:avLst/>
            </a:prstGeom>
            <a:noFill/>
          </p:spPr>
        </p:pic>
        <p:pic>
          <p:nvPicPr>
            <p:cNvPr id="86" name="Picture 2" descr="E:\01 日常工作\10 多媒体\PPT内部汇报用模板\红条.jpg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 r="5813"/>
            <a:stretch>
              <a:fillRect/>
            </a:stretch>
          </p:blipFill>
          <p:spPr bwMode="auto">
            <a:xfrm>
              <a:off x="527050" y="5087938"/>
              <a:ext cx="8616950" cy="55562"/>
            </a:xfrm>
            <a:prstGeom prst="rect">
              <a:avLst/>
            </a:prstGeom>
            <a:noFill/>
          </p:spPr>
        </p:pic>
      </p:grpSp>
      <p:pic>
        <p:nvPicPr>
          <p:cNvPr id="9" name="Picture 2" descr="C:\Users\z00124665\Desktop\HW LOGO(横版）.png"/>
          <p:cNvPicPr>
            <a:picLocks noChangeAspect="1" noChangeArrowheads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566408" y="4687937"/>
            <a:ext cx="1250151" cy="304524"/>
          </a:xfrm>
          <a:prstGeom prst="rect">
            <a:avLst/>
          </a:prstGeom>
          <a:noFill/>
        </p:spPr>
      </p:pic>
      <p:sp>
        <p:nvSpPr>
          <p:cNvPr id="12" name="Rectangle 5"/>
          <p:cNvSpPr>
            <a:spLocks noChangeArrowheads="1"/>
          </p:cNvSpPr>
          <p:nvPr userDrawn="1"/>
        </p:nvSpPr>
        <p:spPr bwMode="auto">
          <a:xfrm>
            <a:off x="3040520" y="4875560"/>
            <a:ext cx="272055" cy="195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fld id="{F350CB96-EF0E-44F1-90D2-2D2DCEB1810F}" type="slidenum">
              <a:rPr lang="de-DE" altLang="zh-CN" sz="900" smtClean="0">
                <a:solidFill>
                  <a:srgbClr val="FFFFFF">
                    <a:lumMod val="65000"/>
                  </a:srgbClr>
                </a:solidFill>
              </a:rPr>
              <a:pPr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GB" altLang="zh-CN" sz="900" dirty="0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10" name="Picture 2" descr="C:\Users\z00124665\Desktop\图形1.wmf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2263" y="4862196"/>
            <a:ext cx="2655887" cy="120967"/>
          </a:xfrm>
          <a:prstGeom prst="rect">
            <a:avLst/>
          </a:prstGeom>
          <a:noFill/>
        </p:spPr>
      </p:pic>
      <p:pic>
        <p:nvPicPr>
          <p:cNvPr id="11" name="Picture 2" descr="C:\Users\z00124665\Desktop\A BETTER WAY SOLUTIONS.wmf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67363" y="177220"/>
            <a:ext cx="3270250" cy="910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004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FrutigerNext LT Medium" pitchFamily="34" charset="0"/>
          <a:ea typeface="黑体" pitchFamily="49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FrutigerNext LT Medium" pitchFamily="34" charset="0"/>
          <a:ea typeface="黑体" pitchFamily="49" charset="-122"/>
          <a:cs typeface="宋体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FrutigerNext LT Medium" pitchFamily="34" charset="0"/>
          <a:ea typeface="黑体" pitchFamily="49" charset="-122"/>
          <a:cs typeface="宋体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FrutigerNext LT Medium" pitchFamily="34" charset="0"/>
          <a:ea typeface="黑体" pitchFamily="49" charset="-122"/>
          <a:cs typeface="宋体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FrutigerNext LT Medium" pitchFamily="34" charset="0"/>
          <a:ea typeface="黑体" pitchFamily="49" charset="-122"/>
          <a:cs typeface="宋体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9pPr>
    </p:titleStyle>
    <p:bodyStyle>
      <a:lvl1pPr marL="342900" indent="-342900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lr>
          <a:srgbClr val="777777"/>
        </a:buClr>
        <a:buSzPct val="60000"/>
        <a:buFont typeface="Wingdings" pitchFamily="2" charset="2"/>
        <a:buChar char="l"/>
        <a:defRPr sz="2000" b="1">
          <a:solidFill>
            <a:schemeClr val="tx1"/>
          </a:solidFill>
          <a:latin typeface="FrutigerNext LT Regular" pitchFamily="34" charset="0"/>
          <a:ea typeface="黑体" pitchFamily="49" charset="-122"/>
          <a:cs typeface="+mn-cs"/>
        </a:defRPr>
      </a:lvl1pPr>
      <a:lvl2pPr marL="742950" indent="-285750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50000"/>
        <a:buFont typeface="Wingdings" pitchFamily="2" charset="2"/>
        <a:buChar char="p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50000"/>
        <a:buFont typeface="Wingdings" pitchFamily="2" charset="2"/>
        <a:buChar char="n"/>
        <a:defRPr sz="1600">
          <a:solidFill>
            <a:schemeClr val="tx1"/>
          </a:solidFill>
          <a:latin typeface="FrutigerNext LT Regular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har char="–"/>
        <a:defRPr sz="1400">
          <a:solidFill>
            <a:schemeClr val="tx1"/>
          </a:solidFill>
          <a:latin typeface="FrutigerNext LT Regular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Font typeface="Arial" pitchFamily="34" charset="0"/>
        <a:buChar char="~"/>
        <a:defRPr sz="1200">
          <a:solidFill>
            <a:schemeClr val="tx1"/>
          </a:solidFill>
          <a:latin typeface="FrutigerNext LT Regular" pitchFamily="34" charset="0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矩形 74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n"/>
            </a:pPr>
            <a:endParaRPr lang="zh-CN" altLang="en-US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0" y="5087938"/>
            <a:ext cx="9144000" cy="55562"/>
            <a:chOff x="0" y="5087938"/>
            <a:chExt cx="9144000" cy="55562"/>
          </a:xfrm>
        </p:grpSpPr>
        <p:pic>
          <p:nvPicPr>
            <p:cNvPr id="13" name="Picture 2" descr="E:\01 日常工作\10 多媒体\PPT内部汇报用模板\红条.jpg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 r="5813"/>
            <a:stretch>
              <a:fillRect/>
            </a:stretch>
          </p:blipFill>
          <p:spPr bwMode="auto">
            <a:xfrm>
              <a:off x="0" y="5087938"/>
              <a:ext cx="8616950" cy="55562"/>
            </a:xfrm>
            <a:prstGeom prst="rect">
              <a:avLst/>
            </a:prstGeom>
            <a:noFill/>
          </p:spPr>
        </p:pic>
        <p:pic>
          <p:nvPicPr>
            <p:cNvPr id="86" name="Picture 2" descr="E:\01 日常工作\10 多媒体\PPT内部汇报用模板\红条.jpg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 r="5813"/>
            <a:stretch>
              <a:fillRect/>
            </a:stretch>
          </p:blipFill>
          <p:spPr bwMode="auto">
            <a:xfrm>
              <a:off x="527050" y="5087938"/>
              <a:ext cx="8616950" cy="55562"/>
            </a:xfrm>
            <a:prstGeom prst="rect">
              <a:avLst/>
            </a:prstGeom>
            <a:noFill/>
          </p:spPr>
        </p:pic>
      </p:grpSp>
      <p:pic>
        <p:nvPicPr>
          <p:cNvPr id="9" name="Picture 2" descr="C:\Users\z00124665\Desktop\HW LOGO(横版）.png"/>
          <p:cNvPicPr>
            <a:picLocks noChangeAspect="1" noChangeArrowheads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566408" y="4687937"/>
            <a:ext cx="1250151" cy="304524"/>
          </a:xfrm>
          <a:prstGeom prst="rect">
            <a:avLst/>
          </a:prstGeom>
          <a:noFill/>
        </p:spPr>
      </p:pic>
      <p:sp>
        <p:nvSpPr>
          <p:cNvPr id="12" name="Rectangle 5"/>
          <p:cNvSpPr>
            <a:spLocks noChangeArrowheads="1"/>
          </p:cNvSpPr>
          <p:nvPr userDrawn="1"/>
        </p:nvSpPr>
        <p:spPr bwMode="auto">
          <a:xfrm>
            <a:off x="3040520" y="4875560"/>
            <a:ext cx="272055" cy="195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fld id="{F350CB96-EF0E-44F1-90D2-2D2DCEB1810F}" type="slidenum">
              <a:rPr lang="de-DE" altLang="zh-CN" sz="900" smtClean="0">
                <a:solidFill>
                  <a:srgbClr val="FFFFFF">
                    <a:lumMod val="65000"/>
                  </a:srgbClr>
                </a:solidFill>
              </a:rPr>
              <a:pPr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GB" altLang="zh-CN" sz="900" dirty="0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10" name="Picture 2" descr="C:\Users\z00124665\Desktop\图形1.wmf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2263" y="4862196"/>
            <a:ext cx="2655887" cy="120967"/>
          </a:xfrm>
          <a:prstGeom prst="rect">
            <a:avLst/>
          </a:prstGeom>
          <a:noFill/>
        </p:spPr>
      </p:pic>
      <p:pic>
        <p:nvPicPr>
          <p:cNvPr id="11" name="Picture 2" descr="C:\Users\z00124665\Desktop\A BETTER WAY SOLUTIONS.wmf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67363" y="177220"/>
            <a:ext cx="3270250" cy="910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2421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FrutigerNext LT Medium" pitchFamily="34" charset="0"/>
          <a:ea typeface="黑体" pitchFamily="49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FrutigerNext LT Medium" pitchFamily="34" charset="0"/>
          <a:ea typeface="黑体" pitchFamily="49" charset="-122"/>
          <a:cs typeface="宋体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FrutigerNext LT Medium" pitchFamily="34" charset="0"/>
          <a:ea typeface="黑体" pitchFamily="49" charset="-122"/>
          <a:cs typeface="宋体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FrutigerNext LT Medium" pitchFamily="34" charset="0"/>
          <a:ea typeface="黑体" pitchFamily="49" charset="-122"/>
          <a:cs typeface="宋体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FrutigerNext LT Medium" pitchFamily="34" charset="0"/>
          <a:ea typeface="黑体" pitchFamily="49" charset="-122"/>
          <a:cs typeface="宋体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9pPr>
    </p:titleStyle>
    <p:bodyStyle>
      <a:lvl1pPr marL="342900" indent="-342900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lr>
          <a:srgbClr val="777777"/>
        </a:buClr>
        <a:buSzPct val="60000"/>
        <a:buFont typeface="Wingdings" pitchFamily="2" charset="2"/>
        <a:buChar char="l"/>
        <a:defRPr sz="2000" b="1">
          <a:solidFill>
            <a:schemeClr val="tx1"/>
          </a:solidFill>
          <a:latin typeface="FrutigerNext LT Regular" pitchFamily="34" charset="0"/>
          <a:ea typeface="黑体" pitchFamily="49" charset="-122"/>
          <a:cs typeface="+mn-cs"/>
        </a:defRPr>
      </a:lvl1pPr>
      <a:lvl2pPr marL="742950" indent="-285750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50000"/>
        <a:buFont typeface="Wingdings" pitchFamily="2" charset="2"/>
        <a:buChar char="p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50000"/>
        <a:buFont typeface="Wingdings" pitchFamily="2" charset="2"/>
        <a:buChar char="n"/>
        <a:defRPr sz="1600">
          <a:solidFill>
            <a:schemeClr val="tx1"/>
          </a:solidFill>
          <a:latin typeface="FrutigerNext LT Regular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har char="–"/>
        <a:defRPr sz="1400">
          <a:solidFill>
            <a:schemeClr val="tx1"/>
          </a:solidFill>
          <a:latin typeface="FrutigerNext LT Regular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Font typeface="Arial" pitchFamily="34" charset="0"/>
        <a:buChar char="~"/>
        <a:defRPr sz="1200">
          <a:solidFill>
            <a:schemeClr val="tx1"/>
          </a:solidFill>
          <a:latin typeface="FrutigerNext LT Regular" pitchFamily="34" charset="0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huawe@also.co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mailto:huawei@also.com" TargetMode="External"/><Relationship Id="rId3" Type="http://schemas.openxmlformats.org/officeDocument/2006/relationships/hyperlink" Target="mailto:Torben.hochmayr@also.com" TargetMode="External"/><Relationship Id="rId7" Type="http://schemas.openxmlformats.org/officeDocument/2006/relationships/image" Target="../media/image21.jpeg"/><Relationship Id="rId12" Type="http://schemas.openxmlformats.org/officeDocument/2006/relationships/hyperlink" Target="mailto:Stephan.kalenberg@also.co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11" Type="http://schemas.openxmlformats.org/officeDocument/2006/relationships/image" Target="../media/image23.png"/><Relationship Id="rId5" Type="http://schemas.openxmlformats.org/officeDocument/2006/relationships/hyperlink" Target="mailto:Deividas.bilys@also.com" TargetMode="External"/><Relationship Id="rId10" Type="http://schemas.openxmlformats.org/officeDocument/2006/relationships/hyperlink" Target="mailto:Stephan.kruecken@also.com" TargetMode="External"/><Relationship Id="rId4" Type="http://schemas.openxmlformats.org/officeDocument/2006/relationships/hyperlink" Target="mailto:Ulrike.Vollmann@also.com" TargetMode="External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e.huawei.com/de/partner/demo/deal-registration" TargetMode="External"/><Relationship Id="rId3" Type="http://schemas.openxmlformats.org/officeDocument/2006/relationships/hyperlink" Target="http://www.also.de/huawei" TargetMode="External"/><Relationship Id="rId7" Type="http://schemas.openxmlformats.org/officeDocument/2006/relationships/hyperlink" Target="http://support.huawei.com/enterprise/toolsinfo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partner.huawei.com/" TargetMode="External"/><Relationship Id="rId5" Type="http://schemas.openxmlformats.org/officeDocument/2006/relationships/hyperlink" Target="http://app.huawei.com/sct/" TargetMode="External"/><Relationship Id="rId4" Type="http://schemas.openxmlformats.org/officeDocument/2006/relationships/hyperlink" Target="http://e.huawei.com/de" TargetMode="External"/><Relationship Id="rId9" Type="http://schemas.openxmlformats.org/officeDocument/2006/relationships/hyperlink" Target="https://partner.huawei.com/documents/20829/0/Channel%20Partner%20Program%20Briefing/fc25a2ac-9c39-4b75-b3cb-8f17f5016ee1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uawei.com/en/about-huawei/declarations/statement-on-anti-corruption" TargetMode="External"/><Relationship Id="rId2" Type="http://schemas.openxmlformats.org/officeDocument/2006/relationships/hyperlink" Target="https://www.huawei.com/en/privacy-and-gdpr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huawei.com/en/about-huawei/declarations/export-control" TargetMode="External"/><Relationship Id="rId4" Type="http://schemas.openxmlformats.org/officeDocument/2006/relationships/hyperlink" Target="https://www.huawei.eu/what-we-do/cyber-security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huawei@also.co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partner.huawei.com/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partner.huawei.com/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platzhalter 10">
            <a:extLst>
              <a:ext uri="{FF2B5EF4-FFF2-40B4-BE49-F238E27FC236}">
                <a16:creationId xmlns:a16="http://schemas.microsoft.com/office/drawing/2014/main" id="{3EF7D029-9B55-46BD-89FA-5A0795D0758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t="1442" b="1442"/>
          <a:stretch>
            <a:fillRect/>
          </a:stretch>
        </p:blipFill>
        <p:spPr>
          <a:xfrm>
            <a:off x="7058403" y="2455501"/>
            <a:ext cx="1472822" cy="143033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C3E880A-0AF2-46DC-82A3-3FE937C714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Huawei EBG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0B792-FBD4-4796-A9B1-B4E6710A7A6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BU Datacenter - Huawei EBG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D88DAC-B295-4C1E-B523-870BBE083FC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1</a:t>
            </a:fld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6445FA6-2E3E-487F-99AB-30962C7135C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4D202ED-18E5-4303-B760-D8B1BFB0831B}" type="datetime1">
              <a:rPr lang="de-DE" smtClean="0"/>
              <a:t>12.07.2019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6456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881CFA-8ED4-4AA6-A3E7-A822AF2404B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D716BF-AAE3-4AEB-98A3-880D2ED35B3F}" type="datetime1">
              <a:rPr lang="de-DE" smtClean="0"/>
              <a:t>12.07.2019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48AC856-CC3E-4C97-9FFD-87065B33A28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BU Datacenter - Huawei EBG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E248E7B-2636-4DD1-ABD2-9119FCF2D39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10</a:t>
            </a:fld>
            <a:endParaRPr lang="de-CH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B8074EF-419B-4D56-84B6-1DC294FF4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459" y="790815"/>
            <a:ext cx="8129063" cy="3561870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049DA6A0-CFE9-4B8C-B74E-E297356F4843}"/>
              </a:ext>
            </a:extLst>
          </p:cNvPr>
          <p:cNvSpPr txBox="1">
            <a:spLocks/>
          </p:cNvSpPr>
          <p:nvPr/>
        </p:nvSpPr>
        <p:spPr>
          <a:xfrm>
            <a:off x="546884" y="400051"/>
            <a:ext cx="6994535" cy="4714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777777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sz="1800" dirty="0"/>
              <a:t>Huawei Storage Portfolio</a:t>
            </a: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23626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6A410BA-25DB-482D-B621-88AE74CE161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D716BF-AAE3-4AEB-98A3-880D2ED35B3F}" type="datetime1">
              <a:rPr lang="de-DE" smtClean="0"/>
              <a:t>12.07.2019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E83FE53-F1DD-4B83-8906-C89B4710343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BU Datacenter - Huawei EBG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FC1645-BF8E-4DEA-9BB0-EDA83B355D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11</a:t>
            </a:fld>
            <a:endParaRPr lang="de-CH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D8A43F0-CBE9-4800-8AB5-6BA68CBB1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252" y="643598"/>
            <a:ext cx="7662000" cy="4050512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F96B8D05-4134-48E0-AF2D-B207944D554E}"/>
              </a:ext>
            </a:extLst>
          </p:cNvPr>
          <p:cNvSpPr txBox="1">
            <a:spLocks/>
          </p:cNvSpPr>
          <p:nvPr/>
        </p:nvSpPr>
        <p:spPr>
          <a:xfrm>
            <a:off x="740991" y="348585"/>
            <a:ext cx="6994535" cy="4714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777777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sz="1800" dirty="0"/>
              <a:t>Huawei Network Portfolio</a:t>
            </a: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95209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DAC015-8323-4728-85E6-46EDC7746C8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D716BF-AAE3-4AEB-98A3-880D2ED35B3F}" type="datetime1">
              <a:rPr lang="de-DE" smtClean="0"/>
              <a:t>12.07.2019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F4B845E-121A-48BE-A32B-2A67A5E0136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BU Datacenter - Huawei EBG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12AD2DC-4852-43EE-A518-BA6329E28B7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12</a:t>
            </a:fld>
            <a:endParaRPr lang="de-CH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D6A7EA4-43C9-4E31-912E-C5643FF23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21" y="585813"/>
            <a:ext cx="8108061" cy="3971874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AE129B61-B3E0-45C9-8A2F-3A9D5E4667A9}"/>
              </a:ext>
            </a:extLst>
          </p:cNvPr>
          <p:cNvSpPr txBox="1">
            <a:spLocks/>
          </p:cNvSpPr>
          <p:nvPr/>
        </p:nvSpPr>
        <p:spPr>
          <a:xfrm>
            <a:off x="612000" y="310750"/>
            <a:ext cx="6994535" cy="4714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777777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sz="1800" dirty="0"/>
              <a:t>Huawei WLAN Portfolio</a:t>
            </a: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32258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71BDFE9-01EB-4C09-BE78-ACB4E8E30DE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D716BF-AAE3-4AEB-98A3-880D2ED35B3F}" type="datetime1">
              <a:rPr lang="de-DE" smtClean="0"/>
              <a:t>12.07.2019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48426E-71F9-436E-B2CF-C38DB08F489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BU Datacenter - Huawei EBG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CB31411-A6CC-407C-8C25-CF17FACDE95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13</a:t>
            </a:fld>
            <a:endParaRPr lang="de-CH"/>
          </a:p>
        </p:txBody>
      </p:sp>
      <p:grpSp>
        <p:nvGrpSpPr>
          <p:cNvPr id="7" name="组合 4">
            <a:extLst>
              <a:ext uri="{FF2B5EF4-FFF2-40B4-BE49-F238E27FC236}">
                <a16:creationId xmlns:a16="http://schemas.microsoft.com/office/drawing/2014/main" id="{C39A0D81-3DEF-4183-998A-5785ACA91DF2}"/>
              </a:ext>
            </a:extLst>
          </p:cNvPr>
          <p:cNvGrpSpPr/>
          <p:nvPr/>
        </p:nvGrpSpPr>
        <p:grpSpPr>
          <a:xfrm>
            <a:off x="588018" y="1421425"/>
            <a:ext cx="7814512" cy="1080000"/>
            <a:chOff x="876504" y="3190349"/>
            <a:chExt cx="10422063" cy="1440000"/>
          </a:xfrm>
        </p:grpSpPr>
        <p:sp>
          <p:nvSpPr>
            <p:cNvPr id="8" name="AutoShape 5">
              <a:extLst>
                <a:ext uri="{FF2B5EF4-FFF2-40B4-BE49-F238E27FC236}">
                  <a16:creationId xmlns:a16="http://schemas.microsoft.com/office/drawing/2014/main" id="{AC4217A0-66D9-4C33-9B07-2B147BF817B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726049" y="1660349"/>
              <a:ext cx="1440000" cy="4500000"/>
            </a:xfrm>
            <a:prstGeom prst="homePlate">
              <a:avLst>
                <a:gd name="adj" fmla="val 40931"/>
              </a:avLst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</a:gradFill>
            <a:ln>
              <a:noFill/>
            </a:ln>
            <a:extLst/>
          </p:spPr>
          <p:txBody>
            <a:bodyPr rot="10800000" vert="eaVert" wrap="none" lIns="73025" tIns="36511" rIns="73025" bIns="36511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Text" lastClr="000000"/>
                  </a:solidFill>
                  <a:latin typeface="Calibri" pitchFamily="34" charset="0"/>
                  <a:ea typeface="宋体" pitchFamily="2" charset="-122"/>
                  <a:cs typeface="宋体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Text" lastClr="000000"/>
                  </a:solidFill>
                  <a:latin typeface="Calibri" pitchFamily="34" charset="0"/>
                  <a:ea typeface="宋体" pitchFamily="2" charset="-122"/>
                  <a:cs typeface="宋体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Text" lastClr="000000"/>
                  </a:solidFill>
                  <a:latin typeface="Calibri" pitchFamily="34" charset="0"/>
                  <a:ea typeface="宋体" pitchFamily="2" charset="-122"/>
                  <a:cs typeface="宋体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Text" lastClr="000000"/>
                  </a:solidFill>
                  <a:latin typeface="Calibri" pitchFamily="34" charset="0"/>
                  <a:ea typeface="宋体" pitchFamily="2" charset="-122"/>
                  <a:cs typeface="宋体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Text" lastClr="000000"/>
                  </a:solidFill>
                  <a:latin typeface="Calibri" pitchFamily="34" charset="0"/>
                  <a:ea typeface="宋体" pitchFamily="2" charset="-122"/>
                  <a:cs typeface="宋体"/>
                </a:defRPr>
              </a:lvl5pPr>
              <a:lvl6pPr marL="2286000" algn="l" defTabSz="914400" rtl="0" eaLnBrk="1" latinLnBrk="0" hangingPunct="1">
                <a:defRPr kern="1200">
                  <a:solidFill>
                    <a:sysClr val="windowText" lastClr="000000"/>
                  </a:solidFill>
                  <a:latin typeface="Calibri" pitchFamily="34" charset="0"/>
                  <a:ea typeface="宋体" pitchFamily="2" charset="-122"/>
                  <a:cs typeface="宋体"/>
                </a:defRPr>
              </a:lvl6pPr>
              <a:lvl7pPr marL="2743200" algn="l" defTabSz="914400" rtl="0" eaLnBrk="1" latinLnBrk="0" hangingPunct="1">
                <a:defRPr kern="1200">
                  <a:solidFill>
                    <a:sysClr val="windowText" lastClr="000000"/>
                  </a:solidFill>
                  <a:latin typeface="Calibri" pitchFamily="34" charset="0"/>
                  <a:ea typeface="宋体" pitchFamily="2" charset="-122"/>
                  <a:cs typeface="宋体"/>
                </a:defRPr>
              </a:lvl7pPr>
              <a:lvl8pPr marL="3200400" algn="l" defTabSz="914400" rtl="0" eaLnBrk="1" latinLnBrk="0" hangingPunct="1">
                <a:defRPr kern="1200">
                  <a:solidFill>
                    <a:sysClr val="windowText" lastClr="000000"/>
                  </a:solidFill>
                  <a:latin typeface="Calibri" pitchFamily="34" charset="0"/>
                  <a:ea typeface="宋体" pitchFamily="2" charset="-122"/>
                  <a:cs typeface="宋体"/>
                </a:defRPr>
              </a:lvl8pPr>
              <a:lvl9pPr marL="3657600" algn="l" defTabSz="914400" rtl="0" eaLnBrk="1" latinLnBrk="0" hangingPunct="1">
                <a:defRPr kern="1200">
                  <a:solidFill>
                    <a:sysClr val="windowText" lastClr="000000"/>
                  </a:solidFill>
                  <a:latin typeface="Calibri" pitchFamily="34" charset="0"/>
                  <a:ea typeface="宋体" pitchFamily="2" charset="-122"/>
                  <a:cs typeface="宋体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lang="en-GB" sz="700" dirty="0">
                <a:solidFill>
                  <a:srgbClr val="FFFFFF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9" name="Rectangle 6310">
              <a:extLst>
                <a:ext uri="{FF2B5EF4-FFF2-40B4-BE49-F238E27FC236}">
                  <a16:creationId xmlns:a16="http://schemas.microsoft.com/office/drawing/2014/main" id="{9BF41082-250D-42AB-B32D-05206126C3E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V="1">
              <a:off x="1020504" y="3577113"/>
              <a:ext cx="792000" cy="1080000"/>
            </a:xfrm>
            <a:prstGeom prst="roundRect">
              <a:avLst>
                <a:gd name="adj" fmla="val 6778"/>
              </a:avLst>
            </a:prstGeom>
            <a:gradFill rotWithShape="1">
              <a:gsLst>
                <a:gs pos="0">
                  <a:srgbClr val="454545">
                    <a:alpha val="0"/>
                  </a:srgbClr>
                </a:gs>
                <a:gs pos="100000">
                  <a:srgbClr val="969696">
                    <a:alpha val="62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lIns="0" tIns="108000" rIns="0" bIns="0" anchor="t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Text" lastClr="000000"/>
                  </a:solidFill>
                  <a:latin typeface="Calibri" pitchFamily="34" charset="0"/>
                  <a:ea typeface="宋体" pitchFamily="2" charset="-122"/>
                  <a:cs typeface="宋体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Text" lastClr="000000"/>
                  </a:solidFill>
                  <a:latin typeface="Calibri" pitchFamily="34" charset="0"/>
                  <a:ea typeface="宋体" pitchFamily="2" charset="-122"/>
                  <a:cs typeface="宋体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Text" lastClr="000000"/>
                  </a:solidFill>
                  <a:latin typeface="Calibri" pitchFamily="34" charset="0"/>
                  <a:ea typeface="宋体" pitchFamily="2" charset="-122"/>
                  <a:cs typeface="宋体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Text" lastClr="000000"/>
                  </a:solidFill>
                  <a:latin typeface="Calibri" pitchFamily="34" charset="0"/>
                  <a:ea typeface="宋体" pitchFamily="2" charset="-122"/>
                  <a:cs typeface="宋体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Text" lastClr="000000"/>
                  </a:solidFill>
                  <a:latin typeface="Calibri" pitchFamily="34" charset="0"/>
                  <a:ea typeface="宋体" pitchFamily="2" charset="-122"/>
                  <a:cs typeface="宋体"/>
                </a:defRPr>
              </a:lvl5pPr>
              <a:lvl6pPr marL="2286000" algn="l" defTabSz="914400" rtl="0" eaLnBrk="1" latinLnBrk="0" hangingPunct="1">
                <a:defRPr kern="1200">
                  <a:solidFill>
                    <a:sysClr val="windowText" lastClr="000000"/>
                  </a:solidFill>
                  <a:latin typeface="Calibri" pitchFamily="34" charset="0"/>
                  <a:ea typeface="宋体" pitchFamily="2" charset="-122"/>
                  <a:cs typeface="宋体"/>
                </a:defRPr>
              </a:lvl6pPr>
              <a:lvl7pPr marL="2743200" algn="l" defTabSz="914400" rtl="0" eaLnBrk="1" latinLnBrk="0" hangingPunct="1">
                <a:defRPr kern="1200">
                  <a:solidFill>
                    <a:sysClr val="windowText" lastClr="000000"/>
                  </a:solidFill>
                  <a:latin typeface="Calibri" pitchFamily="34" charset="0"/>
                  <a:ea typeface="宋体" pitchFamily="2" charset="-122"/>
                  <a:cs typeface="宋体"/>
                </a:defRPr>
              </a:lvl7pPr>
              <a:lvl8pPr marL="3200400" algn="l" defTabSz="914400" rtl="0" eaLnBrk="1" latinLnBrk="0" hangingPunct="1">
                <a:defRPr kern="1200">
                  <a:solidFill>
                    <a:sysClr val="windowText" lastClr="000000"/>
                  </a:solidFill>
                  <a:latin typeface="Calibri" pitchFamily="34" charset="0"/>
                  <a:ea typeface="宋体" pitchFamily="2" charset="-122"/>
                  <a:cs typeface="宋体"/>
                </a:defRPr>
              </a:lvl8pPr>
              <a:lvl9pPr marL="3657600" algn="l" defTabSz="914400" rtl="0" eaLnBrk="1" latinLnBrk="0" hangingPunct="1">
                <a:defRPr kern="1200">
                  <a:solidFill>
                    <a:sysClr val="windowText" lastClr="000000"/>
                  </a:solidFill>
                  <a:latin typeface="Calibri" pitchFamily="34" charset="0"/>
                  <a:ea typeface="宋体" pitchFamily="2" charset="-122"/>
                  <a:cs typeface="宋体"/>
                </a:defRPr>
              </a:lvl9pPr>
            </a:lstStyle>
            <a:p>
              <a:pPr algn="ctr" defTabSz="457818" fontAlgn="auto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US" sz="1000" dirty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Delivery</a:t>
              </a:r>
              <a:r>
                <a:rPr lang="en-US" sz="1000" dirty="0">
                  <a:solidFill>
                    <a:srgbClr val="000000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 </a:t>
              </a:r>
              <a:r>
                <a:rPr lang="en-US" sz="1000" dirty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Model</a:t>
              </a:r>
            </a:p>
          </p:txBody>
        </p:sp>
        <p:sp>
          <p:nvSpPr>
            <p:cNvPr id="10" name="Rectangle 6310">
              <a:extLst>
                <a:ext uri="{FF2B5EF4-FFF2-40B4-BE49-F238E27FC236}">
                  <a16:creationId xmlns:a16="http://schemas.microsoft.com/office/drawing/2014/main" id="{19F6DB48-3D01-4A11-BFBC-78876D8D1B0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 flipV="1">
              <a:off x="7158567" y="3625947"/>
              <a:ext cx="4140000" cy="887165"/>
            </a:xfrm>
            <a:prstGeom prst="roundRect">
              <a:avLst>
                <a:gd name="adj" fmla="val 11895"/>
              </a:avLst>
            </a:prstGeom>
            <a:ln>
              <a:headEnd/>
              <a:tailEnd/>
            </a:ln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buClr>
                  <a:srgbClr val="990000"/>
                </a:buClr>
                <a:buSzPct val="60000"/>
                <a:buNone/>
              </a:pPr>
              <a:endParaRPr lang="en-US" sz="1200" dirty="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1" name="Text Box 8">
              <a:extLst>
                <a:ext uri="{FF2B5EF4-FFF2-40B4-BE49-F238E27FC236}">
                  <a16:creationId xmlns:a16="http://schemas.microsoft.com/office/drawing/2014/main" id="{917653C8-F93C-45F3-A080-0C81BC82D8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18567" y="3732994"/>
              <a:ext cx="3420000" cy="65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Text" lastClr="000000"/>
                  </a:solidFill>
                  <a:latin typeface="Calibri" pitchFamily="34" charset="0"/>
                  <a:ea typeface="宋体" pitchFamily="2" charset="-122"/>
                  <a:cs typeface="宋体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Text" lastClr="000000"/>
                  </a:solidFill>
                  <a:latin typeface="Calibri" pitchFamily="34" charset="0"/>
                  <a:ea typeface="宋体" pitchFamily="2" charset="-122"/>
                  <a:cs typeface="宋体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Text" lastClr="000000"/>
                  </a:solidFill>
                  <a:latin typeface="Calibri" pitchFamily="34" charset="0"/>
                  <a:ea typeface="宋体" pitchFamily="2" charset="-122"/>
                  <a:cs typeface="宋体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Text" lastClr="000000"/>
                  </a:solidFill>
                  <a:latin typeface="Calibri" pitchFamily="34" charset="0"/>
                  <a:ea typeface="宋体" pitchFamily="2" charset="-122"/>
                  <a:cs typeface="宋体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Text" lastClr="000000"/>
                  </a:solidFill>
                  <a:latin typeface="Calibri" pitchFamily="34" charset="0"/>
                  <a:ea typeface="宋体" pitchFamily="2" charset="-122"/>
                  <a:cs typeface="宋体"/>
                </a:defRPr>
              </a:lvl5pPr>
              <a:lvl6pPr marL="2286000" algn="l" defTabSz="914400" rtl="0" eaLnBrk="1" latinLnBrk="0" hangingPunct="1">
                <a:defRPr kern="1200">
                  <a:solidFill>
                    <a:sysClr val="windowText" lastClr="000000"/>
                  </a:solidFill>
                  <a:latin typeface="Calibri" pitchFamily="34" charset="0"/>
                  <a:ea typeface="宋体" pitchFamily="2" charset="-122"/>
                  <a:cs typeface="宋体"/>
                </a:defRPr>
              </a:lvl6pPr>
              <a:lvl7pPr marL="2743200" algn="l" defTabSz="914400" rtl="0" eaLnBrk="1" latinLnBrk="0" hangingPunct="1">
                <a:defRPr kern="1200">
                  <a:solidFill>
                    <a:sysClr val="windowText" lastClr="000000"/>
                  </a:solidFill>
                  <a:latin typeface="Calibri" pitchFamily="34" charset="0"/>
                  <a:ea typeface="宋体" pitchFamily="2" charset="-122"/>
                  <a:cs typeface="宋体"/>
                </a:defRPr>
              </a:lvl7pPr>
              <a:lvl8pPr marL="3200400" algn="l" defTabSz="914400" rtl="0" eaLnBrk="1" latinLnBrk="0" hangingPunct="1">
                <a:defRPr kern="1200">
                  <a:solidFill>
                    <a:sysClr val="windowText" lastClr="000000"/>
                  </a:solidFill>
                  <a:latin typeface="Calibri" pitchFamily="34" charset="0"/>
                  <a:ea typeface="宋体" pitchFamily="2" charset="-122"/>
                  <a:cs typeface="宋体"/>
                </a:defRPr>
              </a:lvl8pPr>
              <a:lvl9pPr marL="3657600" algn="l" defTabSz="914400" rtl="0" eaLnBrk="1" latinLnBrk="0" hangingPunct="1">
                <a:defRPr kern="1200">
                  <a:solidFill>
                    <a:sysClr val="windowText" lastClr="000000"/>
                  </a:solidFill>
                  <a:latin typeface="Calibri" pitchFamily="34" charset="0"/>
                  <a:ea typeface="宋体" pitchFamily="2" charset="-122"/>
                  <a:cs typeface="宋体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6DB344"/>
                </a:buClr>
                <a:buSzPct val="90000"/>
                <a:buNone/>
                <a:defRPr/>
              </a:pPr>
              <a:r>
                <a:rPr lang="en-US" sz="1200" dirty="0">
                  <a:latin typeface="Arial" pitchFamily="34" charset="0"/>
                  <a:ea typeface="微软雅黑" pitchFamily="34" charset="-122"/>
                  <a:cs typeface="Arial" pitchFamily="34" charset="0"/>
                </a:rPr>
                <a:t>                     Hi-Care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6DB344"/>
                </a:buClr>
                <a:buSzPct val="90000"/>
                <a:buNone/>
                <a:defRPr/>
              </a:pPr>
              <a:r>
                <a:rPr lang="en-US" sz="1000" dirty="0">
                  <a:latin typeface="Arial" pitchFamily="34" charset="0"/>
                  <a:ea typeface="微软雅黑" pitchFamily="34" charset="-122"/>
                  <a:cs typeface="Arial" pitchFamily="34" charset="0"/>
                </a:rPr>
                <a:t>Sold by Huawei or Resell by Partner, Delivered by Huawei</a:t>
              </a:r>
            </a:p>
          </p:txBody>
        </p:sp>
        <p:sp>
          <p:nvSpPr>
            <p:cNvPr id="12" name="Rectangle 6310">
              <a:extLst>
                <a:ext uri="{FF2B5EF4-FFF2-40B4-BE49-F238E27FC236}">
                  <a16:creationId xmlns:a16="http://schemas.microsoft.com/office/drawing/2014/main" id="{237BA604-825B-4B76-99C1-B12D6BB70F1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 flipV="1">
              <a:off x="1586049" y="3625947"/>
              <a:ext cx="4140000" cy="887165"/>
            </a:xfrm>
            <a:prstGeom prst="roundRect">
              <a:avLst>
                <a:gd name="adj" fmla="val 10885"/>
              </a:avLst>
            </a:prstGeom>
            <a:ln>
              <a:headEnd/>
              <a:tailEnd/>
            </a:ln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buClr>
                  <a:srgbClr val="990000"/>
                </a:buClr>
                <a:buSzPct val="60000"/>
                <a:buNone/>
              </a:pPr>
              <a:endParaRPr lang="en-US" sz="1200" dirty="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3" name="Text Box 8">
              <a:extLst>
                <a:ext uri="{FF2B5EF4-FFF2-40B4-BE49-F238E27FC236}">
                  <a16:creationId xmlns:a16="http://schemas.microsoft.com/office/drawing/2014/main" id="{121650D7-9AF4-4416-AD14-47C18814A5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9695" y="3719345"/>
              <a:ext cx="3420000" cy="65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Text" lastClr="000000"/>
                  </a:solidFill>
                  <a:latin typeface="Calibri" pitchFamily="34" charset="0"/>
                  <a:ea typeface="宋体" pitchFamily="2" charset="-122"/>
                  <a:cs typeface="宋体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Text" lastClr="000000"/>
                  </a:solidFill>
                  <a:latin typeface="Calibri" pitchFamily="34" charset="0"/>
                  <a:ea typeface="宋体" pitchFamily="2" charset="-122"/>
                  <a:cs typeface="宋体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Text" lastClr="000000"/>
                  </a:solidFill>
                  <a:latin typeface="Calibri" pitchFamily="34" charset="0"/>
                  <a:ea typeface="宋体" pitchFamily="2" charset="-122"/>
                  <a:cs typeface="宋体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Text" lastClr="000000"/>
                  </a:solidFill>
                  <a:latin typeface="Calibri" pitchFamily="34" charset="0"/>
                  <a:ea typeface="宋体" pitchFamily="2" charset="-122"/>
                  <a:cs typeface="宋体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Text" lastClr="000000"/>
                  </a:solidFill>
                  <a:latin typeface="Calibri" pitchFamily="34" charset="0"/>
                  <a:ea typeface="宋体" pitchFamily="2" charset="-122"/>
                  <a:cs typeface="宋体"/>
                </a:defRPr>
              </a:lvl5pPr>
              <a:lvl6pPr marL="2286000" algn="l" defTabSz="914400" rtl="0" eaLnBrk="1" latinLnBrk="0" hangingPunct="1">
                <a:defRPr kern="1200">
                  <a:solidFill>
                    <a:sysClr val="windowText" lastClr="000000"/>
                  </a:solidFill>
                  <a:latin typeface="Calibri" pitchFamily="34" charset="0"/>
                  <a:ea typeface="宋体" pitchFamily="2" charset="-122"/>
                  <a:cs typeface="宋体"/>
                </a:defRPr>
              </a:lvl6pPr>
              <a:lvl7pPr marL="2743200" algn="l" defTabSz="914400" rtl="0" eaLnBrk="1" latinLnBrk="0" hangingPunct="1">
                <a:defRPr kern="1200">
                  <a:solidFill>
                    <a:sysClr val="windowText" lastClr="000000"/>
                  </a:solidFill>
                  <a:latin typeface="Calibri" pitchFamily="34" charset="0"/>
                  <a:ea typeface="宋体" pitchFamily="2" charset="-122"/>
                  <a:cs typeface="宋体"/>
                </a:defRPr>
              </a:lvl7pPr>
              <a:lvl8pPr marL="3200400" algn="l" defTabSz="914400" rtl="0" eaLnBrk="1" latinLnBrk="0" hangingPunct="1">
                <a:defRPr kern="1200">
                  <a:solidFill>
                    <a:sysClr val="windowText" lastClr="000000"/>
                  </a:solidFill>
                  <a:latin typeface="Calibri" pitchFamily="34" charset="0"/>
                  <a:ea typeface="宋体" pitchFamily="2" charset="-122"/>
                  <a:cs typeface="宋体"/>
                </a:defRPr>
              </a:lvl8pPr>
              <a:lvl9pPr marL="3657600" algn="l" defTabSz="914400" rtl="0" eaLnBrk="1" latinLnBrk="0" hangingPunct="1">
                <a:defRPr kern="1200">
                  <a:solidFill>
                    <a:sysClr val="windowText" lastClr="000000"/>
                  </a:solidFill>
                  <a:latin typeface="Calibri" pitchFamily="34" charset="0"/>
                  <a:ea typeface="宋体" pitchFamily="2" charset="-122"/>
                  <a:cs typeface="宋体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6DB344"/>
                </a:buClr>
                <a:buSzPct val="90000"/>
                <a:buNone/>
                <a:defRPr/>
              </a:pPr>
              <a:r>
                <a:rPr lang="en-US" sz="1200" dirty="0">
                  <a:latin typeface="Arial" pitchFamily="34" charset="0"/>
                  <a:ea typeface="微软雅黑" pitchFamily="34" charset="-122"/>
                  <a:cs typeface="Arial" pitchFamily="34" charset="0"/>
                </a:rPr>
                <a:t>                     Co-Care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6DB344"/>
                </a:buClr>
                <a:buSzPct val="90000"/>
                <a:buNone/>
                <a:defRPr/>
              </a:pPr>
              <a:r>
                <a:rPr lang="en-US" sz="1000" dirty="0">
                  <a:latin typeface="Arial" pitchFamily="34" charset="0"/>
                  <a:ea typeface="微软雅黑" pitchFamily="34" charset="-122"/>
                  <a:cs typeface="Arial" pitchFamily="34" charset="0"/>
                </a:rPr>
                <a:t>Sold and Delivered by Partners, Working Collaboratively with Huawei </a:t>
              </a:r>
            </a:p>
          </p:txBody>
        </p:sp>
      </p:grpSp>
      <p:sp>
        <p:nvSpPr>
          <p:cNvPr id="14" name="Rectangle 25">
            <a:extLst>
              <a:ext uri="{FF2B5EF4-FFF2-40B4-BE49-F238E27FC236}">
                <a16:creationId xmlns:a16="http://schemas.microsoft.com/office/drawing/2014/main" id="{EE644855-6F88-40EF-97E3-FB3B81ED6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1627" y="1666753"/>
            <a:ext cx="2152228" cy="316799"/>
          </a:xfrm>
          <a:prstGeom prst="rect">
            <a:avLst/>
          </a:prstGeom>
          <a:gradFill rotWithShape="1">
            <a:gsLst>
              <a:gs pos="0">
                <a:sysClr val="window" lastClr="FFFFFF">
                  <a:alpha val="20000"/>
                </a:sysClr>
              </a:gs>
              <a:gs pos="100000">
                <a:sysClr val="window" lastClr="FFFFFF">
                  <a:gamma/>
                  <a:shade val="92157"/>
                  <a:invGamma/>
                  <a:alpha val="0"/>
                </a:sys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 lIns="54750" tIns="27374" rIns="54750" bIns="27374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Calibri" pitchFamily="34" charset="0"/>
                <a:ea typeface="宋体" pitchFamily="2" charset="-122"/>
                <a:cs typeface="宋体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Calibri" pitchFamily="34" charset="0"/>
                <a:ea typeface="宋体" pitchFamily="2" charset="-122"/>
                <a:cs typeface="宋体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Calibri" pitchFamily="34" charset="0"/>
                <a:ea typeface="宋体" pitchFamily="2" charset="-122"/>
                <a:cs typeface="宋体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Calibri" pitchFamily="34" charset="0"/>
                <a:ea typeface="宋体" pitchFamily="2" charset="-122"/>
                <a:cs typeface="宋体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Calibri" pitchFamily="34" charset="0"/>
                <a:ea typeface="宋体" pitchFamily="2" charset="-122"/>
                <a:cs typeface="宋体"/>
              </a:defRPr>
            </a:lvl5pPr>
            <a:lvl6pPr marL="22860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Calibri" pitchFamily="34" charset="0"/>
                <a:ea typeface="宋体" pitchFamily="2" charset="-122"/>
                <a:cs typeface="宋体"/>
              </a:defRPr>
            </a:lvl6pPr>
            <a:lvl7pPr marL="27432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Calibri" pitchFamily="34" charset="0"/>
                <a:ea typeface="宋体" pitchFamily="2" charset="-122"/>
                <a:cs typeface="宋体"/>
              </a:defRPr>
            </a:lvl7pPr>
            <a:lvl8pPr marL="32004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Calibri" pitchFamily="34" charset="0"/>
                <a:ea typeface="宋体" pitchFamily="2" charset="-122"/>
                <a:cs typeface="宋体"/>
              </a:defRPr>
            </a:lvl8pPr>
            <a:lvl9pPr marL="36576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Calibri" pitchFamily="34" charset="0"/>
                <a:ea typeface="宋体" pitchFamily="2" charset="-122"/>
                <a:cs typeface="宋体"/>
              </a:defRPr>
            </a:lvl9pPr>
          </a:lstStyle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dirty="0">
              <a:solidFill>
                <a:srgbClr val="0096D6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5" name="AutoShape 55">
            <a:extLst>
              <a:ext uri="{FF2B5EF4-FFF2-40B4-BE49-F238E27FC236}">
                <a16:creationId xmlns:a16="http://schemas.microsoft.com/office/drawing/2014/main" id="{ABEC115A-EF3C-48FC-B146-CDAA9BDA0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490" y="772542"/>
            <a:ext cx="7288102" cy="378000"/>
          </a:xfrm>
          <a:prstGeom prst="roundRect">
            <a:avLst>
              <a:gd name="adj" fmla="val 14630"/>
            </a:avLst>
          </a:prstGeom>
          <a:solidFill>
            <a:srgbClr val="99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68557" tIns="34279" rIns="68557" bIns="3427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kern="0" dirty="0">
                <a:solidFill>
                  <a:srgbClr val="FFFFFF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Huawei Enterprise Services</a:t>
            </a:r>
          </a:p>
        </p:txBody>
      </p:sp>
      <p:grpSp>
        <p:nvGrpSpPr>
          <p:cNvPr id="16" name="组合 32">
            <a:extLst>
              <a:ext uri="{FF2B5EF4-FFF2-40B4-BE49-F238E27FC236}">
                <a16:creationId xmlns:a16="http://schemas.microsoft.com/office/drawing/2014/main" id="{DD4597F7-8DDE-4735-89BB-E2EB64BA1A40}"/>
              </a:ext>
            </a:extLst>
          </p:cNvPr>
          <p:cNvGrpSpPr/>
          <p:nvPr/>
        </p:nvGrpSpPr>
        <p:grpSpPr>
          <a:xfrm>
            <a:off x="588018" y="1171376"/>
            <a:ext cx="7814512" cy="594000"/>
            <a:chOff x="876504" y="2893907"/>
            <a:chExt cx="10422063" cy="792000"/>
          </a:xfrm>
        </p:grpSpPr>
        <p:sp>
          <p:nvSpPr>
            <p:cNvPr id="17" name="Rectangle 6310">
              <a:extLst>
                <a:ext uri="{FF2B5EF4-FFF2-40B4-BE49-F238E27FC236}">
                  <a16:creationId xmlns:a16="http://schemas.microsoft.com/office/drawing/2014/main" id="{4613D644-F506-48A8-B3C2-7804A9F2680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V="1">
              <a:off x="1020504" y="2749907"/>
              <a:ext cx="792000" cy="1080000"/>
            </a:xfrm>
            <a:prstGeom prst="roundRect">
              <a:avLst>
                <a:gd name="adj" fmla="val 9060"/>
              </a:avLst>
            </a:prstGeom>
            <a:gradFill rotWithShape="1">
              <a:gsLst>
                <a:gs pos="0">
                  <a:srgbClr val="454545">
                    <a:alpha val="0"/>
                  </a:srgbClr>
                </a:gs>
                <a:gs pos="100000">
                  <a:srgbClr val="969696">
                    <a:alpha val="62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lIns="0" tIns="108000" rIns="0" bIns="0" anchor="t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Text" lastClr="000000"/>
                  </a:solidFill>
                  <a:latin typeface="Calibri" pitchFamily="34" charset="0"/>
                  <a:ea typeface="宋体" pitchFamily="2" charset="-122"/>
                  <a:cs typeface="宋体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Text" lastClr="000000"/>
                  </a:solidFill>
                  <a:latin typeface="Calibri" pitchFamily="34" charset="0"/>
                  <a:ea typeface="宋体" pitchFamily="2" charset="-122"/>
                  <a:cs typeface="宋体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Text" lastClr="000000"/>
                  </a:solidFill>
                  <a:latin typeface="Calibri" pitchFamily="34" charset="0"/>
                  <a:ea typeface="宋体" pitchFamily="2" charset="-122"/>
                  <a:cs typeface="宋体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Text" lastClr="000000"/>
                  </a:solidFill>
                  <a:latin typeface="Calibri" pitchFamily="34" charset="0"/>
                  <a:ea typeface="宋体" pitchFamily="2" charset="-122"/>
                  <a:cs typeface="宋体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Text" lastClr="000000"/>
                  </a:solidFill>
                  <a:latin typeface="Calibri" pitchFamily="34" charset="0"/>
                  <a:ea typeface="宋体" pitchFamily="2" charset="-122"/>
                  <a:cs typeface="宋体"/>
                </a:defRPr>
              </a:lvl5pPr>
              <a:lvl6pPr marL="2286000" algn="l" defTabSz="914400" rtl="0" eaLnBrk="1" latinLnBrk="0" hangingPunct="1">
                <a:defRPr kern="1200">
                  <a:solidFill>
                    <a:sysClr val="windowText" lastClr="000000"/>
                  </a:solidFill>
                  <a:latin typeface="Calibri" pitchFamily="34" charset="0"/>
                  <a:ea typeface="宋体" pitchFamily="2" charset="-122"/>
                  <a:cs typeface="宋体"/>
                </a:defRPr>
              </a:lvl6pPr>
              <a:lvl7pPr marL="2743200" algn="l" defTabSz="914400" rtl="0" eaLnBrk="1" latinLnBrk="0" hangingPunct="1">
                <a:defRPr kern="1200">
                  <a:solidFill>
                    <a:sysClr val="windowText" lastClr="000000"/>
                  </a:solidFill>
                  <a:latin typeface="Calibri" pitchFamily="34" charset="0"/>
                  <a:ea typeface="宋体" pitchFamily="2" charset="-122"/>
                  <a:cs typeface="宋体"/>
                </a:defRPr>
              </a:lvl7pPr>
              <a:lvl8pPr marL="3200400" algn="l" defTabSz="914400" rtl="0" eaLnBrk="1" latinLnBrk="0" hangingPunct="1">
                <a:defRPr kern="1200">
                  <a:solidFill>
                    <a:sysClr val="windowText" lastClr="000000"/>
                  </a:solidFill>
                  <a:latin typeface="Calibri" pitchFamily="34" charset="0"/>
                  <a:ea typeface="宋体" pitchFamily="2" charset="-122"/>
                  <a:cs typeface="宋体"/>
                </a:defRPr>
              </a:lvl8pPr>
              <a:lvl9pPr marL="3657600" algn="l" defTabSz="914400" rtl="0" eaLnBrk="1" latinLnBrk="0" hangingPunct="1">
                <a:defRPr kern="1200">
                  <a:solidFill>
                    <a:sysClr val="windowText" lastClr="000000"/>
                  </a:solidFill>
                  <a:latin typeface="Calibri" pitchFamily="34" charset="0"/>
                  <a:ea typeface="宋体" pitchFamily="2" charset="-122"/>
                  <a:cs typeface="宋体"/>
                </a:defRPr>
              </a:lvl9pPr>
            </a:lstStyle>
            <a:p>
              <a:pPr algn="ctr" defTabSz="457818" fontAlgn="auto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US" altLang="zh-CN" sz="1000" dirty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Service</a:t>
              </a:r>
              <a:r>
                <a:rPr lang="en-US" altLang="zh-CN" sz="1000" dirty="0">
                  <a:solidFill>
                    <a:srgbClr val="000000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 </a:t>
              </a:r>
              <a:r>
                <a:rPr lang="en-US" altLang="zh-CN" sz="1000" dirty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Model</a:t>
              </a:r>
            </a:p>
          </p:txBody>
        </p:sp>
        <p:grpSp>
          <p:nvGrpSpPr>
            <p:cNvPr id="18" name="组合 907">
              <a:extLst>
                <a:ext uri="{FF2B5EF4-FFF2-40B4-BE49-F238E27FC236}">
                  <a16:creationId xmlns:a16="http://schemas.microsoft.com/office/drawing/2014/main" id="{23B43FDC-00A8-47CF-94D9-6E5A1FA552E0}"/>
                </a:ext>
              </a:extLst>
            </p:cNvPr>
            <p:cNvGrpSpPr/>
            <p:nvPr/>
          </p:nvGrpSpPr>
          <p:grpSpPr>
            <a:xfrm>
              <a:off x="6082308" y="2929907"/>
              <a:ext cx="720000" cy="720000"/>
              <a:chOff x="6051210" y="2886024"/>
              <a:chExt cx="720000" cy="720000"/>
            </a:xfrm>
          </p:grpSpPr>
          <p:sp>
            <p:nvSpPr>
              <p:cNvPr id="21" name="Oval 10">
                <a:extLst>
                  <a:ext uri="{FF2B5EF4-FFF2-40B4-BE49-F238E27FC236}">
                    <a16:creationId xmlns:a16="http://schemas.microsoft.com/office/drawing/2014/main" id="{80CEA36F-94EA-4D37-9C91-C39BDAD8A21C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6051210" y="2886024"/>
                <a:ext cx="720000" cy="720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85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ysClr val="windowText" lastClr="000000"/>
                    </a:solidFill>
                    <a:latin typeface="Calibri" pitchFamily="34" charset="0"/>
                    <a:ea typeface="宋体" pitchFamily="2" charset="-122"/>
                    <a:cs typeface="宋体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ysClr val="windowText" lastClr="000000"/>
                    </a:solidFill>
                    <a:latin typeface="Calibri" pitchFamily="34" charset="0"/>
                    <a:ea typeface="宋体" pitchFamily="2" charset="-122"/>
                    <a:cs typeface="宋体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ysClr val="windowText" lastClr="000000"/>
                    </a:solidFill>
                    <a:latin typeface="Calibri" pitchFamily="34" charset="0"/>
                    <a:ea typeface="宋体" pitchFamily="2" charset="-122"/>
                    <a:cs typeface="宋体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ysClr val="windowText" lastClr="000000"/>
                    </a:solidFill>
                    <a:latin typeface="Calibri" pitchFamily="34" charset="0"/>
                    <a:ea typeface="宋体" pitchFamily="2" charset="-122"/>
                    <a:cs typeface="宋体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ysClr val="windowText" lastClr="000000"/>
                    </a:solidFill>
                    <a:latin typeface="Calibri" pitchFamily="34" charset="0"/>
                    <a:ea typeface="宋体" pitchFamily="2" charset="-122"/>
                    <a:cs typeface="宋体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ysClr val="windowText" lastClr="000000"/>
                    </a:solidFill>
                    <a:latin typeface="Calibri" pitchFamily="34" charset="0"/>
                    <a:ea typeface="宋体" pitchFamily="2" charset="-122"/>
                    <a:cs typeface="宋体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ysClr val="windowText" lastClr="000000"/>
                    </a:solidFill>
                    <a:latin typeface="Calibri" pitchFamily="34" charset="0"/>
                    <a:ea typeface="宋体" pitchFamily="2" charset="-122"/>
                    <a:cs typeface="宋体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ysClr val="windowText" lastClr="000000"/>
                    </a:solidFill>
                    <a:latin typeface="Calibri" pitchFamily="34" charset="0"/>
                    <a:ea typeface="宋体" pitchFamily="2" charset="-122"/>
                    <a:cs typeface="宋体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ysClr val="windowText" lastClr="000000"/>
                    </a:solidFill>
                    <a:latin typeface="Calibri" pitchFamily="34" charset="0"/>
                    <a:ea typeface="宋体" pitchFamily="2" charset="-122"/>
                    <a:cs typeface="宋体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 lang="en-US" dirty="0">
                  <a:solidFill>
                    <a:srgbClr val="0096D6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22" name="TextBox 88">
                <a:extLst>
                  <a:ext uri="{FF2B5EF4-FFF2-40B4-BE49-F238E27FC236}">
                    <a16:creationId xmlns:a16="http://schemas.microsoft.com/office/drawing/2014/main" id="{29C6C291-A8F8-47EE-9975-BCD3BBA452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79840" y="2921192"/>
                <a:ext cx="462740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ysClr val="windowText" lastClr="000000"/>
                    </a:solidFill>
                    <a:latin typeface="Calibri" pitchFamily="34" charset="0"/>
                    <a:ea typeface="宋体" pitchFamily="2" charset="-122"/>
                    <a:cs typeface="宋体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ysClr val="windowText" lastClr="000000"/>
                    </a:solidFill>
                    <a:latin typeface="Calibri" pitchFamily="34" charset="0"/>
                    <a:ea typeface="宋体" pitchFamily="2" charset="-122"/>
                    <a:cs typeface="宋体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ysClr val="windowText" lastClr="000000"/>
                    </a:solidFill>
                    <a:latin typeface="Calibri" pitchFamily="34" charset="0"/>
                    <a:ea typeface="宋体" pitchFamily="2" charset="-122"/>
                    <a:cs typeface="宋体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ysClr val="windowText" lastClr="000000"/>
                    </a:solidFill>
                    <a:latin typeface="Calibri" pitchFamily="34" charset="0"/>
                    <a:ea typeface="宋体" pitchFamily="2" charset="-122"/>
                    <a:cs typeface="宋体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ysClr val="windowText" lastClr="000000"/>
                    </a:solidFill>
                    <a:latin typeface="Calibri" pitchFamily="34" charset="0"/>
                    <a:ea typeface="宋体" pitchFamily="2" charset="-122"/>
                    <a:cs typeface="宋体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ysClr val="windowText" lastClr="000000"/>
                    </a:solidFill>
                    <a:latin typeface="Calibri" pitchFamily="34" charset="0"/>
                    <a:ea typeface="宋体" pitchFamily="2" charset="-122"/>
                    <a:cs typeface="宋体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ysClr val="windowText" lastClr="000000"/>
                    </a:solidFill>
                    <a:latin typeface="Calibri" pitchFamily="34" charset="0"/>
                    <a:ea typeface="宋体" pitchFamily="2" charset="-122"/>
                    <a:cs typeface="宋体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ysClr val="windowText" lastClr="000000"/>
                    </a:solidFill>
                    <a:latin typeface="Calibri" pitchFamily="34" charset="0"/>
                    <a:ea typeface="宋体" pitchFamily="2" charset="-122"/>
                    <a:cs typeface="宋体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ysClr val="windowText" lastClr="000000"/>
                    </a:solidFill>
                    <a:latin typeface="Calibri" pitchFamily="34" charset="0"/>
                    <a:ea typeface="宋体" pitchFamily="2" charset="-122"/>
                    <a:cs typeface="宋体"/>
                  </a:defRPr>
                </a:lvl9pPr>
              </a:lstStyle>
              <a:p>
                <a:pPr algn="ctr">
                  <a:buNone/>
                  <a:defRPr/>
                </a:pPr>
                <a:r>
                  <a:rPr lang="en-US" sz="2700" dirty="0">
                    <a:solidFill>
                      <a:srgbClr val="FFFFFF"/>
                    </a:solidFill>
                    <a:latin typeface="Arial" pitchFamily="34" charset="0"/>
                    <a:ea typeface="微软雅黑" pitchFamily="34" charset="-122"/>
                    <a:cs typeface="Arial" pitchFamily="34" charset="0"/>
                  </a:rPr>
                  <a:t>+</a:t>
                </a:r>
              </a:p>
            </p:txBody>
          </p:sp>
        </p:grpSp>
        <p:sp>
          <p:nvSpPr>
            <p:cNvPr id="19" name="AutoShape 23">
              <a:extLst>
                <a:ext uri="{FF2B5EF4-FFF2-40B4-BE49-F238E27FC236}">
                  <a16:creationId xmlns:a16="http://schemas.microsoft.com/office/drawing/2014/main" id="{B67C570F-E8D0-4421-8665-1C80E00664D5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158567" y="3037907"/>
              <a:ext cx="4140000" cy="504000"/>
            </a:xfrm>
            <a:prstGeom prst="roundRect">
              <a:avLst>
                <a:gd name="adj" fmla="val 17869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kern="0" dirty="0">
                  <a:solidFill>
                    <a:srgbClr val="FFFFFF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Huawei Branded Services</a:t>
              </a:r>
            </a:p>
          </p:txBody>
        </p:sp>
        <p:sp>
          <p:nvSpPr>
            <p:cNvPr id="20" name="AutoShape 38">
              <a:extLst>
                <a:ext uri="{FF2B5EF4-FFF2-40B4-BE49-F238E27FC236}">
                  <a16:creationId xmlns:a16="http://schemas.microsoft.com/office/drawing/2014/main" id="{878D46D8-0179-48EE-8F36-B6719699D566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86049" y="3037907"/>
              <a:ext cx="4140000" cy="504000"/>
            </a:xfrm>
            <a:prstGeom prst="roundRect">
              <a:avLst>
                <a:gd name="adj" fmla="val 15876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kern="0" dirty="0">
                  <a:solidFill>
                    <a:srgbClr val="FFFFFF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Partner Branded Services</a:t>
              </a:r>
            </a:p>
          </p:txBody>
        </p:sp>
      </p:grpSp>
      <p:sp>
        <p:nvSpPr>
          <p:cNvPr id="23" name="Rectangle 6310">
            <a:extLst>
              <a:ext uri="{FF2B5EF4-FFF2-40B4-BE49-F238E27FC236}">
                <a16:creationId xmlns:a16="http://schemas.microsoft.com/office/drawing/2014/main" id="{B7137028-6D70-4A4A-9E3D-DF2890D9804C}"/>
              </a:ext>
            </a:extLst>
          </p:cNvPr>
          <p:cNvSpPr>
            <a:spLocks noChangeArrowheads="1"/>
          </p:cNvSpPr>
          <p:nvPr/>
        </p:nvSpPr>
        <p:spPr bwMode="auto">
          <a:xfrm rot="16200000" flipV="1">
            <a:off x="190143" y="3346435"/>
            <a:ext cx="1605541" cy="809789"/>
          </a:xfrm>
          <a:prstGeom prst="roundRect">
            <a:avLst>
              <a:gd name="adj" fmla="val 9060"/>
            </a:avLst>
          </a:prstGeom>
          <a:gradFill rotWithShape="1">
            <a:gsLst>
              <a:gs pos="0">
                <a:srgbClr val="454545">
                  <a:alpha val="0"/>
                </a:srgbClr>
              </a:gs>
              <a:gs pos="100000">
                <a:srgbClr val="969696">
                  <a:alpha val="62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0" tIns="80972" rIns="0" bIns="0" anchor="t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Calibri" pitchFamily="34" charset="0"/>
                <a:ea typeface="宋体" pitchFamily="2" charset="-122"/>
                <a:cs typeface="宋体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Calibri" pitchFamily="34" charset="0"/>
                <a:ea typeface="宋体" pitchFamily="2" charset="-122"/>
                <a:cs typeface="宋体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Calibri" pitchFamily="34" charset="0"/>
                <a:ea typeface="宋体" pitchFamily="2" charset="-122"/>
                <a:cs typeface="宋体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Calibri" pitchFamily="34" charset="0"/>
                <a:ea typeface="宋体" pitchFamily="2" charset="-122"/>
                <a:cs typeface="宋体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Calibri" pitchFamily="34" charset="0"/>
                <a:ea typeface="宋体" pitchFamily="2" charset="-122"/>
                <a:cs typeface="宋体"/>
              </a:defRPr>
            </a:lvl5pPr>
            <a:lvl6pPr marL="22860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Calibri" pitchFamily="34" charset="0"/>
                <a:ea typeface="宋体" pitchFamily="2" charset="-122"/>
                <a:cs typeface="宋体"/>
              </a:defRPr>
            </a:lvl6pPr>
            <a:lvl7pPr marL="27432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Calibri" pitchFamily="34" charset="0"/>
                <a:ea typeface="宋体" pitchFamily="2" charset="-122"/>
                <a:cs typeface="宋体"/>
              </a:defRPr>
            </a:lvl7pPr>
            <a:lvl8pPr marL="32004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Calibri" pitchFamily="34" charset="0"/>
                <a:ea typeface="宋体" pitchFamily="2" charset="-122"/>
                <a:cs typeface="宋体"/>
              </a:defRPr>
            </a:lvl8pPr>
            <a:lvl9pPr marL="36576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Calibri" pitchFamily="34" charset="0"/>
                <a:ea typeface="宋体" pitchFamily="2" charset="-122"/>
                <a:cs typeface="宋体"/>
              </a:defRPr>
            </a:lvl9pPr>
          </a:lstStyle>
          <a:p>
            <a:pPr algn="ctr" defTabSz="457818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0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Partner</a:t>
            </a:r>
          </a:p>
          <a:p>
            <a:pPr algn="ctr" defTabSz="457818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0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Values</a:t>
            </a:r>
          </a:p>
        </p:txBody>
      </p:sp>
      <p:sp>
        <p:nvSpPr>
          <p:cNvPr id="24" name="AutoShape 49">
            <a:extLst>
              <a:ext uri="{FF2B5EF4-FFF2-40B4-BE49-F238E27FC236}">
                <a16:creationId xmlns:a16="http://schemas.microsoft.com/office/drawing/2014/main" id="{708540C3-727A-4555-8507-84BA1E6A2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038" y="2599090"/>
            <a:ext cx="7288102" cy="378000"/>
          </a:xfrm>
          <a:prstGeom prst="roundRect">
            <a:avLst>
              <a:gd name="adj" fmla="val 1587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68557" tIns="34279" rIns="68557" bIns="3427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kern="0" dirty="0">
                <a:solidFill>
                  <a:srgbClr val="FFFFFF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Service  Partners</a:t>
            </a:r>
          </a:p>
        </p:txBody>
      </p:sp>
      <p:sp>
        <p:nvSpPr>
          <p:cNvPr id="25" name="AutoShape 44">
            <a:extLst>
              <a:ext uri="{FF2B5EF4-FFF2-40B4-BE49-F238E27FC236}">
                <a16:creationId xmlns:a16="http://schemas.microsoft.com/office/drawing/2014/main" id="{97072696-649A-4694-8923-961CCFA3E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938" y="3059438"/>
            <a:ext cx="1174280" cy="486000"/>
          </a:xfrm>
          <a:prstGeom prst="roundRect">
            <a:avLst>
              <a:gd name="adj" fmla="val 15916"/>
            </a:avLst>
          </a:prstGeom>
          <a:ln>
            <a:headEnd/>
            <a:tailEnd/>
          </a:ln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68557" tIns="34279" rIns="68557" bIns="34279" anchor="ctr"/>
          <a:lstStyle/>
          <a:p>
            <a:pPr algn="ctr" eaLnBrk="0" hangingPunct="0">
              <a:buClr>
                <a:srgbClr val="990000"/>
              </a:buClr>
              <a:buSzPct val="60000"/>
              <a:buNone/>
            </a:pPr>
            <a:r>
              <a:rPr lang="en-US" altLang="zh-CN" sz="900" dirty="0">
                <a:latin typeface="Arial" pitchFamily="34" charset="0"/>
                <a:ea typeface="微软雅黑" pitchFamily="34" charset="-122"/>
                <a:cs typeface="Arial" pitchFamily="34" charset="0"/>
              </a:rPr>
              <a:t>CSP Level</a:t>
            </a:r>
          </a:p>
        </p:txBody>
      </p:sp>
      <p:sp>
        <p:nvSpPr>
          <p:cNvPr id="26" name="AutoShape 44">
            <a:extLst>
              <a:ext uri="{FF2B5EF4-FFF2-40B4-BE49-F238E27FC236}">
                <a16:creationId xmlns:a16="http://schemas.microsoft.com/office/drawing/2014/main" id="{F940DA14-634C-45BB-9234-6C272A77E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8224" y="3056559"/>
            <a:ext cx="1187128" cy="486000"/>
          </a:xfrm>
          <a:prstGeom prst="roundRect">
            <a:avLst>
              <a:gd name="adj" fmla="val 15915"/>
            </a:avLst>
          </a:prstGeom>
          <a:ln>
            <a:headEnd/>
            <a:tailEnd/>
          </a:ln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68557" tIns="34279" rIns="68557" bIns="34279" anchor="ctr"/>
          <a:lstStyle/>
          <a:p>
            <a:pPr algn="ctr" eaLnBrk="0" hangingPunct="0">
              <a:buClr>
                <a:srgbClr val="990000"/>
              </a:buClr>
              <a:buSzPct val="60000"/>
              <a:buNone/>
            </a:pPr>
            <a:r>
              <a:rPr lang="en-US" altLang="zh-CN" sz="900" dirty="0">
                <a:latin typeface="Arial" pitchFamily="34" charset="0"/>
                <a:ea typeface="微软雅黑" pitchFamily="34" charset="-122"/>
                <a:cs typeface="Arial" pitchFamily="34" charset="0"/>
              </a:rPr>
              <a:t>Service Discount </a:t>
            </a:r>
          </a:p>
        </p:txBody>
      </p:sp>
      <p:sp>
        <p:nvSpPr>
          <p:cNvPr id="27" name="AutoShape 44">
            <a:extLst>
              <a:ext uri="{FF2B5EF4-FFF2-40B4-BE49-F238E27FC236}">
                <a16:creationId xmlns:a16="http://schemas.microsoft.com/office/drawing/2014/main" id="{3A1A0D0F-5DBB-4BD0-AE65-3211BD6C8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604" y="3059438"/>
            <a:ext cx="1326734" cy="486000"/>
          </a:xfrm>
          <a:prstGeom prst="roundRect">
            <a:avLst>
              <a:gd name="adj" fmla="val 15915"/>
            </a:avLst>
          </a:prstGeom>
          <a:ln>
            <a:headEnd/>
            <a:tailEnd/>
          </a:ln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68557" tIns="34279" rIns="68557" bIns="34279" anchor="ctr"/>
          <a:lstStyle/>
          <a:p>
            <a:pPr algn="ctr" eaLnBrk="0" hangingPunct="0">
              <a:buClr>
                <a:srgbClr val="990000"/>
              </a:buClr>
              <a:buSzPct val="60000"/>
              <a:buNone/>
            </a:pPr>
            <a:r>
              <a:rPr lang="en-US" altLang="zh-CN" sz="800" dirty="0">
                <a:latin typeface="Arial" pitchFamily="34" charset="0"/>
                <a:ea typeface="微软雅黑" pitchFamily="34" charset="-122"/>
                <a:cs typeface="Arial" pitchFamily="34" charset="0"/>
              </a:rPr>
              <a:t>Sales Rebate</a:t>
            </a:r>
          </a:p>
          <a:p>
            <a:pPr algn="ctr" eaLnBrk="0" hangingPunct="0">
              <a:buClr>
                <a:srgbClr val="990000"/>
              </a:buClr>
              <a:buSzPct val="60000"/>
              <a:buNone/>
            </a:pPr>
            <a:r>
              <a:rPr lang="en-US" altLang="zh-CN" sz="800" dirty="0">
                <a:latin typeface="Arial" pitchFamily="34" charset="0"/>
                <a:ea typeface="微软雅黑" pitchFamily="34" charset="-122"/>
                <a:cs typeface="Arial" pitchFamily="34" charset="0"/>
              </a:rPr>
              <a:t>(Delivery Rebate only for Co-Care)</a:t>
            </a:r>
          </a:p>
        </p:txBody>
      </p:sp>
      <p:sp>
        <p:nvSpPr>
          <p:cNvPr id="28" name="AutoShape 44">
            <a:extLst>
              <a:ext uri="{FF2B5EF4-FFF2-40B4-BE49-F238E27FC236}">
                <a16:creationId xmlns:a16="http://schemas.microsoft.com/office/drawing/2014/main" id="{E4E039C9-9171-4846-860C-55657DB0D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1920" y="3056027"/>
            <a:ext cx="1406692" cy="486000"/>
          </a:xfrm>
          <a:prstGeom prst="roundRect">
            <a:avLst>
              <a:gd name="adj" fmla="val 15915"/>
            </a:avLst>
          </a:prstGeom>
          <a:ln>
            <a:headEnd/>
            <a:tailEnd/>
          </a:ln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68557" tIns="34279" rIns="68557" bIns="34279" anchor="ctr"/>
          <a:lstStyle/>
          <a:p>
            <a:pPr algn="ctr" eaLnBrk="0" hangingPunct="0">
              <a:buClr>
                <a:srgbClr val="990000"/>
              </a:buClr>
              <a:buSzPct val="60000"/>
              <a:buNone/>
            </a:pPr>
            <a:r>
              <a:rPr lang="en-US" altLang="zh-CN" sz="800" dirty="0">
                <a:latin typeface="Arial" pitchFamily="34" charset="0"/>
                <a:ea typeface="微软雅黑" pitchFamily="34" charset="-122"/>
                <a:cs typeface="Arial" pitchFamily="34" charset="0"/>
              </a:rPr>
              <a:t>Training Fund for technical and Certification</a:t>
            </a:r>
          </a:p>
        </p:txBody>
      </p:sp>
      <p:grpSp>
        <p:nvGrpSpPr>
          <p:cNvPr id="29" name="组合 49">
            <a:extLst>
              <a:ext uri="{FF2B5EF4-FFF2-40B4-BE49-F238E27FC236}">
                <a16:creationId xmlns:a16="http://schemas.microsoft.com/office/drawing/2014/main" id="{E4D8A63F-A8AB-4134-89A1-FA4FBFB122E3}"/>
              </a:ext>
            </a:extLst>
          </p:cNvPr>
          <p:cNvGrpSpPr/>
          <p:nvPr/>
        </p:nvGrpSpPr>
        <p:grpSpPr>
          <a:xfrm>
            <a:off x="1117116" y="3581210"/>
            <a:ext cx="1182192" cy="317491"/>
            <a:chOff x="1627521" y="4481965"/>
            <a:chExt cx="2355767" cy="533683"/>
          </a:xfrm>
        </p:grpSpPr>
        <p:sp>
          <p:nvSpPr>
            <p:cNvPr id="30" name="圆角矩形 39">
              <a:extLst>
                <a:ext uri="{FF2B5EF4-FFF2-40B4-BE49-F238E27FC236}">
                  <a16:creationId xmlns:a16="http://schemas.microsoft.com/office/drawing/2014/main" id="{26DCC821-99F5-4A61-AB6B-D127916133BA}"/>
                </a:ext>
              </a:extLst>
            </p:cNvPr>
            <p:cNvSpPr/>
            <p:nvPr/>
          </p:nvSpPr>
          <p:spPr>
            <a:xfrm>
              <a:off x="1627521" y="4481965"/>
              <a:ext cx="2355767" cy="533683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圆角矩形 4">
              <a:extLst>
                <a:ext uri="{FF2B5EF4-FFF2-40B4-BE49-F238E27FC236}">
                  <a16:creationId xmlns:a16="http://schemas.microsoft.com/office/drawing/2014/main" id="{647DF7D3-9C89-4110-8ECB-EC235318C134}"/>
                </a:ext>
              </a:extLst>
            </p:cNvPr>
            <p:cNvSpPr/>
            <p:nvPr/>
          </p:nvSpPr>
          <p:spPr>
            <a:xfrm>
              <a:off x="1891276" y="4531351"/>
              <a:ext cx="1713730" cy="37393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26670" rIns="53340" bIns="26670" numCol="1" spcCol="1270" anchor="ctr" anchorCtr="0">
              <a:noAutofit/>
            </a:bodyPr>
            <a:lstStyle/>
            <a:p>
              <a:pPr algn="ctr" defTabSz="466570">
                <a:lnSpc>
                  <a:spcPct val="90000"/>
                </a:lnSpc>
                <a:spcAft>
                  <a:spcPct val="35000"/>
                </a:spcAft>
                <a:buNone/>
              </a:pPr>
              <a:r>
                <a:rPr lang="en-US" altLang="zh-CN" sz="900" dirty="0">
                  <a:solidFill>
                    <a:srgbClr val="990000"/>
                  </a:solidFill>
                  <a:latin typeface="Arial" pitchFamily="34" charset="0"/>
                  <a:cs typeface="Arial" pitchFamily="34" charset="0"/>
                </a:rPr>
                <a:t>★ ★ ★</a:t>
              </a:r>
              <a:endParaRPr lang="zh-CN" altLang="en-US" sz="9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组合 50">
            <a:extLst>
              <a:ext uri="{FF2B5EF4-FFF2-40B4-BE49-F238E27FC236}">
                <a16:creationId xmlns:a16="http://schemas.microsoft.com/office/drawing/2014/main" id="{18FB90B7-1D65-40A1-91B4-D580A7E42035}"/>
              </a:ext>
            </a:extLst>
          </p:cNvPr>
          <p:cNvGrpSpPr/>
          <p:nvPr/>
        </p:nvGrpSpPr>
        <p:grpSpPr>
          <a:xfrm>
            <a:off x="1113172" y="3908351"/>
            <a:ext cx="1182192" cy="317491"/>
            <a:chOff x="1627521" y="4481965"/>
            <a:chExt cx="2355767" cy="533683"/>
          </a:xfrm>
        </p:grpSpPr>
        <p:sp>
          <p:nvSpPr>
            <p:cNvPr id="33" name="圆角矩形 51">
              <a:extLst>
                <a:ext uri="{FF2B5EF4-FFF2-40B4-BE49-F238E27FC236}">
                  <a16:creationId xmlns:a16="http://schemas.microsoft.com/office/drawing/2014/main" id="{387BCDD1-CCD4-46F9-B871-240D29C9431E}"/>
                </a:ext>
              </a:extLst>
            </p:cNvPr>
            <p:cNvSpPr/>
            <p:nvPr/>
          </p:nvSpPr>
          <p:spPr>
            <a:xfrm>
              <a:off x="1627521" y="4481965"/>
              <a:ext cx="2355767" cy="533683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圆角矩形 4">
              <a:extLst>
                <a:ext uri="{FF2B5EF4-FFF2-40B4-BE49-F238E27FC236}">
                  <a16:creationId xmlns:a16="http://schemas.microsoft.com/office/drawing/2014/main" id="{EC980035-90ED-4FAA-A3B5-8ED9E92A085A}"/>
                </a:ext>
              </a:extLst>
            </p:cNvPr>
            <p:cNvSpPr/>
            <p:nvPr/>
          </p:nvSpPr>
          <p:spPr>
            <a:xfrm>
              <a:off x="1891276" y="4531351"/>
              <a:ext cx="1713730" cy="37393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26670" rIns="53340" bIns="26670" numCol="1" spcCol="1270" anchor="ctr" anchorCtr="0">
              <a:noAutofit/>
            </a:bodyPr>
            <a:lstStyle/>
            <a:p>
              <a:pPr algn="ctr" defTabSz="466570">
                <a:lnSpc>
                  <a:spcPct val="90000"/>
                </a:lnSpc>
                <a:spcAft>
                  <a:spcPct val="35000"/>
                </a:spcAft>
                <a:buNone/>
              </a:pPr>
              <a:r>
                <a:rPr lang="en-US" altLang="zh-CN" sz="900" dirty="0">
                  <a:solidFill>
                    <a:srgbClr val="990000"/>
                  </a:solidFill>
                  <a:latin typeface="Arial" pitchFamily="34" charset="0"/>
                  <a:cs typeface="Arial" pitchFamily="34" charset="0"/>
                </a:rPr>
                <a:t>★ ★ ★★</a:t>
              </a:r>
              <a:endParaRPr lang="zh-CN" altLang="en-US" sz="9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5" name="组合 53">
            <a:extLst>
              <a:ext uri="{FF2B5EF4-FFF2-40B4-BE49-F238E27FC236}">
                <a16:creationId xmlns:a16="http://schemas.microsoft.com/office/drawing/2014/main" id="{1E377FE4-7D66-4FE4-A8D2-846F4FA8666E}"/>
              </a:ext>
            </a:extLst>
          </p:cNvPr>
          <p:cNvGrpSpPr/>
          <p:nvPr/>
        </p:nvGrpSpPr>
        <p:grpSpPr>
          <a:xfrm>
            <a:off x="1109228" y="4245728"/>
            <a:ext cx="1182192" cy="317491"/>
            <a:chOff x="1627521" y="4481965"/>
            <a:chExt cx="2355767" cy="533683"/>
          </a:xfrm>
        </p:grpSpPr>
        <p:sp>
          <p:nvSpPr>
            <p:cNvPr id="36" name="圆角矩形 54">
              <a:extLst>
                <a:ext uri="{FF2B5EF4-FFF2-40B4-BE49-F238E27FC236}">
                  <a16:creationId xmlns:a16="http://schemas.microsoft.com/office/drawing/2014/main" id="{F733E682-B8C7-4B15-A86C-438427A92DAC}"/>
                </a:ext>
              </a:extLst>
            </p:cNvPr>
            <p:cNvSpPr/>
            <p:nvPr/>
          </p:nvSpPr>
          <p:spPr>
            <a:xfrm>
              <a:off x="1627521" y="4481965"/>
              <a:ext cx="2355767" cy="533683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圆角矩形 4">
              <a:extLst>
                <a:ext uri="{FF2B5EF4-FFF2-40B4-BE49-F238E27FC236}">
                  <a16:creationId xmlns:a16="http://schemas.microsoft.com/office/drawing/2014/main" id="{1244322E-CC9E-4625-B367-B2C0F4C9CA80}"/>
                </a:ext>
              </a:extLst>
            </p:cNvPr>
            <p:cNvSpPr/>
            <p:nvPr/>
          </p:nvSpPr>
          <p:spPr>
            <a:xfrm>
              <a:off x="1891276" y="4531351"/>
              <a:ext cx="1713731" cy="37393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26670" rIns="53340" bIns="26670" numCol="1" spcCol="1270" anchor="ctr" anchorCtr="0">
              <a:noAutofit/>
            </a:bodyPr>
            <a:lstStyle/>
            <a:p>
              <a:pPr algn="ctr" defTabSz="466570">
                <a:lnSpc>
                  <a:spcPct val="90000"/>
                </a:lnSpc>
                <a:spcAft>
                  <a:spcPct val="35000"/>
                </a:spcAft>
                <a:buNone/>
              </a:pPr>
              <a:r>
                <a:rPr lang="en-US" altLang="zh-CN" sz="900" dirty="0">
                  <a:solidFill>
                    <a:srgbClr val="990000"/>
                  </a:solidFill>
                  <a:latin typeface="Arial" pitchFamily="34" charset="0"/>
                  <a:cs typeface="Arial" pitchFamily="34" charset="0"/>
                </a:rPr>
                <a:t>★ ★ ★★★</a:t>
              </a:r>
              <a:endParaRPr lang="zh-CN" altLang="en-US" sz="9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" name="组合 56">
            <a:extLst>
              <a:ext uri="{FF2B5EF4-FFF2-40B4-BE49-F238E27FC236}">
                <a16:creationId xmlns:a16="http://schemas.microsoft.com/office/drawing/2014/main" id="{ACF51EFA-8C76-4316-8BB7-C500B05BD0BD}"/>
              </a:ext>
            </a:extLst>
          </p:cNvPr>
          <p:cNvGrpSpPr/>
          <p:nvPr/>
        </p:nvGrpSpPr>
        <p:grpSpPr>
          <a:xfrm>
            <a:off x="2541719" y="3572678"/>
            <a:ext cx="1195128" cy="317491"/>
            <a:chOff x="1627521" y="4481965"/>
            <a:chExt cx="2355767" cy="533683"/>
          </a:xfrm>
        </p:grpSpPr>
        <p:sp>
          <p:nvSpPr>
            <p:cNvPr id="39" name="圆角矩形 57">
              <a:extLst>
                <a:ext uri="{FF2B5EF4-FFF2-40B4-BE49-F238E27FC236}">
                  <a16:creationId xmlns:a16="http://schemas.microsoft.com/office/drawing/2014/main" id="{F9B1D6DE-46A8-443D-8537-A43D6F8E40F6}"/>
                </a:ext>
              </a:extLst>
            </p:cNvPr>
            <p:cNvSpPr/>
            <p:nvPr/>
          </p:nvSpPr>
          <p:spPr>
            <a:xfrm>
              <a:off x="1627521" y="4481965"/>
              <a:ext cx="2355767" cy="533683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圆角矩形 4">
              <a:extLst>
                <a:ext uri="{FF2B5EF4-FFF2-40B4-BE49-F238E27FC236}">
                  <a16:creationId xmlns:a16="http://schemas.microsoft.com/office/drawing/2014/main" id="{80F15E6C-721E-4AFD-B43D-F3B0ED8096FA}"/>
                </a:ext>
              </a:extLst>
            </p:cNvPr>
            <p:cNvSpPr/>
            <p:nvPr/>
          </p:nvSpPr>
          <p:spPr>
            <a:xfrm>
              <a:off x="1891276" y="4531351"/>
              <a:ext cx="1713730" cy="37393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26670" rIns="53340" bIns="26670" numCol="1" spcCol="1270" anchor="ctr" anchorCtr="0">
              <a:noAutofit/>
            </a:bodyPr>
            <a:lstStyle/>
            <a:p>
              <a:pPr algn="ctr" defTabSz="466570">
                <a:lnSpc>
                  <a:spcPct val="90000"/>
                </a:lnSpc>
                <a:spcAft>
                  <a:spcPct val="35000"/>
                </a:spcAft>
                <a:buNone/>
              </a:pPr>
              <a:r>
                <a:rPr lang="zh-CN" altLang="en-US" sz="1000" dirty="0">
                  <a:solidFill>
                    <a:schemeClr val="tx2"/>
                  </a:solidFill>
                  <a:latin typeface="Arial" pitchFamily="34" charset="0"/>
                  <a:ea typeface="华文琥珀" pitchFamily="2" charset="-122"/>
                  <a:cs typeface="Arial" pitchFamily="34" charset="0"/>
                </a:rPr>
                <a:t>√</a:t>
              </a:r>
            </a:p>
          </p:txBody>
        </p:sp>
      </p:grpSp>
      <p:grpSp>
        <p:nvGrpSpPr>
          <p:cNvPr id="41" name="组合 59">
            <a:extLst>
              <a:ext uri="{FF2B5EF4-FFF2-40B4-BE49-F238E27FC236}">
                <a16:creationId xmlns:a16="http://schemas.microsoft.com/office/drawing/2014/main" id="{BC00530D-0DBF-4530-89F7-27FDD6E109AB}"/>
              </a:ext>
            </a:extLst>
          </p:cNvPr>
          <p:cNvGrpSpPr/>
          <p:nvPr/>
        </p:nvGrpSpPr>
        <p:grpSpPr>
          <a:xfrm>
            <a:off x="2537775" y="3899819"/>
            <a:ext cx="1195128" cy="317491"/>
            <a:chOff x="1627521" y="4481965"/>
            <a:chExt cx="2355767" cy="533683"/>
          </a:xfrm>
        </p:grpSpPr>
        <p:sp>
          <p:nvSpPr>
            <p:cNvPr id="42" name="圆角矩形 60">
              <a:extLst>
                <a:ext uri="{FF2B5EF4-FFF2-40B4-BE49-F238E27FC236}">
                  <a16:creationId xmlns:a16="http://schemas.microsoft.com/office/drawing/2014/main" id="{7341BCCF-26F1-4C88-98DB-BDE74F130421}"/>
                </a:ext>
              </a:extLst>
            </p:cNvPr>
            <p:cNvSpPr/>
            <p:nvPr/>
          </p:nvSpPr>
          <p:spPr>
            <a:xfrm>
              <a:off x="1627521" y="4481965"/>
              <a:ext cx="2355767" cy="533683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圆角矩形 4">
              <a:extLst>
                <a:ext uri="{FF2B5EF4-FFF2-40B4-BE49-F238E27FC236}">
                  <a16:creationId xmlns:a16="http://schemas.microsoft.com/office/drawing/2014/main" id="{66512BFD-F158-4206-B1E4-879DBF9396A0}"/>
                </a:ext>
              </a:extLst>
            </p:cNvPr>
            <p:cNvSpPr/>
            <p:nvPr/>
          </p:nvSpPr>
          <p:spPr>
            <a:xfrm>
              <a:off x="1891276" y="4531351"/>
              <a:ext cx="1713730" cy="37393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26670" rIns="53340" bIns="26670" numCol="1" spcCol="1270" anchor="ctr" anchorCtr="0">
              <a:noAutofit/>
            </a:bodyPr>
            <a:lstStyle/>
            <a:p>
              <a:pPr algn="ctr" defTabSz="466570">
                <a:lnSpc>
                  <a:spcPct val="90000"/>
                </a:lnSpc>
                <a:spcAft>
                  <a:spcPct val="35000"/>
                </a:spcAft>
                <a:buNone/>
              </a:pPr>
              <a:r>
                <a:rPr lang="zh-CN" altLang="en-US" sz="1000" dirty="0">
                  <a:solidFill>
                    <a:schemeClr val="tx2"/>
                  </a:solidFill>
                  <a:latin typeface="Arial" pitchFamily="34" charset="0"/>
                  <a:ea typeface="华文琥珀" pitchFamily="2" charset="-122"/>
                  <a:cs typeface="Arial" pitchFamily="34" charset="0"/>
                </a:rPr>
                <a:t>√√</a:t>
              </a:r>
            </a:p>
          </p:txBody>
        </p:sp>
      </p:grpSp>
      <p:grpSp>
        <p:nvGrpSpPr>
          <p:cNvPr id="44" name="组合 62">
            <a:extLst>
              <a:ext uri="{FF2B5EF4-FFF2-40B4-BE49-F238E27FC236}">
                <a16:creationId xmlns:a16="http://schemas.microsoft.com/office/drawing/2014/main" id="{FC27C8DB-2543-4137-9B9D-0414FE750605}"/>
              </a:ext>
            </a:extLst>
          </p:cNvPr>
          <p:cNvGrpSpPr/>
          <p:nvPr/>
        </p:nvGrpSpPr>
        <p:grpSpPr>
          <a:xfrm>
            <a:off x="2533831" y="4245171"/>
            <a:ext cx="1195128" cy="317491"/>
            <a:chOff x="1627521" y="4481965"/>
            <a:chExt cx="2355767" cy="533683"/>
          </a:xfrm>
        </p:grpSpPr>
        <p:sp>
          <p:nvSpPr>
            <p:cNvPr id="45" name="圆角矩形 63">
              <a:extLst>
                <a:ext uri="{FF2B5EF4-FFF2-40B4-BE49-F238E27FC236}">
                  <a16:creationId xmlns:a16="http://schemas.microsoft.com/office/drawing/2014/main" id="{73E9B076-F428-4510-9C4E-CF4CE8E97DF9}"/>
                </a:ext>
              </a:extLst>
            </p:cNvPr>
            <p:cNvSpPr/>
            <p:nvPr/>
          </p:nvSpPr>
          <p:spPr>
            <a:xfrm>
              <a:off x="1627521" y="4481965"/>
              <a:ext cx="2355767" cy="533683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圆角矩形 4">
              <a:extLst>
                <a:ext uri="{FF2B5EF4-FFF2-40B4-BE49-F238E27FC236}">
                  <a16:creationId xmlns:a16="http://schemas.microsoft.com/office/drawing/2014/main" id="{FF7B63B8-CB0A-4811-8BAB-ECFA17C8D139}"/>
                </a:ext>
              </a:extLst>
            </p:cNvPr>
            <p:cNvSpPr/>
            <p:nvPr/>
          </p:nvSpPr>
          <p:spPr>
            <a:xfrm>
              <a:off x="1891276" y="4531351"/>
              <a:ext cx="1713730" cy="37393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26670" rIns="53340" bIns="26670" numCol="1" spcCol="1270" anchor="ctr" anchorCtr="0">
              <a:noAutofit/>
            </a:bodyPr>
            <a:lstStyle/>
            <a:p>
              <a:pPr algn="ctr" defTabSz="466570">
                <a:lnSpc>
                  <a:spcPct val="90000"/>
                </a:lnSpc>
                <a:spcAft>
                  <a:spcPct val="35000"/>
                </a:spcAft>
                <a:buNone/>
              </a:pPr>
              <a:r>
                <a:rPr lang="zh-CN" altLang="en-US" sz="1000" dirty="0">
                  <a:solidFill>
                    <a:schemeClr val="tx2"/>
                  </a:solidFill>
                  <a:latin typeface="Arial" pitchFamily="34" charset="0"/>
                  <a:ea typeface="华文琥珀" pitchFamily="2" charset="-122"/>
                  <a:cs typeface="Arial" pitchFamily="34" charset="0"/>
                </a:rPr>
                <a:t>√√√</a:t>
              </a:r>
            </a:p>
          </p:txBody>
        </p:sp>
      </p:grpSp>
      <p:grpSp>
        <p:nvGrpSpPr>
          <p:cNvPr id="47" name="组合 65">
            <a:extLst>
              <a:ext uri="{FF2B5EF4-FFF2-40B4-BE49-F238E27FC236}">
                <a16:creationId xmlns:a16="http://schemas.microsoft.com/office/drawing/2014/main" id="{92906613-DF3F-486D-9169-5AEBBD5305AB}"/>
              </a:ext>
            </a:extLst>
          </p:cNvPr>
          <p:cNvGrpSpPr/>
          <p:nvPr/>
        </p:nvGrpSpPr>
        <p:grpSpPr>
          <a:xfrm>
            <a:off x="3964449" y="3559579"/>
            <a:ext cx="1326121" cy="317491"/>
            <a:chOff x="1627521" y="4481965"/>
            <a:chExt cx="2355767" cy="533683"/>
          </a:xfrm>
        </p:grpSpPr>
        <p:sp>
          <p:nvSpPr>
            <p:cNvPr id="48" name="圆角矩形 66">
              <a:extLst>
                <a:ext uri="{FF2B5EF4-FFF2-40B4-BE49-F238E27FC236}">
                  <a16:creationId xmlns:a16="http://schemas.microsoft.com/office/drawing/2014/main" id="{2A9E5420-A830-41B6-8BB6-B50A3874888A}"/>
                </a:ext>
              </a:extLst>
            </p:cNvPr>
            <p:cNvSpPr/>
            <p:nvPr/>
          </p:nvSpPr>
          <p:spPr>
            <a:xfrm>
              <a:off x="1627521" y="4481965"/>
              <a:ext cx="2355767" cy="533683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圆角矩形 4">
              <a:extLst>
                <a:ext uri="{FF2B5EF4-FFF2-40B4-BE49-F238E27FC236}">
                  <a16:creationId xmlns:a16="http://schemas.microsoft.com/office/drawing/2014/main" id="{354885D1-E247-4EE4-9693-0DF9E198B237}"/>
                </a:ext>
              </a:extLst>
            </p:cNvPr>
            <p:cNvSpPr/>
            <p:nvPr/>
          </p:nvSpPr>
          <p:spPr>
            <a:xfrm>
              <a:off x="1891276" y="4531351"/>
              <a:ext cx="1713730" cy="37393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26670" rIns="53340" bIns="26670" numCol="1" spcCol="1270" anchor="ctr" anchorCtr="0">
              <a:noAutofit/>
            </a:bodyPr>
            <a:lstStyle/>
            <a:p>
              <a:pPr algn="ctr" defTabSz="466570">
                <a:lnSpc>
                  <a:spcPct val="90000"/>
                </a:lnSpc>
                <a:spcAft>
                  <a:spcPct val="35000"/>
                </a:spcAft>
                <a:buNone/>
              </a:pPr>
              <a:r>
                <a:rPr lang="zh-CN" altLang="en-US" sz="1000" dirty="0">
                  <a:solidFill>
                    <a:schemeClr val="tx2"/>
                  </a:solidFill>
                  <a:latin typeface="Arial" pitchFamily="34" charset="0"/>
                  <a:ea typeface="华文琥珀" pitchFamily="2" charset="-122"/>
                  <a:cs typeface="Arial" pitchFamily="34" charset="0"/>
                </a:rPr>
                <a:t>√</a:t>
              </a:r>
            </a:p>
          </p:txBody>
        </p:sp>
      </p:grpSp>
      <p:grpSp>
        <p:nvGrpSpPr>
          <p:cNvPr id="50" name="组合 68">
            <a:extLst>
              <a:ext uri="{FF2B5EF4-FFF2-40B4-BE49-F238E27FC236}">
                <a16:creationId xmlns:a16="http://schemas.microsoft.com/office/drawing/2014/main" id="{5BD9E411-3910-4444-9EDD-58D662189A88}"/>
              </a:ext>
            </a:extLst>
          </p:cNvPr>
          <p:cNvGrpSpPr/>
          <p:nvPr/>
        </p:nvGrpSpPr>
        <p:grpSpPr>
          <a:xfrm>
            <a:off x="3960505" y="3886720"/>
            <a:ext cx="1326121" cy="317491"/>
            <a:chOff x="1627521" y="4481965"/>
            <a:chExt cx="2355767" cy="533683"/>
          </a:xfrm>
        </p:grpSpPr>
        <p:sp>
          <p:nvSpPr>
            <p:cNvPr id="51" name="圆角矩形 69">
              <a:extLst>
                <a:ext uri="{FF2B5EF4-FFF2-40B4-BE49-F238E27FC236}">
                  <a16:creationId xmlns:a16="http://schemas.microsoft.com/office/drawing/2014/main" id="{04683B7F-88C5-49EF-9B79-5E743ABC4568}"/>
                </a:ext>
              </a:extLst>
            </p:cNvPr>
            <p:cNvSpPr/>
            <p:nvPr/>
          </p:nvSpPr>
          <p:spPr>
            <a:xfrm>
              <a:off x="1627521" y="4481965"/>
              <a:ext cx="2355767" cy="533683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圆角矩形 4">
              <a:extLst>
                <a:ext uri="{FF2B5EF4-FFF2-40B4-BE49-F238E27FC236}">
                  <a16:creationId xmlns:a16="http://schemas.microsoft.com/office/drawing/2014/main" id="{BB7A1F55-7288-4D26-BC0B-3A7A388ED046}"/>
                </a:ext>
              </a:extLst>
            </p:cNvPr>
            <p:cNvSpPr/>
            <p:nvPr/>
          </p:nvSpPr>
          <p:spPr>
            <a:xfrm>
              <a:off x="1891276" y="4531351"/>
              <a:ext cx="1713730" cy="37393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26670" rIns="53340" bIns="26670" numCol="1" spcCol="1270" anchor="ctr" anchorCtr="0">
              <a:noAutofit/>
            </a:bodyPr>
            <a:lstStyle/>
            <a:p>
              <a:pPr algn="ctr" defTabSz="466570">
                <a:lnSpc>
                  <a:spcPct val="90000"/>
                </a:lnSpc>
                <a:spcAft>
                  <a:spcPct val="35000"/>
                </a:spcAft>
                <a:buNone/>
              </a:pPr>
              <a:r>
                <a:rPr lang="zh-CN" altLang="en-US" sz="1000" dirty="0">
                  <a:solidFill>
                    <a:schemeClr val="tx2"/>
                  </a:solidFill>
                  <a:latin typeface="Arial" pitchFamily="34" charset="0"/>
                  <a:ea typeface="华文琥珀" pitchFamily="2" charset="-122"/>
                  <a:cs typeface="Arial" pitchFamily="34" charset="0"/>
                </a:rPr>
                <a:t>√</a:t>
              </a:r>
            </a:p>
          </p:txBody>
        </p:sp>
      </p:grpSp>
      <p:grpSp>
        <p:nvGrpSpPr>
          <p:cNvPr id="53" name="组合 71">
            <a:extLst>
              <a:ext uri="{FF2B5EF4-FFF2-40B4-BE49-F238E27FC236}">
                <a16:creationId xmlns:a16="http://schemas.microsoft.com/office/drawing/2014/main" id="{B1BA805C-AED2-4313-A0A1-F062F3E28141}"/>
              </a:ext>
            </a:extLst>
          </p:cNvPr>
          <p:cNvGrpSpPr/>
          <p:nvPr/>
        </p:nvGrpSpPr>
        <p:grpSpPr>
          <a:xfrm>
            <a:off x="3964533" y="4240047"/>
            <a:ext cx="1326121" cy="317491"/>
            <a:chOff x="1627521" y="4481965"/>
            <a:chExt cx="2355767" cy="533683"/>
          </a:xfrm>
        </p:grpSpPr>
        <p:sp>
          <p:nvSpPr>
            <p:cNvPr id="54" name="圆角矩形 72">
              <a:extLst>
                <a:ext uri="{FF2B5EF4-FFF2-40B4-BE49-F238E27FC236}">
                  <a16:creationId xmlns:a16="http://schemas.microsoft.com/office/drawing/2014/main" id="{4619C53F-BA8E-422D-8563-41E8DB08C6E5}"/>
                </a:ext>
              </a:extLst>
            </p:cNvPr>
            <p:cNvSpPr/>
            <p:nvPr/>
          </p:nvSpPr>
          <p:spPr>
            <a:xfrm>
              <a:off x="1627521" y="4481965"/>
              <a:ext cx="2355767" cy="533683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圆角矩形 4">
              <a:extLst>
                <a:ext uri="{FF2B5EF4-FFF2-40B4-BE49-F238E27FC236}">
                  <a16:creationId xmlns:a16="http://schemas.microsoft.com/office/drawing/2014/main" id="{7027B99D-54BA-40C1-9E69-9B184069AFAF}"/>
                </a:ext>
              </a:extLst>
            </p:cNvPr>
            <p:cNvSpPr/>
            <p:nvPr/>
          </p:nvSpPr>
          <p:spPr>
            <a:xfrm>
              <a:off x="1891276" y="4531351"/>
              <a:ext cx="1713730" cy="37393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26670" rIns="53340" bIns="26670" numCol="1" spcCol="1270" anchor="ctr" anchorCtr="0">
              <a:noAutofit/>
            </a:bodyPr>
            <a:lstStyle/>
            <a:p>
              <a:pPr algn="ctr" defTabSz="466570">
                <a:lnSpc>
                  <a:spcPct val="90000"/>
                </a:lnSpc>
                <a:spcAft>
                  <a:spcPct val="35000"/>
                </a:spcAft>
                <a:buNone/>
              </a:pPr>
              <a:r>
                <a:rPr lang="zh-CN" altLang="en-US" sz="1000" dirty="0">
                  <a:solidFill>
                    <a:schemeClr val="tx2"/>
                  </a:solidFill>
                  <a:latin typeface="Arial" pitchFamily="34" charset="0"/>
                  <a:ea typeface="华文琥珀" pitchFamily="2" charset="-122"/>
                  <a:cs typeface="Arial" pitchFamily="34" charset="0"/>
                </a:rPr>
                <a:t>√</a:t>
              </a:r>
            </a:p>
          </p:txBody>
        </p:sp>
      </p:grpSp>
      <p:grpSp>
        <p:nvGrpSpPr>
          <p:cNvPr id="56" name="组合 74">
            <a:extLst>
              <a:ext uri="{FF2B5EF4-FFF2-40B4-BE49-F238E27FC236}">
                <a16:creationId xmlns:a16="http://schemas.microsoft.com/office/drawing/2014/main" id="{CCA44876-9E6A-4B22-A120-5564273AC576}"/>
              </a:ext>
            </a:extLst>
          </p:cNvPr>
          <p:cNvGrpSpPr/>
          <p:nvPr/>
        </p:nvGrpSpPr>
        <p:grpSpPr>
          <a:xfrm>
            <a:off x="5532133" y="3571561"/>
            <a:ext cx="1416170" cy="317491"/>
            <a:chOff x="1627521" y="4481965"/>
            <a:chExt cx="2355767" cy="533683"/>
          </a:xfrm>
        </p:grpSpPr>
        <p:sp>
          <p:nvSpPr>
            <p:cNvPr id="57" name="圆角矩形 75">
              <a:extLst>
                <a:ext uri="{FF2B5EF4-FFF2-40B4-BE49-F238E27FC236}">
                  <a16:creationId xmlns:a16="http://schemas.microsoft.com/office/drawing/2014/main" id="{E2677794-B982-4ABF-A872-364B10658C05}"/>
                </a:ext>
              </a:extLst>
            </p:cNvPr>
            <p:cNvSpPr/>
            <p:nvPr/>
          </p:nvSpPr>
          <p:spPr>
            <a:xfrm>
              <a:off x="1627521" y="4481965"/>
              <a:ext cx="2355767" cy="533683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圆角矩形 4">
              <a:extLst>
                <a:ext uri="{FF2B5EF4-FFF2-40B4-BE49-F238E27FC236}">
                  <a16:creationId xmlns:a16="http://schemas.microsoft.com/office/drawing/2014/main" id="{B1472BE3-15C2-4FEF-A1B0-652CC125259E}"/>
                </a:ext>
              </a:extLst>
            </p:cNvPr>
            <p:cNvSpPr/>
            <p:nvPr/>
          </p:nvSpPr>
          <p:spPr>
            <a:xfrm>
              <a:off x="1891276" y="4531351"/>
              <a:ext cx="1713730" cy="37393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26670" rIns="53340" bIns="26670" numCol="1" spcCol="1270" anchor="ctr" anchorCtr="0">
              <a:noAutofit/>
            </a:bodyPr>
            <a:lstStyle/>
            <a:p>
              <a:pPr algn="ctr" defTabSz="466570">
                <a:lnSpc>
                  <a:spcPct val="90000"/>
                </a:lnSpc>
                <a:spcAft>
                  <a:spcPct val="35000"/>
                </a:spcAft>
                <a:buNone/>
              </a:pPr>
              <a:r>
                <a:rPr lang="zh-CN" altLang="en-US" sz="1000" dirty="0">
                  <a:solidFill>
                    <a:schemeClr val="tx2"/>
                  </a:solidFill>
                  <a:latin typeface="Arial" pitchFamily="34" charset="0"/>
                  <a:ea typeface="华文琥珀" pitchFamily="2" charset="-122"/>
                  <a:cs typeface="Arial" pitchFamily="34" charset="0"/>
                </a:rPr>
                <a:t>√</a:t>
              </a:r>
            </a:p>
          </p:txBody>
        </p:sp>
      </p:grpSp>
      <p:grpSp>
        <p:nvGrpSpPr>
          <p:cNvPr id="59" name="组合 77">
            <a:extLst>
              <a:ext uri="{FF2B5EF4-FFF2-40B4-BE49-F238E27FC236}">
                <a16:creationId xmlns:a16="http://schemas.microsoft.com/office/drawing/2014/main" id="{778C3AAF-8BE1-443A-9317-35720A103E4B}"/>
              </a:ext>
            </a:extLst>
          </p:cNvPr>
          <p:cNvGrpSpPr/>
          <p:nvPr/>
        </p:nvGrpSpPr>
        <p:grpSpPr>
          <a:xfrm>
            <a:off x="5536077" y="3898701"/>
            <a:ext cx="1416170" cy="317491"/>
            <a:chOff x="1627521" y="4481964"/>
            <a:chExt cx="2355767" cy="533683"/>
          </a:xfrm>
        </p:grpSpPr>
        <p:sp>
          <p:nvSpPr>
            <p:cNvPr id="60" name="圆角矩形 78">
              <a:extLst>
                <a:ext uri="{FF2B5EF4-FFF2-40B4-BE49-F238E27FC236}">
                  <a16:creationId xmlns:a16="http://schemas.microsoft.com/office/drawing/2014/main" id="{2A251F57-EEA1-4C6B-8C1B-4F5A502E4222}"/>
                </a:ext>
              </a:extLst>
            </p:cNvPr>
            <p:cNvSpPr/>
            <p:nvPr/>
          </p:nvSpPr>
          <p:spPr>
            <a:xfrm>
              <a:off x="1627521" y="4481964"/>
              <a:ext cx="2355767" cy="533683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圆角矩形 4">
              <a:extLst>
                <a:ext uri="{FF2B5EF4-FFF2-40B4-BE49-F238E27FC236}">
                  <a16:creationId xmlns:a16="http://schemas.microsoft.com/office/drawing/2014/main" id="{D8B02204-1ADD-4037-B1E8-8D955B81B670}"/>
                </a:ext>
              </a:extLst>
            </p:cNvPr>
            <p:cNvSpPr/>
            <p:nvPr/>
          </p:nvSpPr>
          <p:spPr>
            <a:xfrm>
              <a:off x="1891276" y="4531351"/>
              <a:ext cx="1713730" cy="37393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26670" rIns="53340" bIns="26670" numCol="1" spcCol="1270" anchor="ctr" anchorCtr="0">
              <a:noAutofit/>
            </a:bodyPr>
            <a:lstStyle/>
            <a:p>
              <a:pPr algn="ctr" defTabSz="466570">
                <a:lnSpc>
                  <a:spcPct val="90000"/>
                </a:lnSpc>
                <a:spcAft>
                  <a:spcPct val="35000"/>
                </a:spcAft>
                <a:buNone/>
              </a:pPr>
              <a:r>
                <a:rPr lang="zh-CN" altLang="en-US" sz="1000" dirty="0">
                  <a:solidFill>
                    <a:schemeClr val="tx2"/>
                  </a:solidFill>
                  <a:latin typeface="Arial" pitchFamily="34" charset="0"/>
                  <a:ea typeface="华文琥珀" pitchFamily="2" charset="-122"/>
                  <a:cs typeface="Arial" pitchFamily="34" charset="0"/>
                </a:rPr>
                <a:t>√√</a:t>
              </a:r>
            </a:p>
          </p:txBody>
        </p:sp>
      </p:grpSp>
      <p:grpSp>
        <p:nvGrpSpPr>
          <p:cNvPr id="62" name="组合 80">
            <a:extLst>
              <a:ext uri="{FF2B5EF4-FFF2-40B4-BE49-F238E27FC236}">
                <a16:creationId xmlns:a16="http://schemas.microsoft.com/office/drawing/2014/main" id="{4BDF552C-326B-4497-8ED6-601019ED28CD}"/>
              </a:ext>
            </a:extLst>
          </p:cNvPr>
          <p:cNvGrpSpPr/>
          <p:nvPr/>
        </p:nvGrpSpPr>
        <p:grpSpPr>
          <a:xfrm>
            <a:off x="5532133" y="4236079"/>
            <a:ext cx="1416170" cy="317491"/>
            <a:chOff x="1627521" y="4481965"/>
            <a:chExt cx="2355767" cy="533683"/>
          </a:xfrm>
        </p:grpSpPr>
        <p:sp>
          <p:nvSpPr>
            <p:cNvPr id="63" name="圆角矩形 81">
              <a:extLst>
                <a:ext uri="{FF2B5EF4-FFF2-40B4-BE49-F238E27FC236}">
                  <a16:creationId xmlns:a16="http://schemas.microsoft.com/office/drawing/2014/main" id="{9FC0E1CA-1916-44EF-B795-3A3B30EFCBBD}"/>
                </a:ext>
              </a:extLst>
            </p:cNvPr>
            <p:cNvSpPr/>
            <p:nvPr/>
          </p:nvSpPr>
          <p:spPr>
            <a:xfrm>
              <a:off x="1627521" y="4481965"/>
              <a:ext cx="2355767" cy="533683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圆角矩形 4">
              <a:extLst>
                <a:ext uri="{FF2B5EF4-FFF2-40B4-BE49-F238E27FC236}">
                  <a16:creationId xmlns:a16="http://schemas.microsoft.com/office/drawing/2014/main" id="{508160B1-F3BF-4C8A-85CE-400587DEC5DD}"/>
                </a:ext>
              </a:extLst>
            </p:cNvPr>
            <p:cNvSpPr/>
            <p:nvPr/>
          </p:nvSpPr>
          <p:spPr>
            <a:xfrm>
              <a:off x="1891276" y="4531351"/>
              <a:ext cx="1713730" cy="37393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26670" rIns="53340" bIns="26670" numCol="1" spcCol="1270" anchor="ctr" anchorCtr="0">
              <a:noAutofit/>
            </a:bodyPr>
            <a:lstStyle/>
            <a:p>
              <a:pPr algn="ctr" defTabSz="466570">
                <a:lnSpc>
                  <a:spcPct val="90000"/>
                </a:lnSpc>
                <a:spcAft>
                  <a:spcPct val="35000"/>
                </a:spcAft>
                <a:buNone/>
              </a:pPr>
              <a:r>
                <a:rPr lang="zh-CN" altLang="en-US" sz="1000" dirty="0">
                  <a:solidFill>
                    <a:schemeClr val="tx2"/>
                  </a:solidFill>
                  <a:latin typeface="Arial" pitchFamily="34" charset="0"/>
                  <a:ea typeface="华文琥珀" pitchFamily="2" charset="-122"/>
                  <a:cs typeface="Arial" pitchFamily="34" charset="0"/>
                </a:rPr>
                <a:t>√√√</a:t>
              </a:r>
            </a:p>
          </p:txBody>
        </p:sp>
      </p:grpSp>
      <p:sp>
        <p:nvSpPr>
          <p:cNvPr id="65" name="AutoShape 44">
            <a:extLst>
              <a:ext uri="{FF2B5EF4-FFF2-40B4-BE49-F238E27FC236}">
                <a16:creationId xmlns:a16="http://schemas.microsoft.com/office/drawing/2014/main" id="{E2157DE1-6483-48ED-91F0-0C127CA28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6575" y="3050846"/>
            <a:ext cx="1250778" cy="486000"/>
          </a:xfrm>
          <a:prstGeom prst="roundRect">
            <a:avLst>
              <a:gd name="adj" fmla="val 15915"/>
            </a:avLst>
          </a:prstGeom>
          <a:ln>
            <a:headEnd/>
            <a:tailEnd/>
          </a:ln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68557" tIns="34279" rIns="68557" bIns="34279" anchor="ctr"/>
          <a:lstStyle/>
          <a:p>
            <a:pPr lvl="0" algn="ctr">
              <a:buNone/>
            </a:pPr>
            <a:r>
              <a:rPr lang="en-US" altLang="zh-CN" sz="900" dirty="0">
                <a:latin typeface="Arial" pitchFamily="34" charset="0"/>
                <a:cs typeface="Arial" pitchFamily="34" charset="0"/>
              </a:rPr>
              <a:t>First node implementation support</a:t>
            </a:r>
            <a:endParaRPr lang="zh-CN" altLang="en-US" sz="9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6" name="组合 88">
            <a:extLst>
              <a:ext uri="{FF2B5EF4-FFF2-40B4-BE49-F238E27FC236}">
                <a16:creationId xmlns:a16="http://schemas.microsoft.com/office/drawing/2014/main" id="{B6B6B7BF-26AB-4F53-92B1-99A99712DDF1}"/>
              </a:ext>
            </a:extLst>
          </p:cNvPr>
          <p:cNvGrpSpPr/>
          <p:nvPr/>
        </p:nvGrpSpPr>
        <p:grpSpPr>
          <a:xfrm>
            <a:off x="7147392" y="3574911"/>
            <a:ext cx="1250200" cy="317491"/>
            <a:chOff x="1627521" y="4481965"/>
            <a:chExt cx="2355767" cy="533683"/>
          </a:xfrm>
        </p:grpSpPr>
        <p:sp>
          <p:nvSpPr>
            <p:cNvPr id="67" name="圆角矩形 89">
              <a:extLst>
                <a:ext uri="{FF2B5EF4-FFF2-40B4-BE49-F238E27FC236}">
                  <a16:creationId xmlns:a16="http://schemas.microsoft.com/office/drawing/2014/main" id="{5294F03F-839B-481A-B371-C353987CD24E}"/>
                </a:ext>
              </a:extLst>
            </p:cNvPr>
            <p:cNvSpPr/>
            <p:nvPr/>
          </p:nvSpPr>
          <p:spPr>
            <a:xfrm>
              <a:off x="1627521" y="4481965"/>
              <a:ext cx="2355767" cy="533683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" name="圆角矩形 4">
              <a:extLst>
                <a:ext uri="{FF2B5EF4-FFF2-40B4-BE49-F238E27FC236}">
                  <a16:creationId xmlns:a16="http://schemas.microsoft.com/office/drawing/2014/main" id="{9CE462DE-FC27-47AB-9A6B-DBD2A4E53101}"/>
                </a:ext>
              </a:extLst>
            </p:cNvPr>
            <p:cNvSpPr/>
            <p:nvPr/>
          </p:nvSpPr>
          <p:spPr>
            <a:xfrm>
              <a:off x="1891276" y="4531351"/>
              <a:ext cx="1713730" cy="37393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26670" rIns="53340" bIns="26670" numCol="1" spcCol="1270" anchor="ctr" anchorCtr="0">
              <a:noAutofit/>
            </a:bodyPr>
            <a:lstStyle/>
            <a:p>
              <a:pPr algn="ctr" defTabSz="466570">
                <a:lnSpc>
                  <a:spcPct val="90000"/>
                </a:lnSpc>
                <a:spcAft>
                  <a:spcPct val="35000"/>
                </a:spcAft>
                <a:buNone/>
              </a:pPr>
              <a:r>
                <a:rPr lang="zh-CN" altLang="en-US" sz="1000" dirty="0">
                  <a:solidFill>
                    <a:schemeClr val="tx2"/>
                  </a:solidFill>
                  <a:latin typeface="Arial" pitchFamily="34" charset="0"/>
                  <a:ea typeface="华文琥珀" pitchFamily="2" charset="-122"/>
                  <a:cs typeface="Arial" pitchFamily="34" charset="0"/>
                </a:rPr>
                <a:t>√</a:t>
              </a:r>
            </a:p>
          </p:txBody>
        </p:sp>
      </p:grpSp>
      <p:grpSp>
        <p:nvGrpSpPr>
          <p:cNvPr id="69" name="组合 91">
            <a:extLst>
              <a:ext uri="{FF2B5EF4-FFF2-40B4-BE49-F238E27FC236}">
                <a16:creationId xmlns:a16="http://schemas.microsoft.com/office/drawing/2014/main" id="{211EAA88-6A77-4B90-AD3C-E4AAFF4553B4}"/>
              </a:ext>
            </a:extLst>
          </p:cNvPr>
          <p:cNvGrpSpPr/>
          <p:nvPr/>
        </p:nvGrpSpPr>
        <p:grpSpPr>
          <a:xfrm>
            <a:off x="7143448" y="3902052"/>
            <a:ext cx="1250200" cy="317491"/>
            <a:chOff x="1627521" y="4481965"/>
            <a:chExt cx="2355767" cy="533683"/>
          </a:xfrm>
        </p:grpSpPr>
        <p:sp>
          <p:nvSpPr>
            <p:cNvPr id="70" name="圆角矩形 92">
              <a:extLst>
                <a:ext uri="{FF2B5EF4-FFF2-40B4-BE49-F238E27FC236}">
                  <a16:creationId xmlns:a16="http://schemas.microsoft.com/office/drawing/2014/main" id="{31540E99-32C4-4EAA-828A-4DBB9BFAE91D}"/>
                </a:ext>
              </a:extLst>
            </p:cNvPr>
            <p:cNvSpPr/>
            <p:nvPr/>
          </p:nvSpPr>
          <p:spPr>
            <a:xfrm>
              <a:off x="1627521" y="4481965"/>
              <a:ext cx="2355767" cy="533683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1" name="圆角矩形 4">
              <a:extLst>
                <a:ext uri="{FF2B5EF4-FFF2-40B4-BE49-F238E27FC236}">
                  <a16:creationId xmlns:a16="http://schemas.microsoft.com/office/drawing/2014/main" id="{D040C4C7-0016-478B-92FB-5499FF661541}"/>
                </a:ext>
              </a:extLst>
            </p:cNvPr>
            <p:cNvSpPr/>
            <p:nvPr/>
          </p:nvSpPr>
          <p:spPr>
            <a:xfrm>
              <a:off x="1891276" y="4531351"/>
              <a:ext cx="1713730" cy="37393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26670" rIns="53340" bIns="26670" numCol="1" spcCol="1270" anchor="ctr" anchorCtr="0">
              <a:noAutofit/>
            </a:bodyPr>
            <a:lstStyle/>
            <a:p>
              <a:pPr algn="ctr" defTabSz="466570">
                <a:lnSpc>
                  <a:spcPct val="90000"/>
                </a:lnSpc>
                <a:spcAft>
                  <a:spcPct val="35000"/>
                </a:spcAft>
                <a:buNone/>
              </a:pPr>
              <a:r>
                <a:rPr lang="zh-CN" altLang="en-US" sz="1000" dirty="0">
                  <a:solidFill>
                    <a:schemeClr val="tx2"/>
                  </a:solidFill>
                  <a:latin typeface="Arial" pitchFamily="34" charset="0"/>
                  <a:ea typeface="华文琥珀" pitchFamily="2" charset="-122"/>
                  <a:cs typeface="Arial" pitchFamily="34" charset="0"/>
                </a:rPr>
                <a:t>√</a:t>
              </a:r>
            </a:p>
          </p:txBody>
        </p:sp>
      </p:grpSp>
      <p:grpSp>
        <p:nvGrpSpPr>
          <p:cNvPr id="72" name="组合 94">
            <a:extLst>
              <a:ext uri="{FF2B5EF4-FFF2-40B4-BE49-F238E27FC236}">
                <a16:creationId xmlns:a16="http://schemas.microsoft.com/office/drawing/2014/main" id="{1D689B57-79A1-4EF3-9B46-FBDACA447239}"/>
              </a:ext>
            </a:extLst>
          </p:cNvPr>
          <p:cNvGrpSpPr/>
          <p:nvPr/>
        </p:nvGrpSpPr>
        <p:grpSpPr>
          <a:xfrm>
            <a:off x="7139504" y="4239429"/>
            <a:ext cx="1250200" cy="317491"/>
            <a:chOff x="1627521" y="4481965"/>
            <a:chExt cx="2355767" cy="533683"/>
          </a:xfrm>
        </p:grpSpPr>
        <p:sp>
          <p:nvSpPr>
            <p:cNvPr id="73" name="圆角矩形 95">
              <a:extLst>
                <a:ext uri="{FF2B5EF4-FFF2-40B4-BE49-F238E27FC236}">
                  <a16:creationId xmlns:a16="http://schemas.microsoft.com/office/drawing/2014/main" id="{29B5E55B-3BCF-4082-9AF5-5AF09AEF9A0B}"/>
                </a:ext>
              </a:extLst>
            </p:cNvPr>
            <p:cNvSpPr/>
            <p:nvPr/>
          </p:nvSpPr>
          <p:spPr>
            <a:xfrm>
              <a:off x="1627521" y="4481965"/>
              <a:ext cx="2355767" cy="533683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4" name="圆角矩形 4">
              <a:extLst>
                <a:ext uri="{FF2B5EF4-FFF2-40B4-BE49-F238E27FC236}">
                  <a16:creationId xmlns:a16="http://schemas.microsoft.com/office/drawing/2014/main" id="{24DB05D3-9770-4C73-8DDA-CDD2DC6BB279}"/>
                </a:ext>
              </a:extLst>
            </p:cNvPr>
            <p:cNvSpPr/>
            <p:nvPr/>
          </p:nvSpPr>
          <p:spPr>
            <a:xfrm>
              <a:off x="1891276" y="4531351"/>
              <a:ext cx="1713730" cy="37393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26670" rIns="53340" bIns="26670" numCol="1" spcCol="1270" anchor="ctr" anchorCtr="0">
              <a:noAutofit/>
            </a:bodyPr>
            <a:lstStyle/>
            <a:p>
              <a:pPr algn="ctr" defTabSz="466570">
                <a:lnSpc>
                  <a:spcPct val="90000"/>
                </a:lnSpc>
                <a:spcAft>
                  <a:spcPct val="35000"/>
                </a:spcAft>
                <a:buNone/>
              </a:pPr>
              <a:r>
                <a:rPr lang="zh-CN" altLang="en-US" sz="1000" dirty="0">
                  <a:solidFill>
                    <a:schemeClr val="tx2"/>
                  </a:solidFill>
                  <a:latin typeface="Arial" pitchFamily="34" charset="0"/>
                  <a:ea typeface="华文琥珀" pitchFamily="2" charset="-122"/>
                  <a:cs typeface="Arial" pitchFamily="34" charset="0"/>
                </a:rPr>
                <a:t>√</a:t>
              </a:r>
            </a:p>
          </p:txBody>
        </p:sp>
      </p:grpSp>
      <p:sp>
        <p:nvSpPr>
          <p:cNvPr id="76" name="标题 1">
            <a:extLst>
              <a:ext uri="{FF2B5EF4-FFF2-40B4-BE49-F238E27FC236}">
                <a16:creationId xmlns:a16="http://schemas.microsoft.com/office/drawing/2014/main" id="{167C56D0-AA8D-4161-82BC-E9BB12FD1F98}"/>
              </a:ext>
            </a:extLst>
          </p:cNvPr>
          <p:cNvSpPr txBox="1">
            <a:spLocks/>
          </p:cNvSpPr>
          <p:nvPr/>
        </p:nvSpPr>
        <p:spPr>
          <a:xfrm>
            <a:off x="583676" y="293805"/>
            <a:ext cx="7180928" cy="653653"/>
          </a:xfrm>
          <a:prstGeom prst="rect">
            <a:avLst/>
          </a:prstGeom>
        </p:spPr>
        <p:txBody>
          <a:bodyPr lIns="68550" tIns="34275" rIns="68550" bIns="34275">
            <a:noAutofit/>
          </a:bodyPr>
          <a:lstStyle/>
          <a:p>
            <a:pPr defTabSz="685503">
              <a:buNone/>
              <a:defRPr/>
            </a:pPr>
            <a:r>
              <a:rPr lang="en-US" altLang="zh-CN" b="1" dirty="0">
                <a:solidFill>
                  <a:srgbClr val="777777"/>
                </a:solidFill>
                <a:latin typeface="Arial" pitchFamily="34" charset="0"/>
                <a:ea typeface="+mj-ea"/>
                <a:cs typeface="Arial" pitchFamily="34" charset="0"/>
              </a:rPr>
              <a:t>Service Go-To-Market </a:t>
            </a:r>
            <a:r>
              <a:rPr lang="en-US" altLang="zh-CN" b="1" dirty="0" err="1">
                <a:solidFill>
                  <a:srgbClr val="777777"/>
                </a:solidFill>
                <a:latin typeface="Arial" pitchFamily="34" charset="0"/>
                <a:ea typeface="+mj-ea"/>
                <a:cs typeface="Arial" pitchFamily="34" charset="0"/>
              </a:rPr>
              <a:t>Konzept</a:t>
            </a:r>
            <a:endParaRPr lang="en-US" altLang="zh-CN" b="1" dirty="0">
              <a:solidFill>
                <a:srgbClr val="777777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67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407145-21D7-424C-8523-39BF07B06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unterstützt mich Also im Huawei Geschäft?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9889C3-BB79-46B8-9E32-782AB82623D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Hilfestellung bei der Partnerregistrierung</a:t>
            </a:r>
          </a:p>
          <a:p>
            <a:pPr marL="0" indent="0">
              <a:buNone/>
            </a:pPr>
            <a:r>
              <a:rPr lang="de-DE" dirty="0"/>
              <a:t>	(z.B. Freischaltung von Projekttools wie dem 	Konfigurator SCT, </a:t>
            </a:r>
            <a:r>
              <a:rPr lang="de-DE" dirty="0" err="1"/>
              <a:t>eDesigner</a:t>
            </a:r>
            <a:r>
              <a:rPr lang="de-DE" dirty="0"/>
              <a:t>, </a:t>
            </a:r>
            <a:r>
              <a:rPr lang="de-DE" dirty="0" err="1"/>
              <a:t>ePartner</a:t>
            </a:r>
            <a:r>
              <a:rPr lang="de-DE" dirty="0"/>
              <a:t> etc.)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Regelmäßige Vertriebsschulungen (Webcasts)</a:t>
            </a:r>
          </a:p>
          <a:p>
            <a:endParaRPr lang="de-DE" dirty="0"/>
          </a:p>
          <a:p>
            <a:r>
              <a:rPr lang="de-DE" dirty="0"/>
              <a:t>Regelmäßige </a:t>
            </a:r>
            <a:r>
              <a:rPr lang="de-DE" dirty="0" err="1"/>
              <a:t>Pre</a:t>
            </a:r>
            <a:r>
              <a:rPr lang="de-DE" dirty="0"/>
              <a:t>-Sales-Trainings an den ALSO-Standorten Soest, Straubing und Berlin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342AC0E-52B8-471D-8790-190CCF03BE1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D716BF-AAE3-4AEB-98A3-880D2ED35B3F}" type="datetime1">
              <a:rPr lang="de-DE" smtClean="0"/>
              <a:t>12.07.2019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3F17F7-C6F9-4E24-BAD8-7EC4EE396C6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BU Datacenter - Huawei EBG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11DA9A-64C9-4351-A104-93AF88ECB8F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1278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088269-D248-431F-8068-4C565C4C3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unterstützt mich Also im Huawei Geschäft?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BA0832-73F9-4C77-A1C7-4DA591E86C6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e-DE" dirty="0"/>
              <a:t>Unterstützung bei der Vernetzung mit Huawei</a:t>
            </a:r>
          </a:p>
          <a:p>
            <a:pPr marL="0" indent="0">
              <a:buNone/>
            </a:pPr>
            <a:r>
              <a:rPr lang="de-DE" dirty="0"/>
              <a:t>	(Solutions und Sales – auch Vorort in Düsseldorf)</a:t>
            </a:r>
          </a:p>
          <a:p>
            <a:r>
              <a:rPr lang="de-DE" dirty="0"/>
              <a:t>Unterstützung bei der Projektregistrierung </a:t>
            </a:r>
          </a:p>
          <a:p>
            <a:pPr marL="0" indent="0">
              <a:buNone/>
            </a:pPr>
            <a:r>
              <a:rPr lang="de-DE" dirty="0"/>
              <a:t>	(Projektschutz und -</a:t>
            </a:r>
            <a:r>
              <a:rPr lang="de-DE" dirty="0" err="1"/>
              <a:t>pricing</a:t>
            </a:r>
            <a:r>
              <a:rPr lang="de-DE" dirty="0"/>
              <a:t> ab etwa 50k USD) </a:t>
            </a:r>
          </a:p>
          <a:p>
            <a:r>
              <a:rPr lang="de-DE" dirty="0"/>
              <a:t>Erstellung und Verifizierung von Konfigurationen im Projektumfeld</a:t>
            </a:r>
          </a:p>
          <a:p>
            <a:pPr marL="0" indent="0">
              <a:buNone/>
            </a:pPr>
            <a:r>
              <a:rPr lang="de-DE" dirty="0"/>
              <a:t>	(</a:t>
            </a:r>
            <a:r>
              <a:rPr lang="de-DE" dirty="0">
                <a:hlinkClick r:id="rId3"/>
              </a:rPr>
              <a:t>huawei@also.com</a:t>
            </a:r>
            <a:r>
              <a:rPr lang="de-DE" dirty="0"/>
              <a:t> oder anrufen!)</a:t>
            </a:r>
          </a:p>
          <a:p>
            <a:r>
              <a:rPr lang="de-DE" dirty="0"/>
              <a:t>Kostenlose Leihstellungen von Demo-Geräten</a:t>
            </a:r>
          </a:p>
          <a:p>
            <a:pPr marL="0" indent="0">
              <a:buNone/>
            </a:pPr>
            <a:r>
              <a:rPr lang="de-DE" dirty="0"/>
              <a:t>	(Etwa 3 Wochen lang – Rückversand trägt der Partner)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F9636B-037D-4169-A7C9-27C064E4F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BU Datacenter - Huawei EBG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2D5F68-6E7B-45CB-BDEA-DEA237216B9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15</a:t>
            </a:fld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4B8F22-FB90-4278-A50E-BEC85B833DA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52A0BED-889B-4B92-9A9B-966D5043CA60}" type="datetime1">
              <a:rPr lang="de-DE" smtClean="0"/>
              <a:t>12.07.2019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5243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546884" y="400051"/>
            <a:ext cx="6994535" cy="471487"/>
          </a:xfrm>
        </p:spPr>
        <p:txBody>
          <a:bodyPr anchor="t">
            <a:noAutofit/>
          </a:bodyPr>
          <a:lstStyle/>
          <a:p>
            <a:r>
              <a:rPr lang="de-DE" sz="1800" dirty="0"/>
              <a:t>ALSO/Huawei EBG Team</a:t>
            </a: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endParaRPr lang="de-DE" sz="1800" dirty="0"/>
          </a:p>
        </p:txBody>
      </p:sp>
      <p:sp>
        <p:nvSpPr>
          <p:cNvPr id="2" name="Rechteck 1"/>
          <p:cNvSpPr/>
          <p:nvPr/>
        </p:nvSpPr>
        <p:spPr>
          <a:xfrm>
            <a:off x="4823876" y="1237276"/>
            <a:ext cx="1783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/>
              <a:t>Torben Hochmayr</a:t>
            </a:r>
          </a:p>
          <a:p>
            <a:r>
              <a:rPr lang="de-DE" sz="700" dirty="0"/>
              <a:t>Teamleader BU Datacenter</a:t>
            </a:r>
          </a:p>
          <a:p>
            <a:r>
              <a:rPr lang="de-DE" sz="700" dirty="0"/>
              <a:t>+49 2921-2823</a:t>
            </a:r>
          </a:p>
          <a:p>
            <a:r>
              <a:rPr lang="de-DE" sz="700" dirty="0">
                <a:hlinkClick r:id="rId3"/>
              </a:rPr>
              <a:t>torben.hochmayr@also.com</a:t>
            </a:r>
            <a:r>
              <a:rPr lang="de-DE" sz="700" dirty="0"/>
              <a:t> </a:t>
            </a:r>
            <a:endParaRPr lang="de-DE" sz="600" dirty="0"/>
          </a:p>
        </p:txBody>
      </p:sp>
      <p:sp>
        <p:nvSpPr>
          <p:cNvPr id="9" name="Rechteck 8"/>
          <p:cNvSpPr/>
          <p:nvPr/>
        </p:nvSpPr>
        <p:spPr>
          <a:xfrm>
            <a:off x="644823" y="2911669"/>
            <a:ext cx="1371600" cy="5473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700" dirty="0" err="1">
                <a:solidFill>
                  <a:schemeClr val="tx1"/>
                </a:solidFill>
              </a:rPr>
              <a:t>Product</a:t>
            </a:r>
            <a:r>
              <a:rPr lang="de-DE" sz="700" dirty="0">
                <a:solidFill>
                  <a:schemeClr val="tx1"/>
                </a:solidFill>
              </a:rPr>
              <a:t> Manager Huawei</a:t>
            </a:r>
          </a:p>
          <a:p>
            <a:r>
              <a:rPr lang="de-DE" sz="700" dirty="0">
                <a:solidFill>
                  <a:schemeClr val="tx1"/>
                </a:solidFill>
              </a:rPr>
              <a:t>Ulrike Vollmann</a:t>
            </a:r>
          </a:p>
          <a:p>
            <a:r>
              <a:rPr lang="de-DE" sz="700" dirty="0">
                <a:solidFill>
                  <a:schemeClr val="tx1"/>
                </a:solidFill>
              </a:rPr>
              <a:t>+49 2921-5785</a:t>
            </a:r>
          </a:p>
          <a:p>
            <a:r>
              <a:rPr lang="de-DE" sz="700" dirty="0">
                <a:hlinkClick r:id="rId4"/>
              </a:rPr>
              <a:t>ulrike.vollmann@also.com</a:t>
            </a:r>
            <a:endParaRPr lang="de-DE" sz="600" dirty="0"/>
          </a:p>
        </p:txBody>
      </p:sp>
      <p:sp>
        <p:nvSpPr>
          <p:cNvPr id="10" name="Rechteck 9"/>
          <p:cNvSpPr/>
          <p:nvPr/>
        </p:nvSpPr>
        <p:spPr>
          <a:xfrm>
            <a:off x="7447694" y="3017144"/>
            <a:ext cx="1371600" cy="518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700" dirty="0">
                <a:solidFill>
                  <a:schemeClr val="tx1"/>
                </a:solidFill>
              </a:rPr>
              <a:t>Productlogistic Agent Huawei</a:t>
            </a:r>
          </a:p>
          <a:p>
            <a:r>
              <a:rPr lang="de-DE" sz="700" dirty="0">
                <a:solidFill>
                  <a:schemeClr val="tx1"/>
                </a:solidFill>
              </a:rPr>
              <a:t>Deividas Bilys</a:t>
            </a:r>
          </a:p>
          <a:p>
            <a:endParaRPr lang="de-DE" sz="700" dirty="0">
              <a:solidFill>
                <a:schemeClr val="tx1"/>
              </a:solidFill>
            </a:endParaRPr>
          </a:p>
          <a:p>
            <a:r>
              <a:rPr lang="de-DE" sz="700" dirty="0">
                <a:solidFill>
                  <a:schemeClr val="tx1"/>
                </a:solidFill>
                <a:hlinkClick r:id="rId5"/>
              </a:rPr>
              <a:t>Deividas.bilys@also.com</a:t>
            </a:r>
            <a:endParaRPr lang="de-DE" sz="700" dirty="0">
              <a:solidFill>
                <a:schemeClr val="tx1"/>
              </a:solidFill>
            </a:endParaRPr>
          </a:p>
          <a:p>
            <a:endParaRPr lang="de-DE" sz="600" dirty="0">
              <a:solidFill>
                <a:schemeClr val="tx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18" y="2146429"/>
            <a:ext cx="530884" cy="745339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808" y="1123628"/>
            <a:ext cx="502068" cy="75051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784B04A-890D-49F0-94BB-D8669C2AEA64}"/>
              </a:ext>
            </a:extLst>
          </p:cNvPr>
          <p:cNvSpPr txBox="1"/>
          <p:nvPr/>
        </p:nvSpPr>
        <p:spPr>
          <a:xfrm>
            <a:off x="7366506" y="3504009"/>
            <a:ext cx="11341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de-DE" sz="700" dirty="0"/>
              <a:t>Bestellungen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de-DE" sz="700" dirty="0"/>
              <a:t>Liefertermine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de-DE" sz="700" dirty="0"/>
              <a:t>Service-Papiere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72FE6B4-28D3-43E4-AFF9-5B1969DDC07D}"/>
              </a:ext>
            </a:extLst>
          </p:cNvPr>
          <p:cNvSpPr txBox="1"/>
          <p:nvPr/>
        </p:nvSpPr>
        <p:spPr>
          <a:xfrm>
            <a:off x="647333" y="3530589"/>
            <a:ext cx="1261362" cy="842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de-DE" sz="700" dirty="0"/>
              <a:t>Umsatz- und Lagerverantwortung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de-DE" sz="700" dirty="0"/>
              <a:t>Preissteuerung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de-DE" sz="700" dirty="0"/>
              <a:t>Prozesskoordination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de-DE" sz="700" dirty="0"/>
              <a:t>Artikelpflege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de-DE" sz="700" dirty="0"/>
              <a:t>Marketingplanung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endParaRPr lang="de-DE" sz="675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B772A7E-7147-462B-BBD0-C8FA5FE41BAD}"/>
              </a:ext>
            </a:extLst>
          </p:cNvPr>
          <p:cNvSpPr txBox="1"/>
          <p:nvPr/>
        </p:nvSpPr>
        <p:spPr>
          <a:xfrm>
            <a:off x="2043896" y="4293449"/>
            <a:ext cx="5026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hlinkClick r:id="rId8"/>
              </a:rPr>
              <a:t>huawei@also.com</a:t>
            </a:r>
            <a:endParaRPr lang="de-DE" sz="2400" b="1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3F586849-A4D6-4951-B734-9AD009BAD3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68787" y="2207415"/>
            <a:ext cx="504309" cy="745339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549A430F-78EF-4B5C-BF65-97629066E4F4}"/>
              </a:ext>
            </a:extLst>
          </p:cNvPr>
          <p:cNvSpPr/>
          <p:nvPr/>
        </p:nvSpPr>
        <p:spPr>
          <a:xfrm>
            <a:off x="2701413" y="3071475"/>
            <a:ext cx="1371600" cy="4499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700" dirty="0">
                <a:solidFill>
                  <a:schemeClr val="tx1"/>
                </a:solidFill>
              </a:rPr>
              <a:t>Focus Sales Manager Huawei</a:t>
            </a:r>
          </a:p>
          <a:p>
            <a:r>
              <a:rPr lang="de-DE" sz="700" dirty="0">
                <a:solidFill>
                  <a:schemeClr val="tx1"/>
                </a:solidFill>
              </a:rPr>
              <a:t>Stephan Krücken</a:t>
            </a:r>
          </a:p>
          <a:p>
            <a:r>
              <a:rPr lang="de-DE" sz="700" dirty="0">
                <a:solidFill>
                  <a:schemeClr val="tx1"/>
                </a:solidFill>
              </a:rPr>
              <a:t>+49 2921-5763</a:t>
            </a:r>
          </a:p>
          <a:p>
            <a:r>
              <a:rPr lang="de-DE" sz="700" dirty="0">
                <a:solidFill>
                  <a:schemeClr val="tx1"/>
                </a:solidFill>
                <a:hlinkClick r:id="rId10"/>
              </a:rPr>
              <a:t>Stephan.kruecken@also.com</a:t>
            </a:r>
            <a:r>
              <a:rPr lang="de-DE" sz="700" dirty="0">
                <a:solidFill>
                  <a:schemeClr val="tx1"/>
                </a:solidFill>
              </a:rPr>
              <a:t> </a:t>
            </a:r>
            <a:endParaRPr lang="de-DE" sz="600" dirty="0">
              <a:solidFill>
                <a:schemeClr val="tx1"/>
              </a:solidFill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F01311CC-C35C-4899-BBF8-089ACCEB5FBE}"/>
              </a:ext>
            </a:extLst>
          </p:cNvPr>
          <p:cNvSpPr txBox="1"/>
          <p:nvPr/>
        </p:nvSpPr>
        <p:spPr>
          <a:xfrm>
            <a:off x="2750045" y="3497815"/>
            <a:ext cx="14041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de-DE" sz="700" dirty="0"/>
              <a:t>Angebotserstellung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de-DE" sz="700" dirty="0"/>
              <a:t>Konfigurationserstellung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de-DE" sz="700" dirty="0"/>
              <a:t>Technische Beratung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de-DE" sz="700" dirty="0"/>
              <a:t>Deal Registrierung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de-DE" sz="700" dirty="0"/>
              <a:t>Partneranmeldung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de-DE" sz="700" dirty="0"/>
              <a:t>Neukundenakquise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46488E3-FF9D-47F8-8003-8FABE3B479A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51771" y="2208900"/>
            <a:ext cx="500980" cy="747187"/>
          </a:xfrm>
          <a:prstGeom prst="rect">
            <a:avLst/>
          </a:prstGeom>
        </p:spPr>
      </p:pic>
      <p:sp>
        <p:nvSpPr>
          <p:cNvPr id="21" name="Rechteck 20">
            <a:extLst>
              <a:ext uri="{FF2B5EF4-FFF2-40B4-BE49-F238E27FC236}">
                <a16:creationId xmlns:a16="http://schemas.microsoft.com/office/drawing/2014/main" id="{EDC801AE-4553-4B87-8BCA-9977A4146828}"/>
              </a:ext>
            </a:extLst>
          </p:cNvPr>
          <p:cNvSpPr/>
          <p:nvPr/>
        </p:nvSpPr>
        <p:spPr>
          <a:xfrm>
            <a:off x="5278574" y="3035274"/>
            <a:ext cx="1371600" cy="4499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700" dirty="0">
                <a:solidFill>
                  <a:schemeClr val="tx1"/>
                </a:solidFill>
              </a:rPr>
              <a:t>Technical Consultant Huawei</a:t>
            </a:r>
          </a:p>
          <a:p>
            <a:r>
              <a:rPr lang="de-DE" sz="700" dirty="0">
                <a:solidFill>
                  <a:schemeClr val="tx1"/>
                </a:solidFill>
              </a:rPr>
              <a:t>Stephan Kalenberg</a:t>
            </a:r>
          </a:p>
          <a:p>
            <a:r>
              <a:rPr lang="de-DE" sz="700" dirty="0">
                <a:solidFill>
                  <a:schemeClr val="tx1"/>
                </a:solidFill>
              </a:rPr>
              <a:t>+49 2921-5764</a:t>
            </a:r>
          </a:p>
          <a:p>
            <a:r>
              <a:rPr lang="de-DE" sz="700" dirty="0">
                <a:solidFill>
                  <a:schemeClr val="tx1"/>
                </a:solidFill>
                <a:hlinkClick r:id="rId12"/>
              </a:rPr>
              <a:t>Stephan.kalenberg@also.com</a:t>
            </a:r>
            <a:r>
              <a:rPr lang="de-DE" sz="700" dirty="0">
                <a:solidFill>
                  <a:schemeClr val="tx1"/>
                </a:solidFill>
              </a:rPr>
              <a:t> </a:t>
            </a:r>
            <a:endParaRPr lang="de-DE" sz="600" dirty="0">
              <a:solidFill>
                <a:schemeClr val="tx1"/>
              </a:solidFill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984AC71C-BF09-4AF0-9780-5FE38C9C431B}"/>
              </a:ext>
            </a:extLst>
          </p:cNvPr>
          <p:cNvSpPr txBox="1"/>
          <p:nvPr/>
        </p:nvSpPr>
        <p:spPr>
          <a:xfrm>
            <a:off x="5351771" y="3521405"/>
            <a:ext cx="1404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de-DE" sz="700" dirty="0"/>
              <a:t>Proof </a:t>
            </a:r>
            <a:r>
              <a:rPr lang="de-DE" sz="700" dirty="0" err="1"/>
              <a:t>of</a:t>
            </a:r>
            <a:r>
              <a:rPr lang="de-DE" sz="700" dirty="0"/>
              <a:t> Concept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de-DE" sz="700" dirty="0"/>
              <a:t>Konfigurationserstellung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de-DE" sz="700" dirty="0"/>
              <a:t>Technische Beratung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de-DE" sz="700" dirty="0"/>
              <a:t>Post-Sales Beratung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1AD1F21-F7F5-40F5-9FF2-66C904E3F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F5B2-EA9F-4EBD-B395-D80375909E8A}" type="datetime1">
              <a:rPr lang="de-DE" smtClean="0"/>
              <a:t>12.07.2019</a:t>
            </a:fld>
            <a:endParaRPr lang="de-CH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B834E3BA-E978-4713-B918-8E262155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 Datacenter - Huawei EBG</a:t>
            </a:r>
            <a:endParaRPr lang="de-CH" dirty="0"/>
          </a:p>
        </p:txBody>
      </p:sp>
      <p:sp>
        <p:nvSpPr>
          <p:cNvPr id="23" name="Foliennummernplatzhalter 22">
            <a:extLst>
              <a:ext uri="{FF2B5EF4-FFF2-40B4-BE49-F238E27FC236}">
                <a16:creationId xmlns:a16="http://schemas.microsoft.com/office/drawing/2014/main" id="{11EC21C7-8D79-40EB-B4F7-E0E8AC331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5580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>
            <a:extLst>
              <a:ext uri="{FF2B5EF4-FFF2-40B4-BE49-F238E27FC236}">
                <a16:creationId xmlns:a16="http://schemas.microsoft.com/office/drawing/2014/main" id="{ABB72B25-7A2D-4517-9F50-BF6457BA7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 finde ich Informationen?</a:t>
            </a: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ED7ECB81-A4B9-478E-B938-E682065F0EF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e-DE" dirty="0">
                <a:hlinkClick r:id="rId3"/>
              </a:rPr>
              <a:t>www.also.de/huawei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aktuelle </a:t>
            </a:r>
            <a:r>
              <a:rPr lang="de-DE" dirty="0" err="1"/>
              <a:t>Promotions</a:t>
            </a:r>
            <a:endParaRPr lang="de-DE" dirty="0"/>
          </a:p>
          <a:p>
            <a:pPr lvl="1"/>
            <a:r>
              <a:rPr lang="de-DE" dirty="0"/>
              <a:t>Veranstaltungen und Trainingstermine</a:t>
            </a:r>
          </a:p>
          <a:p>
            <a:r>
              <a:rPr lang="de-DE" dirty="0">
                <a:hlinkClick r:id="rId4"/>
              </a:rPr>
              <a:t>http://e.huawei.com/de</a:t>
            </a:r>
            <a:endParaRPr lang="de-DE" dirty="0"/>
          </a:p>
          <a:p>
            <a:r>
              <a:rPr lang="de-DE" dirty="0"/>
              <a:t>SCT </a:t>
            </a:r>
            <a:r>
              <a:rPr lang="de-DE" u="sng" dirty="0">
                <a:hlinkClick r:id="rId5"/>
              </a:rPr>
              <a:t>http://app.huawei.com/sct/</a:t>
            </a:r>
            <a:endParaRPr lang="de-DE" dirty="0"/>
          </a:p>
          <a:p>
            <a:r>
              <a:rPr lang="de-DE" dirty="0" err="1"/>
              <a:t>ePartner</a:t>
            </a:r>
            <a:r>
              <a:rPr lang="de-DE" dirty="0"/>
              <a:t> </a:t>
            </a:r>
            <a:r>
              <a:rPr lang="de-DE" u="sng" dirty="0">
                <a:hlinkClick r:id="rId6"/>
              </a:rPr>
              <a:t>http://partner.huawei.com/</a:t>
            </a:r>
            <a:endParaRPr lang="de-DE" dirty="0"/>
          </a:p>
          <a:p>
            <a:r>
              <a:rPr lang="de-DE" dirty="0">
                <a:hlinkClick r:id="rId7"/>
              </a:rPr>
              <a:t>http://Support.huawei.com/enterprise/toolsinfo</a:t>
            </a:r>
            <a:r>
              <a:rPr lang="de-DE" dirty="0"/>
              <a:t> </a:t>
            </a:r>
          </a:p>
          <a:p>
            <a:r>
              <a:rPr lang="de-DE" dirty="0">
                <a:hlinkClick r:id="rId8"/>
              </a:rPr>
              <a:t>http://e.huawei.com/de/partner/demo/deal-registration</a:t>
            </a:r>
            <a:r>
              <a:rPr lang="de-DE" dirty="0"/>
              <a:t> </a:t>
            </a:r>
          </a:p>
          <a:p>
            <a:r>
              <a:rPr lang="de-DE" dirty="0">
                <a:hlinkClick r:id="rId9"/>
              </a:rPr>
              <a:t>Partner Handbook 2018</a:t>
            </a:r>
            <a:r>
              <a:rPr lang="de-DE" dirty="0"/>
              <a:t> (Die Version 2019 ist in Vorbereitung)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0316A0D2-C979-41B7-A434-23AABD9BDC3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BU Datacenter - Huawei EBG</a:t>
            </a:r>
            <a:endParaRPr lang="de-CH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4081A9F-D80C-4791-8C79-5C040F2F71C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17</a:t>
            </a:fld>
            <a:endParaRPr lang="de-CH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0B629E9-2C55-4D23-96A8-8B00FB24F8B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4EBAC51-B37D-44B1-959C-F26BC29071C7}" type="datetime1">
              <a:rPr lang="de-DE" smtClean="0"/>
              <a:t>12.07.2019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2660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>
            <a:extLst>
              <a:ext uri="{FF2B5EF4-FFF2-40B4-BE49-F238E27FC236}">
                <a16:creationId xmlns:a16="http://schemas.microsoft.com/office/drawing/2014/main" id="{ABB72B25-7A2D-4517-9F50-BF6457BA7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 finde ich Informationen</a:t>
            </a: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ED7ECB81-A4B9-478E-B938-E682065F0EF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e-DE" u="sng" dirty="0">
                <a:hlinkClick r:id="rId2"/>
              </a:rPr>
              <a:t>https://www.huawei.com/en/privacy-and-gdpr</a:t>
            </a:r>
            <a:endParaRPr lang="de-DE" dirty="0"/>
          </a:p>
          <a:p>
            <a:r>
              <a:rPr lang="de-DE" u="sng" dirty="0">
                <a:hlinkClick r:id="rId3"/>
              </a:rPr>
              <a:t>https://www.huawei.com/en/about-huawei/declarations/statement-on-anti-corruption</a:t>
            </a:r>
            <a:endParaRPr lang="de-DE" dirty="0"/>
          </a:p>
          <a:p>
            <a:r>
              <a:rPr lang="de-DE" u="sng" dirty="0">
                <a:hlinkClick r:id="rId4"/>
              </a:rPr>
              <a:t>https://www.huawei.eu/what-we-do/cyber-security</a:t>
            </a:r>
            <a:endParaRPr lang="de-DE" dirty="0"/>
          </a:p>
          <a:p>
            <a:r>
              <a:rPr lang="de-DE" u="sng">
                <a:hlinkClick r:id="rId5"/>
              </a:rPr>
              <a:t>https://www.huawei.com/en/about-huawei/declarations/export-control</a:t>
            </a:r>
            <a:endParaRPr lang="de-DE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0316A0D2-C979-41B7-A434-23AABD9BDC3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BU Datacenter - Huawei EBG</a:t>
            </a:r>
            <a:endParaRPr lang="de-CH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4081A9F-D80C-4791-8C79-5C040F2F71C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5161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AAD4F4-4DC9-4353-AC7A-186959543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2943" y="2079380"/>
            <a:ext cx="4450618" cy="984739"/>
          </a:xfrm>
        </p:spPr>
        <p:txBody>
          <a:bodyPr>
            <a:normAutofit fontScale="90000"/>
          </a:bodyPr>
          <a:lstStyle/>
          <a:p>
            <a:r>
              <a:rPr lang="de-DE" sz="6000" dirty="0"/>
              <a:t>Vielen Dank </a:t>
            </a:r>
            <a:br>
              <a:rPr lang="de-DE" sz="6000" dirty="0"/>
            </a:br>
            <a:endParaRPr lang="de-DE" sz="60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D0A4522-B4C7-4E6C-AF89-7AAC4B79D7A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D716BF-AAE3-4AEB-98A3-880D2ED35B3F}" type="datetime1">
              <a:rPr lang="de-DE" smtClean="0"/>
              <a:t>12.07.2019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2563205-6BA8-4027-BC8D-E66CC938B0F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BU Datacenter - Huawei EBG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7039BF0-F44D-4F1B-8E25-9008D14AB36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19</a:t>
            </a:fld>
            <a:endParaRPr lang="de-CH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07DFD92-8478-46FC-99D3-E3C327246ACC}"/>
              </a:ext>
            </a:extLst>
          </p:cNvPr>
          <p:cNvSpPr txBox="1"/>
          <p:nvPr/>
        </p:nvSpPr>
        <p:spPr>
          <a:xfrm>
            <a:off x="2043896" y="4293449"/>
            <a:ext cx="5026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hlinkClick r:id="rId3"/>
              </a:rPr>
              <a:t>huawei@also.com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413985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72B6FD-0266-434D-BF88-9C1CF158A12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D716BF-AAE3-4AEB-98A3-880D2ED35B3F}" type="datetime1">
              <a:rPr lang="de-DE" smtClean="0"/>
              <a:t>12.07.2019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458C3C-2FBE-4817-BB67-D91ED71DE08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BU Datacenter - Huawei EBG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12FEFC5-95B9-4817-98F1-D74E18145B2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2</a:t>
            </a:fld>
            <a:endParaRPr lang="de-CH"/>
          </a:p>
        </p:txBody>
      </p:sp>
      <p:grpSp>
        <p:nvGrpSpPr>
          <p:cNvPr id="9" name="Group 43">
            <a:extLst>
              <a:ext uri="{FF2B5EF4-FFF2-40B4-BE49-F238E27FC236}">
                <a16:creationId xmlns:a16="http://schemas.microsoft.com/office/drawing/2014/main" id="{56F9BCC2-97E0-4306-9801-821D2787181E}"/>
              </a:ext>
            </a:extLst>
          </p:cNvPr>
          <p:cNvGrpSpPr/>
          <p:nvPr/>
        </p:nvGrpSpPr>
        <p:grpSpPr>
          <a:xfrm>
            <a:off x="896398" y="501499"/>
            <a:ext cx="2114509" cy="4148894"/>
            <a:chOff x="5908496" y="511287"/>
            <a:chExt cx="2114509" cy="4148894"/>
          </a:xfrm>
        </p:grpSpPr>
        <p:grpSp>
          <p:nvGrpSpPr>
            <p:cNvPr id="10" name="组合 16">
              <a:extLst>
                <a:ext uri="{FF2B5EF4-FFF2-40B4-BE49-F238E27FC236}">
                  <a16:creationId xmlns:a16="http://schemas.microsoft.com/office/drawing/2014/main" id="{361F5A3D-8B29-43C1-9D79-40AE719700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70543" y="656775"/>
              <a:ext cx="2052462" cy="4003406"/>
              <a:chOff x="5647294" y="1425964"/>
              <a:chExt cx="2289885" cy="4227959"/>
            </a:xfrm>
          </p:grpSpPr>
          <p:sp>
            <p:nvSpPr>
              <p:cNvPr id="14" name="矩形 61">
                <a:extLst>
                  <a:ext uri="{FF2B5EF4-FFF2-40B4-BE49-F238E27FC236}">
                    <a16:creationId xmlns:a16="http://schemas.microsoft.com/office/drawing/2014/main" id="{BA177715-4F77-4645-AD86-F7803F19D2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440697" y="640495"/>
                <a:ext cx="703078" cy="2274016"/>
              </a:xfrm>
              <a:prstGeom prst="roundRect">
                <a:avLst>
                  <a:gd name="adj" fmla="val 0"/>
                </a:avLst>
              </a:prstGeom>
              <a:solidFill>
                <a:srgbClr val="FF9B09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lIns="36000" tIns="45712" rIns="36000" bIns="45712" anchor="ctr"/>
              <a:lstStyle/>
              <a:p>
                <a:pPr algn="ctr" defTabSz="658103" eaLnBrk="0" hangingPunct="0">
                  <a:lnSpc>
                    <a:spcPct val="130000"/>
                  </a:lnSpc>
                  <a:defRPr/>
                </a:pPr>
                <a:endParaRPr lang="zh-CN" altLang="en-US" dirty="0">
                  <a:solidFill>
                    <a:srgbClr val="FFFFFF"/>
                  </a:solidFill>
                  <a:ea typeface="华文细黑" pitchFamily="2" charset="-122"/>
                  <a:cs typeface="Arial" pitchFamily="34" charset="0"/>
                </a:endParaRPr>
              </a:p>
            </p:txBody>
          </p:sp>
          <p:sp>
            <p:nvSpPr>
              <p:cNvPr id="15" name="矩形 61">
                <a:extLst>
                  <a:ext uri="{FF2B5EF4-FFF2-40B4-BE49-F238E27FC236}">
                    <a16:creationId xmlns:a16="http://schemas.microsoft.com/office/drawing/2014/main" id="{EE61F868-BAD9-434B-971A-10F9660FC8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5788423" y="3505168"/>
                <a:ext cx="2007627" cy="2289884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lIns="36000" tIns="45712" rIns="36000" bIns="45712" anchor="ctr"/>
              <a:lstStyle/>
              <a:p>
                <a:pPr algn="ctr" defTabSz="658103" eaLnBrk="0" hangingPunct="0">
                  <a:lnSpc>
                    <a:spcPct val="130000"/>
                  </a:lnSpc>
                  <a:defRPr/>
                </a:pPr>
                <a:endParaRPr lang="zh-CN" altLang="en-US" dirty="0">
                  <a:solidFill>
                    <a:srgbClr val="FFFFFF"/>
                  </a:solidFill>
                  <a:latin typeface="Arial" pitchFamily="34" charset="0"/>
                  <a:ea typeface="华文细黑" pitchFamily="2" charset="-122"/>
                  <a:cs typeface="Arial" pitchFamily="34" charset="0"/>
                </a:endParaRPr>
              </a:p>
            </p:txBody>
          </p:sp>
          <p:sp>
            <p:nvSpPr>
              <p:cNvPr id="16" name="矩形 58">
                <a:extLst>
                  <a:ext uri="{FF2B5EF4-FFF2-40B4-BE49-F238E27FC236}">
                    <a16:creationId xmlns:a16="http://schemas.microsoft.com/office/drawing/2014/main" id="{21C76B0A-1EE7-4947-95CC-895BB157693A}"/>
                  </a:ext>
                </a:extLst>
              </p:cNvPr>
              <p:cNvSpPr/>
              <p:nvPr/>
            </p:nvSpPr>
            <p:spPr>
              <a:xfrm>
                <a:off x="5647294" y="3646295"/>
                <a:ext cx="2289884" cy="144425"/>
              </a:xfrm>
              <a:prstGeom prst="rect">
                <a:avLst/>
              </a:prstGeom>
              <a:gradFill flip="none" rotWithShape="1">
                <a:gsLst>
                  <a:gs pos="0">
                    <a:schemeClr val="tx1">
                      <a:lumMod val="90000"/>
                      <a:lumOff val="10000"/>
                      <a:alpha val="18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None/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矩形 12">
                <a:extLst>
                  <a:ext uri="{FF2B5EF4-FFF2-40B4-BE49-F238E27FC236}">
                    <a16:creationId xmlns:a16="http://schemas.microsoft.com/office/drawing/2014/main" id="{1ACFA34F-F9CC-494C-8205-665729058C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1823" y="3881800"/>
                <a:ext cx="2275356" cy="6338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133286" indent="-133286" defTabSz="684284">
                  <a:buClr>
                    <a:srgbClr val="404040"/>
                  </a:buClr>
                  <a:buSzPct val="50000"/>
                  <a:buFont typeface="Arial" pitchFamily="34" charset="0"/>
                  <a:buChar char="•"/>
                </a:pPr>
                <a:r>
                  <a:rPr lang="en-US" altLang="zh-CN" sz="1100" dirty="0" err="1">
                    <a:solidFill>
                      <a:schemeClr val="bg1"/>
                    </a:solidFill>
                  </a:rPr>
                  <a:t>Smartphones</a:t>
                </a:r>
                <a:endParaRPr lang="en-US" altLang="zh-CN" sz="1100" dirty="0">
                  <a:solidFill>
                    <a:schemeClr val="bg1"/>
                  </a:solidFill>
                </a:endParaRPr>
              </a:p>
              <a:p>
                <a:pPr marL="133286" indent="-133286" defTabSz="684284">
                  <a:buClr>
                    <a:srgbClr val="404040"/>
                  </a:buClr>
                  <a:buSzPct val="50000"/>
                  <a:buFont typeface="Arial" pitchFamily="34" charset="0"/>
                  <a:buChar char="•"/>
                </a:pPr>
                <a:r>
                  <a:rPr lang="en-US" altLang="zh-CN" sz="1100" dirty="0">
                    <a:solidFill>
                      <a:schemeClr val="bg1"/>
                    </a:solidFill>
                  </a:rPr>
                  <a:t>Mobile Broadband</a:t>
                </a:r>
              </a:p>
              <a:p>
                <a:pPr marL="133286" indent="-133286" defTabSz="684284">
                  <a:buClr>
                    <a:srgbClr val="404040"/>
                  </a:buClr>
                  <a:buSzPct val="50000"/>
                  <a:buFont typeface="Arial" pitchFamily="34" charset="0"/>
                  <a:buChar char="•"/>
                </a:pPr>
                <a:r>
                  <a:rPr lang="en-US" altLang="zh-CN" sz="1100" dirty="0">
                    <a:solidFill>
                      <a:schemeClr val="bg1"/>
                    </a:solidFill>
                  </a:rPr>
                  <a:t>Home Devices</a:t>
                </a:r>
              </a:p>
            </p:txBody>
          </p:sp>
          <p:sp>
            <p:nvSpPr>
              <p:cNvPr id="18" name="矩形 60">
                <a:extLst>
                  <a:ext uri="{FF2B5EF4-FFF2-40B4-BE49-F238E27FC236}">
                    <a16:creationId xmlns:a16="http://schemas.microsoft.com/office/drawing/2014/main" id="{373CEB2C-A36C-4CB1-9DA4-5CE97AAEAD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46732" y="1512551"/>
                <a:ext cx="1891007" cy="5363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buSzPct val="80000"/>
                  <a:buNone/>
                </a:pPr>
                <a:r>
                  <a:rPr lang="en-US" altLang="zh-CN" sz="1500" dirty="0">
                    <a:solidFill>
                      <a:srgbClr val="FFFFFF"/>
                    </a:solidFill>
                    <a:ea typeface="SimHei" pitchFamily="49" charset="-122"/>
                  </a:rPr>
                  <a:t>Consumer</a:t>
                </a:r>
              </a:p>
              <a:p>
                <a:pPr algn="ctr">
                  <a:lnSpc>
                    <a:spcPct val="90000"/>
                  </a:lnSpc>
                  <a:buSzPct val="80000"/>
                  <a:buNone/>
                </a:pPr>
                <a:r>
                  <a:rPr lang="en-US" altLang="zh-CN" sz="1500" dirty="0">
                    <a:solidFill>
                      <a:srgbClr val="FFFFFF"/>
                    </a:solidFill>
                    <a:ea typeface="SimHei" pitchFamily="49" charset="-122"/>
                  </a:rPr>
                  <a:t>Business Group</a:t>
                </a:r>
              </a:p>
            </p:txBody>
          </p:sp>
          <p:pic>
            <p:nvPicPr>
              <p:cNvPr id="19" name="图片 4">
                <a:extLst>
                  <a:ext uri="{FF2B5EF4-FFF2-40B4-BE49-F238E27FC236}">
                    <a16:creationId xmlns:a16="http://schemas.microsoft.com/office/drawing/2014/main" id="{1D1D8633-3FB8-49DF-B284-B8D16BDFDC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655228" y="2114759"/>
                <a:ext cx="2274016" cy="167596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 cap="flat" cmpd="sng" algn="ctr">
                <a:noFill/>
                <a:prstDash val="solid"/>
                <a:headEnd type="none" w="med" len="med"/>
                <a:tailEnd type="none" w="med" len="med"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11" name="组合 14">
              <a:extLst>
                <a:ext uri="{FF2B5EF4-FFF2-40B4-BE49-F238E27FC236}">
                  <a16:creationId xmlns:a16="http://schemas.microsoft.com/office/drawing/2014/main" id="{A58DC151-A9ED-43F6-B7C3-8F0C220762A4}"/>
                </a:ext>
              </a:extLst>
            </p:cNvPr>
            <p:cNvGrpSpPr/>
            <p:nvPr/>
          </p:nvGrpSpPr>
          <p:grpSpPr>
            <a:xfrm>
              <a:off x="5908496" y="511287"/>
              <a:ext cx="539859" cy="540000"/>
              <a:chOff x="2936168" y="1429562"/>
              <a:chExt cx="720000" cy="720000"/>
            </a:xfrm>
            <a:noFill/>
          </p:grpSpPr>
          <p:sp>
            <p:nvSpPr>
              <p:cNvPr id="12" name="椭圆 76">
                <a:extLst>
                  <a:ext uri="{FF2B5EF4-FFF2-40B4-BE49-F238E27FC236}">
                    <a16:creationId xmlns:a16="http://schemas.microsoft.com/office/drawing/2014/main" id="{CF0AEA3E-815A-4263-87C4-4CD9D8D89B8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936168" y="1429562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 w="19050" cap="flat" cmpd="sng" algn="ctr">
                <a:solidFill>
                  <a:srgbClr val="FD920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Arial" pitchFamily="34" charset="0"/>
                  <a:ea typeface="SimSun" pitchFamily="2" charset="-122"/>
                  <a:cs typeface="Arial" pitchFamily="34" charset="0"/>
                </a:endParaRPr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788F416D-FCEA-4151-8068-08652EFCAE73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3101548" y="1627562"/>
                <a:ext cx="389241" cy="324000"/>
              </a:xfrm>
              <a:custGeom>
                <a:avLst/>
                <a:gdLst>
                  <a:gd name="T0" fmla="*/ 1520 w 1766"/>
                  <a:gd name="T1" fmla="*/ 806 h 1470"/>
                  <a:gd name="T2" fmla="*/ 1472 w 1766"/>
                  <a:gd name="T3" fmla="*/ 728 h 1470"/>
                  <a:gd name="T4" fmla="*/ 1656 w 1766"/>
                  <a:gd name="T5" fmla="*/ 676 h 1470"/>
                  <a:gd name="T6" fmla="*/ 1566 w 1766"/>
                  <a:gd name="T7" fmla="*/ 568 h 1470"/>
                  <a:gd name="T8" fmla="*/ 1538 w 1766"/>
                  <a:gd name="T9" fmla="*/ 346 h 1470"/>
                  <a:gd name="T10" fmla="*/ 1454 w 1766"/>
                  <a:gd name="T11" fmla="*/ 240 h 1470"/>
                  <a:gd name="T12" fmla="*/ 1316 w 1766"/>
                  <a:gd name="T13" fmla="*/ 224 h 1470"/>
                  <a:gd name="T14" fmla="*/ 1262 w 1766"/>
                  <a:gd name="T15" fmla="*/ 378 h 1470"/>
                  <a:gd name="T16" fmla="*/ 1288 w 1766"/>
                  <a:gd name="T17" fmla="*/ 564 h 1470"/>
                  <a:gd name="T18" fmla="*/ 1212 w 1766"/>
                  <a:gd name="T19" fmla="*/ 702 h 1470"/>
                  <a:gd name="T20" fmla="*/ 1250 w 1766"/>
                  <a:gd name="T21" fmla="*/ 754 h 1470"/>
                  <a:gd name="T22" fmla="*/ 1202 w 1766"/>
                  <a:gd name="T23" fmla="*/ 806 h 1470"/>
                  <a:gd name="T24" fmla="*/ 1412 w 1766"/>
                  <a:gd name="T25" fmla="*/ 996 h 1470"/>
                  <a:gd name="T26" fmla="*/ 1550 w 1766"/>
                  <a:gd name="T27" fmla="*/ 1096 h 1470"/>
                  <a:gd name="T28" fmla="*/ 1764 w 1766"/>
                  <a:gd name="T29" fmla="*/ 1056 h 1470"/>
                  <a:gd name="T30" fmla="*/ 1724 w 1766"/>
                  <a:gd name="T31" fmla="*/ 910 h 1470"/>
                  <a:gd name="T32" fmla="*/ 564 w 1766"/>
                  <a:gd name="T33" fmla="*/ 806 h 1470"/>
                  <a:gd name="T34" fmla="*/ 516 w 1766"/>
                  <a:gd name="T35" fmla="*/ 754 h 1470"/>
                  <a:gd name="T36" fmla="*/ 498 w 1766"/>
                  <a:gd name="T37" fmla="*/ 620 h 1470"/>
                  <a:gd name="T38" fmla="*/ 478 w 1766"/>
                  <a:gd name="T39" fmla="*/ 438 h 1470"/>
                  <a:gd name="T40" fmla="*/ 478 w 1766"/>
                  <a:gd name="T41" fmla="*/ 228 h 1470"/>
                  <a:gd name="T42" fmla="*/ 304 w 1766"/>
                  <a:gd name="T43" fmla="*/ 238 h 1470"/>
                  <a:gd name="T44" fmla="*/ 228 w 1766"/>
                  <a:gd name="T45" fmla="*/ 318 h 1470"/>
                  <a:gd name="T46" fmla="*/ 226 w 1766"/>
                  <a:gd name="T47" fmla="*/ 472 h 1470"/>
                  <a:gd name="T48" fmla="*/ 212 w 1766"/>
                  <a:gd name="T49" fmla="*/ 546 h 1470"/>
                  <a:gd name="T50" fmla="*/ 264 w 1766"/>
                  <a:gd name="T51" fmla="*/ 608 h 1470"/>
                  <a:gd name="T52" fmla="*/ 294 w 1766"/>
                  <a:gd name="T53" fmla="*/ 754 h 1470"/>
                  <a:gd name="T54" fmla="*/ 246 w 1766"/>
                  <a:gd name="T55" fmla="*/ 806 h 1470"/>
                  <a:gd name="T56" fmla="*/ 42 w 1766"/>
                  <a:gd name="T57" fmla="*/ 910 h 1470"/>
                  <a:gd name="T58" fmla="*/ 2 w 1766"/>
                  <a:gd name="T59" fmla="*/ 1056 h 1470"/>
                  <a:gd name="T60" fmla="*/ 216 w 1766"/>
                  <a:gd name="T61" fmla="*/ 1096 h 1470"/>
                  <a:gd name="T62" fmla="*/ 376 w 1766"/>
                  <a:gd name="T63" fmla="*/ 984 h 1470"/>
                  <a:gd name="T64" fmla="*/ 1098 w 1766"/>
                  <a:gd name="T65" fmla="*/ 952 h 1470"/>
                  <a:gd name="T66" fmla="*/ 1064 w 1766"/>
                  <a:gd name="T67" fmla="*/ 796 h 1470"/>
                  <a:gd name="T68" fmla="*/ 1114 w 1766"/>
                  <a:gd name="T69" fmla="*/ 646 h 1470"/>
                  <a:gd name="T70" fmla="*/ 1182 w 1766"/>
                  <a:gd name="T71" fmla="*/ 588 h 1470"/>
                  <a:gd name="T72" fmla="*/ 1192 w 1766"/>
                  <a:gd name="T73" fmla="*/ 442 h 1470"/>
                  <a:gd name="T74" fmla="*/ 1184 w 1766"/>
                  <a:gd name="T75" fmla="*/ 214 h 1470"/>
                  <a:gd name="T76" fmla="*/ 1140 w 1766"/>
                  <a:gd name="T77" fmla="*/ 84 h 1470"/>
                  <a:gd name="T78" fmla="*/ 1054 w 1766"/>
                  <a:gd name="T79" fmla="*/ 48 h 1470"/>
                  <a:gd name="T80" fmla="*/ 902 w 1766"/>
                  <a:gd name="T81" fmla="*/ 0 h 1470"/>
                  <a:gd name="T82" fmla="*/ 678 w 1766"/>
                  <a:gd name="T83" fmla="*/ 58 h 1470"/>
                  <a:gd name="T84" fmla="*/ 610 w 1766"/>
                  <a:gd name="T85" fmla="*/ 80 h 1470"/>
                  <a:gd name="T86" fmla="*/ 586 w 1766"/>
                  <a:gd name="T87" fmla="*/ 278 h 1470"/>
                  <a:gd name="T88" fmla="*/ 568 w 1766"/>
                  <a:gd name="T89" fmla="*/ 458 h 1470"/>
                  <a:gd name="T90" fmla="*/ 594 w 1766"/>
                  <a:gd name="T91" fmla="*/ 606 h 1470"/>
                  <a:gd name="T92" fmla="*/ 656 w 1766"/>
                  <a:gd name="T93" fmla="*/ 666 h 1470"/>
                  <a:gd name="T94" fmla="*/ 702 w 1766"/>
                  <a:gd name="T95" fmla="*/ 888 h 1470"/>
                  <a:gd name="T96" fmla="*/ 648 w 1766"/>
                  <a:gd name="T97" fmla="*/ 964 h 1470"/>
                  <a:gd name="T98" fmla="*/ 310 w 1766"/>
                  <a:gd name="T99" fmla="*/ 1128 h 1470"/>
                  <a:gd name="T100" fmla="*/ 238 w 1766"/>
                  <a:gd name="T101" fmla="*/ 1274 h 1470"/>
                  <a:gd name="T102" fmla="*/ 246 w 1766"/>
                  <a:gd name="T103" fmla="*/ 1412 h 1470"/>
                  <a:gd name="T104" fmla="*/ 756 w 1766"/>
                  <a:gd name="T105" fmla="*/ 1468 h 1470"/>
                  <a:gd name="T106" fmla="*/ 1444 w 1766"/>
                  <a:gd name="T107" fmla="*/ 1428 h 1470"/>
                  <a:gd name="T108" fmla="*/ 1544 w 1766"/>
                  <a:gd name="T109" fmla="*/ 1382 h 1470"/>
                  <a:gd name="T110" fmla="*/ 1476 w 1766"/>
                  <a:gd name="T111" fmla="*/ 1148 h 1470"/>
                  <a:gd name="T112" fmla="*/ 1222 w 1766"/>
                  <a:gd name="T113" fmla="*/ 1008 h 1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766" h="1470">
                    <a:moveTo>
                      <a:pt x="1716" y="902"/>
                    </a:moveTo>
                    <a:lnTo>
                      <a:pt x="1716" y="902"/>
                    </a:lnTo>
                    <a:lnTo>
                      <a:pt x="1704" y="892"/>
                    </a:lnTo>
                    <a:lnTo>
                      <a:pt x="1682" y="880"/>
                    </a:lnTo>
                    <a:lnTo>
                      <a:pt x="1628" y="852"/>
                    </a:lnTo>
                    <a:lnTo>
                      <a:pt x="1568" y="826"/>
                    </a:lnTo>
                    <a:lnTo>
                      <a:pt x="1520" y="806"/>
                    </a:lnTo>
                    <a:lnTo>
                      <a:pt x="1520" y="806"/>
                    </a:lnTo>
                    <a:lnTo>
                      <a:pt x="1506" y="798"/>
                    </a:lnTo>
                    <a:lnTo>
                      <a:pt x="1492" y="792"/>
                    </a:lnTo>
                    <a:lnTo>
                      <a:pt x="1484" y="784"/>
                    </a:lnTo>
                    <a:lnTo>
                      <a:pt x="1478" y="778"/>
                    </a:lnTo>
                    <a:lnTo>
                      <a:pt x="1474" y="772"/>
                    </a:lnTo>
                    <a:lnTo>
                      <a:pt x="1472" y="766"/>
                    </a:lnTo>
                    <a:lnTo>
                      <a:pt x="1472" y="754"/>
                    </a:lnTo>
                    <a:lnTo>
                      <a:pt x="1472" y="728"/>
                    </a:lnTo>
                    <a:lnTo>
                      <a:pt x="1472" y="728"/>
                    </a:lnTo>
                    <a:lnTo>
                      <a:pt x="1524" y="722"/>
                    </a:lnTo>
                    <a:lnTo>
                      <a:pt x="1572" y="710"/>
                    </a:lnTo>
                    <a:lnTo>
                      <a:pt x="1594" y="704"/>
                    </a:lnTo>
                    <a:lnTo>
                      <a:pt x="1616" y="696"/>
                    </a:lnTo>
                    <a:lnTo>
                      <a:pt x="1636" y="686"/>
                    </a:lnTo>
                    <a:lnTo>
                      <a:pt x="1656" y="676"/>
                    </a:lnTo>
                    <a:lnTo>
                      <a:pt x="1656" y="676"/>
                    </a:lnTo>
                    <a:lnTo>
                      <a:pt x="1638" y="670"/>
                    </a:lnTo>
                    <a:lnTo>
                      <a:pt x="1624" y="660"/>
                    </a:lnTo>
                    <a:lnTo>
                      <a:pt x="1610" y="648"/>
                    </a:lnTo>
                    <a:lnTo>
                      <a:pt x="1600" y="636"/>
                    </a:lnTo>
                    <a:lnTo>
                      <a:pt x="1588" y="620"/>
                    </a:lnTo>
                    <a:lnTo>
                      <a:pt x="1580" y="604"/>
                    </a:lnTo>
                    <a:lnTo>
                      <a:pt x="1572" y="588"/>
                    </a:lnTo>
                    <a:lnTo>
                      <a:pt x="1566" y="568"/>
                    </a:lnTo>
                    <a:lnTo>
                      <a:pt x="1556" y="530"/>
                    </a:lnTo>
                    <a:lnTo>
                      <a:pt x="1550" y="488"/>
                    </a:lnTo>
                    <a:lnTo>
                      <a:pt x="1546" y="446"/>
                    </a:lnTo>
                    <a:lnTo>
                      <a:pt x="1544" y="404"/>
                    </a:lnTo>
                    <a:lnTo>
                      <a:pt x="1544" y="404"/>
                    </a:lnTo>
                    <a:lnTo>
                      <a:pt x="1544" y="384"/>
                    </a:lnTo>
                    <a:lnTo>
                      <a:pt x="1542" y="364"/>
                    </a:lnTo>
                    <a:lnTo>
                      <a:pt x="1538" y="346"/>
                    </a:lnTo>
                    <a:lnTo>
                      <a:pt x="1532" y="328"/>
                    </a:lnTo>
                    <a:lnTo>
                      <a:pt x="1524" y="312"/>
                    </a:lnTo>
                    <a:lnTo>
                      <a:pt x="1516" y="298"/>
                    </a:lnTo>
                    <a:lnTo>
                      <a:pt x="1506" y="284"/>
                    </a:lnTo>
                    <a:lnTo>
                      <a:pt x="1494" y="270"/>
                    </a:lnTo>
                    <a:lnTo>
                      <a:pt x="1482" y="260"/>
                    </a:lnTo>
                    <a:lnTo>
                      <a:pt x="1468" y="250"/>
                    </a:lnTo>
                    <a:lnTo>
                      <a:pt x="1454" y="240"/>
                    </a:lnTo>
                    <a:lnTo>
                      <a:pt x="1436" y="234"/>
                    </a:lnTo>
                    <a:lnTo>
                      <a:pt x="1420" y="228"/>
                    </a:lnTo>
                    <a:lnTo>
                      <a:pt x="1400" y="224"/>
                    </a:lnTo>
                    <a:lnTo>
                      <a:pt x="1382" y="220"/>
                    </a:lnTo>
                    <a:lnTo>
                      <a:pt x="1362" y="220"/>
                    </a:lnTo>
                    <a:lnTo>
                      <a:pt x="1362" y="220"/>
                    </a:lnTo>
                    <a:lnTo>
                      <a:pt x="1338" y="222"/>
                    </a:lnTo>
                    <a:lnTo>
                      <a:pt x="1316" y="224"/>
                    </a:lnTo>
                    <a:lnTo>
                      <a:pt x="1294" y="230"/>
                    </a:lnTo>
                    <a:lnTo>
                      <a:pt x="1274" y="238"/>
                    </a:lnTo>
                    <a:lnTo>
                      <a:pt x="1274" y="238"/>
                    </a:lnTo>
                    <a:lnTo>
                      <a:pt x="1270" y="302"/>
                    </a:lnTo>
                    <a:lnTo>
                      <a:pt x="1264" y="368"/>
                    </a:lnTo>
                    <a:lnTo>
                      <a:pt x="1264" y="368"/>
                    </a:lnTo>
                    <a:lnTo>
                      <a:pt x="1262" y="378"/>
                    </a:lnTo>
                    <a:lnTo>
                      <a:pt x="1262" y="378"/>
                    </a:lnTo>
                    <a:lnTo>
                      <a:pt x="1274" y="396"/>
                    </a:lnTo>
                    <a:lnTo>
                      <a:pt x="1282" y="416"/>
                    </a:lnTo>
                    <a:lnTo>
                      <a:pt x="1288" y="438"/>
                    </a:lnTo>
                    <a:lnTo>
                      <a:pt x="1292" y="460"/>
                    </a:lnTo>
                    <a:lnTo>
                      <a:pt x="1296" y="486"/>
                    </a:lnTo>
                    <a:lnTo>
                      <a:pt x="1294" y="510"/>
                    </a:lnTo>
                    <a:lnTo>
                      <a:pt x="1292" y="538"/>
                    </a:lnTo>
                    <a:lnTo>
                      <a:pt x="1288" y="564"/>
                    </a:lnTo>
                    <a:lnTo>
                      <a:pt x="1288" y="564"/>
                    </a:lnTo>
                    <a:lnTo>
                      <a:pt x="1282" y="586"/>
                    </a:lnTo>
                    <a:lnTo>
                      <a:pt x="1274" y="608"/>
                    </a:lnTo>
                    <a:lnTo>
                      <a:pt x="1264" y="628"/>
                    </a:lnTo>
                    <a:lnTo>
                      <a:pt x="1254" y="648"/>
                    </a:lnTo>
                    <a:lnTo>
                      <a:pt x="1240" y="668"/>
                    </a:lnTo>
                    <a:lnTo>
                      <a:pt x="1226" y="686"/>
                    </a:lnTo>
                    <a:lnTo>
                      <a:pt x="1212" y="702"/>
                    </a:lnTo>
                    <a:lnTo>
                      <a:pt x="1194" y="714"/>
                    </a:lnTo>
                    <a:lnTo>
                      <a:pt x="1194" y="714"/>
                    </a:lnTo>
                    <a:lnTo>
                      <a:pt x="1192" y="720"/>
                    </a:lnTo>
                    <a:lnTo>
                      <a:pt x="1192" y="720"/>
                    </a:lnTo>
                    <a:lnTo>
                      <a:pt x="1220" y="726"/>
                    </a:lnTo>
                    <a:lnTo>
                      <a:pt x="1250" y="728"/>
                    </a:lnTo>
                    <a:lnTo>
                      <a:pt x="1250" y="754"/>
                    </a:lnTo>
                    <a:lnTo>
                      <a:pt x="1250" y="754"/>
                    </a:lnTo>
                    <a:lnTo>
                      <a:pt x="1250" y="766"/>
                    </a:lnTo>
                    <a:lnTo>
                      <a:pt x="1248" y="772"/>
                    </a:lnTo>
                    <a:lnTo>
                      <a:pt x="1244" y="780"/>
                    </a:lnTo>
                    <a:lnTo>
                      <a:pt x="1238" y="786"/>
                    </a:lnTo>
                    <a:lnTo>
                      <a:pt x="1230" y="792"/>
                    </a:lnTo>
                    <a:lnTo>
                      <a:pt x="1218" y="798"/>
                    </a:lnTo>
                    <a:lnTo>
                      <a:pt x="1202" y="806"/>
                    </a:lnTo>
                    <a:lnTo>
                      <a:pt x="1202" y="806"/>
                    </a:lnTo>
                    <a:lnTo>
                      <a:pt x="1156" y="824"/>
                    </a:lnTo>
                    <a:lnTo>
                      <a:pt x="1156" y="878"/>
                    </a:lnTo>
                    <a:lnTo>
                      <a:pt x="1156" y="878"/>
                    </a:lnTo>
                    <a:lnTo>
                      <a:pt x="1180" y="890"/>
                    </a:lnTo>
                    <a:lnTo>
                      <a:pt x="1180" y="890"/>
                    </a:lnTo>
                    <a:lnTo>
                      <a:pt x="1310" y="948"/>
                    </a:lnTo>
                    <a:lnTo>
                      <a:pt x="1366" y="974"/>
                    </a:lnTo>
                    <a:lnTo>
                      <a:pt x="1412" y="996"/>
                    </a:lnTo>
                    <a:lnTo>
                      <a:pt x="1454" y="1018"/>
                    </a:lnTo>
                    <a:lnTo>
                      <a:pt x="1486" y="1038"/>
                    </a:lnTo>
                    <a:lnTo>
                      <a:pt x="1512" y="1056"/>
                    </a:lnTo>
                    <a:lnTo>
                      <a:pt x="1530" y="1072"/>
                    </a:lnTo>
                    <a:lnTo>
                      <a:pt x="1530" y="1072"/>
                    </a:lnTo>
                    <a:lnTo>
                      <a:pt x="1540" y="1082"/>
                    </a:lnTo>
                    <a:lnTo>
                      <a:pt x="1550" y="1096"/>
                    </a:lnTo>
                    <a:lnTo>
                      <a:pt x="1550" y="1096"/>
                    </a:lnTo>
                    <a:lnTo>
                      <a:pt x="1622" y="1088"/>
                    </a:lnTo>
                    <a:lnTo>
                      <a:pt x="1680" y="1082"/>
                    </a:lnTo>
                    <a:lnTo>
                      <a:pt x="1722" y="1074"/>
                    </a:lnTo>
                    <a:lnTo>
                      <a:pt x="1750" y="1068"/>
                    </a:lnTo>
                    <a:lnTo>
                      <a:pt x="1750" y="1068"/>
                    </a:lnTo>
                    <a:lnTo>
                      <a:pt x="1758" y="1064"/>
                    </a:lnTo>
                    <a:lnTo>
                      <a:pt x="1762" y="1060"/>
                    </a:lnTo>
                    <a:lnTo>
                      <a:pt x="1764" y="1056"/>
                    </a:lnTo>
                    <a:lnTo>
                      <a:pt x="1766" y="1050"/>
                    </a:lnTo>
                    <a:lnTo>
                      <a:pt x="1766" y="1050"/>
                    </a:lnTo>
                    <a:lnTo>
                      <a:pt x="1762" y="1026"/>
                    </a:lnTo>
                    <a:lnTo>
                      <a:pt x="1754" y="984"/>
                    </a:lnTo>
                    <a:lnTo>
                      <a:pt x="1748" y="962"/>
                    </a:lnTo>
                    <a:lnTo>
                      <a:pt x="1740" y="938"/>
                    </a:lnTo>
                    <a:lnTo>
                      <a:pt x="1730" y="918"/>
                    </a:lnTo>
                    <a:lnTo>
                      <a:pt x="1724" y="910"/>
                    </a:lnTo>
                    <a:lnTo>
                      <a:pt x="1716" y="902"/>
                    </a:lnTo>
                    <a:lnTo>
                      <a:pt x="1716" y="902"/>
                    </a:lnTo>
                    <a:close/>
                    <a:moveTo>
                      <a:pt x="588" y="890"/>
                    </a:moveTo>
                    <a:lnTo>
                      <a:pt x="588" y="890"/>
                    </a:lnTo>
                    <a:lnTo>
                      <a:pt x="610" y="880"/>
                    </a:lnTo>
                    <a:lnTo>
                      <a:pt x="610" y="824"/>
                    </a:lnTo>
                    <a:lnTo>
                      <a:pt x="610" y="824"/>
                    </a:lnTo>
                    <a:lnTo>
                      <a:pt x="564" y="806"/>
                    </a:lnTo>
                    <a:lnTo>
                      <a:pt x="564" y="806"/>
                    </a:lnTo>
                    <a:lnTo>
                      <a:pt x="550" y="798"/>
                    </a:lnTo>
                    <a:lnTo>
                      <a:pt x="538" y="792"/>
                    </a:lnTo>
                    <a:lnTo>
                      <a:pt x="528" y="784"/>
                    </a:lnTo>
                    <a:lnTo>
                      <a:pt x="522" y="778"/>
                    </a:lnTo>
                    <a:lnTo>
                      <a:pt x="518" y="772"/>
                    </a:lnTo>
                    <a:lnTo>
                      <a:pt x="516" y="766"/>
                    </a:lnTo>
                    <a:lnTo>
                      <a:pt x="516" y="754"/>
                    </a:lnTo>
                    <a:lnTo>
                      <a:pt x="516" y="754"/>
                    </a:lnTo>
                    <a:lnTo>
                      <a:pt x="516" y="698"/>
                    </a:lnTo>
                    <a:lnTo>
                      <a:pt x="516" y="698"/>
                    </a:lnTo>
                    <a:lnTo>
                      <a:pt x="522" y="688"/>
                    </a:lnTo>
                    <a:lnTo>
                      <a:pt x="530" y="672"/>
                    </a:lnTo>
                    <a:lnTo>
                      <a:pt x="530" y="672"/>
                    </a:lnTo>
                    <a:lnTo>
                      <a:pt x="512" y="646"/>
                    </a:lnTo>
                    <a:lnTo>
                      <a:pt x="498" y="620"/>
                    </a:lnTo>
                    <a:lnTo>
                      <a:pt x="488" y="592"/>
                    </a:lnTo>
                    <a:lnTo>
                      <a:pt x="478" y="564"/>
                    </a:lnTo>
                    <a:lnTo>
                      <a:pt x="478" y="564"/>
                    </a:lnTo>
                    <a:lnTo>
                      <a:pt x="474" y="538"/>
                    </a:lnTo>
                    <a:lnTo>
                      <a:pt x="472" y="510"/>
                    </a:lnTo>
                    <a:lnTo>
                      <a:pt x="472" y="486"/>
                    </a:lnTo>
                    <a:lnTo>
                      <a:pt x="474" y="462"/>
                    </a:lnTo>
                    <a:lnTo>
                      <a:pt x="478" y="438"/>
                    </a:lnTo>
                    <a:lnTo>
                      <a:pt x="484" y="416"/>
                    </a:lnTo>
                    <a:lnTo>
                      <a:pt x="492" y="396"/>
                    </a:lnTo>
                    <a:lnTo>
                      <a:pt x="502" y="378"/>
                    </a:lnTo>
                    <a:lnTo>
                      <a:pt x="502" y="378"/>
                    </a:lnTo>
                    <a:lnTo>
                      <a:pt x="496" y="312"/>
                    </a:lnTo>
                    <a:lnTo>
                      <a:pt x="492" y="234"/>
                    </a:lnTo>
                    <a:lnTo>
                      <a:pt x="492" y="234"/>
                    </a:lnTo>
                    <a:lnTo>
                      <a:pt x="478" y="228"/>
                    </a:lnTo>
                    <a:lnTo>
                      <a:pt x="460" y="224"/>
                    </a:lnTo>
                    <a:lnTo>
                      <a:pt x="432" y="222"/>
                    </a:lnTo>
                    <a:lnTo>
                      <a:pt x="398" y="220"/>
                    </a:lnTo>
                    <a:lnTo>
                      <a:pt x="398" y="220"/>
                    </a:lnTo>
                    <a:lnTo>
                      <a:pt x="372" y="222"/>
                    </a:lnTo>
                    <a:lnTo>
                      <a:pt x="348" y="226"/>
                    </a:lnTo>
                    <a:lnTo>
                      <a:pt x="324" y="232"/>
                    </a:lnTo>
                    <a:lnTo>
                      <a:pt x="304" y="238"/>
                    </a:lnTo>
                    <a:lnTo>
                      <a:pt x="270" y="252"/>
                    </a:lnTo>
                    <a:lnTo>
                      <a:pt x="258" y="256"/>
                    </a:lnTo>
                    <a:lnTo>
                      <a:pt x="258" y="256"/>
                    </a:lnTo>
                    <a:lnTo>
                      <a:pt x="252" y="264"/>
                    </a:lnTo>
                    <a:lnTo>
                      <a:pt x="246" y="272"/>
                    </a:lnTo>
                    <a:lnTo>
                      <a:pt x="240" y="284"/>
                    </a:lnTo>
                    <a:lnTo>
                      <a:pt x="234" y="300"/>
                    </a:lnTo>
                    <a:lnTo>
                      <a:pt x="228" y="318"/>
                    </a:lnTo>
                    <a:lnTo>
                      <a:pt x="222" y="342"/>
                    </a:lnTo>
                    <a:lnTo>
                      <a:pt x="222" y="368"/>
                    </a:lnTo>
                    <a:lnTo>
                      <a:pt x="222" y="368"/>
                    </a:lnTo>
                    <a:lnTo>
                      <a:pt x="222" y="404"/>
                    </a:lnTo>
                    <a:lnTo>
                      <a:pt x="226" y="436"/>
                    </a:lnTo>
                    <a:lnTo>
                      <a:pt x="232" y="470"/>
                    </a:lnTo>
                    <a:lnTo>
                      <a:pt x="232" y="470"/>
                    </a:lnTo>
                    <a:lnTo>
                      <a:pt x="226" y="472"/>
                    </a:lnTo>
                    <a:lnTo>
                      <a:pt x="220" y="478"/>
                    </a:lnTo>
                    <a:lnTo>
                      <a:pt x="216" y="486"/>
                    </a:lnTo>
                    <a:lnTo>
                      <a:pt x="212" y="494"/>
                    </a:lnTo>
                    <a:lnTo>
                      <a:pt x="210" y="506"/>
                    </a:lnTo>
                    <a:lnTo>
                      <a:pt x="210" y="518"/>
                    </a:lnTo>
                    <a:lnTo>
                      <a:pt x="210" y="532"/>
                    </a:lnTo>
                    <a:lnTo>
                      <a:pt x="212" y="546"/>
                    </a:lnTo>
                    <a:lnTo>
                      <a:pt x="212" y="546"/>
                    </a:lnTo>
                    <a:lnTo>
                      <a:pt x="216" y="560"/>
                    </a:lnTo>
                    <a:lnTo>
                      <a:pt x="222" y="572"/>
                    </a:lnTo>
                    <a:lnTo>
                      <a:pt x="228" y="584"/>
                    </a:lnTo>
                    <a:lnTo>
                      <a:pt x="236" y="594"/>
                    </a:lnTo>
                    <a:lnTo>
                      <a:pt x="242" y="600"/>
                    </a:lnTo>
                    <a:lnTo>
                      <a:pt x="250" y="606"/>
                    </a:lnTo>
                    <a:lnTo>
                      <a:pt x="258" y="608"/>
                    </a:lnTo>
                    <a:lnTo>
                      <a:pt x="264" y="608"/>
                    </a:lnTo>
                    <a:lnTo>
                      <a:pt x="264" y="608"/>
                    </a:lnTo>
                    <a:lnTo>
                      <a:pt x="266" y="620"/>
                    </a:lnTo>
                    <a:lnTo>
                      <a:pt x="272" y="646"/>
                    </a:lnTo>
                    <a:lnTo>
                      <a:pt x="282" y="676"/>
                    </a:lnTo>
                    <a:lnTo>
                      <a:pt x="288" y="688"/>
                    </a:lnTo>
                    <a:lnTo>
                      <a:pt x="294" y="698"/>
                    </a:lnTo>
                    <a:lnTo>
                      <a:pt x="294" y="698"/>
                    </a:lnTo>
                    <a:lnTo>
                      <a:pt x="294" y="754"/>
                    </a:lnTo>
                    <a:lnTo>
                      <a:pt x="294" y="754"/>
                    </a:lnTo>
                    <a:lnTo>
                      <a:pt x="294" y="766"/>
                    </a:lnTo>
                    <a:lnTo>
                      <a:pt x="292" y="772"/>
                    </a:lnTo>
                    <a:lnTo>
                      <a:pt x="288" y="780"/>
                    </a:lnTo>
                    <a:lnTo>
                      <a:pt x="282" y="786"/>
                    </a:lnTo>
                    <a:lnTo>
                      <a:pt x="274" y="792"/>
                    </a:lnTo>
                    <a:lnTo>
                      <a:pt x="262" y="798"/>
                    </a:lnTo>
                    <a:lnTo>
                      <a:pt x="246" y="806"/>
                    </a:lnTo>
                    <a:lnTo>
                      <a:pt x="246" y="806"/>
                    </a:lnTo>
                    <a:lnTo>
                      <a:pt x="198" y="824"/>
                    </a:lnTo>
                    <a:lnTo>
                      <a:pt x="138" y="852"/>
                    </a:lnTo>
                    <a:lnTo>
                      <a:pt x="84" y="880"/>
                    </a:lnTo>
                    <a:lnTo>
                      <a:pt x="64" y="892"/>
                    </a:lnTo>
                    <a:lnTo>
                      <a:pt x="50" y="902"/>
                    </a:lnTo>
                    <a:lnTo>
                      <a:pt x="50" y="902"/>
                    </a:lnTo>
                    <a:lnTo>
                      <a:pt x="42" y="910"/>
                    </a:lnTo>
                    <a:lnTo>
                      <a:pt x="36" y="918"/>
                    </a:lnTo>
                    <a:lnTo>
                      <a:pt x="26" y="938"/>
                    </a:lnTo>
                    <a:lnTo>
                      <a:pt x="18" y="962"/>
                    </a:lnTo>
                    <a:lnTo>
                      <a:pt x="12" y="984"/>
                    </a:lnTo>
                    <a:lnTo>
                      <a:pt x="4" y="1026"/>
                    </a:lnTo>
                    <a:lnTo>
                      <a:pt x="0" y="1050"/>
                    </a:lnTo>
                    <a:lnTo>
                      <a:pt x="0" y="1050"/>
                    </a:lnTo>
                    <a:lnTo>
                      <a:pt x="2" y="1056"/>
                    </a:lnTo>
                    <a:lnTo>
                      <a:pt x="4" y="1060"/>
                    </a:lnTo>
                    <a:lnTo>
                      <a:pt x="10" y="1064"/>
                    </a:lnTo>
                    <a:lnTo>
                      <a:pt x="16" y="1068"/>
                    </a:lnTo>
                    <a:lnTo>
                      <a:pt x="16" y="1068"/>
                    </a:lnTo>
                    <a:lnTo>
                      <a:pt x="44" y="1074"/>
                    </a:lnTo>
                    <a:lnTo>
                      <a:pt x="86" y="1082"/>
                    </a:lnTo>
                    <a:lnTo>
                      <a:pt x="144" y="1088"/>
                    </a:lnTo>
                    <a:lnTo>
                      <a:pt x="216" y="1096"/>
                    </a:lnTo>
                    <a:lnTo>
                      <a:pt x="216" y="1096"/>
                    </a:lnTo>
                    <a:lnTo>
                      <a:pt x="226" y="1082"/>
                    </a:lnTo>
                    <a:lnTo>
                      <a:pt x="236" y="1072"/>
                    </a:lnTo>
                    <a:lnTo>
                      <a:pt x="236" y="1072"/>
                    </a:lnTo>
                    <a:lnTo>
                      <a:pt x="252" y="1058"/>
                    </a:lnTo>
                    <a:lnTo>
                      <a:pt x="270" y="1044"/>
                    </a:lnTo>
                    <a:lnTo>
                      <a:pt x="320" y="1014"/>
                    </a:lnTo>
                    <a:lnTo>
                      <a:pt x="376" y="984"/>
                    </a:lnTo>
                    <a:lnTo>
                      <a:pt x="436" y="956"/>
                    </a:lnTo>
                    <a:lnTo>
                      <a:pt x="540" y="910"/>
                    </a:lnTo>
                    <a:lnTo>
                      <a:pt x="588" y="890"/>
                    </a:lnTo>
                    <a:lnTo>
                      <a:pt x="588" y="890"/>
                    </a:lnTo>
                    <a:close/>
                    <a:moveTo>
                      <a:pt x="1144" y="974"/>
                    </a:moveTo>
                    <a:lnTo>
                      <a:pt x="1144" y="974"/>
                    </a:lnTo>
                    <a:lnTo>
                      <a:pt x="1118" y="962"/>
                    </a:lnTo>
                    <a:lnTo>
                      <a:pt x="1098" y="952"/>
                    </a:lnTo>
                    <a:lnTo>
                      <a:pt x="1084" y="940"/>
                    </a:lnTo>
                    <a:lnTo>
                      <a:pt x="1074" y="930"/>
                    </a:lnTo>
                    <a:lnTo>
                      <a:pt x="1068" y="920"/>
                    </a:lnTo>
                    <a:lnTo>
                      <a:pt x="1066" y="910"/>
                    </a:lnTo>
                    <a:lnTo>
                      <a:pt x="1064" y="900"/>
                    </a:lnTo>
                    <a:lnTo>
                      <a:pt x="1064" y="888"/>
                    </a:lnTo>
                    <a:lnTo>
                      <a:pt x="1064" y="888"/>
                    </a:lnTo>
                    <a:lnTo>
                      <a:pt x="1064" y="796"/>
                    </a:lnTo>
                    <a:lnTo>
                      <a:pt x="1064" y="796"/>
                    </a:lnTo>
                    <a:lnTo>
                      <a:pt x="1070" y="790"/>
                    </a:lnTo>
                    <a:lnTo>
                      <a:pt x="1074" y="780"/>
                    </a:lnTo>
                    <a:lnTo>
                      <a:pt x="1084" y="760"/>
                    </a:lnTo>
                    <a:lnTo>
                      <a:pt x="1092" y="736"/>
                    </a:lnTo>
                    <a:lnTo>
                      <a:pt x="1100" y="710"/>
                    </a:lnTo>
                    <a:lnTo>
                      <a:pt x="1110" y="666"/>
                    </a:lnTo>
                    <a:lnTo>
                      <a:pt x="1114" y="646"/>
                    </a:lnTo>
                    <a:lnTo>
                      <a:pt x="1114" y="646"/>
                    </a:lnTo>
                    <a:lnTo>
                      <a:pt x="1120" y="646"/>
                    </a:lnTo>
                    <a:lnTo>
                      <a:pt x="1124" y="646"/>
                    </a:lnTo>
                    <a:lnTo>
                      <a:pt x="1136" y="642"/>
                    </a:lnTo>
                    <a:lnTo>
                      <a:pt x="1148" y="634"/>
                    </a:lnTo>
                    <a:lnTo>
                      <a:pt x="1160" y="622"/>
                    </a:lnTo>
                    <a:lnTo>
                      <a:pt x="1172" y="606"/>
                    </a:lnTo>
                    <a:lnTo>
                      <a:pt x="1182" y="588"/>
                    </a:lnTo>
                    <a:lnTo>
                      <a:pt x="1190" y="566"/>
                    </a:lnTo>
                    <a:lnTo>
                      <a:pt x="1198" y="544"/>
                    </a:lnTo>
                    <a:lnTo>
                      <a:pt x="1198" y="544"/>
                    </a:lnTo>
                    <a:lnTo>
                      <a:pt x="1202" y="520"/>
                    </a:lnTo>
                    <a:lnTo>
                      <a:pt x="1204" y="498"/>
                    </a:lnTo>
                    <a:lnTo>
                      <a:pt x="1202" y="476"/>
                    </a:lnTo>
                    <a:lnTo>
                      <a:pt x="1198" y="458"/>
                    </a:lnTo>
                    <a:lnTo>
                      <a:pt x="1192" y="442"/>
                    </a:lnTo>
                    <a:lnTo>
                      <a:pt x="1186" y="428"/>
                    </a:lnTo>
                    <a:lnTo>
                      <a:pt x="1178" y="420"/>
                    </a:lnTo>
                    <a:lnTo>
                      <a:pt x="1168" y="414"/>
                    </a:lnTo>
                    <a:lnTo>
                      <a:pt x="1168" y="414"/>
                    </a:lnTo>
                    <a:lnTo>
                      <a:pt x="1170" y="392"/>
                    </a:lnTo>
                    <a:lnTo>
                      <a:pt x="1174" y="336"/>
                    </a:lnTo>
                    <a:lnTo>
                      <a:pt x="1180" y="270"/>
                    </a:lnTo>
                    <a:lnTo>
                      <a:pt x="1184" y="214"/>
                    </a:lnTo>
                    <a:lnTo>
                      <a:pt x="1184" y="214"/>
                    </a:lnTo>
                    <a:lnTo>
                      <a:pt x="1182" y="180"/>
                    </a:lnTo>
                    <a:lnTo>
                      <a:pt x="1178" y="152"/>
                    </a:lnTo>
                    <a:lnTo>
                      <a:pt x="1168" y="126"/>
                    </a:lnTo>
                    <a:lnTo>
                      <a:pt x="1162" y="114"/>
                    </a:lnTo>
                    <a:lnTo>
                      <a:pt x="1156" y="102"/>
                    </a:lnTo>
                    <a:lnTo>
                      <a:pt x="1148" y="94"/>
                    </a:lnTo>
                    <a:lnTo>
                      <a:pt x="1140" y="84"/>
                    </a:lnTo>
                    <a:lnTo>
                      <a:pt x="1130" y="78"/>
                    </a:lnTo>
                    <a:lnTo>
                      <a:pt x="1118" y="72"/>
                    </a:lnTo>
                    <a:lnTo>
                      <a:pt x="1106" y="66"/>
                    </a:lnTo>
                    <a:lnTo>
                      <a:pt x="1094" y="64"/>
                    </a:lnTo>
                    <a:lnTo>
                      <a:pt x="1080" y="62"/>
                    </a:lnTo>
                    <a:lnTo>
                      <a:pt x="1064" y="60"/>
                    </a:lnTo>
                    <a:lnTo>
                      <a:pt x="1064" y="60"/>
                    </a:lnTo>
                    <a:lnTo>
                      <a:pt x="1054" y="48"/>
                    </a:lnTo>
                    <a:lnTo>
                      <a:pt x="1044" y="36"/>
                    </a:lnTo>
                    <a:lnTo>
                      <a:pt x="1030" y="24"/>
                    </a:lnTo>
                    <a:lnTo>
                      <a:pt x="1012" y="16"/>
                    </a:lnTo>
                    <a:lnTo>
                      <a:pt x="992" y="8"/>
                    </a:lnTo>
                    <a:lnTo>
                      <a:pt x="966" y="4"/>
                    </a:lnTo>
                    <a:lnTo>
                      <a:pt x="936" y="0"/>
                    </a:lnTo>
                    <a:lnTo>
                      <a:pt x="902" y="0"/>
                    </a:lnTo>
                    <a:lnTo>
                      <a:pt x="902" y="0"/>
                    </a:lnTo>
                    <a:lnTo>
                      <a:pt x="882" y="0"/>
                    </a:lnTo>
                    <a:lnTo>
                      <a:pt x="864" y="2"/>
                    </a:lnTo>
                    <a:lnTo>
                      <a:pt x="830" y="8"/>
                    </a:lnTo>
                    <a:lnTo>
                      <a:pt x="798" y="18"/>
                    </a:lnTo>
                    <a:lnTo>
                      <a:pt x="770" y="30"/>
                    </a:lnTo>
                    <a:lnTo>
                      <a:pt x="740" y="42"/>
                    </a:lnTo>
                    <a:lnTo>
                      <a:pt x="712" y="52"/>
                    </a:lnTo>
                    <a:lnTo>
                      <a:pt x="678" y="58"/>
                    </a:lnTo>
                    <a:lnTo>
                      <a:pt x="662" y="60"/>
                    </a:lnTo>
                    <a:lnTo>
                      <a:pt x="644" y="60"/>
                    </a:lnTo>
                    <a:lnTo>
                      <a:pt x="644" y="60"/>
                    </a:lnTo>
                    <a:lnTo>
                      <a:pt x="636" y="62"/>
                    </a:lnTo>
                    <a:lnTo>
                      <a:pt x="628" y="64"/>
                    </a:lnTo>
                    <a:lnTo>
                      <a:pt x="622" y="68"/>
                    </a:lnTo>
                    <a:lnTo>
                      <a:pt x="614" y="74"/>
                    </a:lnTo>
                    <a:lnTo>
                      <a:pt x="610" y="80"/>
                    </a:lnTo>
                    <a:lnTo>
                      <a:pt x="604" y="88"/>
                    </a:lnTo>
                    <a:lnTo>
                      <a:pt x="596" y="108"/>
                    </a:lnTo>
                    <a:lnTo>
                      <a:pt x="590" y="130"/>
                    </a:lnTo>
                    <a:lnTo>
                      <a:pt x="586" y="156"/>
                    </a:lnTo>
                    <a:lnTo>
                      <a:pt x="584" y="184"/>
                    </a:lnTo>
                    <a:lnTo>
                      <a:pt x="584" y="212"/>
                    </a:lnTo>
                    <a:lnTo>
                      <a:pt x="584" y="212"/>
                    </a:lnTo>
                    <a:lnTo>
                      <a:pt x="586" y="278"/>
                    </a:lnTo>
                    <a:lnTo>
                      <a:pt x="592" y="344"/>
                    </a:lnTo>
                    <a:lnTo>
                      <a:pt x="596" y="394"/>
                    </a:lnTo>
                    <a:lnTo>
                      <a:pt x="598" y="414"/>
                    </a:lnTo>
                    <a:lnTo>
                      <a:pt x="598" y="414"/>
                    </a:lnTo>
                    <a:lnTo>
                      <a:pt x="588" y="420"/>
                    </a:lnTo>
                    <a:lnTo>
                      <a:pt x="580" y="428"/>
                    </a:lnTo>
                    <a:lnTo>
                      <a:pt x="574" y="442"/>
                    </a:lnTo>
                    <a:lnTo>
                      <a:pt x="568" y="458"/>
                    </a:lnTo>
                    <a:lnTo>
                      <a:pt x="564" y="476"/>
                    </a:lnTo>
                    <a:lnTo>
                      <a:pt x="564" y="498"/>
                    </a:lnTo>
                    <a:lnTo>
                      <a:pt x="564" y="520"/>
                    </a:lnTo>
                    <a:lnTo>
                      <a:pt x="568" y="544"/>
                    </a:lnTo>
                    <a:lnTo>
                      <a:pt x="568" y="544"/>
                    </a:lnTo>
                    <a:lnTo>
                      <a:pt x="576" y="566"/>
                    </a:lnTo>
                    <a:lnTo>
                      <a:pt x="584" y="588"/>
                    </a:lnTo>
                    <a:lnTo>
                      <a:pt x="594" y="606"/>
                    </a:lnTo>
                    <a:lnTo>
                      <a:pt x="606" y="622"/>
                    </a:lnTo>
                    <a:lnTo>
                      <a:pt x="618" y="634"/>
                    </a:lnTo>
                    <a:lnTo>
                      <a:pt x="630" y="642"/>
                    </a:lnTo>
                    <a:lnTo>
                      <a:pt x="642" y="646"/>
                    </a:lnTo>
                    <a:lnTo>
                      <a:pt x="646" y="646"/>
                    </a:lnTo>
                    <a:lnTo>
                      <a:pt x="652" y="646"/>
                    </a:lnTo>
                    <a:lnTo>
                      <a:pt x="652" y="646"/>
                    </a:lnTo>
                    <a:lnTo>
                      <a:pt x="656" y="666"/>
                    </a:lnTo>
                    <a:lnTo>
                      <a:pt x="666" y="710"/>
                    </a:lnTo>
                    <a:lnTo>
                      <a:pt x="674" y="736"/>
                    </a:lnTo>
                    <a:lnTo>
                      <a:pt x="682" y="760"/>
                    </a:lnTo>
                    <a:lnTo>
                      <a:pt x="692" y="780"/>
                    </a:lnTo>
                    <a:lnTo>
                      <a:pt x="696" y="790"/>
                    </a:lnTo>
                    <a:lnTo>
                      <a:pt x="702" y="796"/>
                    </a:lnTo>
                    <a:lnTo>
                      <a:pt x="702" y="796"/>
                    </a:lnTo>
                    <a:lnTo>
                      <a:pt x="702" y="888"/>
                    </a:lnTo>
                    <a:lnTo>
                      <a:pt x="702" y="888"/>
                    </a:lnTo>
                    <a:lnTo>
                      <a:pt x="702" y="900"/>
                    </a:lnTo>
                    <a:lnTo>
                      <a:pt x="700" y="910"/>
                    </a:lnTo>
                    <a:lnTo>
                      <a:pt x="698" y="920"/>
                    </a:lnTo>
                    <a:lnTo>
                      <a:pt x="692" y="932"/>
                    </a:lnTo>
                    <a:lnTo>
                      <a:pt x="682" y="942"/>
                    </a:lnTo>
                    <a:lnTo>
                      <a:pt x="668" y="952"/>
                    </a:lnTo>
                    <a:lnTo>
                      <a:pt x="648" y="964"/>
                    </a:lnTo>
                    <a:lnTo>
                      <a:pt x="622" y="974"/>
                    </a:lnTo>
                    <a:lnTo>
                      <a:pt x="622" y="974"/>
                    </a:lnTo>
                    <a:lnTo>
                      <a:pt x="544" y="1008"/>
                    </a:lnTo>
                    <a:lnTo>
                      <a:pt x="448" y="1052"/>
                    </a:lnTo>
                    <a:lnTo>
                      <a:pt x="400" y="1076"/>
                    </a:lnTo>
                    <a:lnTo>
                      <a:pt x="358" y="1098"/>
                    </a:lnTo>
                    <a:lnTo>
                      <a:pt x="324" y="1120"/>
                    </a:lnTo>
                    <a:lnTo>
                      <a:pt x="310" y="1128"/>
                    </a:lnTo>
                    <a:lnTo>
                      <a:pt x="302" y="1136"/>
                    </a:lnTo>
                    <a:lnTo>
                      <a:pt x="302" y="1136"/>
                    </a:lnTo>
                    <a:lnTo>
                      <a:pt x="290" y="1148"/>
                    </a:lnTo>
                    <a:lnTo>
                      <a:pt x="280" y="1164"/>
                    </a:lnTo>
                    <a:lnTo>
                      <a:pt x="272" y="1180"/>
                    </a:lnTo>
                    <a:lnTo>
                      <a:pt x="264" y="1198"/>
                    </a:lnTo>
                    <a:lnTo>
                      <a:pt x="250" y="1236"/>
                    </a:lnTo>
                    <a:lnTo>
                      <a:pt x="238" y="1274"/>
                    </a:lnTo>
                    <a:lnTo>
                      <a:pt x="230" y="1312"/>
                    </a:lnTo>
                    <a:lnTo>
                      <a:pt x="226" y="1344"/>
                    </a:lnTo>
                    <a:lnTo>
                      <a:pt x="222" y="1382"/>
                    </a:lnTo>
                    <a:lnTo>
                      <a:pt x="222" y="1382"/>
                    </a:lnTo>
                    <a:lnTo>
                      <a:pt x="222" y="1392"/>
                    </a:lnTo>
                    <a:lnTo>
                      <a:pt x="226" y="1400"/>
                    </a:lnTo>
                    <a:lnTo>
                      <a:pt x="234" y="1406"/>
                    </a:lnTo>
                    <a:lnTo>
                      <a:pt x="246" y="1412"/>
                    </a:lnTo>
                    <a:lnTo>
                      <a:pt x="246" y="1412"/>
                    </a:lnTo>
                    <a:lnTo>
                      <a:pt x="278" y="1420"/>
                    </a:lnTo>
                    <a:lnTo>
                      <a:pt x="324" y="1428"/>
                    </a:lnTo>
                    <a:lnTo>
                      <a:pt x="382" y="1438"/>
                    </a:lnTo>
                    <a:lnTo>
                      <a:pt x="454" y="1448"/>
                    </a:lnTo>
                    <a:lnTo>
                      <a:pt x="542" y="1456"/>
                    </a:lnTo>
                    <a:lnTo>
                      <a:pt x="642" y="1464"/>
                    </a:lnTo>
                    <a:lnTo>
                      <a:pt x="756" y="1468"/>
                    </a:lnTo>
                    <a:lnTo>
                      <a:pt x="884" y="1470"/>
                    </a:lnTo>
                    <a:lnTo>
                      <a:pt x="884" y="1470"/>
                    </a:lnTo>
                    <a:lnTo>
                      <a:pt x="1010" y="1468"/>
                    </a:lnTo>
                    <a:lnTo>
                      <a:pt x="1124" y="1464"/>
                    </a:lnTo>
                    <a:lnTo>
                      <a:pt x="1224" y="1456"/>
                    </a:lnTo>
                    <a:lnTo>
                      <a:pt x="1312" y="1448"/>
                    </a:lnTo>
                    <a:lnTo>
                      <a:pt x="1384" y="1438"/>
                    </a:lnTo>
                    <a:lnTo>
                      <a:pt x="1444" y="1428"/>
                    </a:lnTo>
                    <a:lnTo>
                      <a:pt x="1488" y="1420"/>
                    </a:lnTo>
                    <a:lnTo>
                      <a:pt x="1520" y="1412"/>
                    </a:lnTo>
                    <a:lnTo>
                      <a:pt x="1520" y="1412"/>
                    </a:lnTo>
                    <a:lnTo>
                      <a:pt x="1532" y="1406"/>
                    </a:lnTo>
                    <a:lnTo>
                      <a:pt x="1540" y="1400"/>
                    </a:lnTo>
                    <a:lnTo>
                      <a:pt x="1544" y="1392"/>
                    </a:lnTo>
                    <a:lnTo>
                      <a:pt x="1544" y="1382"/>
                    </a:lnTo>
                    <a:lnTo>
                      <a:pt x="1544" y="1382"/>
                    </a:lnTo>
                    <a:lnTo>
                      <a:pt x="1540" y="1344"/>
                    </a:lnTo>
                    <a:lnTo>
                      <a:pt x="1536" y="1312"/>
                    </a:lnTo>
                    <a:lnTo>
                      <a:pt x="1528" y="1274"/>
                    </a:lnTo>
                    <a:lnTo>
                      <a:pt x="1516" y="1236"/>
                    </a:lnTo>
                    <a:lnTo>
                      <a:pt x="1502" y="1198"/>
                    </a:lnTo>
                    <a:lnTo>
                      <a:pt x="1494" y="1180"/>
                    </a:lnTo>
                    <a:lnTo>
                      <a:pt x="1486" y="1164"/>
                    </a:lnTo>
                    <a:lnTo>
                      <a:pt x="1476" y="1148"/>
                    </a:lnTo>
                    <a:lnTo>
                      <a:pt x="1464" y="1136"/>
                    </a:lnTo>
                    <a:lnTo>
                      <a:pt x="1464" y="1136"/>
                    </a:lnTo>
                    <a:lnTo>
                      <a:pt x="1456" y="1128"/>
                    </a:lnTo>
                    <a:lnTo>
                      <a:pt x="1442" y="1120"/>
                    </a:lnTo>
                    <a:lnTo>
                      <a:pt x="1408" y="1100"/>
                    </a:lnTo>
                    <a:lnTo>
                      <a:pt x="1366" y="1076"/>
                    </a:lnTo>
                    <a:lnTo>
                      <a:pt x="1320" y="1054"/>
                    </a:lnTo>
                    <a:lnTo>
                      <a:pt x="1222" y="1008"/>
                    </a:lnTo>
                    <a:lnTo>
                      <a:pt x="1144" y="974"/>
                    </a:lnTo>
                    <a:lnTo>
                      <a:pt x="1144" y="974"/>
                    </a:lnTo>
                    <a:close/>
                  </a:path>
                </a:pathLst>
              </a:custGeom>
              <a:solidFill>
                <a:srgbClr val="FD920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20" name="Group 47">
            <a:extLst>
              <a:ext uri="{FF2B5EF4-FFF2-40B4-BE49-F238E27FC236}">
                <a16:creationId xmlns:a16="http://schemas.microsoft.com/office/drawing/2014/main" id="{D17D9006-EB49-43E9-BE9D-75FEC5B8ECA3}"/>
              </a:ext>
            </a:extLst>
          </p:cNvPr>
          <p:cNvGrpSpPr/>
          <p:nvPr/>
        </p:nvGrpSpPr>
        <p:grpSpPr>
          <a:xfrm>
            <a:off x="3291449" y="509888"/>
            <a:ext cx="2145584" cy="4139784"/>
            <a:chOff x="1547764" y="519676"/>
            <a:chExt cx="2145584" cy="4139784"/>
          </a:xfrm>
        </p:grpSpPr>
        <p:grpSp>
          <p:nvGrpSpPr>
            <p:cNvPr id="21" name="组合 14">
              <a:extLst>
                <a:ext uri="{FF2B5EF4-FFF2-40B4-BE49-F238E27FC236}">
                  <a16:creationId xmlns:a16="http://schemas.microsoft.com/office/drawing/2014/main" id="{5A55D022-AD4F-4901-BB1F-BA9F39148F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42309" y="669581"/>
              <a:ext cx="2051039" cy="3989879"/>
              <a:chOff x="815933" y="1439145"/>
              <a:chExt cx="2289884" cy="3973018"/>
            </a:xfrm>
          </p:grpSpPr>
          <p:sp>
            <p:nvSpPr>
              <p:cNvPr id="25" name="矩形 61">
                <a:extLst>
                  <a:ext uri="{FF2B5EF4-FFF2-40B4-BE49-F238E27FC236}">
                    <a16:creationId xmlns:a16="http://schemas.microsoft.com/office/drawing/2014/main" id="{E68057CB-48FC-4645-849F-DC5927D866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609137" y="653881"/>
                <a:ext cx="703476" cy="2274004"/>
              </a:xfrm>
              <a:prstGeom prst="roundRect">
                <a:avLst>
                  <a:gd name="adj" fmla="val 0"/>
                </a:avLst>
              </a:prstGeom>
              <a:solidFill>
                <a:srgbClr val="1B8BC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lIns="36000" tIns="45712" rIns="36000" bIns="45712" anchor="ctr"/>
              <a:lstStyle/>
              <a:p>
                <a:pPr algn="ctr" defTabSz="658103" eaLnBrk="0" hangingPunct="0">
                  <a:lnSpc>
                    <a:spcPct val="130000"/>
                  </a:lnSpc>
                  <a:defRPr/>
                </a:pPr>
                <a:endParaRPr lang="zh-CN" altLang="en-US" dirty="0">
                  <a:solidFill>
                    <a:srgbClr val="FFFFFF"/>
                  </a:solidFill>
                  <a:ea typeface="华文细黑" pitchFamily="2" charset="-122"/>
                  <a:cs typeface="Arial" pitchFamily="34" charset="0"/>
                </a:endParaRPr>
              </a:p>
            </p:txBody>
          </p:sp>
          <p:sp>
            <p:nvSpPr>
              <p:cNvPr id="26" name="矩形 61">
                <a:extLst>
                  <a:ext uri="{FF2B5EF4-FFF2-40B4-BE49-F238E27FC236}">
                    <a16:creationId xmlns:a16="http://schemas.microsoft.com/office/drawing/2014/main" id="{5F442A0A-CD5F-4482-A3D0-2B69979BF9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078012" y="3384358"/>
                <a:ext cx="1765726" cy="2289884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lIns="36000" tIns="45712" rIns="36000" bIns="45712" anchor="ctr"/>
              <a:lstStyle/>
              <a:p>
                <a:pPr algn="ctr" defTabSz="658103" eaLnBrk="0" hangingPunct="0">
                  <a:lnSpc>
                    <a:spcPct val="130000"/>
                  </a:lnSpc>
                  <a:defRPr/>
                </a:pPr>
                <a:endParaRPr lang="zh-CN" altLang="en-US" dirty="0">
                  <a:solidFill>
                    <a:srgbClr val="FFFFFF"/>
                  </a:solidFill>
                  <a:latin typeface="Arial" pitchFamily="34" charset="0"/>
                  <a:ea typeface="华文细黑" pitchFamily="2" charset="-122"/>
                  <a:cs typeface="Arial" pitchFamily="34" charset="0"/>
                </a:endParaRPr>
              </a:p>
            </p:txBody>
          </p:sp>
          <p:sp>
            <p:nvSpPr>
              <p:cNvPr id="27" name="矩形 38">
                <a:extLst>
                  <a:ext uri="{FF2B5EF4-FFF2-40B4-BE49-F238E27FC236}">
                    <a16:creationId xmlns:a16="http://schemas.microsoft.com/office/drawing/2014/main" id="{3C5E1B73-0A22-4D94-B567-67903CEDDE79}"/>
                  </a:ext>
                </a:extLst>
              </p:cNvPr>
              <p:cNvSpPr/>
              <p:nvPr/>
            </p:nvSpPr>
            <p:spPr>
              <a:xfrm>
                <a:off x="815933" y="3659141"/>
                <a:ext cx="2289884" cy="144507"/>
              </a:xfrm>
              <a:prstGeom prst="rect">
                <a:avLst/>
              </a:prstGeom>
              <a:gradFill flip="none" rotWithShape="1">
                <a:gsLst>
                  <a:gs pos="0">
                    <a:schemeClr val="tx1">
                      <a:lumMod val="90000"/>
                      <a:lumOff val="10000"/>
                      <a:alpha val="18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None/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矩形 12">
                <a:extLst>
                  <a:ext uri="{FF2B5EF4-FFF2-40B4-BE49-F238E27FC236}">
                    <a16:creationId xmlns:a16="http://schemas.microsoft.com/office/drawing/2014/main" id="{C2C83385-AE1C-404F-A6C4-17719CFF56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0881" y="3744813"/>
                <a:ext cx="2139988" cy="1103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133286" indent="-133286" defTabSz="684284">
                  <a:buClr>
                    <a:srgbClr val="404040"/>
                  </a:buClr>
                  <a:buSzPct val="50000"/>
                  <a:buFont typeface="Wingdings" pitchFamily="2" charset="2"/>
                  <a:buChar char="§"/>
                </a:pPr>
                <a:r>
                  <a:rPr lang="en-US" altLang="zh-CN" sz="1100" dirty="0">
                    <a:solidFill>
                      <a:schemeClr val="bg1"/>
                    </a:solidFill>
                  </a:rPr>
                  <a:t>Fixed Network</a:t>
                </a:r>
              </a:p>
              <a:p>
                <a:pPr marL="133286" indent="-133286" defTabSz="684284">
                  <a:buClr>
                    <a:srgbClr val="404040"/>
                  </a:buClr>
                  <a:buSzPct val="50000"/>
                  <a:buFont typeface="Wingdings" pitchFamily="2" charset="2"/>
                  <a:buChar char="§"/>
                </a:pPr>
                <a:r>
                  <a:rPr lang="en-US" altLang="zh-CN" sz="1100" dirty="0">
                    <a:solidFill>
                      <a:schemeClr val="bg1"/>
                    </a:solidFill>
                  </a:rPr>
                  <a:t>Wireless </a:t>
                </a:r>
                <a:r>
                  <a:rPr lang="en-US" altLang="zh-CN" sz="1100" u="sng" dirty="0">
                    <a:solidFill>
                      <a:schemeClr val="bg1"/>
                    </a:solidFill>
                  </a:rPr>
                  <a:t>Network</a:t>
                </a:r>
              </a:p>
              <a:p>
                <a:pPr marL="133286" indent="-133286" defTabSz="684284">
                  <a:buClr>
                    <a:srgbClr val="404040"/>
                  </a:buClr>
                  <a:buSzPct val="50000"/>
                  <a:buFont typeface="Wingdings" pitchFamily="2" charset="2"/>
                  <a:buChar char="§"/>
                </a:pPr>
                <a:r>
                  <a:rPr lang="en-US" altLang="zh-CN" sz="1100" dirty="0">
                    <a:solidFill>
                      <a:schemeClr val="bg1"/>
                    </a:solidFill>
                  </a:rPr>
                  <a:t>Global Services</a:t>
                </a:r>
              </a:p>
              <a:p>
                <a:pPr marL="133286" indent="-133286" defTabSz="684284">
                  <a:buClr>
                    <a:srgbClr val="404040"/>
                  </a:buClr>
                  <a:buSzPct val="50000"/>
                  <a:buFont typeface="Wingdings" pitchFamily="2" charset="2"/>
                  <a:buChar char="§"/>
                </a:pPr>
                <a:r>
                  <a:rPr lang="en-US" altLang="zh-CN" sz="1100" dirty="0">
                    <a:solidFill>
                      <a:schemeClr val="bg1"/>
                    </a:solidFill>
                  </a:rPr>
                  <a:t>Telecom Software and Core Network</a:t>
                </a:r>
              </a:p>
              <a:p>
                <a:pPr marL="133286" indent="-133286" defTabSz="684284">
                  <a:buClr>
                    <a:srgbClr val="404040"/>
                  </a:buClr>
                  <a:buSzPct val="50000"/>
                  <a:buFont typeface="Wingdings" pitchFamily="2" charset="2"/>
                  <a:buChar char="§"/>
                </a:pPr>
                <a:r>
                  <a:rPr lang="en-US" altLang="zh-CN" sz="1100" dirty="0">
                    <a:solidFill>
                      <a:schemeClr val="bg1"/>
                    </a:solidFill>
                  </a:rPr>
                  <a:t>Network Energy</a:t>
                </a:r>
              </a:p>
            </p:txBody>
          </p:sp>
          <p:sp>
            <p:nvSpPr>
              <p:cNvPr id="29" name="矩形 40">
                <a:extLst>
                  <a:ext uri="{FF2B5EF4-FFF2-40B4-BE49-F238E27FC236}">
                    <a16:creationId xmlns:a16="http://schemas.microsoft.com/office/drawing/2014/main" id="{F3ADD8A1-DAF3-478C-91FE-ECF9C02CDA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5371" y="1487631"/>
                <a:ext cx="1891009" cy="5516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buNone/>
                </a:pPr>
                <a:r>
                  <a:rPr lang="en-US" altLang="zh-CN" sz="1500" dirty="0">
                    <a:solidFill>
                      <a:srgbClr val="FFFFFF"/>
                    </a:solidFill>
                  </a:rPr>
                  <a:t>Carrier </a:t>
                </a:r>
              </a:p>
              <a:p>
                <a:pPr algn="ctr">
                  <a:buNone/>
                </a:pPr>
                <a:r>
                  <a:rPr lang="en-US" altLang="zh-CN" sz="1500" dirty="0">
                    <a:solidFill>
                      <a:srgbClr val="FFFFFF"/>
                    </a:solidFill>
                  </a:rPr>
                  <a:t>Business Group</a:t>
                </a:r>
                <a:endParaRPr lang="zh-CN" altLang="en-US" sz="1500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30" name="图片 45">
                <a:extLst>
                  <a:ext uri="{FF2B5EF4-FFF2-40B4-BE49-F238E27FC236}">
                    <a16:creationId xmlns:a16="http://schemas.microsoft.com/office/drawing/2014/main" id="{9A457ABF-F8E0-4409-A7C8-16CB6C28D8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/>
              <a:srcRect l="21539" t="12886" r="10152" b="15479"/>
              <a:stretch/>
            </p:blipFill>
            <p:spPr>
              <a:xfrm>
                <a:off x="823873" y="2114037"/>
                <a:ext cx="2274004" cy="152301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 cap="flat" cmpd="sng" algn="ctr">
                <a:noFill/>
                <a:prstDash val="solid"/>
                <a:headEnd type="none" w="med" len="med"/>
                <a:tailEnd type="none" w="med" len="med"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22" name="组合 15">
              <a:extLst>
                <a:ext uri="{FF2B5EF4-FFF2-40B4-BE49-F238E27FC236}">
                  <a16:creationId xmlns:a16="http://schemas.microsoft.com/office/drawing/2014/main" id="{86498302-B7E1-40FA-AD93-2CD56E301300}"/>
                </a:ext>
              </a:extLst>
            </p:cNvPr>
            <p:cNvGrpSpPr/>
            <p:nvPr/>
          </p:nvGrpSpPr>
          <p:grpSpPr>
            <a:xfrm>
              <a:off x="1547764" y="519676"/>
              <a:ext cx="539859" cy="540000"/>
              <a:chOff x="4513411" y="1429562"/>
              <a:chExt cx="720000" cy="720000"/>
            </a:xfrm>
          </p:grpSpPr>
          <p:sp>
            <p:nvSpPr>
              <p:cNvPr id="23" name="椭圆 85">
                <a:extLst>
                  <a:ext uri="{FF2B5EF4-FFF2-40B4-BE49-F238E27FC236}">
                    <a16:creationId xmlns:a16="http://schemas.microsoft.com/office/drawing/2014/main" id="{CA1733E4-8294-44F2-AD33-06EE8BEA1BB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513411" y="1429562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 w="1905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Arial" pitchFamily="34" charset="0"/>
                  <a:ea typeface="SimSun" pitchFamily="2" charset="-122"/>
                  <a:cs typeface="Arial" pitchFamily="34" charset="0"/>
                </a:endParaRPr>
              </a:p>
            </p:txBody>
          </p:sp>
          <p:sp>
            <p:nvSpPr>
              <p:cNvPr id="24" name="Freeform 5">
                <a:extLst>
                  <a:ext uri="{FF2B5EF4-FFF2-40B4-BE49-F238E27FC236}">
                    <a16:creationId xmlns:a16="http://schemas.microsoft.com/office/drawing/2014/main" id="{C7F218DF-FFB1-4581-B314-B1E1378FFB1C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4714448" y="1609562"/>
                <a:ext cx="317926" cy="360000"/>
              </a:xfrm>
              <a:custGeom>
                <a:avLst/>
                <a:gdLst>
                  <a:gd name="T0" fmla="*/ 244 w 2282"/>
                  <a:gd name="T1" fmla="*/ 522 h 2584"/>
                  <a:gd name="T2" fmla="*/ 374 w 2282"/>
                  <a:gd name="T3" fmla="*/ 238 h 2584"/>
                  <a:gd name="T4" fmla="*/ 440 w 2282"/>
                  <a:gd name="T5" fmla="*/ 74 h 2584"/>
                  <a:gd name="T6" fmla="*/ 328 w 2282"/>
                  <a:gd name="T7" fmla="*/ 0 h 2584"/>
                  <a:gd name="T8" fmla="*/ 170 w 2282"/>
                  <a:gd name="T9" fmla="*/ 158 h 2584"/>
                  <a:gd name="T10" fmla="*/ 26 w 2282"/>
                  <a:gd name="T11" fmla="*/ 516 h 2584"/>
                  <a:gd name="T12" fmla="*/ 4 w 2282"/>
                  <a:gd name="T13" fmla="*/ 856 h 2584"/>
                  <a:gd name="T14" fmla="*/ 102 w 2282"/>
                  <a:gd name="T15" fmla="*/ 1230 h 2584"/>
                  <a:gd name="T16" fmla="*/ 264 w 2282"/>
                  <a:gd name="T17" fmla="*/ 1486 h 2584"/>
                  <a:gd name="T18" fmla="*/ 338 w 2282"/>
                  <a:gd name="T19" fmla="*/ 1518 h 2584"/>
                  <a:gd name="T20" fmla="*/ 440 w 2282"/>
                  <a:gd name="T21" fmla="*/ 1442 h 2584"/>
                  <a:gd name="T22" fmla="*/ 374 w 2282"/>
                  <a:gd name="T23" fmla="*/ 1278 h 2584"/>
                  <a:gd name="T24" fmla="*/ 244 w 2282"/>
                  <a:gd name="T25" fmla="*/ 994 h 2584"/>
                  <a:gd name="T26" fmla="*/ 664 w 2282"/>
                  <a:gd name="T27" fmla="*/ 1192 h 2584"/>
                  <a:gd name="T28" fmla="*/ 754 w 2282"/>
                  <a:gd name="T29" fmla="*/ 1142 h 2584"/>
                  <a:gd name="T30" fmla="*/ 734 w 2282"/>
                  <a:gd name="T31" fmla="*/ 994 h 2584"/>
                  <a:gd name="T32" fmla="*/ 670 w 2282"/>
                  <a:gd name="T33" fmla="*/ 758 h 2584"/>
                  <a:gd name="T34" fmla="*/ 752 w 2282"/>
                  <a:gd name="T35" fmla="*/ 492 h 2584"/>
                  <a:gd name="T36" fmla="*/ 742 w 2282"/>
                  <a:gd name="T37" fmla="*/ 358 h 2584"/>
                  <a:gd name="T38" fmla="*/ 606 w 2282"/>
                  <a:gd name="T39" fmla="*/ 342 h 2584"/>
                  <a:gd name="T40" fmla="*/ 474 w 2282"/>
                  <a:gd name="T41" fmla="*/ 604 h 2584"/>
                  <a:gd name="T42" fmla="*/ 488 w 2282"/>
                  <a:gd name="T43" fmla="*/ 960 h 2584"/>
                  <a:gd name="T44" fmla="*/ 604 w 2282"/>
                  <a:gd name="T45" fmla="*/ 1172 h 2584"/>
                  <a:gd name="T46" fmla="*/ 1142 w 2282"/>
                  <a:gd name="T47" fmla="*/ 986 h 2584"/>
                  <a:gd name="T48" fmla="*/ 1302 w 2282"/>
                  <a:gd name="T49" fmla="*/ 920 h 2584"/>
                  <a:gd name="T50" fmla="*/ 1370 w 2282"/>
                  <a:gd name="T51" fmla="*/ 758 h 2584"/>
                  <a:gd name="T52" fmla="*/ 1318 w 2282"/>
                  <a:gd name="T53" fmla="*/ 612 h 2584"/>
                  <a:gd name="T54" fmla="*/ 1164 w 2282"/>
                  <a:gd name="T55" fmla="*/ 530 h 2584"/>
                  <a:gd name="T56" fmla="*/ 1014 w 2282"/>
                  <a:gd name="T57" fmla="*/ 568 h 2584"/>
                  <a:gd name="T58" fmla="*/ 918 w 2282"/>
                  <a:gd name="T59" fmla="*/ 712 h 2584"/>
                  <a:gd name="T60" fmla="*/ 940 w 2282"/>
                  <a:gd name="T61" fmla="*/ 866 h 2584"/>
                  <a:gd name="T62" fmla="*/ 1074 w 2282"/>
                  <a:gd name="T63" fmla="*/ 976 h 2584"/>
                  <a:gd name="T64" fmla="*/ 1994 w 2282"/>
                  <a:gd name="T65" fmla="*/ 12 h 2584"/>
                  <a:gd name="T66" fmla="*/ 1862 w 2282"/>
                  <a:gd name="T67" fmla="*/ 38 h 2584"/>
                  <a:gd name="T68" fmla="*/ 1862 w 2282"/>
                  <a:gd name="T69" fmla="*/ 174 h 2584"/>
                  <a:gd name="T70" fmla="*/ 2016 w 2282"/>
                  <a:gd name="T71" fmla="*/ 448 h 2584"/>
                  <a:gd name="T72" fmla="*/ 2068 w 2282"/>
                  <a:gd name="T73" fmla="*/ 758 h 2584"/>
                  <a:gd name="T74" fmla="*/ 2028 w 2282"/>
                  <a:gd name="T75" fmla="*/ 1032 h 2584"/>
                  <a:gd name="T76" fmla="*/ 1886 w 2282"/>
                  <a:gd name="T77" fmla="*/ 1312 h 2584"/>
                  <a:gd name="T78" fmla="*/ 1850 w 2282"/>
                  <a:gd name="T79" fmla="*/ 1460 h 2584"/>
                  <a:gd name="T80" fmla="*/ 1944 w 2282"/>
                  <a:gd name="T81" fmla="*/ 1518 h 2584"/>
                  <a:gd name="T82" fmla="*/ 2028 w 2282"/>
                  <a:gd name="T83" fmla="*/ 1478 h 2584"/>
                  <a:gd name="T84" fmla="*/ 2200 w 2282"/>
                  <a:gd name="T85" fmla="*/ 1186 h 2584"/>
                  <a:gd name="T86" fmla="*/ 2282 w 2282"/>
                  <a:gd name="T87" fmla="*/ 806 h 2584"/>
                  <a:gd name="T88" fmla="*/ 2246 w 2282"/>
                  <a:gd name="T89" fmla="*/ 468 h 2584"/>
                  <a:gd name="T90" fmla="*/ 2086 w 2282"/>
                  <a:gd name="T91" fmla="*/ 116 h 2584"/>
                  <a:gd name="T92" fmla="*/ 1518 w 2282"/>
                  <a:gd name="T93" fmla="*/ 392 h 2584"/>
                  <a:gd name="T94" fmla="*/ 1566 w 2282"/>
                  <a:gd name="T95" fmla="*/ 554 h 2584"/>
                  <a:gd name="T96" fmla="*/ 1610 w 2282"/>
                  <a:gd name="T97" fmla="*/ 794 h 2584"/>
                  <a:gd name="T98" fmla="*/ 1530 w 2282"/>
                  <a:gd name="T99" fmla="*/ 1024 h 2584"/>
                  <a:gd name="T100" fmla="*/ 1558 w 2282"/>
                  <a:gd name="T101" fmla="*/ 1172 h 2584"/>
                  <a:gd name="T102" fmla="*/ 1644 w 2282"/>
                  <a:gd name="T103" fmla="*/ 1188 h 2584"/>
                  <a:gd name="T104" fmla="*/ 1734 w 2282"/>
                  <a:gd name="T105" fmla="*/ 1102 h 2584"/>
                  <a:gd name="T106" fmla="*/ 1826 w 2282"/>
                  <a:gd name="T107" fmla="*/ 758 h 2584"/>
                  <a:gd name="T108" fmla="*/ 1706 w 2282"/>
                  <a:gd name="T109" fmla="*/ 372 h 2584"/>
                  <a:gd name="T110" fmla="*/ 1578 w 2282"/>
                  <a:gd name="T111" fmla="*/ 334 h 2584"/>
                  <a:gd name="T112" fmla="*/ 1516 w 2282"/>
                  <a:gd name="T113" fmla="*/ 2584 h 2584"/>
                  <a:gd name="T114" fmla="*/ 1378 w 2282"/>
                  <a:gd name="T115" fmla="*/ 2128 h 2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282" h="2584">
                    <a:moveTo>
                      <a:pt x="214" y="758"/>
                    </a:moveTo>
                    <a:lnTo>
                      <a:pt x="214" y="758"/>
                    </a:lnTo>
                    <a:lnTo>
                      <a:pt x="216" y="718"/>
                    </a:lnTo>
                    <a:lnTo>
                      <a:pt x="218" y="678"/>
                    </a:lnTo>
                    <a:lnTo>
                      <a:pt x="222" y="638"/>
                    </a:lnTo>
                    <a:lnTo>
                      <a:pt x="228" y="600"/>
                    </a:lnTo>
                    <a:lnTo>
                      <a:pt x="234" y="560"/>
                    </a:lnTo>
                    <a:lnTo>
                      <a:pt x="244" y="522"/>
                    </a:lnTo>
                    <a:lnTo>
                      <a:pt x="254" y="484"/>
                    </a:lnTo>
                    <a:lnTo>
                      <a:pt x="266" y="448"/>
                    </a:lnTo>
                    <a:lnTo>
                      <a:pt x="280" y="410"/>
                    </a:lnTo>
                    <a:lnTo>
                      <a:pt x="296" y="374"/>
                    </a:lnTo>
                    <a:lnTo>
                      <a:pt x="314" y="340"/>
                    </a:lnTo>
                    <a:lnTo>
                      <a:pt x="332" y="304"/>
                    </a:lnTo>
                    <a:lnTo>
                      <a:pt x="352" y="270"/>
                    </a:lnTo>
                    <a:lnTo>
                      <a:pt x="374" y="238"/>
                    </a:lnTo>
                    <a:lnTo>
                      <a:pt x="396" y="206"/>
                    </a:lnTo>
                    <a:lnTo>
                      <a:pt x="422" y="174"/>
                    </a:lnTo>
                    <a:lnTo>
                      <a:pt x="422" y="174"/>
                    </a:lnTo>
                    <a:lnTo>
                      <a:pt x="434" y="156"/>
                    </a:lnTo>
                    <a:lnTo>
                      <a:pt x="440" y="136"/>
                    </a:lnTo>
                    <a:lnTo>
                      <a:pt x="444" y="116"/>
                    </a:lnTo>
                    <a:lnTo>
                      <a:pt x="444" y="96"/>
                    </a:lnTo>
                    <a:lnTo>
                      <a:pt x="440" y="74"/>
                    </a:lnTo>
                    <a:lnTo>
                      <a:pt x="432" y="56"/>
                    </a:lnTo>
                    <a:lnTo>
                      <a:pt x="422" y="38"/>
                    </a:lnTo>
                    <a:lnTo>
                      <a:pt x="406" y="24"/>
                    </a:lnTo>
                    <a:lnTo>
                      <a:pt x="406" y="24"/>
                    </a:lnTo>
                    <a:lnTo>
                      <a:pt x="388" y="12"/>
                    </a:lnTo>
                    <a:lnTo>
                      <a:pt x="368" y="4"/>
                    </a:lnTo>
                    <a:lnTo>
                      <a:pt x="348" y="0"/>
                    </a:lnTo>
                    <a:lnTo>
                      <a:pt x="328" y="0"/>
                    </a:lnTo>
                    <a:lnTo>
                      <a:pt x="308" y="4"/>
                    </a:lnTo>
                    <a:lnTo>
                      <a:pt x="288" y="12"/>
                    </a:lnTo>
                    <a:lnTo>
                      <a:pt x="270" y="24"/>
                    </a:lnTo>
                    <a:lnTo>
                      <a:pt x="256" y="38"/>
                    </a:lnTo>
                    <a:lnTo>
                      <a:pt x="256" y="38"/>
                    </a:lnTo>
                    <a:lnTo>
                      <a:pt x="226" y="78"/>
                    </a:lnTo>
                    <a:lnTo>
                      <a:pt x="198" y="116"/>
                    </a:lnTo>
                    <a:lnTo>
                      <a:pt x="170" y="158"/>
                    </a:lnTo>
                    <a:lnTo>
                      <a:pt x="146" y="200"/>
                    </a:lnTo>
                    <a:lnTo>
                      <a:pt x="124" y="242"/>
                    </a:lnTo>
                    <a:lnTo>
                      <a:pt x="102" y="286"/>
                    </a:lnTo>
                    <a:lnTo>
                      <a:pt x="84" y="330"/>
                    </a:lnTo>
                    <a:lnTo>
                      <a:pt x="66" y="376"/>
                    </a:lnTo>
                    <a:lnTo>
                      <a:pt x="50" y="422"/>
                    </a:lnTo>
                    <a:lnTo>
                      <a:pt x="38" y="468"/>
                    </a:lnTo>
                    <a:lnTo>
                      <a:pt x="26" y="516"/>
                    </a:lnTo>
                    <a:lnTo>
                      <a:pt x="16" y="564"/>
                    </a:lnTo>
                    <a:lnTo>
                      <a:pt x="10" y="612"/>
                    </a:lnTo>
                    <a:lnTo>
                      <a:pt x="4" y="660"/>
                    </a:lnTo>
                    <a:lnTo>
                      <a:pt x="2" y="708"/>
                    </a:lnTo>
                    <a:lnTo>
                      <a:pt x="0" y="758"/>
                    </a:lnTo>
                    <a:lnTo>
                      <a:pt x="0" y="758"/>
                    </a:lnTo>
                    <a:lnTo>
                      <a:pt x="2" y="806"/>
                    </a:lnTo>
                    <a:lnTo>
                      <a:pt x="4" y="856"/>
                    </a:lnTo>
                    <a:lnTo>
                      <a:pt x="10" y="904"/>
                    </a:lnTo>
                    <a:lnTo>
                      <a:pt x="16" y="952"/>
                    </a:lnTo>
                    <a:lnTo>
                      <a:pt x="26" y="1000"/>
                    </a:lnTo>
                    <a:lnTo>
                      <a:pt x="38" y="1048"/>
                    </a:lnTo>
                    <a:lnTo>
                      <a:pt x="50" y="1094"/>
                    </a:lnTo>
                    <a:lnTo>
                      <a:pt x="66" y="1140"/>
                    </a:lnTo>
                    <a:lnTo>
                      <a:pt x="84" y="1186"/>
                    </a:lnTo>
                    <a:lnTo>
                      <a:pt x="102" y="1230"/>
                    </a:lnTo>
                    <a:lnTo>
                      <a:pt x="124" y="1274"/>
                    </a:lnTo>
                    <a:lnTo>
                      <a:pt x="146" y="1316"/>
                    </a:lnTo>
                    <a:lnTo>
                      <a:pt x="170" y="1358"/>
                    </a:lnTo>
                    <a:lnTo>
                      <a:pt x="198" y="1400"/>
                    </a:lnTo>
                    <a:lnTo>
                      <a:pt x="226" y="1440"/>
                    </a:lnTo>
                    <a:lnTo>
                      <a:pt x="256" y="1478"/>
                    </a:lnTo>
                    <a:lnTo>
                      <a:pt x="256" y="1478"/>
                    </a:lnTo>
                    <a:lnTo>
                      <a:pt x="264" y="1486"/>
                    </a:lnTo>
                    <a:lnTo>
                      <a:pt x="274" y="1494"/>
                    </a:lnTo>
                    <a:lnTo>
                      <a:pt x="282" y="1502"/>
                    </a:lnTo>
                    <a:lnTo>
                      <a:pt x="294" y="1508"/>
                    </a:lnTo>
                    <a:lnTo>
                      <a:pt x="304" y="1512"/>
                    </a:lnTo>
                    <a:lnTo>
                      <a:pt x="316" y="1514"/>
                    </a:lnTo>
                    <a:lnTo>
                      <a:pt x="326" y="1516"/>
                    </a:lnTo>
                    <a:lnTo>
                      <a:pt x="338" y="1518"/>
                    </a:lnTo>
                    <a:lnTo>
                      <a:pt x="338" y="1518"/>
                    </a:lnTo>
                    <a:lnTo>
                      <a:pt x="356" y="1516"/>
                    </a:lnTo>
                    <a:lnTo>
                      <a:pt x="374" y="1512"/>
                    </a:lnTo>
                    <a:lnTo>
                      <a:pt x="390" y="1504"/>
                    </a:lnTo>
                    <a:lnTo>
                      <a:pt x="406" y="1492"/>
                    </a:lnTo>
                    <a:lnTo>
                      <a:pt x="406" y="1492"/>
                    </a:lnTo>
                    <a:lnTo>
                      <a:pt x="422" y="1478"/>
                    </a:lnTo>
                    <a:lnTo>
                      <a:pt x="434" y="1460"/>
                    </a:lnTo>
                    <a:lnTo>
                      <a:pt x="440" y="1442"/>
                    </a:lnTo>
                    <a:lnTo>
                      <a:pt x="444" y="1420"/>
                    </a:lnTo>
                    <a:lnTo>
                      <a:pt x="446" y="1400"/>
                    </a:lnTo>
                    <a:lnTo>
                      <a:pt x="442" y="1380"/>
                    </a:lnTo>
                    <a:lnTo>
                      <a:pt x="434" y="1360"/>
                    </a:lnTo>
                    <a:lnTo>
                      <a:pt x="422" y="1342"/>
                    </a:lnTo>
                    <a:lnTo>
                      <a:pt x="422" y="1342"/>
                    </a:lnTo>
                    <a:lnTo>
                      <a:pt x="398" y="1312"/>
                    </a:lnTo>
                    <a:lnTo>
                      <a:pt x="374" y="1278"/>
                    </a:lnTo>
                    <a:lnTo>
                      <a:pt x="352" y="1246"/>
                    </a:lnTo>
                    <a:lnTo>
                      <a:pt x="332" y="1212"/>
                    </a:lnTo>
                    <a:lnTo>
                      <a:pt x="314" y="1178"/>
                    </a:lnTo>
                    <a:lnTo>
                      <a:pt x="298" y="1142"/>
                    </a:lnTo>
                    <a:lnTo>
                      <a:pt x="282" y="1106"/>
                    </a:lnTo>
                    <a:lnTo>
                      <a:pt x="268" y="1068"/>
                    </a:lnTo>
                    <a:lnTo>
                      <a:pt x="256" y="1032"/>
                    </a:lnTo>
                    <a:lnTo>
                      <a:pt x="244" y="994"/>
                    </a:lnTo>
                    <a:lnTo>
                      <a:pt x="236" y="954"/>
                    </a:lnTo>
                    <a:lnTo>
                      <a:pt x="228" y="916"/>
                    </a:lnTo>
                    <a:lnTo>
                      <a:pt x="222" y="876"/>
                    </a:lnTo>
                    <a:lnTo>
                      <a:pt x="218" y="838"/>
                    </a:lnTo>
                    <a:lnTo>
                      <a:pt x="216" y="798"/>
                    </a:lnTo>
                    <a:lnTo>
                      <a:pt x="214" y="758"/>
                    </a:lnTo>
                    <a:lnTo>
                      <a:pt x="214" y="758"/>
                    </a:lnTo>
                    <a:close/>
                    <a:moveTo>
                      <a:pt x="664" y="1192"/>
                    </a:moveTo>
                    <a:lnTo>
                      <a:pt x="664" y="1192"/>
                    </a:lnTo>
                    <a:lnTo>
                      <a:pt x="680" y="1190"/>
                    </a:lnTo>
                    <a:lnTo>
                      <a:pt x="696" y="1186"/>
                    </a:lnTo>
                    <a:lnTo>
                      <a:pt x="710" y="1180"/>
                    </a:lnTo>
                    <a:lnTo>
                      <a:pt x="726" y="1172"/>
                    </a:lnTo>
                    <a:lnTo>
                      <a:pt x="726" y="1172"/>
                    </a:lnTo>
                    <a:lnTo>
                      <a:pt x="742" y="1158"/>
                    </a:lnTo>
                    <a:lnTo>
                      <a:pt x="754" y="1142"/>
                    </a:lnTo>
                    <a:lnTo>
                      <a:pt x="764" y="1124"/>
                    </a:lnTo>
                    <a:lnTo>
                      <a:pt x="770" y="1104"/>
                    </a:lnTo>
                    <a:lnTo>
                      <a:pt x="772" y="1084"/>
                    </a:lnTo>
                    <a:lnTo>
                      <a:pt x="770" y="1064"/>
                    </a:lnTo>
                    <a:lnTo>
                      <a:pt x="764" y="1042"/>
                    </a:lnTo>
                    <a:lnTo>
                      <a:pt x="752" y="1024"/>
                    </a:lnTo>
                    <a:lnTo>
                      <a:pt x="752" y="1024"/>
                    </a:lnTo>
                    <a:lnTo>
                      <a:pt x="734" y="994"/>
                    </a:lnTo>
                    <a:lnTo>
                      <a:pt x="718" y="962"/>
                    </a:lnTo>
                    <a:lnTo>
                      <a:pt x="704" y="930"/>
                    </a:lnTo>
                    <a:lnTo>
                      <a:pt x="692" y="898"/>
                    </a:lnTo>
                    <a:lnTo>
                      <a:pt x="682" y="864"/>
                    </a:lnTo>
                    <a:lnTo>
                      <a:pt x="676" y="828"/>
                    </a:lnTo>
                    <a:lnTo>
                      <a:pt x="672" y="794"/>
                    </a:lnTo>
                    <a:lnTo>
                      <a:pt x="670" y="758"/>
                    </a:lnTo>
                    <a:lnTo>
                      <a:pt x="670" y="758"/>
                    </a:lnTo>
                    <a:lnTo>
                      <a:pt x="672" y="722"/>
                    </a:lnTo>
                    <a:lnTo>
                      <a:pt x="676" y="688"/>
                    </a:lnTo>
                    <a:lnTo>
                      <a:pt x="682" y="652"/>
                    </a:lnTo>
                    <a:lnTo>
                      <a:pt x="692" y="618"/>
                    </a:lnTo>
                    <a:lnTo>
                      <a:pt x="704" y="586"/>
                    </a:lnTo>
                    <a:lnTo>
                      <a:pt x="718" y="554"/>
                    </a:lnTo>
                    <a:lnTo>
                      <a:pt x="734" y="522"/>
                    </a:lnTo>
                    <a:lnTo>
                      <a:pt x="752" y="492"/>
                    </a:lnTo>
                    <a:lnTo>
                      <a:pt x="752" y="492"/>
                    </a:lnTo>
                    <a:lnTo>
                      <a:pt x="764" y="474"/>
                    </a:lnTo>
                    <a:lnTo>
                      <a:pt x="770" y="454"/>
                    </a:lnTo>
                    <a:lnTo>
                      <a:pt x="772" y="432"/>
                    </a:lnTo>
                    <a:lnTo>
                      <a:pt x="770" y="412"/>
                    </a:lnTo>
                    <a:lnTo>
                      <a:pt x="764" y="392"/>
                    </a:lnTo>
                    <a:lnTo>
                      <a:pt x="754" y="374"/>
                    </a:lnTo>
                    <a:lnTo>
                      <a:pt x="742" y="358"/>
                    </a:lnTo>
                    <a:lnTo>
                      <a:pt x="724" y="344"/>
                    </a:lnTo>
                    <a:lnTo>
                      <a:pt x="724" y="344"/>
                    </a:lnTo>
                    <a:lnTo>
                      <a:pt x="706" y="334"/>
                    </a:lnTo>
                    <a:lnTo>
                      <a:pt x="686" y="326"/>
                    </a:lnTo>
                    <a:lnTo>
                      <a:pt x="666" y="324"/>
                    </a:lnTo>
                    <a:lnTo>
                      <a:pt x="644" y="326"/>
                    </a:lnTo>
                    <a:lnTo>
                      <a:pt x="626" y="332"/>
                    </a:lnTo>
                    <a:lnTo>
                      <a:pt x="606" y="342"/>
                    </a:lnTo>
                    <a:lnTo>
                      <a:pt x="590" y="354"/>
                    </a:lnTo>
                    <a:lnTo>
                      <a:pt x="576" y="372"/>
                    </a:lnTo>
                    <a:lnTo>
                      <a:pt x="576" y="372"/>
                    </a:lnTo>
                    <a:lnTo>
                      <a:pt x="548" y="414"/>
                    </a:lnTo>
                    <a:lnTo>
                      <a:pt x="524" y="460"/>
                    </a:lnTo>
                    <a:lnTo>
                      <a:pt x="504" y="508"/>
                    </a:lnTo>
                    <a:lnTo>
                      <a:pt x="488" y="556"/>
                    </a:lnTo>
                    <a:lnTo>
                      <a:pt x="474" y="604"/>
                    </a:lnTo>
                    <a:lnTo>
                      <a:pt x="464" y="654"/>
                    </a:lnTo>
                    <a:lnTo>
                      <a:pt x="458" y="706"/>
                    </a:lnTo>
                    <a:lnTo>
                      <a:pt x="456" y="758"/>
                    </a:lnTo>
                    <a:lnTo>
                      <a:pt x="456" y="758"/>
                    </a:lnTo>
                    <a:lnTo>
                      <a:pt x="458" y="810"/>
                    </a:lnTo>
                    <a:lnTo>
                      <a:pt x="464" y="860"/>
                    </a:lnTo>
                    <a:lnTo>
                      <a:pt x="474" y="912"/>
                    </a:lnTo>
                    <a:lnTo>
                      <a:pt x="488" y="960"/>
                    </a:lnTo>
                    <a:lnTo>
                      <a:pt x="504" y="1008"/>
                    </a:lnTo>
                    <a:lnTo>
                      <a:pt x="524" y="1056"/>
                    </a:lnTo>
                    <a:lnTo>
                      <a:pt x="548" y="1102"/>
                    </a:lnTo>
                    <a:lnTo>
                      <a:pt x="576" y="1144"/>
                    </a:lnTo>
                    <a:lnTo>
                      <a:pt x="576" y="1144"/>
                    </a:lnTo>
                    <a:lnTo>
                      <a:pt x="584" y="1156"/>
                    </a:lnTo>
                    <a:lnTo>
                      <a:pt x="594" y="1164"/>
                    </a:lnTo>
                    <a:lnTo>
                      <a:pt x="604" y="1172"/>
                    </a:lnTo>
                    <a:lnTo>
                      <a:pt x="616" y="1180"/>
                    </a:lnTo>
                    <a:lnTo>
                      <a:pt x="628" y="1184"/>
                    </a:lnTo>
                    <a:lnTo>
                      <a:pt x="640" y="1188"/>
                    </a:lnTo>
                    <a:lnTo>
                      <a:pt x="652" y="1190"/>
                    </a:lnTo>
                    <a:lnTo>
                      <a:pt x="664" y="1192"/>
                    </a:lnTo>
                    <a:lnTo>
                      <a:pt x="664" y="1192"/>
                    </a:lnTo>
                    <a:close/>
                    <a:moveTo>
                      <a:pt x="1142" y="986"/>
                    </a:moveTo>
                    <a:lnTo>
                      <a:pt x="1142" y="986"/>
                    </a:lnTo>
                    <a:lnTo>
                      <a:pt x="1164" y="986"/>
                    </a:lnTo>
                    <a:lnTo>
                      <a:pt x="1188" y="982"/>
                    </a:lnTo>
                    <a:lnTo>
                      <a:pt x="1210" y="976"/>
                    </a:lnTo>
                    <a:lnTo>
                      <a:pt x="1230" y="968"/>
                    </a:lnTo>
                    <a:lnTo>
                      <a:pt x="1250" y="958"/>
                    </a:lnTo>
                    <a:lnTo>
                      <a:pt x="1270" y="948"/>
                    </a:lnTo>
                    <a:lnTo>
                      <a:pt x="1286" y="934"/>
                    </a:lnTo>
                    <a:lnTo>
                      <a:pt x="1302" y="920"/>
                    </a:lnTo>
                    <a:lnTo>
                      <a:pt x="1318" y="904"/>
                    </a:lnTo>
                    <a:lnTo>
                      <a:pt x="1330" y="886"/>
                    </a:lnTo>
                    <a:lnTo>
                      <a:pt x="1342" y="866"/>
                    </a:lnTo>
                    <a:lnTo>
                      <a:pt x="1352" y="846"/>
                    </a:lnTo>
                    <a:lnTo>
                      <a:pt x="1360" y="826"/>
                    </a:lnTo>
                    <a:lnTo>
                      <a:pt x="1366" y="804"/>
                    </a:lnTo>
                    <a:lnTo>
                      <a:pt x="1368" y="782"/>
                    </a:lnTo>
                    <a:lnTo>
                      <a:pt x="1370" y="758"/>
                    </a:lnTo>
                    <a:lnTo>
                      <a:pt x="1370" y="758"/>
                    </a:lnTo>
                    <a:lnTo>
                      <a:pt x="1368" y="734"/>
                    </a:lnTo>
                    <a:lnTo>
                      <a:pt x="1366" y="712"/>
                    </a:lnTo>
                    <a:lnTo>
                      <a:pt x="1360" y="690"/>
                    </a:lnTo>
                    <a:lnTo>
                      <a:pt x="1352" y="670"/>
                    </a:lnTo>
                    <a:lnTo>
                      <a:pt x="1342" y="650"/>
                    </a:lnTo>
                    <a:lnTo>
                      <a:pt x="1330" y="630"/>
                    </a:lnTo>
                    <a:lnTo>
                      <a:pt x="1318" y="612"/>
                    </a:lnTo>
                    <a:lnTo>
                      <a:pt x="1302" y="596"/>
                    </a:lnTo>
                    <a:lnTo>
                      <a:pt x="1286" y="582"/>
                    </a:lnTo>
                    <a:lnTo>
                      <a:pt x="1270" y="568"/>
                    </a:lnTo>
                    <a:lnTo>
                      <a:pt x="1250" y="558"/>
                    </a:lnTo>
                    <a:lnTo>
                      <a:pt x="1230" y="548"/>
                    </a:lnTo>
                    <a:lnTo>
                      <a:pt x="1210" y="540"/>
                    </a:lnTo>
                    <a:lnTo>
                      <a:pt x="1188" y="534"/>
                    </a:lnTo>
                    <a:lnTo>
                      <a:pt x="1164" y="530"/>
                    </a:lnTo>
                    <a:lnTo>
                      <a:pt x="1142" y="530"/>
                    </a:lnTo>
                    <a:lnTo>
                      <a:pt x="1142" y="530"/>
                    </a:lnTo>
                    <a:lnTo>
                      <a:pt x="1118" y="530"/>
                    </a:lnTo>
                    <a:lnTo>
                      <a:pt x="1096" y="534"/>
                    </a:lnTo>
                    <a:lnTo>
                      <a:pt x="1074" y="540"/>
                    </a:lnTo>
                    <a:lnTo>
                      <a:pt x="1052" y="548"/>
                    </a:lnTo>
                    <a:lnTo>
                      <a:pt x="1032" y="558"/>
                    </a:lnTo>
                    <a:lnTo>
                      <a:pt x="1014" y="568"/>
                    </a:lnTo>
                    <a:lnTo>
                      <a:pt x="996" y="582"/>
                    </a:lnTo>
                    <a:lnTo>
                      <a:pt x="980" y="596"/>
                    </a:lnTo>
                    <a:lnTo>
                      <a:pt x="966" y="612"/>
                    </a:lnTo>
                    <a:lnTo>
                      <a:pt x="952" y="630"/>
                    </a:lnTo>
                    <a:lnTo>
                      <a:pt x="940" y="650"/>
                    </a:lnTo>
                    <a:lnTo>
                      <a:pt x="932" y="670"/>
                    </a:lnTo>
                    <a:lnTo>
                      <a:pt x="924" y="690"/>
                    </a:lnTo>
                    <a:lnTo>
                      <a:pt x="918" y="712"/>
                    </a:lnTo>
                    <a:lnTo>
                      <a:pt x="914" y="734"/>
                    </a:lnTo>
                    <a:lnTo>
                      <a:pt x="914" y="758"/>
                    </a:lnTo>
                    <a:lnTo>
                      <a:pt x="914" y="758"/>
                    </a:lnTo>
                    <a:lnTo>
                      <a:pt x="914" y="782"/>
                    </a:lnTo>
                    <a:lnTo>
                      <a:pt x="918" y="804"/>
                    </a:lnTo>
                    <a:lnTo>
                      <a:pt x="924" y="826"/>
                    </a:lnTo>
                    <a:lnTo>
                      <a:pt x="932" y="846"/>
                    </a:lnTo>
                    <a:lnTo>
                      <a:pt x="940" y="866"/>
                    </a:lnTo>
                    <a:lnTo>
                      <a:pt x="952" y="886"/>
                    </a:lnTo>
                    <a:lnTo>
                      <a:pt x="966" y="904"/>
                    </a:lnTo>
                    <a:lnTo>
                      <a:pt x="980" y="920"/>
                    </a:lnTo>
                    <a:lnTo>
                      <a:pt x="996" y="934"/>
                    </a:lnTo>
                    <a:lnTo>
                      <a:pt x="1014" y="948"/>
                    </a:lnTo>
                    <a:lnTo>
                      <a:pt x="1032" y="958"/>
                    </a:lnTo>
                    <a:lnTo>
                      <a:pt x="1052" y="968"/>
                    </a:lnTo>
                    <a:lnTo>
                      <a:pt x="1074" y="976"/>
                    </a:lnTo>
                    <a:lnTo>
                      <a:pt x="1096" y="982"/>
                    </a:lnTo>
                    <a:lnTo>
                      <a:pt x="1118" y="986"/>
                    </a:lnTo>
                    <a:lnTo>
                      <a:pt x="1142" y="986"/>
                    </a:lnTo>
                    <a:lnTo>
                      <a:pt x="1142" y="986"/>
                    </a:lnTo>
                    <a:close/>
                    <a:moveTo>
                      <a:pt x="2028" y="38"/>
                    </a:moveTo>
                    <a:lnTo>
                      <a:pt x="2028" y="38"/>
                    </a:lnTo>
                    <a:lnTo>
                      <a:pt x="2012" y="24"/>
                    </a:lnTo>
                    <a:lnTo>
                      <a:pt x="1994" y="12"/>
                    </a:lnTo>
                    <a:lnTo>
                      <a:pt x="1976" y="4"/>
                    </a:lnTo>
                    <a:lnTo>
                      <a:pt x="1956" y="0"/>
                    </a:lnTo>
                    <a:lnTo>
                      <a:pt x="1936" y="0"/>
                    </a:lnTo>
                    <a:lnTo>
                      <a:pt x="1914" y="4"/>
                    </a:lnTo>
                    <a:lnTo>
                      <a:pt x="1896" y="12"/>
                    </a:lnTo>
                    <a:lnTo>
                      <a:pt x="1878" y="24"/>
                    </a:lnTo>
                    <a:lnTo>
                      <a:pt x="1878" y="24"/>
                    </a:lnTo>
                    <a:lnTo>
                      <a:pt x="1862" y="38"/>
                    </a:lnTo>
                    <a:lnTo>
                      <a:pt x="1850" y="56"/>
                    </a:lnTo>
                    <a:lnTo>
                      <a:pt x="1842" y="74"/>
                    </a:lnTo>
                    <a:lnTo>
                      <a:pt x="1838" y="96"/>
                    </a:lnTo>
                    <a:lnTo>
                      <a:pt x="1838" y="116"/>
                    </a:lnTo>
                    <a:lnTo>
                      <a:pt x="1842" y="136"/>
                    </a:lnTo>
                    <a:lnTo>
                      <a:pt x="1850" y="156"/>
                    </a:lnTo>
                    <a:lnTo>
                      <a:pt x="1862" y="174"/>
                    </a:lnTo>
                    <a:lnTo>
                      <a:pt x="1862" y="174"/>
                    </a:lnTo>
                    <a:lnTo>
                      <a:pt x="1886" y="206"/>
                    </a:lnTo>
                    <a:lnTo>
                      <a:pt x="1910" y="238"/>
                    </a:lnTo>
                    <a:lnTo>
                      <a:pt x="1932" y="270"/>
                    </a:lnTo>
                    <a:lnTo>
                      <a:pt x="1952" y="304"/>
                    </a:lnTo>
                    <a:lnTo>
                      <a:pt x="1970" y="340"/>
                    </a:lnTo>
                    <a:lnTo>
                      <a:pt x="1986" y="374"/>
                    </a:lnTo>
                    <a:lnTo>
                      <a:pt x="2002" y="410"/>
                    </a:lnTo>
                    <a:lnTo>
                      <a:pt x="2016" y="448"/>
                    </a:lnTo>
                    <a:lnTo>
                      <a:pt x="2028" y="484"/>
                    </a:lnTo>
                    <a:lnTo>
                      <a:pt x="2038" y="522"/>
                    </a:lnTo>
                    <a:lnTo>
                      <a:pt x="2048" y="560"/>
                    </a:lnTo>
                    <a:lnTo>
                      <a:pt x="2056" y="600"/>
                    </a:lnTo>
                    <a:lnTo>
                      <a:pt x="2062" y="638"/>
                    </a:lnTo>
                    <a:lnTo>
                      <a:pt x="2066" y="678"/>
                    </a:lnTo>
                    <a:lnTo>
                      <a:pt x="2068" y="718"/>
                    </a:lnTo>
                    <a:lnTo>
                      <a:pt x="2068" y="758"/>
                    </a:lnTo>
                    <a:lnTo>
                      <a:pt x="2068" y="758"/>
                    </a:lnTo>
                    <a:lnTo>
                      <a:pt x="2068" y="798"/>
                    </a:lnTo>
                    <a:lnTo>
                      <a:pt x="2066" y="838"/>
                    </a:lnTo>
                    <a:lnTo>
                      <a:pt x="2062" y="876"/>
                    </a:lnTo>
                    <a:lnTo>
                      <a:pt x="2056" y="916"/>
                    </a:lnTo>
                    <a:lnTo>
                      <a:pt x="2048" y="954"/>
                    </a:lnTo>
                    <a:lnTo>
                      <a:pt x="2038" y="994"/>
                    </a:lnTo>
                    <a:lnTo>
                      <a:pt x="2028" y="1032"/>
                    </a:lnTo>
                    <a:lnTo>
                      <a:pt x="2016" y="1068"/>
                    </a:lnTo>
                    <a:lnTo>
                      <a:pt x="2002" y="1106"/>
                    </a:lnTo>
                    <a:lnTo>
                      <a:pt x="1986" y="1142"/>
                    </a:lnTo>
                    <a:lnTo>
                      <a:pt x="1968" y="1178"/>
                    </a:lnTo>
                    <a:lnTo>
                      <a:pt x="1950" y="1212"/>
                    </a:lnTo>
                    <a:lnTo>
                      <a:pt x="1930" y="1246"/>
                    </a:lnTo>
                    <a:lnTo>
                      <a:pt x="1908" y="1278"/>
                    </a:lnTo>
                    <a:lnTo>
                      <a:pt x="1886" y="1312"/>
                    </a:lnTo>
                    <a:lnTo>
                      <a:pt x="1862" y="1342"/>
                    </a:lnTo>
                    <a:lnTo>
                      <a:pt x="1862" y="1342"/>
                    </a:lnTo>
                    <a:lnTo>
                      <a:pt x="1850" y="1360"/>
                    </a:lnTo>
                    <a:lnTo>
                      <a:pt x="1842" y="1380"/>
                    </a:lnTo>
                    <a:lnTo>
                      <a:pt x="1838" y="1400"/>
                    </a:lnTo>
                    <a:lnTo>
                      <a:pt x="1838" y="1420"/>
                    </a:lnTo>
                    <a:lnTo>
                      <a:pt x="1842" y="1442"/>
                    </a:lnTo>
                    <a:lnTo>
                      <a:pt x="1850" y="1460"/>
                    </a:lnTo>
                    <a:lnTo>
                      <a:pt x="1862" y="1478"/>
                    </a:lnTo>
                    <a:lnTo>
                      <a:pt x="1876" y="1492"/>
                    </a:lnTo>
                    <a:lnTo>
                      <a:pt x="1876" y="1492"/>
                    </a:lnTo>
                    <a:lnTo>
                      <a:pt x="1892" y="1504"/>
                    </a:lnTo>
                    <a:lnTo>
                      <a:pt x="1910" y="1512"/>
                    </a:lnTo>
                    <a:lnTo>
                      <a:pt x="1926" y="1516"/>
                    </a:lnTo>
                    <a:lnTo>
                      <a:pt x="1944" y="1518"/>
                    </a:lnTo>
                    <a:lnTo>
                      <a:pt x="1944" y="1518"/>
                    </a:lnTo>
                    <a:lnTo>
                      <a:pt x="1956" y="1516"/>
                    </a:lnTo>
                    <a:lnTo>
                      <a:pt x="1968" y="1514"/>
                    </a:lnTo>
                    <a:lnTo>
                      <a:pt x="1978" y="1512"/>
                    </a:lnTo>
                    <a:lnTo>
                      <a:pt x="1990" y="1508"/>
                    </a:lnTo>
                    <a:lnTo>
                      <a:pt x="2000" y="1502"/>
                    </a:lnTo>
                    <a:lnTo>
                      <a:pt x="2010" y="1494"/>
                    </a:lnTo>
                    <a:lnTo>
                      <a:pt x="2020" y="1486"/>
                    </a:lnTo>
                    <a:lnTo>
                      <a:pt x="2028" y="1478"/>
                    </a:lnTo>
                    <a:lnTo>
                      <a:pt x="2028" y="1478"/>
                    </a:lnTo>
                    <a:lnTo>
                      <a:pt x="2058" y="1440"/>
                    </a:lnTo>
                    <a:lnTo>
                      <a:pt x="2086" y="1400"/>
                    </a:lnTo>
                    <a:lnTo>
                      <a:pt x="2112" y="1358"/>
                    </a:lnTo>
                    <a:lnTo>
                      <a:pt x="2136" y="1316"/>
                    </a:lnTo>
                    <a:lnTo>
                      <a:pt x="2160" y="1274"/>
                    </a:lnTo>
                    <a:lnTo>
                      <a:pt x="2180" y="1230"/>
                    </a:lnTo>
                    <a:lnTo>
                      <a:pt x="2200" y="1186"/>
                    </a:lnTo>
                    <a:lnTo>
                      <a:pt x="2216" y="1140"/>
                    </a:lnTo>
                    <a:lnTo>
                      <a:pt x="2232" y="1094"/>
                    </a:lnTo>
                    <a:lnTo>
                      <a:pt x="2246" y="1048"/>
                    </a:lnTo>
                    <a:lnTo>
                      <a:pt x="2256" y="1000"/>
                    </a:lnTo>
                    <a:lnTo>
                      <a:pt x="2266" y="952"/>
                    </a:lnTo>
                    <a:lnTo>
                      <a:pt x="2274" y="904"/>
                    </a:lnTo>
                    <a:lnTo>
                      <a:pt x="2278" y="856"/>
                    </a:lnTo>
                    <a:lnTo>
                      <a:pt x="2282" y="806"/>
                    </a:lnTo>
                    <a:lnTo>
                      <a:pt x="2282" y="758"/>
                    </a:lnTo>
                    <a:lnTo>
                      <a:pt x="2282" y="758"/>
                    </a:lnTo>
                    <a:lnTo>
                      <a:pt x="2282" y="708"/>
                    </a:lnTo>
                    <a:lnTo>
                      <a:pt x="2278" y="660"/>
                    </a:lnTo>
                    <a:lnTo>
                      <a:pt x="2274" y="612"/>
                    </a:lnTo>
                    <a:lnTo>
                      <a:pt x="2266" y="564"/>
                    </a:lnTo>
                    <a:lnTo>
                      <a:pt x="2256" y="516"/>
                    </a:lnTo>
                    <a:lnTo>
                      <a:pt x="2246" y="468"/>
                    </a:lnTo>
                    <a:lnTo>
                      <a:pt x="2232" y="422"/>
                    </a:lnTo>
                    <a:lnTo>
                      <a:pt x="2216" y="376"/>
                    </a:lnTo>
                    <a:lnTo>
                      <a:pt x="2200" y="330"/>
                    </a:lnTo>
                    <a:lnTo>
                      <a:pt x="2180" y="286"/>
                    </a:lnTo>
                    <a:lnTo>
                      <a:pt x="2160" y="242"/>
                    </a:lnTo>
                    <a:lnTo>
                      <a:pt x="2136" y="200"/>
                    </a:lnTo>
                    <a:lnTo>
                      <a:pt x="2112" y="158"/>
                    </a:lnTo>
                    <a:lnTo>
                      <a:pt x="2086" y="116"/>
                    </a:lnTo>
                    <a:lnTo>
                      <a:pt x="2058" y="78"/>
                    </a:lnTo>
                    <a:lnTo>
                      <a:pt x="2028" y="38"/>
                    </a:lnTo>
                    <a:lnTo>
                      <a:pt x="2028" y="38"/>
                    </a:lnTo>
                    <a:close/>
                    <a:moveTo>
                      <a:pt x="1558" y="344"/>
                    </a:moveTo>
                    <a:lnTo>
                      <a:pt x="1558" y="344"/>
                    </a:lnTo>
                    <a:lnTo>
                      <a:pt x="1542" y="358"/>
                    </a:lnTo>
                    <a:lnTo>
                      <a:pt x="1528" y="374"/>
                    </a:lnTo>
                    <a:lnTo>
                      <a:pt x="1518" y="392"/>
                    </a:lnTo>
                    <a:lnTo>
                      <a:pt x="1514" y="412"/>
                    </a:lnTo>
                    <a:lnTo>
                      <a:pt x="1512" y="432"/>
                    </a:lnTo>
                    <a:lnTo>
                      <a:pt x="1514" y="454"/>
                    </a:lnTo>
                    <a:lnTo>
                      <a:pt x="1520" y="474"/>
                    </a:lnTo>
                    <a:lnTo>
                      <a:pt x="1530" y="492"/>
                    </a:lnTo>
                    <a:lnTo>
                      <a:pt x="1530" y="492"/>
                    </a:lnTo>
                    <a:lnTo>
                      <a:pt x="1550" y="522"/>
                    </a:lnTo>
                    <a:lnTo>
                      <a:pt x="1566" y="554"/>
                    </a:lnTo>
                    <a:lnTo>
                      <a:pt x="1580" y="586"/>
                    </a:lnTo>
                    <a:lnTo>
                      <a:pt x="1592" y="618"/>
                    </a:lnTo>
                    <a:lnTo>
                      <a:pt x="1600" y="652"/>
                    </a:lnTo>
                    <a:lnTo>
                      <a:pt x="1606" y="688"/>
                    </a:lnTo>
                    <a:lnTo>
                      <a:pt x="1610" y="722"/>
                    </a:lnTo>
                    <a:lnTo>
                      <a:pt x="1612" y="758"/>
                    </a:lnTo>
                    <a:lnTo>
                      <a:pt x="1612" y="758"/>
                    </a:lnTo>
                    <a:lnTo>
                      <a:pt x="1610" y="794"/>
                    </a:lnTo>
                    <a:lnTo>
                      <a:pt x="1606" y="828"/>
                    </a:lnTo>
                    <a:lnTo>
                      <a:pt x="1600" y="864"/>
                    </a:lnTo>
                    <a:lnTo>
                      <a:pt x="1592" y="898"/>
                    </a:lnTo>
                    <a:lnTo>
                      <a:pt x="1580" y="930"/>
                    </a:lnTo>
                    <a:lnTo>
                      <a:pt x="1566" y="962"/>
                    </a:lnTo>
                    <a:lnTo>
                      <a:pt x="1548" y="994"/>
                    </a:lnTo>
                    <a:lnTo>
                      <a:pt x="1530" y="1024"/>
                    </a:lnTo>
                    <a:lnTo>
                      <a:pt x="1530" y="1024"/>
                    </a:lnTo>
                    <a:lnTo>
                      <a:pt x="1520" y="1042"/>
                    </a:lnTo>
                    <a:lnTo>
                      <a:pt x="1514" y="1064"/>
                    </a:lnTo>
                    <a:lnTo>
                      <a:pt x="1512" y="1084"/>
                    </a:lnTo>
                    <a:lnTo>
                      <a:pt x="1514" y="1104"/>
                    </a:lnTo>
                    <a:lnTo>
                      <a:pt x="1518" y="1124"/>
                    </a:lnTo>
                    <a:lnTo>
                      <a:pt x="1528" y="1142"/>
                    </a:lnTo>
                    <a:lnTo>
                      <a:pt x="1542" y="1158"/>
                    </a:lnTo>
                    <a:lnTo>
                      <a:pt x="1558" y="1172"/>
                    </a:lnTo>
                    <a:lnTo>
                      <a:pt x="1558" y="1172"/>
                    </a:lnTo>
                    <a:lnTo>
                      <a:pt x="1572" y="1180"/>
                    </a:lnTo>
                    <a:lnTo>
                      <a:pt x="1588" y="1186"/>
                    </a:lnTo>
                    <a:lnTo>
                      <a:pt x="1602" y="1190"/>
                    </a:lnTo>
                    <a:lnTo>
                      <a:pt x="1618" y="1192"/>
                    </a:lnTo>
                    <a:lnTo>
                      <a:pt x="1618" y="1192"/>
                    </a:lnTo>
                    <a:lnTo>
                      <a:pt x="1630" y="1190"/>
                    </a:lnTo>
                    <a:lnTo>
                      <a:pt x="1644" y="1188"/>
                    </a:lnTo>
                    <a:lnTo>
                      <a:pt x="1656" y="1184"/>
                    </a:lnTo>
                    <a:lnTo>
                      <a:pt x="1668" y="1180"/>
                    </a:lnTo>
                    <a:lnTo>
                      <a:pt x="1678" y="1172"/>
                    </a:lnTo>
                    <a:lnTo>
                      <a:pt x="1688" y="1164"/>
                    </a:lnTo>
                    <a:lnTo>
                      <a:pt x="1698" y="1156"/>
                    </a:lnTo>
                    <a:lnTo>
                      <a:pt x="1706" y="1144"/>
                    </a:lnTo>
                    <a:lnTo>
                      <a:pt x="1706" y="1144"/>
                    </a:lnTo>
                    <a:lnTo>
                      <a:pt x="1734" y="1102"/>
                    </a:lnTo>
                    <a:lnTo>
                      <a:pt x="1758" y="1056"/>
                    </a:lnTo>
                    <a:lnTo>
                      <a:pt x="1778" y="1008"/>
                    </a:lnTo>
                    <a:lnTo>
                      <a:pt x="1796" y="960"/>
                    </a:lnTo>
                    <a:lnTo>
                      <a:pt x="1808" y="912"/>
                    </a:lnTo>
                    <a:lnTo>
                      <a:pt x="1818" y="860"/>
                    </a:lnTo>
                    <a:lnTo>
                      <a:pt x="1824" y="810"/>
                    </a:lnTo>
                    <a:lnTo>
                      <a:pt x="1826" y="758"/>
                    </a:lnTo>
                    <a:lnTo>
                      <a:pt x="1826" y="758"/>
                    </a:lnTo>
                    <a:lnTo>
                      <a:pt x="1824" y="706"/>
                    </a:lnTo>
                    <a:lnTo>
                      <a:pt x="1818" y="654"/>
                    </a:lnTo>
                    <a:lnTo>
                      <a:pt x="1810" y="604"/>
                    </a:lnTo>
                    <a:lnTo>
                      <a:pt x="1796" y="556"/>
                    </a:lnTo>
                    <a:lnTo>
                      <a:pt x="1778" y="508"/>
                    </a:lnTo>
                    <a:lnTo>
                      <a:pt x="1758" y="460"/>
                    </a:lnTo>
                    <a:lnTo>
                      <a:pt x="1734" y="414"/>
                    </a:lnTo>
                    <a:lnTo>
                      <a:pt x="1706" y="372"/>
                    </a:lnTo>
                    <a:lnTo>
                      <a:pt x="1706" y="372"/>
                    </a:lnTo>
                    <a:lnTo>
                      <a:pt x="1692" y="354"/>
                    </a:lnTo>
                    <a:lnTo>
                      <a:pt x="1676" y="342"/>
                    </a:lnTo>
                    <a:lnTo>
                      <a:pt x="1658" y="332"/>
                    </a:lnTo>
                    <a:lnTo>
                      <a:pt x="1638" y="326"/>
                    </a:lnTo>
                    <a:lnTo>
                      <a:pt x="1618" y="324"/>
                    </a:lnTo>
                    <a:lnTo>
                      <a:pt x="1598" y="326"/>
                    </a:lnTo>
                    <a:lnTo>
                      <a:pt x="1578" y="334"/>
                    </a:lnTo>
                    <a:lnTo>
                      <a:pt x="1558" y="344"/>
                    </a:lnTo>
                    <a:lnTo>
                      <a:pt x="1558" y="344"/>
                    </a:lnTo>
                    <a:close/>
                    <a:moveTo>
                      <a:pt x="1004" y="1100"/>
                    </a:moveTo>
                    <a:lnTo>
                      <a:pt x="560" y="2584"/>
                    </a:lnTo>
                    <a:lnTo>
                      <a:pt x="768" y="2584"/>
                    </a:lnTo>
                    <a:lnTo>
                      <a:pt x="836" y="2356"/>
                    </a:lnTo>
                    <a:lnTo>
                      <a:pt x="1446" y="2356"/>
                    </a:lnTo>
                    <a:lnTo>
                      <a:pt x="1516" y="2584"/>
                    </a:lnTo>
                    <a:lnTo>
                      <a:pt x="1724" y="2584"/>
                    </a:lnTo>
                    <a:lnTo>
                      <a:pt x="1278" y="1100"/>
                    </a:lnTo>
                    <a:lnTo>
                      <a:pt x="1004" y="1100"/>
                    </a:lnTo>
                    <a:close/>
                    <a:moveTo>
                      <a:pt x="1142" y="1338"/>
                    </a:moveTo>
                    <a:lnTo>
                      <a:pt x="1242" y="1670"/>
                    </a:lnTo>
                    <a:lnTo>
                      <a:pt x="1042" y="1670"/>
                    </a:lnTo>
                    <a:lnTo>
                      <a:pt x="1142" y="1338"/>
                    </a:lnTo>
                    <a:close/>
                    <a:moveTo>
                      <a:pt x="1378" y="2128"/>
                    </a:moveTo>
                    <a:lnTo>
                      <a:pt x="904" y="2128"/>
                    </a:lnTo>
                    <a:lnTo>
                      <a:pt x="974" y="1900"/>
                    </a:lnTo>
                    <a:lnTo>
                      <a:pt x="1310" y="1900"/>
                    </a:lnTo>
                    <a:lnTo>
                      <a:pt x="1378" y="2128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31" name="Group 44">
            <a:extLst>
              <a:ext uri="{FF2B5EF4-FFF2-40B4-BE49-F238E27FC236}">
                <a16:creationId xmlns:a16="http://schemas.microsoft.com/office/drawing/2014/main" id="{570215AD-B50F-4820-929D-0E94FFDB5B70}"/>
              </a:ext>
            </a:extLst>
          </p:cNvPr>
          <p:cNvGrpSpPr/>
          <p:nvPr/>
        </p:nvGrpSpPr>
        <p:grpSpPr>
          <a:xfrm>
            <a:off x="5675464" y="493109"/>
            <a:ext cx="2103842" cy="4157282"/>
            <a:chOff x="3747222" y="502897"/>
            <a:chExt cx="2103842" cy="4157282"/>
          </a:xfrm>
        </p:grpSpPr>
        <p:grpSp>
          <p:nvGrpSpPr>
            <p:cNvPr id="32" name="组合 15">
              <a:extLst>
                <a:ext uri="{FF2B5EF4-FFF2-40B4-BE49-F238E27FC236}">
                  <a16:creationId xmlns:a16="http://schemas.microsoft.com/office/drawing/2014/main" id="{3F43BD55-1053-41EF-B717-1E23B0508F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00024" y="656776"/>
              <a:ext cx="2051040" cy="4003403"/>
              <a:chOff x="3223738" y="1425964"/>
              <a:chExt cx="2289885" cy="4227959"/>
            </a:xfrm>
          </p:grpSpPr>
          <p:sp>
            <p:nvSpPr>
              <p:cNvPr id="36" name="矩形 61">
                <a:extLst>
                  <a:ext uri="{FF2B5EF4-FFF2-40B4-BE49-F238E27FC236}">
                    <a16:creationId xmlns:a16="http://schemas.microsoft.com/office/drawing/2014/main" id="{89EDA295-B412-4CAF-AF5F-15BF14DD93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017141" y="640501"/>
                <a:ext cx="703078" cy="2274004"/>
              </a:xfrm>
              <a:prstGeom prst="roundRect">
                <a:avLst>
                  <a:gd name="adj" fmla="val 0"/>
                </a:avLst>
              </a:prstGeom>
              <a:solidFill>
                <a:srgbClr val="11AF4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lIns="36000" tIns="45712" rIns="36000" bIns="45712" anchor="ctr"/>
              <a:lstStyle/>
              <a:p>
                <a:pPr algn="ctr" defTabSz="658103" eaLnBrk="0" hangingPunct="0">
                  <a:lnSpc>
                    <a:spcPct val="130000"/>
                  </a:lnSpc>
                  <a:defRPr/>
                </a:pPr>
                <a:endParaRPr lang="zh-CN" altLang="en-US" dirty="0">
                  <a:solidFill>
                    <a:srgbClr val="FFFFFF"/>
                  </a:solidFill>
                  <a:ea typeface="华文细黑" pitchFamily="2" charset="-122"/>
                  <a:cs typeface="Arial" pitchFamily="34" charset="0"/>
                </a:endParaRPr>
              </a:p>
            </p:txBody>
          </p:sp>
          <p:sp>
            <p:nvSpPr>
              <p:cNvPr id="37" name="矩形 61">
                <a:extLst>
                  <a:ext uri="{FF2B5EF4-FFF2-40B4-BE49-F238E27FC236}">
                    <a16:creationId xmlns:a16="http://schemas.microsoft.com/office/drawing/2014/main" id="{68D05182-6334-461A-81CE-111B606766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364866" y="3505167"/>
                <a:ext cx="2007628" cy="2289884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lIns="36000" tIns="45712" rIns="36000" bIns="45712" anchor="ctr"/>
              <a:lstStyle/>
              <a:p>
                <a:pPr algn="ctr" defTabSz="658103" eaLnBrk="0" hangingPunct="0">
                  <a:lnSpc>
                    <a:spcPct val="130000"/>
                  </a:lnSpc>
                  <a:defRPr/>
                </a:pPr>
                <a:endParaRPr lang="zh-CN" altLang="en-US" dirty="0">
                  <a:solidFill>
                    <a:srgbClr val="FFFFFF"/>
                  </a:solidFill>
                  <a:latin typeface="Arial" pitchFamily="34" charset="0"/>
                  <a:ea typeface="华文细黑" pitchFamily="2" charset="-122"/>
                  <a:cs typeface="Arial" pitchFamily="34" charset="0"/>
                </a:endParaRPr>
              </a:p>
            </p:txBody>
          </p:sp>
          <p:sp>
            <p:nvSpPr>
              <p:cNvPr id="38" name="矩形 52">
                <a:extLst>
                  <a:ext uri="{FF2B5EF4-FFF2-40B4-BE49-F238E27FC236}">
                    <a16:creationId xmlns:a16="http://schemas.microsoft.com/office/drawing/2014/main" id="{F3A471F6-7E60-43D1-AA66-29E4220264DE}"/>
                  </a:ext>
                </a:extLst>
              </p:cNvPr>
              <p:cNvSpPr/>
              <p:nvPr/>
            </p:nvSpPr>
            <p:spPr>
              <a:xfrm>
                <a:off x="3223739" y="3646296"/>
                <a:ext cx="2289884" cy="144425"/>
              </a:xfrm>
              <a:prstGeom prst="rect">
                <a:avLst/>
              </a:prstGeom>
              <a:gradFill flip="none" rotWithShape="1">
                <a:gsLst>
                  <a:gs pos="0">
                    <a:schemeClr val="tx1">
                      <a:lumMod val="90000"/>
                      <a:lumOff val="10000"/>
                      <a:alpha val="18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None/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矩形 12">
                <a:extLst>
                  <a:ext uri="{FF2B5EF4-FFF2-40B4-BE49-F238E27FC236}">
                    <a16:creationId xmlns:a16="http://schemas.microsoft.com/office/drawing/2014/main" id="{B8504D76-AB08-43B7-8E40-726654DD5D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1003" y="3880445"/>
                <a:ext cx="2275356" cy="1170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133286" indent="-133286" defTabSz="684284">
                  <a:buClr>
                    <a:srgbClr val="404040"/>
                  </a:buClr>
                  <a:buSzPct val="50000"/>
                  <a:buFont typeface="Wingdings" pitchFamily="2" charset="2"/>
                  <a:buChar char="§"/>
                </a:pPr>
                <a:r>
                  <a:rPr lang="en-US" altLang="zh-CN" sz="1100" dirty="0">
                    <a:solidFill>
                      <a:schemeClr val="bg1"/>
                    </a:solidFill>
                  </a:rPr>
                  <a:t>Enterprise  Networking </a:t>
                </a:r>
              </a:p>
              <a:p>
                <a:pPr marL="133286" indent="-133286" defTabSz="684284">
                  <a:buClr>
                    <a:srgbClr val="404040"/>
                  </a:buClr>
                  <a:buSzPct val="50000"/>
                  <a:buFont typeface="Wingdings" pitchFamily="2" charset="2"/>
                  <a:buChar char="§"/>
                </a:pPr>
                <a:r>
                  <a:rPr lang="en-US" altLang="zh-CN" sz="1100" dirty="0">
                    <a:solidFill>
                      <a:schemeClr val="bg1"/>
                    </a:solidFill>
                  </a:rPr>
                  <a:t>Cloud Computing and Data Centers</a:t>
                </a:r>
              </a:p>
              <a:p>
                <a:pPr marL="133286" indent="-133286" defTabSz="684284">
                  <a:buClr>
                    <a:srgbClr val="404040"/>
                  </a:buClr>
                  <a:buSzPct val="50000"/>
                  <a:buFont typeface="Wingdings" pitchFamily="2" charset="2"/>
                  <a:buChar char="§"/>
                </a:pPr>
                <a:r>
                  <a:rPr lang="en-US" altLang="zh-CN" sz="1100" dirty="0">
                    <a:solidFill>
                      <a:schemeClr val="bg1"/>
                    </a:solidFill>
                  </a:rPr>
                  <a:t>UC&amp;C</a:t>
                </a:r>
              </a:p>
              <a:p>
                <a:pPr marL="133286" indent="-133286" defTabSz="684284">
                  <a:buClr>
                    <a:srgbClr val="404040"/>
                  </a:buClr>
                  <a:buSzPct val="50000"/>
                  <a:buFont typeface="Wingdings" pitchFamily="2" charset="2"/>
                  <a:buChar char="§"/>
                </a:pPr>
                <a:r>
                  <a:rPr lang="en-US" altLang="zh-CN" sz="1100" dirty="0">
                    <a:solidFill>
                      <a:schemeClr val="bg1"/>
                    </a:solidFill>
                  </a:rPr>
                  <a:t>Management and Tools</a:t>
                </a:r>
              </a:p>
              <a:p>
                <a:pPr marL="133286" indent="-133286" defTabSz="684284">
                  <a:buClr>
                    <a:srgbClr val="404040"/>
                  </a:buClr>
                  <a:buSzPct val="50000"/>
                  <a:buFont typeface="Wingdings" pitchFamily="2" charset="2"/>
                  <a:buChar char="§"/>
                </a:pPr>
                <a:r>
                  <a:rPr lang="en-US" altLang="zh-CN" sz="1100" dirty="0">
                    <a:solidFill>
                      <a:schemeClr val="bg1"/>
                    </a:solidFill>
                  </a:rPr>
                  <a:t>Wireless</a:t>
                </a:r>
              </a:p>
            </p:txBody>
          </p:sp>
          <p:sp>
            <p:nvSpPr>
              <p:cNvPr id="40" name="矩形 54">
                <a:extLst>
                  <a:ext uri="{FF2B5EF4-FFF2-40B4-BE49-F238E27FC236}">
                    <a16:creationId xmlns:a16="http://schemas.microsoft.com/office/drawing/2014/main" id="{78B1BB16-1105-49A3-BF26-7AF0BF81EB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3177" y="1512551"/>
                <a:ext cx="1891008" cy="5363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buSzPct val="80000"/>
                  <a:buNone/>
                </a:pPr>
                <a:r>
                  <a:rPr lang="en-US" altLang="zh-CN" sz="1500" dirty="0">
                    <a:solidFill>
                      <a:srgbClr val="FFFFFF"/>
                    </a:solidFill>
                    <a:ea typeface="SimHei" pitchFamily="49" charset="-122"/>
                  </a:rPr>
                  <a:t>Enterprise </a:t>
                </a:r>
              </a:p>
              <a:p>
                <a:pPr algn="ctr">
                  <a:lnSpc>
                    <a:spcPct val="90000"/>
                  </a:lnSpc>
                  <a:buSzPct val="80000"/>
                  <a:buNone/>
                </a:pPr>
                <a:r>
                  <a:rPr lang="en-US" altLang="zh-CN" sz="1500" dirty="0">
                    <a:solidFill>
                      <a:srgbClr val="FFFFFF"/>
                    </a:solidFill>
                    <a:ea typeface="SimHei" pitchFamily="49" charset="-122"/>
                  </a:rPr>
                  <a:t>Business Group</a:t>
                </a:r>
              </a:p>
            </p:txBody>
          </p:sp>
          <p:pic>
            <p:nvPicPr>
              <p:cNvPr id="41" name="Picture 3" descr="D:\2012年-设计文件夹\12月份\王佳亦-视讯彩页\智真彩页图片\智真彩页图片\英文版高清图片\TP3006\海外版智真应用场景照片（5）.jpg">
                <a:extLst>
                  <a:ext uri="{FF2B5EF4-FFF2-40B4-BE49-F238E27FC236}">
                    <a16:creationId xmlns:a16="http://schemas.microsoft.com/office/drawing/2014/main" id="{C562701B-B07C-4B97-8FD3-B9EA33C238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/>
              <a:srcRect/>
              <a:stretch/>
            </p:blipFill>
            <p:spPr bwMode="auto">
              <a:xfrm>
                <a:off x="3231678" y="2114758"/>
                <a:ext cx="2274004" cy="1656532"/>
              </a:xfrm>
              <a:prstGeom prst="rect">
                <a:avLst/>
              </a:prstGeom>
              <a:solidFill>
                <a:srgbClr val="11AF42"/>
              </a:solidFill>
              <a:ln w="38100" cap="flat" cmpd="sng" algn="ctr">
                <a:noFill/>
                <a:prstDash val="solid"/>
                <a:headEnd type="none" w="med" len="med"/>
                <a:tailEnd type="none" w="med" len="med"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  <a:extLst/>
            </p:spPr>
          </p:pic>
        </p:grpSp>
        <p:grpSp>
          <p:nvGrpSpPr>
            <p:cNvPr id="33" name="组合 35">
              <a:extLst>
                <a:ext uri="{FF2B5EF4-FFF2-40B4-BE49-F238E27FC236}">
                  <a16:creationId xmlns:a16="http://schemas.microsoft.com/office/drawing/2014/main" id="{CB48F1F0-3490-4F94-8D20-959023500AAC}"/>
                </a:ext>
              </a:extLst>
            </p:cNvPr>
            <p:cNvGrpSpPr/>
            <p:nvPr/>
          </p:nvGrpSpPr>
          <p:grpSpPr>
            <a:xfrm>
              <a:off x="3747222" y="502897"/>
              <a:ext cx="539859" cy="540000"/>
              <a:chOff x="9389154" y="1989682"/>
              <a:chExt cx="720000" cy="720000"/>
            </a:xfrm>
          </p:grpSpPr>
          <p:sp>
            <p:nvSpPr>
              <p:cNvPr id="34" name="椭圆 95">
                <a:extLst>
                  <a:ext uri="{FF2B5EF4-FFF2-40B4-BE49-F238E27FC236}">
                    <a16:creationId xmlns:a16="http://schemas.microsoft.com/office/drawing/2014/main" id="{D1C56730-0FC2-42D9-8CB7-FA60A709BF8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389154" y="1989682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 w="19050" cap="flat" cmpd="sng" algn="ctr">
                <a:solidFill>
                  <a:srgbClr val="7CBF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Arial" pitchFamily="34" charset="0"/>
                  <a:ea typeface="SimSun" pitchFamily="2" charset="-122"/>
                  <a:cs typeface="Arial" pitchFamily="34" charset="0"/>
                </a:endParaRPr>
              </a:p>
            </p:txBody>
          </p:sp>
          <p:sp>
            <p:nvSpPr>
              <p:cNvPr id="35" name="Freeform 6">
                <a:extLst>
                  <a:ext uri="{FF2B5EF4-FFF2-40B4-BE49-F238E27FC236}">
                    <a16:creationId xmlns:a16="http://schemas.microsoft.com/office/drawing/2014/main" id="{D015BD04-88C7-4587-80A3-999D5A3D7C66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9588552" y="2106576"/>
                <a:ext cx="321204" cy="432000"/>
              </a:xfrm>
              <a:custGeom>
                <a:avLst/>
                <a:gdLst>
                  <a:gd name="T0" fmla="*/ 49 w 134"/>
                  <a:gd name="T1" fmla="*/ 44 h 180"/>
                  <a:gd name="T2" fmla="*/ 37 w 134"/>
                  <a:gd name="T3" fmla="*/ 33 h 180"/>
                  <a:gd name="T4" fmla="*/ 31 w 134"/>
                  <a:gd name="T5" fmla="*/ 4 h 180"/>
                  <a:gd name="T6" fmla="*/ 17 w 134"/>
                  <a:gd name="T7" fmla="*/ 43 h 180"/>
                  <a:gd name="T8" fmla="*/ 10 w 134"/>
                  <a:gd name="T9" fmla="*/ 53 h 180"/>
                  <a:gd name="T10" fmla="*/ 7 w 134"/>
                  <a:gd name="T11" fmla="*/ 179 h 180"/>
                  <a:gd name="T12" fmla="*/ 25 w 134"/>
                  <a:gd name="T13" fmla="*/ 179 h 180"/>
                  <a:gd name="T14" fmla="*/ 40 w 134"/>
                  <a:gd name="T15" fmla="*/ 156 h 180"/>
                  <a:gd name="T16" fmla="*/ 47 w 134"/>
                  <a:gd name="T17" fmla="*/ 179 h 180"/>
                  <a:gd name="T18" fmla="*/ 66 w 134"/>
                  <a:gd name="T19" fmla="*/ 173 h 180"/>
                  <a:gd name="T20" fmla="*/ 48 w 134"/>
                  <a:gd name="T21" fmla="*/ 142 h 180"/>
                  <a:gd name="T22" fmla="*/ 18 w 134"/>
                  <a:gd name="T23" fmla="*/ 134 h 180"/>
                  <a:gd name="T24" fmla="*/ 48 w 134"/>
                  <a:gd name="T25" fmla="*/ 142 h 180"/>
                  <a:gd name="T26" fmla="*/ 14 w 134"/>
                  <a:gd name="T27" fmla="*/ 120 h 180"/>
                  <a:gd name="T28" fmla="*/ 52 w 134"/>
                  <a:gd name="T29" fmla="*/ 120 h 180"/>
                  <a:gd name="T30" fmla="*/ 18 w 134"/>
                  <a:gd name="T31" fmla="*/ 106 h 180"/>
                  <a:gd name="T32" fmla="*/ 48 w 134"/>
                  <a:gd name="T33" fmla="*/ 99 h 180"/>
                  <a:gd name="T34" fmla="*/ 48 w 134"/>
                  <a:gd name="T35" fmla="*/ 88 h 180"/>
                  <a:gd name="T36" fmla="*/ 18 w 134"/>
                  <a:gd name="T37" fmla="*/ 81 h 180"/>
                  <a:gd name="T38" fmla="*/ 48 w 134"/>
                  <a:gd name="T39" fmla="*/ 88 h 180"/>
                  <a:gd name="T40" fmla="*/ 14 w 134"/>
                  <a:gd name="T41" fmla="*/ 66 h 180"/>
                  <a:gd name="T42" fmla="*/ 52 w 134"/>
                  <a:gd name="T43" fmla="*/ 66 h 180"/>
                  <a:gd name="T44" fmla="*/ 83 w 134"/>
                  <a:gd name="T45" fmla="*/ 88 h 180"/>
                  <a:gd name="T46" fmla="*/ 83 w 134"/>
                  <a:gd name="T47" fmla="*/ 180 h 180"/>
                  <a:gd name="T48" fmla="*/ 114 w 134"/>
                  <a:gd name="T49" fmla="*/ 160 h 180"/>
                  <a:gd name="T50" fmla="*/ 125 w 134"/>
                  <a:gd name="T51" fmla="*/ 180 h 180"/>
                  <a:gd name="T52" fmla="*/ 134 w 134"/>
                  <a:gd name="T53" fmla="*/ 94 h 180"/>
                  <a:gd name="T54" fmla="*/ 98 w 134"/>
                  <a:gd name="T55" fmla="*/ 168 h 180"/>
                  <a:gd name="T56" fmla="*/ 87 w 134"/>
                  <a:gd name="T57" fmla="*/ 162 h 180"/>
                  <a:gd name="T58" fmla="*/ 101 w 134"/>
                  <a:gd name="T59" fmla="*/ 162 h 180"/>
                  <a:gd name="T60" fmla="*/ 98 w 134"/>
                  <a:gd name="T61" fmla="*/ 153 h 180"/>
                  <a:gd name="T62" fmla="*/ 87 w 134"/>
                  <a:gd name="T63" fmla="*/ 147 h 180"/>
                  <a:gd name="T64" fmla="*/ 101 w 134"/>
                  <a:gd name="T65" fmla="*/ 147 h 180"/>
                  <a:gd name="T66" fmla="*/ 98 w 134"/>
                  <a:gd name="T67" fmla="*/ 138 h 180"/>
                  <a:gd name="T68" fmla="*/ 87 w 134"/>
                  <a:gd name="T69" fmla="*/ 132 h 180"/>
                  <a:gd name="T70" fmla="*/ 101 w 134"/>
                  <a:gd name="T71" fmla="*/ 132 h 180"/>
                  <a:gd name="T72" fmla="*/ 98 w 134"/>
                  <a:gd name="T73" fmla="*/ 122 h 180"/>
                  <a:gd name="T74" fmla="*/ 87 w 134"/>
                  <a:gd name="T75" fmla="*/ 116 h 180"/>
                  <a:gd name="T76" fmla="*/ 101 w 134"/>
                  <a:gd name="T77" fmla="*/ 116 h 180"/>
                  <a:gd name="T78" fmla="*/ 98 w 134"/>
                  <a:gd name="T79" fmla="*/ 107 h 180"/>
                  <a:gd name="T80" fmla="*/ 87 w 134"/>
                  <a:gd name="T81" fmla="*/ 101 h 180"/>
                  <a:gd name="T82" fmla="*/ 101 w 134"/>
                  <a:gd name="T83" fmla="*/ 101 h 180"/>
                  <a:gd name="T84" fmla="*/ 121 w 134"/>
                  <a:gd name="T85" fmla="*/ 153 h 180"/>
                  <a:gd name="T86" fmla="*/ 110 w 134"/>
                  <a:gd name="T87" fmla="*/ 147 h 180"/>
                  <a:gd name="T88" fmla="*/ 124 w 134"/>
                  <a:gd name="T89" fmla="*/ 147 h 180"/>
                  <a:gd name="T90" fmla="*/ 121 w 134"/>
                  <a:gd name="T91" fmla="*/ 138 h 180"/>
                  <a:gd name="T92" fmla="*/ 110 w 134"/>
                  <a:gd name="T93" fmla="*/ 132 h 180"/>
                  <a:gd name="T94" fmla="*/ 124 w 134"/>
                  <a:gd name="T95" fmla="*/ 132 h 180"/>
                  <a:gd name="T96" fmla="*/ 121 w 134"/>
                  <a:gd name="T97" fmla="*/ 122 h 180"/>
                  <a:gd name="T98" fmla="*/ 110 w 134"/>
                  <a:gd name="T99" fmla="*/ 116 h 180"/>
                  <a:gd name="T100" fmla="*/ 124 w 134"/>
                  <a:gd name="T101" fmla="*/ 116 h 180"/>
                  <a:gd name="T102" fmla="*/ 121 w 134"/>
                  <a:gd name="T103" fmla="*/ 107 h 180"/>
                  <a:gd name="T104" fmla="*/ 110 w 134"/>
                  <a:gd name="T105" fmla="*/ 101 h 180"/>
                  <a:gd name="T106" fmla="*/ 124 w 134"/>
                  <a:gd name="T107" fmla="*/ 101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4" h="180">
                    <a:moveTo>
                      <a:pt x="57" y="53"/>
                    </a:moveTo>
                    <a:cubicBezTo>
                      <a:pt x="57" y="53"/>
                      <a:pt x="57" y="53"/>
                      <a:pt x="57" y="53"/>
                    </a:cubicBezTo>
                    <a:cubicBezTo>
                      <a:pt x="57" y="49"/>
                      <a:pt x="53" y="45"/>
                      <a:pt x="49" y="44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49" y="37"/>
                      <a:pt x="45" y="33"/>
                      <a:pt x="40" y="33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5" y="2"/>
                      <a:pt x="34" y="0"/>
                      <a:pt x="33" y="0"/>
                    </a:cubicBezTo>
                    <a:cubicBezTo>
                      <a:pt x="32" y="0"/>
                      <a:pt x="31" y="2"/>
                      <a:pt x="31" y="4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2" y="33"/>
                      <a:pt x="17" y="37"/>
                      <a:pt x="17" y="43"/>
                    </a:cubicBezTo>
                    <a:cubicBezTo>
                      <a:pt x="17" y="44"/>
                      <a:pt x="17" y="44"/>
                      <a:pt x="17" y="44"/>
                    </a:cubicBezTo>
                    <a:cubicBezTo>
                      <a:pt x="13" y="45"/>
                      <a:pt x="10" y="49"/>
                      <a:pt x="10" y="53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4" y="53"/>
                      <a:pt x="0" y="57"/>
                      <a:pt x="0" y="62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0" y="176"/>
                      <a:pt x="3" y="179"/>
                      <a:pt x="7" y="179"/>
                    </a:cubicBezTo>
                    <a:cubicBezTo>
                      <a:pt x="18" y="179"/>
                      <a:pt x="18" y="179"/>
                      <a:pt x="18" y="179"/>
                    </a:cubicBezTo>
                    <a:cubicBezTo>
                      <a:pt x="19" y="179"/>
                      <a:pt x="19" y="179"/>
                      <a:pt x="19" y="179"/>
                    </a:cubicBezTo>
                    <a:cubicBezTo>
                      <a:pt x="25" y="179"/>
                      <a:pt x="25" y="179"/>
                      <a:pt x="25" y="179"/>
                    </a:cubicBezTo>
                    <a:cubicBezTo>
                      <a:pt x="25" y="157"/>
                      <a:pt x="25" y="157"/>
                      <a:pt x="25" y="157"/>
                    </a:cubicBezTo>
                    <a:cubicBezTo>
                      <a:pt x="25" y="156"/>
                      <a:pt x="25" y="156"/>
                      <a:pt x="26" y="156"/>
                    </a:cubicBezTo>
                    <a:cubicBezTo>
                      <a:pt x="40" y="156"/>
                      <a:pt x="40" y="156"/>
                      <a:pt x="40" y="156"/>
                    </a:cubicBezTo>
                    <a:cubicBezTo>
                      <a:pt x="41" y="156"/>
                      <a:pt x="41" y="156"/>
                      <a:pt x="41" y="157"/>
                    </a:cubicBezTo>
                    <a:cubicBezTo>
                      <a:pt x="41" y="179"/>
                      <a:pt x="41" y="179"/>
                      <a:pt x="41" y="179"/>
                    </a:cubicBezTo>
                    <a:cubicBezTo>
                      <a:pt x="47" y="179"/>
                      <a:pt x="47" y="179"/>
                      <a:pt x="47" y="179"/>
                    </a:cubicBezTo>
                    <a:cubicBezTo>
                      <a:pt x="48" y="179"/>
                      <a:pt x="48" y="179"/>
                      <a:pt x="48" y="179"/>
                    </a:cubicBezTo>
                    <a:cubicBezTo>
                      <a:pt x="60" y="179"/>
                      <a:pt x="60" y="179"/>
                      <a:pt x="60" y="179"/>
                    </a:cubicBezTo>
                    <a:cubicBezTo>
                      <a:pt x="63" y="179"/>
                      <a:pt x="66" y="176"/>
                      <a:pt x="66" y="173"/>
                    </a:cubicBezTo>
                    <a:cubicBezTo>
                      <a:pt x="66" y="62"/>
                      <a:pt x="66" y="62"/>
                      <a:pt x="66" y="62"/>
                    </a:cubicBezTo>
                    <a:cubicBezTo>
                      <a:pt x="66" y="57"/>
                      <a:pt x="62" y="53"/>
                      <a:pt x="57" y="53"/>
                    </a:cubicBezTo>
                    <a:close/>
                    <a:moveTo>
                      <a:pt x="48" y="142"/>
                    </a:moveTo>
                    <a:cubicBezTo>
                      <a:pt x="18" y="142"/>
                      <a:pt x="18" y="142"/>
                      <a:pt x="18" y="142"/>
                    </a:cubicBezTo>
                    <a:cubicBezTo>
                      <a:pt x="16" y="142"/>
                      <a:pt x="14" y="140"/>
                      <a:pt x="14" y="138"/>
                    </a:cubicBezTo>
                    <a:cubicBezTo>
                      <a:pt x="14" y="136"/>
                      <a:pt x="16" y="134"/>
                      <a:pt x="18" y="134"/>
                    </a:cubicBezTo>
                    <a:cubicBezTo>
                      <a:pt x="48" y="134"/>
                      <a:pt x="48" y="134"/>
                      <a:pt x="48" y="134"/>
                    </a:cubicBezTo>
                    <a:cubicBezTo>
                      <a:pt x="50" y="134"/>
                      <a:pt x="52" y="136"/>
                      <a:pt x="52" y="138"/>
                    </a:cubicBezTo>
                    <a:cubicBezTo>
                      <a:pt x="52" y="140"/>
                      <a:pt x="50" y="142"/>
                      <a:pt x="48" y="142"/>
                    </a:cubicBezTo>
                    <a:close/>
                    <a:moveTo>
                      <a:pt x="48" y="124"/>
                    </a:moveTo>
                    <a:cubicBezTo>
                      <a:pt x="18" y="124"/>
                      <a:pt x="18" y="124"/>
                      <a:pt x="18" y="124"/>
                    </a:cubicBezTo>
                    <a:cubicBezTo>
                      <a:pt x="16" y="124"/>
                      <a:pt x="14" y="122"/>
                      <a:pt x="14" y="120"/>
                    </a:cubicBezTo>
                    <a:cubicBezTo>
                      <a:pt x="14" y="118"/>
                      <a:pt x="16" y="116"/>
                      <a:pt x="18" y="116"/>
                    </a:cubicBezTo>
                    <a:cubicBezTo>
                      <a:pt x="48" y="116"/>
                      <a:pt x="48" y="116"/>
                      <a:pt x="48" y="116"/>
                    </a:cubicBezTo>
                    <a:cubicBezTo>
                      <a:pt x="50" y="116"/>
                      <a:pt x="52" y="118"/>
                      <a:pt x="52" y="120"/>
                    </a:cubicBezTo>
                    <a:cubicBezTo>
                      <a:pt x="52" y="122"/>
                      <a:pt x="50" y="124"/>
                      <a:pt x="48" y="124"/>
                    </a:cubicBezTo>
                    <a:close/>
                    <a:moveTo>
                      <a:pt x="48" y="106"/>
                    </a:moveTo>
                    <a:cubicBezTo>
                      <a:pt x="18" y="106"/>
                      <a:pt x="18" y="106"/>
                      <a:pt x="18" y="106"/>
                    </a:cubicBezTo>
                    <a:cubicBezTo>
                      <a:pt x="16" y="106"/>
                      <a:pt x="14" y="104"/>
                      <a:pt x="14" y="102"/>
                    </a:cubicBezTo>
                    <a:cubicBezTo>
                      <a:pt x="14" y="100"/>
                      <a:pt x="16" y="99"/>
                      <a:pt x="18" y="99"/>
                    </a:cubicBezTo>
                    <a:cubicBezTo>
                      <a:pt x="48" y="99"/>
                      <a:pt x="48" y="99"/>
                      <a:pt x="48" y="99"/>
                    </a:cubicBezTo>
                    <a:cubicBezTo>
                      <a:pt x="50" y="99"/>
                      <a:pt x="52" y="100"/>
                      <a:pt x="52" y="102"/>
                    </a:cubicBezTo>
                    <a:cubicBezTo>
                      <a:pt x="52" y="104"/>
                      <a:pt x="50" y="106"/>
                      <a:pt x="48" y="106"/>
                    </a:cubicBezTo>
                    <a:close/>
                    <a:moveTo>
                      <a:pt x="48" y="88"/>
                    </a:moveTo>
                    <a:cubicBezTo>
                      <a:pt x="18" y="88"/>
                      <a:pt x="18" y="88"/>
                      <a:pt x="18" y="88"/>
                    </a:cubicBezTo>
                    <a:cubicBezTo>
                      <a:pt x="16" y="88"/>
                      <a:pt x="14" y="86"/>
                      <a:pt x="14" y="84"/>
                    </a:cubicBezTo>
                    <a:cubicBezTo>
                      <a:pt x="14" y="82"/>
                      <a:pt x="16" y="81"/>
                      <a:pt x="18" y="81"/>
                    </a:cubicBezTo>
                    <a:cubicBezTo>
                      <a:pt x="48" y="81"/>
                      <a:pt x="48" y="81"/>
                      <a:pt x="48" y="81"/>
                    </a:cubicBezTo>
                    <a:cubicBezTo>
                      <a:pt x="50" y="81"/>
                      <a:pt x="52" y="82"/>
                      <a:pt x="52" y="84"/>
                    </a:cubicBezTo>
                    <a:cubicBezTo>
                      <a:pt x="52" y="86"/>
                      <a:pt x="50" y="88"/>
                      <a:pt x="48" y="88"/>
                    </a:cubicBezTo>
                    <a:close/>
                    <a:moveTo>
                      <a:pt x="48" y="70"/>
                    </a:moveTo>
                    <a:cubicBezTo>
                      <a:pt x="18" y="70"/>
                      <a:pt x="18" y="70"/>
                      <a:pt x="18" y="70"/>
                    </a:cubicBezTo>
                    <a:cubicBezTo>
                      <a:pt x="16" y="70"/>
                      <a:pt x="14" y="68"/>
                      <a:pt x="14" y="66"/>
                    </a:cubicBezTo>
                    <a:cubicBezTo>
                      <a:pt x="14" y="64"/>
                      <a:pt x="16" y="63"/>
                      <a:pt x="18" y="63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50" y="63"/>
                      <a:pt x="52" y="64"/>
                      <a:pt x="52" y="66"/>
                    </a:cubicBezTo>
                    <a:cubicBezTo>
                      <a:pt x="52" y="68"/>
                      <a:pt x="50" y="70"/>
                      <a:pt x="48" y="70"/>
                    </a:cubicBezTo>
                    <a:close/>
                    <a:moveTo>
                      <a:pt x="128" y="88"/>
                    </a:moveTo>
                    <a:cubicBezTo>
                      <a:pt x="83" y="88"/>
                      <a:pt x="83" y="88"/>
                      <a:pt x="83" y="88"/>
                    </a:cubicBezTo>
                    <a:cubicBezTo>
                      <a:pt x="79" y="88"/>
                      <a:pt x="76" y="91"/>
                      <a:pt x="76" y="94"/>
                    </a:cubicBezTo>
                    <a:cubicBezTo>
                      <a:pt x="76" y="174"/>
                      <a:pt x="76" y="174"/>
                      <a:pt x="76" y="174"/>
                    </a:cubicBezTo>
                    <a:cubicBezTo>
                      <a:pt x="76" y="177"/>
                      <a:pt x="79" y="180"/>
                      <a:pt x="83" y="180"/>
                    </a:cubicBezTo>
                    <a:cubicBezTo>
                      <a:pt x="111" y="180"/>
                      <a:pt x="111" y="180"/>
                      <a:pt x="111" y="180"/>
                    </a:cubicBezTo>
                    <a:cubicBezTo>
                      <a:pt x="111" y="163"/>
                      <a:pt x="111" y="163"/>
                      <a:pt x="111" y="163"/>
                    </a:cubicBezTo>
                    <a:cubicBezTo>
                      <a:pt x="111" y="162"/>
                      <a:pt x="112" y="160"/>
                      <a:pt x="114" y="160"/>
                    </a:cubicBezTo>
                    <a:cubicBezTo>
                      <a:pt x="122" y="160"/>
                      <a:pt x="122" y="160"/>
                      <a:pt x="122" y="160"/>
                    </a:cubicBezTo>
                    <a:cubicBezTo>
                      <a:pt x="124" y="160"/>
                      <a:pt x="125" y="162"/>
                      <a:pt x="125" y="163"/>
                    </a:cubicBezTo>
                    <a:cubicBezTo>
                      <a:pt x="125" y="180"/>
                      <a:pt x="125" y="180"/>
                      <a:pt x="125" y="180"/>
                    </a:cubicBezTo>
                    <a:cubicBezTo>
                      <a:pt x="128" y="180"/>
                      <a:pt x="128" y="180"/>
                      <a:pt x="128" y="180"/>
                    </a:cubicBezTo>
                    <a:cubicBezTo>
                      <a:pt x="131" y="180"/>
                      <a:pt x="134" y="177"/>
                      <a:pt x="134" y="174"/>
                    </a:cubicBezTo>
                    <a:cubicBezTo>
                      <a:pt x="134" y="94"/>
                      <a:pt x="134" y="94"/>
                      <a:pt x="134" y="94"/>
                    </a:cubicBezTo>
                    <a:cubicBezTo>
                      <a:pt x="134" y="91"/>
                      <a:pt x="131" y="88"/>
                      <a:pt x="128" y="88"/>
                    </a:cubicBezTo>
                    <a:close/>
                    <a:moveTo>
                      <a:pt x="101" y="166"/>
                    </a:moveTo>
                    <a:cubicBezTo>
                      <a:pt x="101" y="167"/>
                      <a:pt x="100" y="168"/>
                      <a:pt x="98" y="168"/>
                    </a:cubicBezTo>
                    <a:cubicBezTo>
                      <a:pt x="90" y="168"/>
                      <a:pt x="90" y="168"/>
                      <a:pt x="90" y="168"/>
                    </a:cubicBezTo>
                    <a:cubicBezTo>
                      <a:pt x="88" y="168"/>
                      <a:pt x="87" y="167"/>
                      <a:pt x="87" y="166"/>
                    </a:cubicBezTo>
                    <a:cubicBezTo>
                      <a:pt x="87" y="162"/>
                      <a:pt x="87" y="162"/>
                      <a:pt x="87" y="162"/>
                    </a:cubicBezTo>
                    <a:cubicBezTo>
                      <a:pt x="87" y="161"/>
                      <a:pt x="88" y="160"/>
                      <a:pt x="90" y="160"/>
                    </a:cubicBezTo>
                    <a:cubicBezTo>
                      <a:pt x="98" y="160"/>
                      <a:pt x="98" y="160"/>
                      <a:pt x="98" y="160"/>
                    </a:cubicBezTo>
                    <a:cubicBezTo>
                      <a:pt x="100" y="160"/>
                      <a:pt x="101" y="161"/>
                      <a:pt x="101" y="162"/>
                    </a:cubicBezTo>
                    <a:lnTo>
                      <a:pt x="101" y="166"/>
                    </a:lnTo>
                    <a:close/>
                    <a:moveTo>
                      <a:pt x="101" y="150"/>
                    </a:moveTo>
                    <a:cubicBezTo>
                      <a:pt x="101" y="152"/>
                      <a:pt x="100" y="153"/>
                      <a:pt x="98" y="153"/>
                    </a:cubicBezTo>
                    <a:cubicBezTo>
                      <a:pt x="90" y="153"/>
                      <a:pt x="90" y="153"/>
                      <a:pt x="90" y="153"/>
                    </a:cubicBezTo>
                    <a:cubicBezTo>
                      <a:pt x="88" y="153"/>
                      <a:pt x="87" y="152"/>
                      <a:pt x="87" y="150"/>
                    </a:cubicBezTo>
                    <a:cubicBezTo>
                      <a:pt x="87" y="147"/>
                      <a:pt x="87" y="147"/>
                      <a:pt x="87" y="147"/>
                    </a:cubicBezTo>
                    <a:cubicBezTo>
                      <a:pt x="87" y="146"/>
                      <a:pt x="88" y="144"/>
                      <a:pt x="90" y="144"/>
                    </a:cubicBezTo>
                    <a:cubicBezTo>
                      <a:pt x="98" y="144"/>
                      <a:pt x="98" y="144"/>
                      <a:pt x="98" y="144"/>
                    </a:cubicBezTo>
                    <a:cubicBezTo>
                      <a:pt x="100" y="144"/>
                      <a:pt x="101" y="146"/>
                      <a:pt x="101" y="147"/>
                    </a:cubicBezTo>
                    <a:lnTo>
                      <a:pt x="101" y="150"/>
                    </a:lnTo>
                    <a:close/>
                    <a:moveTo>
                      <a:pt x="101" y="135"/>
                    </a:moveTo>
                    <a:cubicBezTo>
                      <a:pt x="101" y="137"/>
                      <a:pt x="100" y="138"/>
                      <a:pt x="98" y="138"/>
                    </a:cubicBezTo>
                    <a:cubicBezTo>
                      <a:pt x="90" y="138"/>
                      <a:pt x="90" y="138"/>
                      <a:pt x="90" y="138"/>
                    </a:cubicBezTo>
                    <a:cubicBezTo>
                      <a:pt x="88" y="138"/>
                      <a:pt x="87" y="137"/>
                      <a:pt x="87" y="135"/>
                    </a:cubicBezTo>
                    <a:cubicBezTo>
                      <a:pt x="87" y="132"/>
                      <a:pt x="87" y="132"/>
                      <a:pt x="87" y="132"/>
                    </a:cubicBezTo>
                    <a:cubicBezTo>
                      <a:pt x="87" y="130"/>
                      <a:pt x="88" y="129"/>
                      <a:pt x="90" y="129"/>
                    </a:cubicBezTo>
                    <a:cubicBezTo>
                      <a:pt x="98" y="129"/>
                      <a:pt x="98" y="129"/>
                      <a:pt x="98" y="129"/>
                    </a:cubicBezTo>
                    <a:cubicBezTo>
                      <a:pt x="100" y="129"/>
                      <a:pt x="101" y="130"/>
                      <a:pt x="101" y="132"/>
                    </a:cubicBezTo>
                    <a:lnTo>
                      <a:pt x="101" y="135"/>
                    </a:lnTo>
                    <a:close/>
                    <a:moveTo>
                      <a:pt x="101" y="120"/>
                    </a:moveTo>
                    <a:cubicBezTo>
                      <a:pt x="101" y="121"/>
                      <a:pt x="100" y="122"/>
                      <a:pt x="98" y="122"/>
                    </a:cubicBezTo>
                    <a:cubicBezTo>
                      <a:pt x="90" y="122"/>
                      <a:pt x="90" y="122"/>
                      <a:pt x="90" y="122"/>
                    </a:cubicBezTo>
                    <a:cubicBezTo>
                      <a:pt x="88" y="122"/>
                      <a:pt x="87" y="121"/>
                      <a:pt x="87" y="120"/>
                    </a:cubicBezTo>
                    <a:cubicBezTo>
                      <a:pt x="87" y="116"/>
                      <a:pt x="87" y="116"/>
                      <a:pt x="87" y="116"/>
                    </a:cubicBezTo>
                    <a:cubicBezTo>
                      <a:pt x="87" y="115"/>
                      <a:pt x="88" y="114"/>
                      <a:pt x="90" y="114"/>
                    </a:cubicBezTo>
                    <a:cubicBezTo>
                      <a:pt x="98" y="114"/>
                      <a:pt x="98" y="114"/>
                      <a:pt x="98" y="114"/>
                    </a:cubicBezTo>
                    <a:cubicBezTo>
                      <a:pt x="100" y="114"/>
                      <a:pt x="101" y="115"/>
                      <a:pt x="101" y="116"/>
                    </a:cubicBezTo>
                    <a:lnTo>
                      <a:pt x="101" y="120"/>
                    </a:lnTo>
                    <a:close/>
                    <a:moveTo>
                      <a:pt x="101" y="105"/>
                    </a:moveTo>
                    <a:cubicBezTo>
                      <a:pt x="101" y="106"/>
                      <a:pt x="100" y="107"/>
                      <a:pt x="98" y="107"/>
                    </a:cubicBezTo>
                    <a:cubicBezTo>
                      <a:pt x="90" y="107"/>
                      <a:pt x="90" y="107"/>
                      <a:pt x="90" y="107"/>
                    </a:cubicBezTo>
                    <a:cubicBezTo>
                      <a:pt x="88" y="107"/>
                      <a:pt x="87" y="106"/>
                      <a:pt x="87" y="105"/>
                    </a:cubicBezTo>
                    <a:cubicBezTo>
                      <a:pt x="87" y="101"/>
                      <a:pt x="87" y="101"/>
                      <a:pt x="87" y="101"/>
                    </a:cubicBezTo>
                    <a:cubicBezTo>
                      <a:pt x="87" y="100"/>
                      <a:pt x="88" y="99"/>
                      <a:pt x="90" y="99"/>
                    </a:cubicBezTo>
                    <a:cubicBezTo>
                      <a:pt x="98" y="99"/>
                      <a:pt x="98" y="99"/>
                      <a:pt x="98" y="99"/>
                    </a:cubicBezTo>
                    <a:cubicBezTo>
                      <a:pt x="100" y="99"/>
                      <a:pt x="101" y="100"/>
                      <a:pt x="101" y="101"/>
                    </a:cubicBezTo>
                    <a:lnTo>
                      <a:pt x="101" y="105"/>
                    </a:lnTo>
                    <a:close/>
                    <a:moveTo>
                      <a:pt x="124" y="150"/>
                    </a:moveTo>
                    <a:cubicBezTo>
                      <a:pt x="124" y="152"/>
                      <a:pt x="122" y="153"/>
                      <a:pt x="121" y="153"/>
                    </a:cubicBezTo>
                    <a:cubicBezTo>
                      <a:pt x="112" y="153"/>
                      <a:pt x="112" y="153"/>
                      <a:pt x="112" y="153"/>
                    </a:cubicBezTo>
                    <a:cubicBezTo>
                      <a:pt x="111" y="153"/>
                      <a:pt x="110" y="152"/>
                      <a:pt x="110" y="150"/>
                    </a:cubicBezTo>
                    <a:cubicBezTo>
                      <a:pt x="110" y="147"/>
                      <a:pt x="110" y="147"/>
                      <a:pt x="110" y="147"/>
                    </a:cubicBezTo>
                    <a:cubicBezTo>
                      <a:pt x="110" y="146"/>
                      <a:pt x="111" y="144"/>
                      <a:pt x="112" y="144"/>
                    </a:cubicBezTo>
                    <a:cubicBezTo>
                      <a:pt x="121" y="144"/>
                      <a:pt x="121" y="144"/>
                      <a:pt x="121" y="144"/>
                    </a:cubicBezTo>
                    <a:cubicBezTo>
                      <a:pt x="122" y="144"/>
                      <a:pt x="124" y="146"/>
                      <a:pt x="124" y="147"/>
                    </a:cubicBezTo>
                    <a:lnTo>
                      <a:pt x="124" y="150"/>
                    </a:lnTo>
                    <a:close/>
                    <a:moveTo>
                      <a:pt x="124" y="135"/>
                    </a:moveTo>
                    <a:cubicBezTo>
                      <a:pt x="124" y="137"/>
                      <a:pt x="122" y="138"/>
                      <a:pt x="121" y="138"/>
                    </a:cubicBezTo>
                    <a:cubicBezTo>
                      <a:pt x="112" y="138"/>
                      <a:pt x="112" y="138"/>
                      <a:pt x="112" y="138"/>
                    </a:cubicBezTo>
                    <a:cubicBezTo>
                      <a:pt x="111" y="138"/>
                      <a:pt x="110" y="137"/>
                      <a:pt x="110" y="135"/>
                    </a:cubicBezTo>
                    <a:cubicBezTo>
                      <a:pt x="110" y="132"/>
                      <a:pt x="110" y="132"/>
                      <a:pt x="110" y="132"/>
                    </a:cubicBezTo>
                    <a:cubicBezTo>
                      <a:pt x="110" y="130"/>
                      <a:pt x="111" y="129"/>
                      <a:pt x="112" y="129"/>
                    </a:cubicBezTo>
                    <a:cubicBezTo>
                      <a:pt x="121" y="129"/>
                      <a:pt x="121" y="129"/>
                      <a:pt x="121" y="129"/>
                    </a:cubicBezTo>
                    <a:cubicBezTo>
                      <a:pt x="122" y="129"/>
                      <a:pt x="124" y="130"/>
                      <a:pt x="124" y="132"/>
                    </a:cubicBezTo>
                    <a:lnTo>
                      <a:pt x="124" y="135"/>
                    </a:lnTo>
                    <a:close/>
                    <a:moveTo>
                      <a:pt x="124" y="120"/>
                    </a:moveTo>
                    <a:cubicBezTo>
                      <a:pt x="124" y="121"/>
                      <a:pt x="122" y="122"/>
                      <a:pt x="121" y="122"/>
                    </a:cubicBezTo>
                    <a:cubicBezTo>
                      <a:pt x="112" y="122"/>
                      <a:pt x="112" y="122"/>
                      <a:pt x="112" y="122"/>
                    </a:cubicBezTo>
                    <a:cubicBezTo>
                      <a:pt x="111" y="122"/>
                      <a:pt x="110" y="121"/>
                      <a:pt x="110" y="120"/>
                    </a:cubicBezTo>
                    <a:cubicBezTo>
                      <a:pt x="110" y="116"/>
                      <a:pt x="110" y="116"/>
                      <a:pt x="110" y="116"/>
                    </a:cubicBezTo>
                    <a:cubicBezTo>
                      <a:pt x="110" y="115"/>
                      <a:pt x="111" y="114"/>
                      <a:pt x="112" y="114"/>
                    </a:cubicBezTo>
                    <a:cubicBezTo>
                      <a:pt x="121" y="114"/>
                      <a:pt x="121" y="114"/>
                      <a:pt x="121" y="114"/>
                    </a:cubicBezTo>
                    <a:cubicBezTo>
                      <a:pt x="122" y="114"/>
                      <a:pt x="124" y="115"/>
                      <a:pt x="124" y="116"/>
                    </a:cubicBezTo>
                    <a:lnTo>
                      <a:pt x="124" y="120"/>
                    </a:lnTo>
                    <a:close/>
                    <a:moveTo>
                      <a:pt x="124" y="105"/>
                    </a:moveTo>
                    <a:cubicBezTo>
                      <a:pt x="124" y="106"/>
                      <a:pt x="122" y="107"/>
                      <a:pt x="121" y="107"/>
                    </a:cubicBezTo>
                    <a:cubicBezTo>
                      <a:pt x="112" y="107"/>
                      <a:pt x="112" y="107"/>
                      <a:pt x="112" y="107"/>
                    </a:cubicBezTo>
                    <a:cubicBezTo>
                      <a:pt x="111" y="107"/>
                      <a:pt x="110" y="106"/>
                      <a:pt x="110" y="105"/>
                    </a:cubicBezTo>
                    <a:cubicBezTo>
                      <a:pt x="110" y="101"/>
                      <a:pt x="110" y="101"/>
                      <a:pt x="110" y="101"/>
                    </a:cubicBezTo>
                    <a:cubicBezTo>
                      <a:pt x="110" y="100"/>
                      <a:pt x="111" y="99"/>
                      <a:pt x="112" y="99"/>
                    </a:cubicBezTo>
                    <a:cubicBezTo>
                      <a:pt x="121" y="99"/>
                      <a:pt x="121" y="99"/>
                      <a:pt x="121" y="99"/>
                    </a:cubicBezTo>
                    <a:cubicBezTo>
                      <a:pt x="122" y="99"/>
                      <a:pt x="124" y="100"/>
                      <a:pt x="124" y="101"/>
                    </a:cubicBezTo>
                    <a:lnTo>
                      <a:pt x="124" y="105"/>
                    </a:lnTo>
                    <a:close/>
                  </a:path>
                </a:pathLst>
              </a:custGeom>
              <a:solidFill>
                <a:srgbClr val="7CBF3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92D05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42" name="组合 21">
            <a:extLst>
              <a:ext uri="{FF2B5EF4-FFF2-40B4-BE49-F238E27FC236}">
                <a16:creationId xmlns:a16="http://schemas.microsoft.com/office/drawing/2014/main" id="{BBBF237A-7A11-4051-AC83-26606497C1A3}"/>
              </a:ext>
            </a:extLst>
          </p:cNvPr>
          <p:cNvGrpSpPr/>
          <p:nvPr/>
        </p:nvGrpSpPr>
        <p:grpSpPr>
          <a:xfrm>
            <a:off x="612000" y="4008540"/>
            <a:ext cx="8052603" cy="660143"/>
            <a:chOff x="688113" y="4565912"/>
            <a:chExt cx="10801097" cy="648000"/>
          </a:xfrm>
        </p:grpSpPr>
        <p:sp>
          <p:nvSpPr>
            <p:cNvPr id="43" name="右箭头 61">
              <a:extLst>
                <a:ext uri="{FF2B5EF4-FFF2-40B4-BE49-F238E27FC236}">
                  <a16:creationId xmlns:a16="http://schemas.microsoft.com/office/drawing/2014/main" id="{2B66E3FE-011D-4F62-867D-BF08696E6104}"/>
                </a:ext>
              </a:extLst>
            </p:cNvPr>
            <p:cNvSpPr/>
            <p:nvPr/>
          </p:nvSpPr>
          <p:spPr bwMode="auto">
            <a:xfrm>
              <a:off x="688113" y="4565912"/>
              <a:ext cx="10801097" cy="648000"/>
            </a:xfrm>
            <a:prstGeom prst="rightArrow">
              <a:avLst>
                <a:gd name="adj1" fmla="val 55268"/>
                <a:gd name="adj2" fmla="val 122573"/>
              </a:avLst>
            </a:prstGeom>
            <a:solidFill>
              <a:srgbClr val="66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buFont typeface="Wingdings" pitchFamily="2" charset="2"/>
                <a:buNone/>
              </a:pPr>
              <a:endParaRPr lang="zh-CN" altLang="en-US" sz="1200" dirty="0">
                <a:solidFill>
                  <a:srgbClr val="000000"/>
                </a:solidFill>
                <a:latin typeface="Arial" pitchFamily="34" charset="0"/>
                <a:ea typeface="华文细黑"/>
                <a:cs typeface="Arial" pitchFamily="34" charset="0"/>
              </a:endParaRPr>
            </a:p>
          </p:txBody>
        </p:sp>
        <p:grpSp>
          <p:nvGrpSpPr>
            <p:cNvPr id="44" name="组合 17">
              <a:extLst>
                <a:ext uri="{FF2B5EF4-FFF2-40B4-BE49-F238E27FC236}">
                  <a16:creationId xmlns:a16="http://schemas.microsoft.com/office/drawing/2014/main" id="{19F40D83-4DF9-4E7E-B3BB-E3F2AC783F55}"/>
                </a:ext>
              </a:extLst>
            </p:cNvPr>
            <p:cNvGrpSpPr/>
            <p:nvPr/>
          </p:nvGrpSpPr>
          <p:grpSpPr>
            <a:xfrm>
              <a:off x="732258" y="4732782"/>
              <a:ext cx="9903042" cy="310351"/>
              <a:chOff x="433443" y="4747173"/>
              <a:chExt cx="9903042" cy="310351"/>
            </a:xfrm>
          </p:grpSpPr>
          <p:sp>
            <p:nvSpPr>
              <p:cNvPr id="45" name="矩形 69">
                <a:extLst>
                  <a:ext uri="{FF2B5EF4-FFF2-40B4-BE49-F238E27FC236}">
                    <a16:creationId xmlns:a16="http://schemas.microsoft.com/office/drawing/2014/main" id="{E571DA1F-2C86-4B17-955C-F93928C8264E}"/>
                  </a:ext>
                </a:extLst>
              </p:cNvPr>
              <p:cNvSpPr/>
              <p:nvPr/>
            </p:nvSpPr>
            <p:spPr>
              <a:xfrm>
                <a:off x="433443" y="4747173"/>
                <a:ext cx="3539671" cy="302115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buFont typeface="Wingdings" pitchFamily="2" charset="2"/>
                  <a:buNone/>
                </a:pPr>
                <a:r>
                  <a:rPr lang="en-US" altLang="zh-CN" sz="1000" dirty="0">
                    <a:solidFill>
                      <a:srgbClr val="FFFFFF">
                        <a:lumMod val="95000"/>
                      </a:srgbClr>
                    </a:solidFill>
                    <a:latin typeface="Arial" pitchFamily="34" charset="0"/>
                    <a:ea typeface="华文细黑"/>
                    <a:cs typeface="Arial" pitchFamily="34" charset="0"/>
                  </a:rPr>
                  <a:t>Information, Distribution </a:t>
                </a:r>
                <a:br>
                  <a:rPr lang="en-US" altLang="zh-CN" sz="1000" dirty="0">
                    <a:solidFill>
                      <a:srgbClr val="FFFFFF">
                        <a:lumMod val="95000"/>
                      </a:srgbClr>
                    </a:solidFill>
                    <a:latin typeface="Arial" pitchFamily="34" charset="0"/>
                    <a:ea typeface="华文细黑"/>
                    <a:cs typeface="Arial" pitchFamily="34" charset="0"/>
                  </a:rPr>
                </a:br>
                <a:r>
                  <a:rPr lang="en-US" altLang="zh-CN" sz="1000" dirty="0">
                    <a:solidFill>
                      <a:srgbClr val="FFFFFF">
                        <a:lumMod val="95000"/>
                      </a:srgbClr>
                    </a:solidFill>
                    <a:latin typeface="Arial" pitchFamily="34" charset="0"/>
                    <a:ea typeface="华文细黑"/>
                    <a:cs typeface="Arial" pitchFamily="34" charset="0"/>
                  </a:rPr>
                  <a:t>und</a:t>
                </a:r>
                <a:r>
                  <a:rPr lang="zh-CN" altLang="en-US" sz="1000" dirty="0">
                    <a:solidFill>
                      <a:srgbClr val="FFFFFF">
                        <a:lumMod val="95000"/>
                      </a:srgbClr>
                    </a:solidFill>
                    <a:latin typeface="Arial" pitchFamily="34" charset="0"/>
                    <a:ea typeface="华文细黑"/>
                    <a:cs typeface="Arial" pitchFamily="34" charset="0"/>
                  </a:rPr>
                  <a:t> </a:t>
                </a:r>
                <a:r>
                  <a:rPr lang="en-US" altLang="zh-CN" sz="1000" dirty="0" err="1">
                    <a:solidFill>
                      <a:srgbClr val="FFFFFF">
                        <a:lumMod val="95000"/>
                      </a:srgbClr>
                    </a:solidFill>
                    <a:latin typeface="Arial" pitchFamily="34" charset="0"/>
                    <a:ea typeface="华文细黑"/>
                    <a:cs typeface="Arial" pitchFamily="34" charset="0"/>
                  </a:rPr>
                  <a:t>Präsentation</a:t>
                </a:r>
                <a:endParaRPr lang="en-US" altLang="zh-CN" sz="1000" dirty="0">
                  <a:solidFill>
                    <a:srgbClr val="FFFFFF">
                      <a:lumMod val="95000"/>
                    </a:srgbClr>
                  </a:solidFill>
                  <a:latin typeface="Arial" pitchFamily="34" charset="0"/>
                  <a:ea typeface="华文细黑"/>
                  <a:cs typeface="Arial" pitchFamily="34" charset="0"/>
                </a:endParaRPr>
              </a:p>
            </p:txBody>
          </p:sp>
          <p:sp>
            <p:nvSpPr>
              <p:cNvPr id="46" name="矩形 78">
                <a:extLst>
                  <a:ext uri="{FF2B5EF4-FFF2-40B4-BE49-F238E27FC236}">
                    <a16:creationId xmlns:a16="http://schemas.microsoft.com/office/drawing/2014/main" id="{C347F19D-6DFB-42D1-A7DB-205F81C38F07}"/>
                  </a:ext>
                </a:extLst>
              </p:cNvPr>
              <p:cNvSpPr/>
              <p:nvPr/>
            </p:nvSpPr>
            <p:spPr>
              <a:xfrm>
                <a:off x="4203603" y="4755408"/>
                <a:ext cx="2520000" cy="302116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buFont typeface="Wingdings" pitchFamily="2" charset="2"/>
                  <a:buNone/>
                </a:pPr>
                <a:r>
                  <a:rPr lang="en-US" altLang="zh-CN" sz="1000" dirty="0">
                    <a:solidFill>
                      <a:srgbClr val="FFFFFF">
                        <a:lumMod val="95000"/>
                      </a:srgbClr>
                    </a:solidFill>
                    <a:latin typeface="Arial" pitchFamily="34" charset="0"/>
                    <a:ea typeface="华文细黑"/>
                    <a:cs typeface="Arial" pitchFamily="34" charset="0"/>
                  </a:rPr>
                  <a:t>Information,</a:t>
                </a:r>
                <a:br>
                  <a:rPr lang="en-US" altLang="zh-CN" sz="1000" dirty="0">
                    <a:solidFill>
                      <a:srgbClr val="FFFFFF">
                        <a:lumMod val="95000"/>
                      </a:srgbClr>
                    </a:solidFill>
                    <a:latin typeface="Arial" pitchFamily="34" charset="0"/>
                    <a:ea typeface="华文细黑"/>
                    <a:cs typeface="Arial" pitchFamily="34" charset="0"/>
                  </a:rPr>
                </a:br>
                <a:r>
                  <a:rPr lang="en-US" altLang="zh-CN" sz="1000" dirty="0">
                    <a:solidFill>
                      <a:srgbClr val="FFFFFF">
                        <a:lumMod val="95000"/>
                      </a:srgbClr>
                    </a:solidFill>
                    <a:latin typeface="Arial" pitchFamily="34" charset="0"/>
                    <a:ea typeface="华文细黑"/>
                    <a:cs typeface="Arial" pitchFamily="34" charset="0"/>
                  </a:rPr>
                  <a:t>Transmission</a:t>
                </a:r>
              </a:p>
            </p:txBody>
          </p:sp>
          <p:sp>
            <p:nvSpPr>
              <p:cNvPr id="47" name="矩形 79">
                <a:extLst>
                  <a:ext uri="{FF2B5EF4-FFF2-40B4-BE49-F238E27FC236}">
                    <a16:creationId xmlns:a16="http://schemas.microsoft.com/office/drawing/2014/main" id="{AC58000F-2F3D-4ED7-BA9C-A3E53F5443F9}"/>
                  </a:ext>
                </a:extLst>
              </p:cNvPr>
              <p:cNvSpPr/>
              <p:nvPr/>
            </p:nvSpPr>
            <p:spPr>
              <a:xfrm>
                <a:off x="7096486" y="4747173"/>
                <a:ext cx="3239999" cy="302115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buFont typeface="Wingdings" pitchFamily="2" charset="2"/>
                  <a:buNone/>
                </a:pPr>
                <a:r>
                  <a:rPr lang="en-US" altLang="zh-CN" sz="1000" dirty="0">
                    <a:solidFill>
                      <a:srgbClr val="FFFFFF">
                        <a:lumMod val="95000"/>
                      </a:srgbClr>
                    </a:solidFill>
                    <a:latin typeface="Arial" pitchFamily="34" charset="0"/>
                    <a:ea typeface="华文细黑"/>
                    <a:cs typeface="Arial" pitchFamily="34" charset="0"/>
                  </a:rPr>
                  <a:t>Information </a:t>
                </a:r>
                <a:r>
                  <a:rPr lang="en-US" altLang="zh-CN" sz="1000" dirty="0" err="1">
                    <a:solidFill>
                      <a:srgbClr val="FFFFFF">
                        <a:lumMod val="95000"/>
                      </a:srgbClr>
                    </a:solidFill>
                    <a:latin typeface="Arial" pitchFamily="34" charset="0"/>
                    <a:ea typeface="华文细黑"/>
                    <a:cs typeface="Arial" pitchFamily="34" charset="0"/>
                  </a:rPr>
                  <a:t>Verarbeitung</a:t>
                </a:r>
                <a:r>
                  <a:rPr lang="en-US" altLang="zh-CN" sz="1000" dirty="0">
                    <a:solidFill>
                      <a:srgbClr val="FFFFFF">
                        <a:lumMod val="95000"/>
                      </a:srgbClr>
                    </a:solidFill>
                    <a:latin typeface="Arial" pitchFamily="34" charset="0"/>
                    <a:ea typeface="华文细黑"/>
                    <a:cs typeface="Arial" pitchFamily="34" charset="0"/>
                  </a:rPr>
                  <a:t>, </a:t>
                </a:r>
                <a:br>
                  <a:rPr lang="en-US" altLang="zh-CN" sz="1000" dirty="0">
                    <a:solidFill>
                      <a:srgbClr val="FFFFFF">
                        <a:lumMod val="95000"/>
                      </a:srgbClr>
                    </a:solidFill>
                    <a:latin typeface="Arial" pitchFamily="34" charset="0"/>
                    <a:ea typeface="华文细黑"/>
                    <a:cs typeface="Arial" pitchFamily="34" charset="0"/>
                  </a:rPr>
                </a:br>
                <a:r>
                  <a:rPr lang="en-US" altLang="zh-CN" sz="1000" dirty="0" err="1">
                    <a:solidFill>
                      <a:srgbClr val="FFFFFF">
                        <a:lumMod val="95000"/>
                      </a:srgbClr>
                    </a:solidFill>
                    <a:latin typeface="Arial" pitchFamily="34" charset="0"/>
                    <a:ea typeface="华文细黑"/>
                    <a:cs typeface="Arial" pitchFamily="34" charset="0"/>
                  </a:rPr>
                  <a:t>Analyse</a:t>
                </a:r>
                <a:r>
                  <a:rPr lang="en-US" altLang="zh-CN" sz="1000" dirty="0">
                    <a:solidFill>
                      <a:srgbClr val="FFFFFF">
                        <a:lumMod val="95000"/>
                      </a:srgbClr>
                    </a:solidFill>
                    <a:latin typeface="Arial" pitchFamily="34" charset="0"/>
                    <a:ea typeface="华文细黑"/>
                    <a:cs typeface="Arial" pitchFamily="34" charset="0"/>
                  </a:rPr>
                  <a:t> und </a:t>
                </a:r>
                <a:r>
                  <a:rPr lang="en-US" altLang="zh-CN" sz="1000" dirty="0" err="1">
                    <a:solidFill>
                      <a:srgbClr val="FFFFFF">
                        <a:lumMod val="95000"/>
                      </a:srgbClr>
                    </a:solidFill>
                    <a:latin typeface="Arial" pitchFamily="34" charset="0"/>
                    <a:ea typeface="华文细黑"/>
                    <a:cs typeface="Arial" pitchFamily="34" charset="0"/>
                  </a:rPr>
                  <a:t>Speicherung</a:t>
                </a:r>
                <a:endParaRPr lang="en-US" altLang="zh-CN" sz="1000" dirty="0">
                  <a:solidFill>
                    <a:srgbClr val="FFFFFF">
                      <a:lumMod val="95000"/>
                    </a:srgbClr>
                  </a:solidFill>
                  <a:latin typeface="Arial" pitchFamily="34" charset="0"/>
                  <a:ea typeface="华文细黑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863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D3DAECE-51E7-464D-A9C8-09AE3F65611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BU Datacenter - Huawei EBG</a:t>
            </a:r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10" name="圆角矩形​​ 14">
            <a:extLst>
              <a:ext uri="{FF2B5EF4-FFF2-40B4-BE49-F238E27FC236}">
                <a16:creationId xmlns:a16="http://schemas.microsoft.com/office/drawing/2014/main" id="{F3035375-8E6A-437F-97E4-2BDB40ADB248}"/>
              </a:ext>
            </a:extLst>
          </p:cNvPr>
          <p:cNvSpPr/>
          <p:nvPr/>
        </p:nvSpPr>
        <p:spPr bwMode="auto">
          <a:xfrm>
            <a:off x="3703894" y="2960178"/>
            <a:ext cx="4779462" cy="1646938"/>
          </a:xfrm>
          <a:prstGeom prst="roundRect">
            <a:avLst>
              <a:gd name="adj" fmla="val 6762"/>
            </a:avLst>
          </a:prstGeom>
          <a:solidFill>
            <a:schemeClr val="bg1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4494" tIns="37248" rIns="74494" bIns="37248"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F9406A3-FF60-442E-A3EF-B3E0A9CC42B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3C2AA7-0E62-4310-AF2C-0138D0680459}" type="slidenum">
              <a:rPr lang="de-CH" smtClean="0">
                <a:solidFill>
                  <a:srgbClr val="000000"/>
                </a:solidFill>
              </a:rPr>
              <a:pPr/>
              <a:t>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F76668-EAC0-4B5B-A81F-5CE53B5AA2F1}"/>
              </a:ext>
            </a:extLst>
          </p:cNvPr>
          <p:cNvSpPr txBox="1">
            <a:spLocks noChangeArrowheads="1"/>
          </p:cNvSpPr>
          <p:nvPr/>
        </p:nvSpPr>
        <p:spPr>
          <a:xfrm>
            <a:off x="697538" y="419501"/>
            <a:ext cx="3851732" cy="409547"/>
          </a:xfrm>
          <a:prstGeom prst="rect">
            <a:avLst/>
          </a:prstGeom>
        </p:spPr>
        <p:txBody>
          <a:bodyPr vert="horz" lIns="0" tIns="0" rIns="0" bIns="0" rtlCol="0" anchor="t">
            <a:normAutofit fontScale="7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777777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zh-CN" sz="2100" dirty="0">
                <a:solidFill>
                  <a:srgbClr val="000000"/>
                </a:solidFill>
              </a:rPr>
              <a:t>Huawei Deutschland:</a:t>
            </a:r>
            <a:br>
              <a:rPr lang="en-US" altLang="zh-CN" sz="2100" dirty="0">
                <a:solidFill>
                  <a:srgbClr val="000000"/>
                </a:solidFill>
              </a:rPr>
            </a:br>
            <a:r>
              <a:rPr lang="en-US" altLang="zh-CN" sz="2100" dirty="0">
                <a:solidFill>
                  <a:srgbClr val="000000"/>
                </a:solidFill>
              </a:rPr>
              <a:t>2.000+ Mitarbeiter</a:t>
            </a:r>
          </a:p>
        </p:txBody>
      </p:sp>
      <p:sp>
        <p:nvSpPr>
          <p:cNvPr id="7" name="Text Box 35">
            <a:extLst>
              <a:ext uri="{FF2B5EF4-FFF2-40B4-BE49-F238E27FC236}">
                <a16:creationId xmlns:a16="http://schemas.microsoft.com/office/drawing/2014/main" id="{B47730E5-A5CA-4E8E-BFAD-97849C540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816" y="1267939"/>
            <a:ext cx="2529025" cy="8327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77914" tIns="38957" rIns="77914" bIns="38957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de-DE" altLang="zh-CN" sz="1300" b="1" dirty="0">
                <a:solidFill>
                  <a:srgbClr val="000000"/>
                </a:solidFill>
              </a:rPr>
              <a:t>HUAWEI Duesseldorf GmbH</a:t>
            </a:r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de-DE" altLang="zh-CN" sz="1200" dirty="0">
                <a:solidFill>
                  <a:srgbClr val="000000"/>
                </a:solidFill>
              </a:rPr>
              <a:t> </a:t>
            </a:r>
            <a:r>
              <a:rPr lang="de-DE" altLang="zh-CN" sz="1200" b="0" dirty="0">
                <a:solidFill>
                  <a:srgbClr val="000000"/>
                </a:solidFill>
              </a:rPr>
              <a:t>Düsseldorf (Business Center Europa)</a:t>
            </a:r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de-DE" altLang="zh-CN" sz="1200" b="0" dirty="0">
                <a:solidFill>
                  <a:srgbClr val="000000"/>
                </a:solidFill>
              </a:rPr>
              <a:t> München (EU Research Center)</a:t>
            </a:r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de-DE" altLang="zh-CN" sz="1200" b="0" dirty="0">
                <a:solidFill>
                  <a:srgbClr val="000000"/>
                </a:solidFill>
              </a:rPr>
              <a:t> Berlin (EU Research Center)</a:t>
            </a:r>
            <a:endParaRPr lang="en-US" altLang="zh-CN" sz="1200" b="0" dirty="0">
              <a:solidFill>
                <a:srgbClr val="000000"/>
              </a:solidFill>
            </a:endParaRPr>
          </a:p>
        </p:txBody>
      </p:sp>
      <p:sp>
        <p:nvSpPr>
          <p:cNvPr id="8" name="Text Box 36">
            <a:extLst>
              <a:ext uri="{FF2B5EF4-FFF2-40B4-BE49-F238E27FC236}">
                <a16:creationId xmlns:a16="http://schemas.microsoft.com/office/drawing/2014/main" id="{06886F1D-849A-4C2C-9B37-61353330A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097" y="2947752"/>
            <a:ext cx="2611548" cy="163294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77914" tIns="38957" rIns="77914" bIns="38957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de-DE" altLang="zh-CN" sz="1300" b="1" dirty="0">
                <a:solidFill>
                  <a:srgbClr val="000000"/>
                </a:solidFill>
              </a:rPr>
              <a:t>HUAWEI Deutschland GmbH</a:t>
            </a:r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de-DE" altLang="zh-CN" sz="1100" dirty="0">
                <a:solidFill>
                  <a:srgbClr val="000000"/>
                </a:solidFill>
              </a:rPr>
              <a:t> </a:t>
            </a:r>
            <a:r>
              <a:rPr lang="de-DE" altLang="zh-CN" sz="1100" b="0" dirty="0">
                <a:solidFill>
                  <a:srgbClr val="000000"/>
                </a:solidFill>
              </a:rPr>
              <a:t>Düsseldorf</a:t>
            </a:r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de-DE" altLang="zh-CN" sz="1100" b="0" dirty="0">
                <a:solidFill>
                  <a:srgbClr val="000000"/>
                </a:solidFill>
              </a:rPr>
              <a:t> Eschborn</a:t>
            </a:r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de-DE" altLang="zh-CN" sz="1100" b="0" dirty="0">
                <a:solidFill>
                  <a:srgbClr val="000000"/>
                </a:solidFill>
              </a:rPr>
              <a:t> Bonn</a:t>
            </a:r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de-DE" altLang="zh-CN" sz="1100" b="0" dirty="0">
                <a:solidFill>
                  <a:srgbClr val="000000"/>
                </a:solidFill>
              </a:rPr>
              <a:t> Darmstadt (Innovation Center)</a:t>
            </a:r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de-DE" altLang="zh-CN" sz="1100" b="0" dirty="0">
                <a:solidFill>
                  <a:srgbClr val="000000"/>
                </a:solidFill>
              </a:rPr>
              <a:t> Bamberg (Optisches Kompetenzzentrum)</a:t>
            </a:r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de-DE" altLang="zh-CN" sz="1100" b="0" dirty="0">
                <a:solidFill>
                  <a:srgbClr val="000000"/>
                </a:solidFill>
              </a:rPr>
              <a:t> Nürnberg</a:t>
            </a:r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de-DE" altLang="zh-CN" sz="1100" b="0" dirty="0">
                <a:solidFill>
                  <a:srgbClr val="000000"/>
                </a:solidFill>
              </a:rPr>
              <a:t> München</a:t>
            </a:r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de-DE" altLang="zh-CN" sz="1100" b="0" dirty="0">
                <a:solidFill>
                  <a:srgbClr val="000000"/>
                </a:solidFill>
              </a:rPr>
              <a:t> Walldorf (SAP)</a:t>
            </a:r>
            <a:endParaRPr lang="en-US" altLang="zh-CN" sz="1100" b="0" dirty="0">
              <a:solidFill>
                <a:srgbClr val="000000"/>
              </a:solidFill>
            </a:endParaRPr>
          </a:p>
        </p:txBody>
      </p:sp>
      <p:sp>
        <p:nvSpPr>
          <p:cNvPr id="9" name="Text Box 37">
            <a:extLst>
              <a:ext uri="{FF2B5EF4-FFF2-40B4-BE49-F238E27FC236}">
                <a16:creationId xmlns:a16="http://schemas.microsoft.com/office/drawing/2014/main" id="{197DBCFE-19A7-4907-BC85-680E7CA63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6436" y="405315"/>
            <a:ext cx="1750799" cy="24947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77914" tIns="38957" rIns="77914" bIns="38957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de-DE" altLang="zh-CN" sz="1300" b="1" dirty="0">
                <a:solidFill>
                  <a:srgbClr val="000000"/>
                </a:solidFill>
              </a:rPr>
              <a:t>HUAWEI Service GmbH</a:t>
            </a:r>
          </a:p>
          <a:p>
            <a:pPr>
              <a:buClr>
                <a:srgbClr val="CC0000"/>
              </a:buClr>
              <a:buFont typeface="Arial" pitchFamily="34" charset="0"/>
              <a:buChar char="•"/>
            </a:pPr>
            <a:r>
              <a:rPr lang="de-DE" altLang="zh-CN" sz="1200" dirty="0">
                <a:solidFill>
                  <a:srgbClr val="000000"/>
                </a:solidFill>
              </a:rPr>
              <a:t> </a:t>
            </a:r>
            <a:r>
              <a:rPr lang="de-DE" altLang="zh-CN" sz="1200" b="0" dirty="0">
                <a:solidFill>
                  <a:srgbClr val="000000"/>
                </a:solidFill>
              </a:rPr>
              <a:t>München </a:t>
            </a:r>
          </a:p>
          <a:p>
            <a:pPr>
              <a:buClr>
                <a:srgbClr val="CC0000"/>
              </a:buClr>
              <a:buFont typeface="Arial" pitchFamily="34" charset="0"/>
              <a:buChar char="•"/>
            </a:pPr>
            <a:r>
              <a:rPr lang="de-DE" altLang="zh-CN" sz="1200" b="0" dirty="0">
                <a:solidFill>
                  <a:srgbClr val="000000"/>
                </a:solidFill>
              </a:rPr>
              <a:t> Berlin</a:t>
            </a:r>
          </a:p>
          <a:p>
            <a:pPr>
              <a:buClr>
                <a:srgbClr val="CC0000"/>
              </a:buClr>
              <a:buFont typeface="Arial" pitchFamily="34" charset="0"/>
              <a:buChar char="•"/>
            </a:pPr>
            <a:r>
              <a:rPr lang="de-DE" altLang="zh-CN" sz="1200" b="0" dirty="0">
                <a:solidFill>
                  <a:srgbClr val="000000"/>
                </a:solidFill>
              </a:rPr>
              <a:t> Dresden</a:t>
            </a:r>
          </a:p>
          <a:p>
            <a:pPr>
              <a:buClr>
                <a:srgbClr val="CC0000"/>
              </a:buClr>
              <a:buFont typeface="Arial" pitchFamily="34" charset="0"/>
              <a:buChar char="•"/>
            </a:pPr>
            <a:r>
              <a:rPr lang="de-DE" altLang="zh-CN" sz="1200" b="0" dirty="0">
                <a:solidFill>
                  <a:srgbClr val="000000"/>
                </a:solidFill>
              </a:rPr>
              <a:t> Hamburg</a:t>
            </a:r>
          </a:p>
          <a:p>
            <a:pPr>
              <a:buClr>
                <a:srgbClr val="CC0000"/>
              </a:buClr>
              <a:buFont typeface="Arial" pitchFamily="34" charset="0"/>
              <a:buChar char="•"/>
            </a:pPr>
            <a:r>
              <a:rPr lang="de-DE" altLang="zh-CN" sz="1200" b="0" dirty="0">
                <a:solidFill>
                  <a:srgbClr val="000000"/>
                </a:solidFill>
              </a:rPr>
              <a:t> Hamm</a:t>
            </a:r>
          </a:p>
          <a:p>
            <a:pPr>
              <a:buClr>
                <a:srgbClr val="CC0000"/>
              </a:buClr>
              <a:buFont typeface="Arial" pitchFamily="34" charset="0"/>
              <a:buChar char="•"/>
            </a:pPr>
            <a:r>
              <a:rPr lang="de-DE" altLang="zh-CN" sz="1200" b="0" dirty="0">
                <a:solidFill>
                  <a:srgbClr val="000000"/>
                </a:solidFill>
              </a:rPr>
              <a:t> Hannover</a:t>
            </a:r>
          </a:p>
          <a:p>
            <a:pPr>
              <a:buClr>
                <a:srgbClr val="CC0000"/>
              </a:buClr>
              <a:buFont typeface="Arial" pitchFamily="34" charset="0"/>
              <a:buChar char="•"/>
            </a:pPr>
            <a:r>
              <a:rPr lang="de-DE" altLang="zh-CN" sz="1200" b="0" dirty="0">
                <a:solidFill>
                  <a:srgbClr val="000000"/>
                </a:solidFill>
              </a:rPr>
              <a:t> Kaiserslautern</a:t>
            </a:r>
          </a:p>
          <a:p>
            <a:pPr>
              <a:buClr>
                <a:srgbClr val="CC0000"/>
              </a:buClr>
              <a:buFont typeface="Arial" pitchFamily="34" charset="0"/>
              <a:buChar char="•"/>
            </a:pPr>
            <a:r>
              <a:rPr lang="de-DE" altLang="zh-CN" sz="1200" b="0" dirty="0">
                <a:solidFill>
                  <a:srgbClr val="000000"/>
                </a:solidFill>
              </a:rPr>
              <a:t> Köln</a:t>
            </a:r>
          </a:p>
          <a:p>
            <a:pPr>
              <a:buClr>
                <a:srgbClr val="CC0000"/>
              </a:buClr>
              <a:buFont typeface="Arial" pitchFamily="34" charset="0"/>
              <a:buChar char="•"/>
            </a:pPr>
            <a:r>
              <a:rPr lang="de-DE" altLang="zh-CN" sz="1200" b="0" dirty="0">
                <a:solidFill>
                  <a:srgbClr val="000000"/>
                </a:solidFill>
              </a:rPr>
              <a:t> Oldenburg</a:t>
            </a:r>
          </a:p>
          <a:p>
            <a:pPr>
              <a:buClr>
                <a:srgbClr val="CC0000"/>
              </a:buClr>
              <a:buFont typeface="Arial" pitchFamily="34" charset="0"/>
              <a:buChar char="•"/>
            </a:pPr>
            <a:r>
              <a:rPr lang="de-DE" altLang="zh-CN" sz="1200" b="0" dirty="0">
                <a:solidFill>
                  <a:srgbClr val="000000"/>
                </a:solidFill>
              </a:rPr>
              <a:t> Rostock</a:t>
            </a:r>
          </a:p>
          <a:p>
            <a:pPr>
              <a:buClr>
                <a:srgbClr val="CC0000"/>
              </a:buClr>
              <a:buFont typeface="Arial" pitchFamily="34" charset="0"/>
              <a:buChar char="•"/>
            </a:pPr>
            <a:r>
              <a:rPr lang="de-DE" altLang="zh-CN" sz="1200" b="0" dirty="0">
                <a:solidFill>
                  <a:srgbClr val="000000"/>
                </a:solidFill>
              </a:rPr>
              <a:t> Stuttgart</a:t>
            </a:r>
          </a:p>
          <a:p>
            <a:pPr>
              <a:buClr>
                <a:srgbClr val="CC0000"/>
              </a:buClr>
              <a:buFont typeface="Arial" pitchFamily="34" charset="0"/>
              <a:buChar char="•"/>
            </a:pPr>
            <a:r>
              <a:rPr lang="de-DE" altLang="zh-CN" sz="1200" b="0" dirty="0">
                <a:solidFill>
                  <a:srgbClr val="000000"/>
                </a:solidFill>
              </a:rPr>
              <a:t> Taucha (bei Leipzig)</a:t>
            </a:r>
            <a:endParaRPr lang="en-US" altLang="zh-CN" sz="1200" b="0" dirty="0">
              <a:solidFill>
                <a:srgbClr val="000000"/>
              </a:solidFill>
            </a:endParaRPr>
          </a:p>
        </p:txBody>
      </p:sp>
      <p:sp>
        <p:nvSpPr>
          <p:cNvPr id="58" name="Datumsplatzhalter 57">
            <a:extLst>
              <a:ext uri="{FF2B5EF4-FFF2-40B4-BE49-F238E27FC236}">
                <a16:creationId xmlns:a16="http://schemas.microsoft.com/office/drawing/2014/main" id="{BA7BD979-4467-436D-822E-2E1E5D9C587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82E62A-1870-482C-96AD-650832722388}" type="datetime1">
              <a:rPr lang="de-DE" smtClean="0"/>
              <a:t>12.07.2019</a:t>
            </a:fld>
            <a:endParaRPr lang="de-CH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883B92FF-0CA3-415F-9427-3589ED3D9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4364" y="3079593"/>
            <a:ext cx="2467823" cy="1472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27">
            <a:extLst>
              <a:ext uri="{FF2B5EF4-FFF2-40B4-BE49-F238E27FC236}">
                <a16:creationId xmlns:a16="http://schemas.microsoft.com/office/drawing/2014/main" id="{857AFC9D-14AE-4841-B9F1-6A62200BC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9825" y="3036051"/>
            <a:ext cx="2375509" cy="1460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4494" tIns="37248" rIns="74494" bIns="37248" anchor="ctr">
            <a:spAutoFit/>
          </a:bodyPr>
          <a:lstStyle/>
          <a:p>
            <a:pPr marL="279355" indent="-279355" eaLnBrk="0" fontAlgn="auto" hangingPunct="0">
              <a:spcBef>
                <a:spcPts val="326"/>
              </a:spcBef>
              <a:spcAft>
                <a:spcPts val="0"/>
              </a:spcAft>
              <a:buNone/>
              <a:defRPr/>
            </a:pPr>
            <a:r>
              <a:rPr lang="en-US" altLang="zh-CN" sz="10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HQ in </a:t>
            </a: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Düsseldorf</a:t>
            </a:r>
          </a:p>
          <a:p>
            <a:pPr marL="279355" indent="-279355" eaLnBrk="0" fontAlgn="auto" hangingPunct="0">
              <a:spcBef>
                <a:spcPts val="326"/>
              </a:spcBef>
              <a:spcAft>
                <a:spcPts val="0"/>
              </a:spcAft>
              <a:buNone/>
              <a:defRPr/>
            </a:pP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20 </a:t>
            </a:r>
            <a:r>
              <a:rPr lang="en-US" altLang="zh-CN" sz="10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locations</a:t>
            </a:r>
            <a:endParaRPr lang="en-SG" altLang="zh-CN" sz="1000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279355" indent="-279355" eaLnBrk="0" fontAlgn="auto" hangingPunct="0">
              <a:spcBef>
                <a:spcPts val="326"/>
              </a:spcBef>
              <a:spcAft>
                <a:spcPts val="0"/>
              </a:spcAft>
              <a:buNone/>
              <a:defRPr/>
            </a:pP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5 </a:t>
            </a:r>
            <a:r>
              <a:rPr lang="en-US" altLang="zh-CN" sz="10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R&amp;D  and innovations centers </a:t>
            </a:r>
          </a:p>
          <a:p>
            <a:pPr marL="279355" indent="-279355" eaLnBrk="0" fontAlgn="auto" hangingPunct="0">
              <a:spcBef>
                <a:spcPts val="326"/>
              </a:spcBef>
              <a:spcAft>
                <a:spcPts val="0"/>
              </a:spcAft>
              <a:buNone/>
              <a:defRPr/>
            </a:pP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2 </a:t>
            </a:r>
            <a:r>
              <a:rPr lang="en-US" altLang="zh-CN" sz="6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training centers</a:t>
            </a:r>
          </a:p>
          <a:p>
            <a:pPr marL="279355" indent="-279355" eaLnBrk="0" fontAlgn="auto" hangingPunct="0">
              <a:spcBef>
                <a:spcPts val="326"/>
              </a:spcBef>
              <a:spcAft>
                <a:spcPts val="0"/>
              </a:spcAft>
              <a:buNone/>
              <a:defRPr/>
            </a:pPr>
            <a:r>
              <a:rPr lang="en-US" altLang="zh-CN" sz="16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24 h </a:t>
            </a:r>
            <a:r>
              <a:rPr lang="en-US" altLang="zh-CN" sz="10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customer service system</a:t>
            </a:r>
          </a:p>
        </p:txBody>
      </p:sp>
      <p:grpSp>
        <p:nvGrpSpPr>
          <p:cNvPr id="13" name="Group 61">
            <a:extLst>
              <a:ext uri="{FF2B5EF4-FFF2-40B4-BE49-F238E27FC236}">
                <a16:creationId xmlns:a16="http://schemas.microsoft.com/office/drawing/2014/main" id="{7359F6AB-8B67-4359-8EBC-5CD17721AC69}"/>
              </a:ext>
            </a:extLst>
          </p:cNvPr>
          <p:cNvGrpSpPr/>
          <p:nvPr/>
        </p:nvGrpSpPr>
        <p:grpSpPr>
          <a:xfrm>
            <a:off x="3133619" y="43601"/>
            <a:ext cx="3009108" cy="3490904"/>
            <a:chOff x="3760099" y="96384"/>
            <a:chExt cx="2596115" cy="2873375"/>
          </a:xfrm>
          <a:solidFill>
            <a:srgbClr val="C7C7C7"/>
          </a:solidFill>
        </p:grpSpPr>
        <p:grpSp>
          <p:nvGrpSpPr>
            <p:cNvPr id="14" name="Group 6">
              <a:extLst>
                <a:ext uri="{FF2B5EF4-FFF2-40B4-BE49-F238E27FC236}">
                  <a16:creationId xmlns:a16="http://schemas.microsoft.com/office/drawing/2014/main" id="{7D966F9E-D57E-4A71-B52E-0B929C86CFC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760099" y="96384"/>
              <a:ext cx="2596115" cy="2873375"/>
              <a:chOff x="1998" y="1918"/>
              <a:chExt cx="620" cy="809"/>
            </a:xfrm>
            <a:grpFill/>
          </p:grpSpPr>
          <p:sp>
            <p:nvSpPr>
              <p:cNvPr id="51" name="Freeform 9">
                <a:extLst>
                  <a:ext uri="{FF2B5EF4-FFF2-40B4-BE49-F238E27FC236}">
                    <a16:creationId xmlns:a16="http://schemas.microsoft.com/office/drawing/2014/main" id="{D1101CAB-CD53-454B-AE4D-634FD0A375C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8" y="1918"/>
                <a:ext cx="620" cy="809"/>
              </a:xfrm>
              <a:custGeom>
                <a:avLst/>
                <a:gdLst>
                  <a:gd name="T0" fmla="*/ 590 w 620"/>
                  <a:gd name="T1" fmla="*/ 198 h 809"/>
                  <a:gd name="T2" fmla="*/ 570 w 620"/>
                  <a:gd name="T3" fmla="*/ 249 h 809"/>
                  <a:gd name="T4" fmla="*/ 598 w 620"/>
                  <a:gd name="T5" fmla="*/ 296 h 809"/>
                  <a:gd name="T6" fmla="*/ 608 w 620"/>
                  <a:gd name="T7" fmla="*/ 377 h 809"/>
                  <a:gd name="T8" fmla="*/ 613 w 620"/>
                  <a:gd name="T9" fmla="*/ 438 h 809"/>
                  <a:gd name="T10" fmla="*/ 583 w 620"/>
                  <a:gd name="T11" fmla="*/ 443 h 809"/>
                  <a:gd name="T12" fmla="*/ 542 w 620"/>
                  <a:gd name="T13" fmla="*/ 451 h 809"/>
                  <a:gd name="T14" fmla="*/ 444 w 620"/>
                  <a:gd name="T15" fmla="*/ 499 h 809"/>
                  <a:gd name="T16" fmla="*/ 434 w 620"/>
                  <a:gd name="T17" fmla="*/ 557 h 809"/>
                  <a:gd name="T18" fmla="*/ 486 w 620"/>
                  <a:gd name="T19" fmla="*/ 629 h 809"/>
                  <a:gd name="T20" fmla="*/ 514 w 620"/>
                  <a:gd name="T21" fmla="*/ 684 h 809"/>
                  <a:gd name="T22" fmla="*/ 489 w 620"/>
                  <a:gd name="T23" fmla="*/ 712 h 809"/>
                  <a:gd name="T24" fmla="*/ 433 w 620"/>
                  <a:gd name="T25" fmla="*/ 730 h 809"/>
                  <a:gd name="T26" fmla="*/ 453 w 620"/>
                  <a:gd name="T27" fmla="*/ 796 h 809"/>
                  <a:gd name="T28" fmla="*/ 400 w 620"/>
                  <a:gd name="T29" fmla="*/ 781 h 809"/>
                  <a:gd name="T30" fmla="*/ 350 w 620"/>
                  <a:gd name="T31" fmla="*/ 796 h 809"/>
                  <a:gd name="T32" fmla="*/ 292 w 620"/>
                  <a:gd name="T33" fmla="*/ 798 h 809"/>
                  <a:gd name="T34" fmla="*/ 269 w 620"/>
                  <a:gd name="T35" fmla="*/ 799 h 809"/>
                  <a:gd name="T36" fmla="*/ 233 w 620"/>
                  <a:gd name="T37" fmla="*/ 791 h 809"/>
                  <a:gd name="T38" fmla="*/ 195 w 620"/>
                  <a:gd name="T39" fmla="*/ 778 h 809"/>
                  <a:gd name="T40" fmla="*/ 132 w 620"/>
                  <a:gd name="T41" fmla="*/ 745 h 809"/>
                  <a:gd name="T42" fmla="*/ 107 w 620"/>
                  <a:gd name="T43" fmla="*/ 750 h 809"/>
                  <a:gd name="T44" fmla="*/ 74 w 620"/>
                  <a:gd name="T45" fmla="*/ 740 h 809"/>
                  <a:gd name="T46" fmla="*/ 94 w 620"/>
                  <a:gd name="T47" fmla="*/ 677 h 809"/>
                  <a:gd name="T48" fmla="*/ 135 w 620"/>
                  <a:gd name="T49" fmla="*/ 614 h 809"/>
                  <a:gd name="T50" fmla="*/ 73 w 620"/>
                  <a:gd name="T51" fmla="*/ 580 h 809"/>
                  <a:gd name="T52" fmla="*/ 25 w 620"/>
                  <a:gd name="T53" fmla="*/ 547 h 809"/>
                  <a:gd name="T54" fmla="*/ 17 w 620"/>
                  <a:gd name="T55" fmla="*/ 529 h 809"/>
                  <a:gd name="T56" fmla="*/ 10 w 620"/>
                  <a:gd name="T57" fmla="*/ 494 h 809"/>
                  <a:gd name="T58" fmla="*/ 0 w 620"/>
                  <a:gd name="T59" fmla="*/ 466 h 809"/>
                  <a:gd name="T60" fmla="*/ 12 w 620"/>
                  <a:gd name="T61" fmla="*/ 408 h 809"/>
                  <a:gd name="T62" fmla="*/ 12 w 620"/>
                  <a:gd name="T63" fmla="*/ 363 h 809"/>
                  <a:gd name="T64" fmla="*/ 30 w 620"/>
                  <a:gd name="T65" fmla="*/ 297 h 809"/>
                  <a:gd name="T66" fmla="*/ 86 w 620"/>
                  <a:gd name="T67" fmla="*/ 291 h 809"/>
                  <a:gd name="T68" fmla="*/ 94 w 620"/>
                  <a:gd name="T69" fmla="*/ 268 h 809"/>
                  <a:gd name="T70" fmla="*/ 96 w 620"/>
                  <a:gd name="T71" fmla="*/ 241 h 809"/>
                  <a:gd name="T72" fmla="*/ 129 w 620"/>
                  <a:gd name="T73" fmla="*/ 188 h 809"/>
                  <a:gd name="T74" fmla="*/ 130 w 620"/>
                  <a:gd name="T75" fmla="*/ 145 h 809"/>
                  <a:gd name="T76" fmla="*/ 159 w 620"/>
                  <a:gd name="T77" fmla="*/ 122 h 809"/>
                  <a:gd name="T78" fmla="*/ 195 w 620"/>
                  <a:gd name="T79" fmla="*/ 150 h 809"/>
                  <a:gd name="T80" fmla="*/ 216 w 620"/>
                  <a:gd name="T81" fmla="*/ 137 h 809"/>
                  <a:gd name="T82" fmla="*/ 226 w 620"/>
                  <a:gd name="T83" fmla="*/ 117 h 809"/>
                  <a:gd name="T84" fmla="*/ 276 w 620"/>
                  <a:gd name="T85" fmla="*/ 129 h 809"/>
                  <a:gd name="T86" fmla="*/ 259 w 620"/>
                  <a:gd name="T87" fmla="*/ 107 h 809"/>
                  <a:gd name="T88" fmla="*/ 241 w 620"/>
                  <a:gd name="T89" fmla="*/ 71 h 809"/>
                  <a:gd name="T90" fmla="*/ 266 w 620"/>
                  <a:gd name="T91" fmla="*/ 43 h 809"/>
                  <a:gd name="T92" fmla="*/ 269 w 620"/>
                  <a:gd name="T93" fmla="*/ 0 h 809"/>
                  <a:gd name="T94" fmla="*/ 319 w 620"/>
                  <a:gd name="T95" fmla="*/ 17 h 809"/>
                  <a:gd name="T96" fmla="*/ 332 w 620"/>
                  <a:gd name="T97" fmla="*/ 46 h 809"/>
                  <a:gd name="T98" fmla="*/ 337 w 620"/>
                  <a:gd name="T99" fmla="*/ 68 h 809"/>
                  <a:gd name="T100" fmla="*/ 362 w 620"/>
                  <a:gd name="T101" fmla="*/ 73 h 809"/>
                  <a:gd name="T102" fmla="*/ 401 w 620"/>
                  <a:gd name="T103" fmla="*/ 79 h 809"/>
                  <a:gd name="T104" fmla="*/ 368 w 620"/>
                  <a:gd name="T105" fmla="*/ 107 h 809"/>
                  <a:gd name="T106" fmla="*/ 401 w 620"/>
                  <a:gd name="T107" fmla="*/ 116 h 809"/>
                  <a:gd name="T108" fmla="*/ 428 w 620"/>
                  <a:gd name="T109" fmla="*/ 106 h 809"/>
                  <a:gd name="T110" fmla="*/ 477 w 620"/>
                  <a:gd name="T111" fmla="*/ 78 h 809"/>
                  <a:gd name="T112" fmla="*/ 484 w 620"/>
                  <a:gd name="T113" fmla="*/ 86 h 809"/>
                  <a:gd name="T114" fmla="*/ 486 w 620"/>
                  <a:gd name="T115" fmla="*/ 101 h 809"/>
                  <a:gd name="T116" fmla="*/ 527 w 620"/>
                  <a:gd name="T117" fmla="*/ 106 h 809"/>
                  <a:gd name="T118" fmla="*/ 557 w 620"/>
                  <a:gd name="T119" fmla="*/ 135 h 809"/>
                  <a:gd name="T120" fmla="*/ 581 w 620"/>
                  <a:gd name="T121" fmla="*/ 165 h 80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20"/>
                  <a:gd name="T184" fmla="*/ 0 h 809"/>
                  <a:gd name="T185" fmla="*/ 620 w 620"/>
                  <a:gd name="T186" fmla="*/ 809 h 80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20" h="809">
                    <a:moveTo>
                      <a:pt x="581" y="165"/>
                    </a:moveTo>
                    <a:lnTo>
                      <a:pt x="583" y="180"/>
                    </a:lnTo>
                    <a:lnTo>
                      <a:pt x="590" y="198"/>
                    </a:lnTo>
                    <a:lnTo>
                      <a:pt x="585" y="213"/>
                    </a:lnTo>
                    <a:lnTo>
                      <a:pt x="588" y="231"/>
                    </a:lnTo>
                    <a:lnTo>
                      <a:pt x="570" y="249"/>
                    </a:lnTo>
                    <a:lnTo>
                      <a:pt x="586" y="256"/>
                    </a:lnTo>
                    <a:lnTo>
                      <a:pt x="601" y="273"/>
                    </a:lnTo>
                    <a:lnTo>
                      <a:pt x="598" y="296"/>
                    </a:lnTo>
                    <a:lnTo>
                      <a:pt x="608" y="332"/>
                    </a:lnTo>
                    <a:lnTo>
                      <a:pt x="601" y="355"/>
                    </a:lnTo>
                    <a:lnTo>
                      <a:pt x="608" y="377"/>
                    </a:lnTo>
                    <a:lnTo>
                      <a:pt x="614" y="401"/>
                    </a:lnTo>
                    <a:lnTo>
                      <a:pt x="619" y="423"/>
                    </a:lnTo>
                    <a:lnTo>
                      <a:pt x="613" y="438"/>
                    </a:lnTo>
                    <a:lnTo>
                      <a:pt x="600" y="454"/>
                    </a:lnTo>
                    <a:lnTo>
                      <a:pt x="591" y="458"/>
                    </a:lnTo>
                    <a:lnTo>
                      <a:pt x="583" y="443"/>
                    </a:lnTo>
                    <a:lnTo>
                      <a:pt x="571" y="443"/>
                    </a:lnTo>
                    <a:lnTo>
                      <a:pt x="568" y="451"/>
                    </a:lnTo>
                    <a:lnTo>
                      <a:pt x="542" y="451"/>
                    </a:lnTo>
                    <a:lnTo>
                      <a:pt x="522" y="464"/>
                    </a:lnTo>
                    <a:lnTo>
                      <a:pt x="482" y="482"/>
                    </a:lnTo>
                    <a:lnTo>
                      <a:pt x="444" y="499"/>
                    </a:lnTo>
                    <a:lnTo>
                      <a:pt x="415" y="505"/>
                    </a:lnTo>
                    <a:lnTo>
                      <a:pt x="429" y="532"/>
                    </a:lnTo>
                    <a:lnTo>
                      <a:pt x="434" y="557"/>
                    </a:lnTo>
                    <a:lnTo>
                      <a:pt x="446" y="580"/>
                    </a:lnTo>
                    <a:lnTo>
                      <a:pt x="476" y="605"/>
                    </a:lnTo>
                    <a:lnTo>
                      <a:pt x="486" y="629"/>
                    </a:lnTo>
                    <a:lnTo>
                      <a:pt x="500" y="649"/>
                    </a:lnTo>
                    <a:lnTo>
                      <a:pt x="512" y="659"/>
                    </a:lnTo>
                    <a:lnTo>
                      <a:pt x="514" y="684"/>
                    </a:lnTo>
                    <a:lnTo>
                      <a:pt x="512" y="702"/>
                    </a:lnTo>
                    <a:lnTo>
                      <a:pt x="499" y="709"/>
                    </a:lnTo>
                    <a:lnTo>
                      <a:pt x="489" y="712"/>
                    </a:lnTo>
                    <a:lnTo>
                      <a:pt x="477" y="728"/>
                    </a:lnTo>
                    <a:lnTo>
                      <a:pt x="451" y="730"/>
                    </a:lnTo>
                    <a:lnTo>
                      <a:pt x="433" y="730"/>
                    </a:lnTo>
                    <a:lnTo>
                      <a:pt x="434" y="745"/>
                    </a:lnTo>
                    <a:lnTo>
                      <a:pt x="446" y="778"/>
                    </a:lnTo>
                    <a:lnTo>
                      <a:pt x="453" y="796"/>
                    </a:lnTo>
                    <a:lnTo>
                      <a:pt x="439" y="808"/>
                    </a:lnTo>
                    <a:lnTo>
                      <a:pt x="423" y="790"/>
                    </a:lnTo>
                    <a:lnTo>
                      <a:pt x="400" y="781"/>
                    </a:lnTo>
                    <a:lnTo>
                      <a:pt x="390" y="781"/>
                    </a:lnTo>
                    <a:lnTo>
                      <a:pt x="382" y="793"/>
                    </a:lnTo>
                    <a:lnTo>
                      <a:pt x="350" y="796"/>
                    </a:lnTo>
                    <a:lnTo>
                      <a:pt x="332" y="794"/>
                    </a:lnTo>
                    <a:lnTo>
                      <a:pt x="320" y="799"/>
                    </a:lnTo>
                    <a:lnTo>
                      <a:pt x="292" y="798"/>
                    </a:lnTo>
                    <a:lnTo>
                      <a:pt x="286" y="785"/>
                    </a:lnTo>
                    <a:lnTo>
                      <a:pt x="261" y="785"/>
                    </a:lnTo>
                    <a:lnTo>
                      <a:pt x="269" y="799"/>
                    </a:lnTo>
                    <a:lnTo>
                      <a:pt x="256" y="806"/>
                    </a:lnTo>
                    <a:lnTo>
                      <a:pt x="246" y="798"/>
                    </a:lnTo>
                    <a:lnTo>
                      <a:pt x="233" y="791"/>
                    </a:lnTo>
                    <a:lnTo>
                      <a:pt x="230" y="783"/>
                    </a:lnTo>
                    <a:lnTo>
                      <a:pt x="205" y="783"/>
                    </a:lnTo>
                    <a:lnTo>
                      <a:pt x="195" y="778"/>
                    </a:lnTo>
                    <a:lnTo>
                      <a:pt x="172" y="758"/>
                    </a:lnTo>
                    <a:lnTo>
                      <a:pt x="154" y="748"/>
                    </a:lnTo>
                    <a:lnTo>
                      <a:pt x="132" y="745"/>
                    </a:lnTo>
                    <a:lnTo>
                      <a:pt x="132" y="756"/>
                    </a:lnTo>
                    <a:lnTo>
                      <a:pt x="116" y="758"/>
                    </a:lnTo>
                    <a:lnTo>
                      <a:pt x="107" y="750"/>
                    </a:lnTo>
                    <a:lnTo>
                      <a:pt x="97" y="756"/>
                    </a:lnTo>
                    <a:lnTo>
                      <a:pt x="76" y="752"/>
                    </a:lnTo>
                    <a:lnTo>
                      <a:pt x="74" y="740"/>
                    </a:lnTo>
                    <a:lnTo>
                      <a:pt x="74" y="722"/>
                    </a:lnTo>
                    <a:lnTo>
                      <a:pt x="86" y="704"/>
                    </a:lnTo>
                    <a:lnTo>
                      <a:pt x="94" y="677"/>
                    </a:lnTo>
                    <a:lnTo>
                      <a:pt x="102" y="652"/>
                    </a:lnTo>
                    <a:lnTo>
                      <a:pt x="129" y="633"/>
                    </a:lnTo>
                    <a:lnTo>
                      <a:pt x="135" y="614"/>
                    </a:lnTo>
                    <a:lnTo>
                      <a:pt x="124" y="600"/>
                    </a:lnTo>
                    <a:lnTo>
                      <a:pt x="97" y="595"/>
                    </a:lnTo>
                    <a:lnTo>
                      <a:pt x="73" y="580"/>
                    </a:lnTo>
                    <a:lnTo>
                      <a:pt x="56" y="568"/>
                    </a:lnTo>
                    <a:lnTo>
                      <a:pt x="33" y="567"/>
                    </a:lnTo>
                    <a:lnTo>
                      <a:pt x="25" y="547"/>
                    </a:lnTo>
                    <a:lnTo>
                      <a:pt x="15" y="537"/>
                    </a:lnTo>
                    <a:lnTo>
                      <a:pt x="13" y="537"/>
                    </a:lnTo>
                    <a:lnTo>
                      <a:pt x="17" y="529"/>
                    </a:lnTo>
                    <a:lnTo>
                      <a:pt x="25" y="515"/>
                    </a:lnTo>
                    <a:lnTo>
                      <a:pt x="20" y="504"/>
                    </a:lnTo>
                    <a:lnTo>
                      <a:pt x="10" y="494"/>
                    </a:lnTo>
                    <a:lnTo>
                      <a:pt x="12" y="482"/>
                    </a:lnTo>
                    <a:lnTo>
                      <a:pt x="3" y="474"/>
                    </a:lnTo>
                    <a:lnTo>
                      <a:pt x="0" y="466"/>
                    </a:lnTo>
                    <a:lnTo>
                      <a:pt x="8" y="464"/>
                    </a:lnTo>
                    <a:lnTo>
                      <a:pt x="21" y="434"/>
                    </a:lnTo>
                    <a:lnTo>
                      <a:pt x="12" y="408"/>
                    </a:lnTo>
                    <a:lnTo>
                      <a:pt x="10" y="393"/>
                    </a:lnTo>
                    <a:lnTo>
                      <a:pt x="15" y="390"/>
                    </a:lnTo>
                    <a:lnTo>
                      <a:pt x="12" y="363"/>
                    </a:lnTo>
                    <a:lnTo>
                      <a:pt x="35" y="340"/>
                    </a:lnTo>
                    <a:lnTo>
                      <a:pt x="21" y="312"/>
                    </a:lnTo>
                    <a:lnTo>
                      <a:pt x="30" y="297"/>
                    </a:lnTo>
                    <a:lnTo>
                      <a:pt x="64" y="302"/>
                    </a:lnTo>
                    <a:lnTo>
                      <a:pt x="69" y="294"/>
                    </a:lnTo>
                    <a:lnTo>
                      <a:pt x="86" y="291"/>
                    </a:lnTo>
                    <a:lnTo>
                      <a:pt x="89" y="282"/>
                    </a:lnTo>
                    <a:lnTo>
                      <a:pt x="83" y="276"/>
                    </a:lnTo>
                    <a:lnTo>
                      <a:pt x="94" y="268"/>
                    </a:lnTo>
                    <a:lnTo>
                      <a:pt x="109" y="256"/>
                    </a:lnTo>
                    <a:lnTo>
                      <a:pt x="109" y="241"/>
                    </a:lnTo>
                    <a:lnTo>
                      <a:pt x="96" y="241"/>
                    </a:lnTo>
                    <a:lnTo>
                      <a:pt x="97" y="221"/>
                    </a:lnTo>
                    <a:lnTo>
                      <a:pt x="111" y="221"/>
                    </a:lnTo>
                    <a:lnTo>
                      <a:pt x="129" y="188"/>
                    </a:lnTo>
                    <a:lnTo>
                      <a:pt x="132" y="170"/>
                    </a:lnTo>
                    <a:lnTo>
                      <a:pt x="140" y="167"/>
                    </a:lnTo>
                    <a:lnTo>
                      <a:pt x="130" y="145"/>
                    </a:lnTo>
                    <a:lnTo>
                      <a:pt x="135" y="139"/>
                    </a:lnTo>
                    <a:lnTo>
                      <a:pt x="137" y="126"/>
                    </a:lnTo>
                    <a:lnTo>
                      <a:pt x="159" y="122"/>
                    </a:lnTo>
                    <a:lnTo>
                      <a:pt x="187" y="122"/>
                    </a:lnTo>
                    <a:lnTo>
                      <a:pt x="200" y="129"/>
                    </a:lnTo>
                    <a:lnTo>
                      <a:pt x="195" y="150"/>
                    </a:lnTo>
                    <a:lnTo>
                      <a:pt x="211" y="165"/>
                    </a:lnTo>
                    <a:lnTo>
                      <a:pt x="208" y="147"/>
                    </a:lnTo>
                    <a:lnTo>
                      <a:pt x="216" y="137"/>
                    </a:lnTo>
                    <a:lnTo>
                      <a:pt x="226" y="149"/>
                    </a:lnTo>
                    <a:lnTo>
                      <a:pt x="226" y="129"/>
                    </a:lnTo>
                    <a:lnTo>
                      <a:pt x="226" y="117"/>
                    </a:lnTo>
                    <a:lnTo>
                      <a:pt x="241" y="111"/>
                    </a:lnTo>
                    <a:lnTo>
                      <a:pt x="258" y="117"/>
                    </a:lnTo>
                    <a:lnTo>
                      <a:pt x="276" y="129"/>
                    </a:lnTo>
                    <a:lnTo>
                      <a:pt x="291" y="142"/>
                    </a:lnTo>
                    <a:lnTo>
                      <a:pt x="294" y="134"/>
                    </a:lnTo>
                    <a:lnTo>
                      <a:pt x="259" y="107"/>
                    </a:lnTo>
                    <a:lnTo>
                      <a:pt x="258" y="89"/>
                    </a:lnTo>
                    <a:lnTo>
                      <a:pt x="263" y="73"/>
                    </a:lnTo>
                    <a:lnTo>
                      <a:pt x="241" y="71"/>
                    </a:lnTo>
                    <a:lnTo>
                      <a:pt x="243" y="61"/>
                    </a:lnTo>
                    <a:lnTo>
                      <a:pt x="259" y="58"/>
                    </a:lnTo>
                    <a:lnTo>
                      <a:pt x="266" y="43"/>
                    </a:lnTo>
                    <a:lnTo>
                      <a:pt x="253" y="22"/>
                    </a:lnTo>
                    <a:lnTo>
                      <a:pt x="256" y="0"/>
                    </a:lnTo>
                    <a:lnTo>
                      <a:pt x="269" y="0"/>
                    </a:lnTo>
                    <a:lnTo>
                      <a:pt x="286" y="13"/>
                    </a:lnTo>
                    <a:lnTo>
                      <a:pt x="302" y="20"/>
                    </a:lnTo>
                    <a:lnTo>
                      <a:pt x="319" y="17"/>
                    </a:lnTo>
                    <a:lnTo>
                      <a:pt x="324" y="18"/>
                    </a:lnTo>
                    <a:lnTo>
                      <a:pt x="329" y="30"/>
                    </a:lnTo>
                    <a:lnTo>
                      <a:pt x="332" y="46"/>
                    </a:lnTo>
                    <a:lnTo>
                      <a:pt x="320" y="58"/>
                    </a:lnTo>
                    <a:lnTo>
                      <a:pt x="334" y="59"/>
                    </a:lnTo>
                    <a:lnTo>
                      <a:pt x="337" y="68"/>
                    </a:lnTo>
                    <a:lnTo>
                      <a:pt x="332" y="83"/>
                    </a:lnTo>
                    <a:lnTo>
                      <a:pt x="342" y="74"/>
                    </a:lnTo>
                    <a:lnTo>
                      <a:pt x="362" y="73"/>
                    </a:lnTo>
                    <a:lnTo>
                      <a:pt x="370" y="89"/>
                    </a:lnTo>
                    <a:lnTo>
                      <a:pt x="383" y="69"/>
                    </a:lnTo>
                    <a:lnTo>
                      <a:pt x="401" y="79"/>
                    </a:lnTo>
                    <a:lnTo>
                      <a:pt x="396" y="94"/>
                    </a:lnTo>
                    <a:lnTo>
                      <a:pt x="378" y="97"/>
                    </a:lnTo>
                    <a:lnTo>
                      <a:pt x="368" y="107"/>
                    </a:lnTo>
                    <a:lnTo>
                      <a:pt x="372" y="122"/>
                    </a:lnTo>
                    <a:lnTo>
                      <a:pt x="391" y="116"/>
                    </a:lnTo>
                    <a:lnTo>
                      <a:pt x="401" y="116"/>
                    </a:lnTo>
                    <a:lnTo>
                      <a:pt x="413" y="117"/>
                    </a:lnTo>
                    <a:lnTo>
                      <a:pt x="423" y="116"/>
                    </a:lnTo>
                    <a:lnTo>
                      <a:pt x="428" y="106"/>
                    </a:lnTo>
                    <a:lnTo>
                      <a:pt x="439" y="111"/>
                    </a:lnTo>
                    <a:lnTo>
                      <a:pt x="461" y="104"/>
                    </a:lnTo>
                    <a:lnTo>
                      <a:pt x="477" y="78"/>
                    </a:lnTo>
                    <a:lnTo>
                      <a:pt x="502" y="79"/>
                    </a:lnTo>
                    <a:lnTo>
                      <a:pt x="499" y="84"/>
                    </a:lnTo>
                    <a:lnTo>
                      <a:pt x="484" y="86"/>
                    </a:lnTo>
                    <a:lnTo>
                      <a:pt x="471" y="96"/>
                    </a:lnTo>
                    <a:lnTo>
                      <a:pt x="477" y="99"/>
                    </a:lnTo>
                    <a:lnTo>
                      <a:pt x="486" y="101"/>
                    </a:lnTo>
                    <a:lnTo>
                      <a:pt x="500" y="97"/>
                    </a:lnTo>
                    <a:lnTo>
                      <a:pt x="514" y="96"/>
                    </a:lnTo>
                    <a:lnTo>
                      <a:pt x="527" y="106"/>
                    </a:lnTo>
                    <a:lnTo>
                      <a:pt x="542" y="116"/>
                    </a:lnTo>
                    <a:lnTo>
                      <a:pt x="553" y="117"/>
                    </a:lnTo>
                    <a:lnTo>
                      <a:pt x="557" y="135"/>
                    </a:lnTo>
                    <a:lnTo>
                      <a:pt x="555" y="152"/>
                    </a:lnTo>
                    <a:lnTo>
                      <a:pt x="570" y="160"/>
                    </a:lnTo>
                    <a:lnTo>
                      <a:pt x="581" y="165"/>
                    </a:lnTo>
                  </a:path>
                </a:pathLst>
              </a:custGeom>
              <a:grpFill/>
              <a:ln w="317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Freeform 10">
                <a:extLst>
                  <a:ext uri="{FF2B5EF4-FFF2-40B4-BE49-F238E27FC236}">
                    <a16:creationId xmlns:a16="http://schemas.microsoft.com/office/drawing/2014/main" id="{3960057F-D27D-4E86-987B-57F5F87902F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522" y="1974"/>
                <a:ext cx="44" cy="52"/>
              </a:xfrm>
              <a:custGeom>
                <a:avLst/>
                <a:gdLst>
                  <a:gd name="T0" fmla="*/ 9 w 44"/>
                  <a:gd name="T1" fmla="*/ 18 h 52"/>
                  <a:gd name="T2" fmla="*/ 0 w 44"/>
                  <a:gd name="T3" fmla="*/ 22 h 52"/>
                  <a:gd name="T4" fmla="*/ 8 w 44"/>
                  <a:gd name="T5" fmla="*/ 35 h 52"/>
                  <a:gd name="T6" fmla="*/ 0 w 44"/>
                  <a:gd name="T7" fmla="*/ 41 h 52"/>
                  <a:gd name="T8" fmla="*/ 13 w 44"/>
                  <a:gd name="T9" fmla="*/ 51 h 52"/>
                  <a:gd name="T10" fmla="*/ 28 w 44"/>
                  <a:gd name="T11" fmla="*/ 43 h 52"/>
                  <a:gd name="T12" fmla="*/ 34 w 44"/>
                  <a:gd name="T13" fmla="*/ 48 h 52"/>
                  <a:gd name="T14" fmla="*/ 43 w 44"/>
                  <a:gd name="T15" fmla="*/ 43 h 52"/>
                  <a:gd name="T16" fmla="*/ 36 w 44"/>
                  <a:gd name="T17" fmla="*/ 33 h 52"/>
                  <a:gd name="T18" fmla="*/ 39 w 44"/>
                  <a:gd name="T19" fmla="*/ 28 h 52"/>
                  <a:gd name="T20" fmla="*/ 43 w 44"/>
                  <a:gd name="T21" fmla="*/ 18 h 52"/>
                  <a:gd name="T22" fmla="*/ 34 w 44"/>
                  <a:gd name="T23" fmla="*/ 17 h 52"/>
                  <a:gd name="T24" fmla="*/ 26 w 44"/>
                  <a:gd name="T25" fmla="*/ 18 h 52"/>
                  <a:gd name="T26" fmla="*/ 21 w 44"/>
                  <a:gd name="T27" fmla="*/ 13 h 52"/>
                  <a:gd name="T28" fmla="*/ 24 w 44"/>
                  <a:gd name="T29" fmla="*/ 0 h 52"/>
                  <a:gd name="T30" fmla="*/ 9 w 44"/>
                  <a:gd name="T31" fmla="*/ 0 h 52"/>
                  <a:gd name="T32" fmla="*/ 3 w 44"/>
                  <a:gd name="T33" fmla="*/ 8 h 52"/>
                  <a:gd name="T34" fmla="*/ 13 w 44"/>
                  <a:gd name="T35" fmla="*/ 13 h 52"/>
                  <a:gd name="T36" fmla="*/ 21 w 44"/>
                  <a:gd name="T37" fmla="*/ 18 h 52"/>
                  <a:gd name="T38" fmla="*/ 28 w 44"/>
                  <a:gd name="T39" fmla="*/ 30 h 52"/>
                  <a:gd name="T40" fmla="*/ 24 w 44"/>
                  <a:gd name="T41" fmla="*/ 35 h 52"/>
                  <a:gd name="T42" fmla="*/ 9 w 44"/>
                  <a:gd name="T43" fmla="*/ 18 h 5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4"/>
                  <a:gd name="T67" fmla="*/ 0 h 52"/>
                  <a:gd name="T68" fmla="*/ 44 w 44"/>
                  <a:gd name="T69" fmla="*/ 52 h 5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4" h="52">
                    <a:moveTo>
                      <a:pt x="9" y="18"/>
                    </a:moveTo>
                    <a:lnTo>
                      <a:pt x="0" y="22"/>
                    </a:lnTo>
                    <a:lnTo>
                      <a:pt x="8" y="35"/>
                    </a:lnTo>
                    <a:lnTo>
                      <a:pt x="0" y="41"/>
                    </a:lnTo>
                    <a:lnTo>
                      <a:pt x="13" y="51"/>
                    </a:lnTo>
                    <a:lnTo>
                      <a:pt x="28" y="43"/>
                    </a:lnTo>
                    <a:lnTo>
                      <a:pt x="34" y="48"/>
                    </a:lnTo>
                    <a:lnTo>
                      <a:pt x="43" y="43"/>
                    </a:lnTo>
                    <a:lnTo>
                      <a:pt x="36" y="33"/>
                    </a:lnTo>
                    <a:lnTo>
                      <a:pt x="39" y="28"/>
                    </a:lnTo>
                    <a:lnTo>
                      <a:pt x="43" y="18"/>
                    </a:lnTo>
                    <a:lnTo>
                      <a:pt x="34" y="17"/>
                    </a:lnTo>
                    <a:lnTo>
                      <a:pt x="26" y="18"/>
                    </a:lnTo>
                    <a:lnTo>
                      <a:pt x="21" y="13"/>
                    </a:lnTo>
                    <a:lnTo>
                      <a:pt x="24" y="0"/>
                    </a:lnTo>
                    <a:lnTo>
                      <a:pt x="9" y="0"/>
                    </a:lnTo>
                    <a:lnTo>
                      <a:pt x="3" y="8"/>
                    </a:lnTo>
                    <a:lnTo>
                      <a:pt x="13" y="13"/>
                    </a:lnTo>
                    <a:lnTo>
                      <a:pt x="21" y="18"/>
                    </a:lnTo>
                    <a:lnTo>
                      <a:pt x="28" y="30"/>
                    </a:lnTo>
                    <a:lnTo>
                      <a:pt x="24" y="35"/>
                    </a:lnTo>
                    <a:lnTo>
                      <a:pt x="9" y="18"/>
                    </a:lnTo>
                  </a:path>
                </a:pathLst>
              </a:custGeom>
              <a:grpFill/>
              <a:ln w="317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Freeform 11">
                <a:extLst>
                  <a:ext uri="{FF2B5EF4-FFF2-40B4-BE49-F238E27FC236}">
                    <a16:creationId xmlns:a16="http://schemas.microsoft.com/office/drawing/2014/main" id="{57BB1A64-EA23-43E3-AC51-0D417CB3AA8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556" y="2030"/>
                <a:ext cx="38" cy="48"/>
              </a:xfrm>
              <a:custGeom>
                <a:avLst/>
                <a:gdLst>
                  <a:gd name="T0" fmla="*/ 7 w 38"/>
                  <a:gd name="T1" fmla="*/ 0 h 48"/>
                  <a:gd name="T2" fmla="*/ 0 w 38"/>
                  <a:gd name="T3" fmla="*/ 4 h 48"/>
                  <a:gd name="T4" fmla="*/ 5 w 38"/>
                  <a:gd name="T5" fmla="*/ 12 h 48"/>
                  <a:gd name="T6" fmla="*/ 18 w 38"/>
                  <a:gd name="T7" fmla="*/ 20 h 48"/>
                  <a:gd name="T8" fmla="*/ 4 w 38"/>
                  <a:gd name="T9" fmla="*/ 20 h 48"/>
                  <a:gd name="T10" fmla="*/ 4 w 38"/>
                  <a:gd name="T11" fmla="*/ 35 h 48"/>
                  <a:gd name="T12" fmla="*/ 22 w 38"/>
                  <a:gd name="T13" fmla="*/ 38 h 48"/>
                  <a:gd name="T14" fmla="*/ 28 w 38"/>
                  <a:gd name="T15" fmla="*/ 47 h 48"/>
                  <a:gd name="T16" fmla="*/ 37 w 38"/>
                  <a:gd name="T17" fmla="*/ 42 h 48"/>
                  <a:gd name="T18" fmla="*/ 33 w 38"/>
                  <a:gd name="T19" fmla="*/ 30 h 48"/>
                  <a:gd name="T20" fmla="*/ 27 w 38"/>
                  <a:gd name="T21" fmla="*/ 23 h 48"/>
                  <a:gd name="T22" fmla="*/ 27 w 38"/>
                  <a:gd name="T23" fmla="*/ 17 h 48"/>
                  <a:gd name="T24" fmla="*/ 7 w 38"/>
                  <a:gd name="T25" fmla="*/ 0 h 4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48"/>
                  <a:gd name="T41" fmla="*/ 38 w 38"/>
                  <a:gd name="T42" fmla="*/ 48 h 4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48">
                    <a:moveTo>
                      <a:pt x="7" y="0"/>
                    </a:moveTo>
                    <a:lnTo>
                      <a:pt x="0" y="4"/>
                    </a:lnTo>
                    <a:lnTo>
                      <a:pt x="5" y="12"/>
                    </a:lnTo>
                    <a:lnTo>
                      <a:pt x="18" y="20"/>
                    </a:lnTo>
                    <a:lnTo>
                      <a:pt x="4" y="20"/>
                    </a:lnTo>
                    <a:lnTo>
                      <a:pt x="4" y="35"/>
                    </a:lnTo>
                    <a:lnTo>
                      <a:pt x="22" y="38"/>
                    </a:lnTo>
                    <a:lnTo>
                      <a:pt x="28" y="47"/>
                    </a:lnTo>
                    <a:lnTo>
                      <a:pt x="37" y="42"/>
                    </a:lnTo>
                    <a:lnTo>
                      <a:pt x="33" y="30"/>
                    </a:lnTo>
                    <a:lnTo>
                      <a:pt x="27" y="23"/>
                    </a:lnTo>
                    <a:lnTo>
                      <a:pt x="27" y="17"/>
                    </a:lnTo>
                    <a:lnTo>
                      <a:pt x="7" y="0"/>
                    </a:lnTo>
                  </a:path>
                </a:pathLst>
              </a:custGeom>
              <a:grpFill/>
              <a:ln w="317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Freeform 12">
                <a:extLst>
                  <a:ext uri="{FF2B5EF4-FFF2-40B4-BE49-F238E27FC236}">
                    <a16:creationId xmlns:a16="http://schemas.microsoft.com/office/drawing/2014/main" id="{F91C3EB8-E415-4C1F-B62E-AE464299046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107" y="2034"/>
                <a:ext cx="17" cy="17"/>
              </a:xfrm>
              <a:custGeom>
                <a:avLst/>
                <a:gdLst>
                  <a:gd name="T0" fmla="*/ 4 w 17"/>
                  <a:gd name="T1" fmla="*/ 0 h 17"/>
                  <a:gd name="T2" fmla="*/ 0 w 17"/>
                  <a:gd name="T3" fmla="*/ 16 h 17"/>
                  <a:gd name="T4" fmla="*/ 16 w 17"/>
                  <a:gd name="T5" fmla="*/ 3 h 17"/>
                  <a:gd name="T6" fmla="*/ 4 w 17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17"/>
                  <a:gd name="T14" fmla="*/ 17 w 17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17">
                    <a:moveTo>
                      <a:pt x="4" y="0"/>
                    </a:moveTo>
                    <a:lnTo>
                      <a:pt x="0" y="16"/>
                    </a:lnTo>
                    <a:lnTo>
                      <a:pt x="16" y="3"/>
                    </a:lnTo>
                    <a:lnTo>
                      <a:pt x="4" y="0"/>
                    </a:lnTo>
                  </a:path>
                </a:pathLst>
              </a:custGeom>
              <a:grpFill/>
              <a:ln w="317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Freeform 16">
                <a:extLst>
                  <a:ext uri="{FF2B5EF4-FFF2-40B4-BE49-F238E27FC236}">
                    <a16:creationId xmlns:a16="http://schemas.microsoft.com/office/drawing/2014/main" id="{DDA3F8F5-064E-475B-A318-60138F711B0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181" y="2025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16 h 17"/>
                  <a:gd name="T4" fmla="*/ 16 w 17"/>
                  <a:gd name="T5" fmla="*/ 12 h 17"/>
                  <a:gd name="T6" fmla="*/ 0 w 17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17"/>
                  <a:gd name="T14" fmla="*/ 17 w 17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17">
                    <a:moveTo>
                      <a:pt x="0" y="0"/>
                    </a:moveTo>
                    <a:lnTo>
                      <a:pt x="0" y="16"/>
                    </a:lnTo>
                    <a:lnTo>
                      <a:pt x="16" y="12"/>
                    </a:lnTo>
                    <a:lnTo>
                      <a:pt x="0" y="0"/>
                    </a:lnTo>
                  </a:path>
                </a:pathLst>
              </a:custGeom>
              <a:grpFill/>
              <a:ln w="317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Freeform 17">
                <a:extLst>
                  <a:ext uri="{FF2B5EF4-FFF2-40B4-BE49-F238E27FC236}">
                    <a16:creationId xmlns:a16="http://schemas.microsoft.com/office/drawing/2014/main" id="{15341E9B-BFFC-4ACB-86C8-05BE3CE379E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193" y="2030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4 w 17"/>
                  <a:gd name="T3" fmla="*/ 6 h 17"/>
                  <a:gd name="T4" fmla="*/ 16 w 17"/>
                  <a:gd name="T5" fmla="*/ 16 h 17"/>
                  <a:gd name="T6" fmla="*/ 10 w 17"/>
                  <a:gd name="T7" fmla="*/ 0 h 17"/>
                  <a:gd name="T8" fmla="*/ 6 w 17"/>
                  <a:gd name="T9" fmla="*/ 0 h 17"/>
                  <a:gd name="T10" fmla="*/ 4 w 17"/>
                  <a:gd name="T11" fmla="*/ 0 h 17"/>
                  <a:gd name="T12" fmla="*/ 0 w 17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7"/>
                  <a:gd name="T23" fmla="*/ 17 w 1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7">
                    <a:moveTo>
                      <a:pt x="0" y="0"/>
                    </a:moveTo>
                    <a:lnTo>
                      <a:pt x="4" y="6"/>
                    </a:lnTo>
                    <a:lnTo>
                      <a:pt x="16" y="16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grpFill/>
              <a:ln w="317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Freeform 18">
                <a:extLst>
                  <a:ext uri="{FF2B5EF4-FFF2-40B4-BE49-F238E27FC236}">
                    <a16:creationId xmlns:a16="http://schemas.microsoft.com/office/drawing/2014/main" id="{99A09C94-6419-4664-9C69-FAED7EA0BFC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386" y="1971"/>
                <a:ext cx="26" cy="21"/>
              </a:xfrm>
              <a:custGeom>
                <a:avLst/>
                <a:gdLst>
                  <a:gd name="T0" fmla="*/ 5 w 26"/>
                  <a:gd name="T1" fmla="*/ 0 h 21"/>
                  <a:gd name="T2" fmla="*/ 0 w 26"/>
                  <a:gd name="T3" fmla="*/ 10 h 21"/>
                  <a:gd name="T4" fmla="*/ 17 w 26"/>
                  <a:gd name="T5" fmla="*/ 20 h 21"/>
                  <a:gd name="T6" fmla="*/ 25 w 26"/>
                  <a:gd name="T7" fmla="*/ 10 h 21"/>
                  <a:gd name="T8" fmla="*/ 5 w 26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21"/>
                  <a:gd name="T17" fmla="*/ 26 w 2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21">
                    <a:moveTo>
                      <a:pt x="5" y="0"/>
                    </a:moveTo>
                    <a:lnTo>
                      <a:pt x="0" y="10"/>
                    </a:lnTo>
                    <a:lnTo>
                      <a:pt x="17" y="20"/>
                    </a:lnTo>
                    <a:lnTo>
                      <a:pt x="25" y="10"/>
                    </a:lnTo>
                    <a:lnTo>
                      <a:pt x="5" y="0"/>
                    </a:lnTo>
                  </a:path>
                </a:pathLst>
              </a:custGeom>
              <a:grpFill/>
              <a:ln w="317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5" name="Text Box 19">
              <a:extLst>
                <a:ext uri="{FF2B5EF4-FFF2-40B4-BE49-F238E27FC236}">
                  <a16:creationId xmlns:a16="http://schemas.microsoft.com/office/drawing/2014/main" id="{68F53FC7-2FB8-425C-BDA7-7326595514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15638" y="2585357"/>
              <a:ext cx="699602" cy="144744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lIns="67468" tIns="33735" rIns="67468" bIns="33735">
              <a:spAutoFit/>
            </a:bodyPr>
            <a:lstStyle/>
            <a:p>
              <a:pPr defTabSz="682868">
                <a:buNone/>
              </a:pPr>
              <a:r>
                <a:rPr lang="de-DE" sz="700" dirty="0">
                  <a:solidFill>
                    <a:srgbClr val="000000"/>
                  </a:solidFill>
                </a:rPr>
                <a:t>München</a:t>
              </a:r>
              <a:endParaRPr lang="en-US" altLang="zh-CN" sz="700" dirty="0">
                <a:solidFill>
                  <a:srgbClr val="000000"/>
                </a:solidFill>
              </a:endParaRPr>
            </a:p>
          </p:txBody>
        </p:sp>
        <p:sp>
          <p:nvSpPr>
            <p:cNvPr id="16" name="Text Box 20">
              <a:extLst>
                <a:ext uri="{FF2B5EF4-FFF2-40B4-BE49-F238E27FC236}">
                  <a16:creationId xmlns:a16="http://schemas.microsoft.com/office/drawing/2014/main" id="{F8B0E563-1E6E-4654-B739-83D282DBF6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2720" y="2351768"/>
              <a:ext cx="613909" cy="144744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lIns="67468" tIns="33735" rIns="67468" bIns="33735">
              <a:spAutoFit/>
            </a:bodyPr>
            <a:lstStyle/>
            <a:p>
              <a:pPr defTabSz="682868">
                <a:buNone/>
              </a:pPr>
              <a:r>
                <a:rPr lang="de-DE" sz="700" dirty="0">
                  <a:solidFill>
                    <a:srgbClr val="000000"/>
                  </a:solidFill>
                </a:rPr>
                <a:t>Nürnberg</a:t>
              </a:r>
              <a:endParaRPr lang="en-US" altLang="zh-CN" sz="700" dirty="0">
                <a:solidFill>
                  <a:srgbClr val="000000"/>
                </a:solidFill>
              </a:endParaRPr>
            </a:p>
          </p:txBody>
        </p:sp>
        <p:sp>
          <p:nvSpPr>
            <p:cNvPr id="17" name="Text Box 21">
              <a:extLst>
                <a:ext uri="{FF2B5EF4-FFF2-40B4-BE49-F238E27FC236}">
                  <a16:creationId xmlns:a16="http://schemas.microsoft.com/office/drawing/2014/main" id="{B10E68CA-5351-460D-8E3E-B7D58188D5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10651" y="2068286"/>
              <a:ext cx="401068" cy="144744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 lIns="67468" tIns="33735" rIns="67468" bIns="33735">
              <a:spAutoFit/>
            </a:bodyPr>
            <a:lstStyle/>
            <a:p>
              <a:pPr defTabSz="682868">
                <a:buNone/>
              </a:pPr>
              <a:r>
                <a:rPr lang="de-DE" sz="700" dirty="0">
                  <a:solidFill>
                    <a:srgbClr val="000000"/>
                  </a:solidFill>
                </a:rPr>
                <a:t>Bamberg</a:t>
              </a:r>
              <a:endParaRPr lang="en-US" altLang="zh-CN" sz="700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 Box 22">
              <a:extLst>
                <a:ext uri="{FF2B5EF4-FFF2-40B4-BE49-F238E27FC236}">
                  <a16:creationId xmlns:a16="http://schemas.microsoft.com/office/drawing/2014/main" id="{9891806E-B28F-4C64-8AEE-9486772853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3724" y="1928813"/>
              <a:ext cx="855538" cy="144744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lIns="67468" tIns="33735" rIns="67468" bIns="33735">
              <a:spAutoFit/>
            </a:bodyPr>
            <a:lstStyle/>
            <a:p>
              <a:pPr defTabSz="682868">
                <a:buNone/>
              </a:pPr>
              <a:r>
                <a:rPr lang="de-DE" sz="700" dirty="0">
                  <a:solidFill>
                    <a:srgbClr val="000000"/>
                  </a:solidFill>
                </a:rPr>
                <a:t>Darmstadt</a:t>
              </a:r>
              <a:endParaRPr lang="en-US" altLang="zh-CN" sz="700" dirty="0">
                <a:solidFill>
                  <a:srgbClr val="000000"/>
                </a:solidFill>
              </a:endParaRPr>
            </a:p>
          </p:txBody>
        </p:sp>
        <p:sp>
          <p:nvSpPr>
            <p:cNvPr id="19" name="Text Box 23">
              <a:extLst>
                <a:ext uri="{FF2B5EF4-FFF2-40B4-BE49-F238E27FC236}">
                  <a16:creationId xmlns:a16="http://schemas.microsoft.com/office/drawing/2014/main" id="{EA537C63-1E65-463C-9D07-33C69B906D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3826" y="1734911"/>
              <a:ext cx="833060" cy="144744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lIns="67468" tIns="33735" rIns="67468" bIns="33735">
              <a:spAutoFit/>
            </a:bodyPr>
            <a:lstStyle/>
            <a:p>
              <a:pPr defTabSz="682868">
                <a:buNone/>
              </a:pPr>
              <a:r>
                <a:rPr lang="de-DE" sz="700" dirty="0">
                  <a:solidFill>
                    <a:srgbClr val="000000"/>
                  </a:solidFill>
                </a:rPr>
                <a:t>Eschborn</a:t>
              </a:r>
              <a:endParaRPr lang="en-US" altLang="zh-CN" sz="700" dirty="0">
                <a:solidFill>
                  <a:srgbClr val="000000"/>
                </a:solidFill>
              </a:endParaRPr>
            </a:p>
          </p:txBody>
        </p:sp>
        <p:sp>
          <p:nvSpPr>
            <p:cNvPr id="20" name="Text Box 24">
              <a:extLst>
                <a:ext uri="{FF2B5EF4-FFF2-40B4-BE49-F238E27FC236}">
                  <a16:creationId xmlns:a16="http://schemas.microsoft.com/office/drawing/2014/main" id="{6254423F-5D69-4F6D-AD44-D3102F02CF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8056" y="1247322"/>
              <a:ext cx="455004" cy="144744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 lIns="67468" tIns="33735" rIns="67468" bIns="33735">
              <a:spAutoFit/>
            </a:bodyPr>
            <a:lstStyle/>
            <a:p>
              <a:pPr defTabSz="682868">
                <a:buNone/>
              </a:pPr>
              <a:r>
                <a:rPr lang="de-DE" sz="700" dirty="0">
                  <a:solidFill>
                    <a:srgbClr val="000000"/>
                  </a:solidFill>
                </a:rPr>
                <a:t>Düsseldorf</a:t>
              </a:r>
              <a:endParaRPr lang="en-US" altLang="zh-CN" sz="700" dirty="0">
                <a:solidFill>
                  <a:srgbClr val="000000"/>
                </a:solidFill>
              </a:endParaRPr>
            </a:p>
          </p:txBody>
        </p:sp>
        <p:sp>
          <p:nvSpPr>
            <p:cNvPr id="21" name="Text Box 25">
              <a:extLst>
                <a:ext uri="{FF2B5EF4-FFF2-40B4-BE49-F238E27FC236}">
                  <a16:creationId xmlns:a16="http://schemas.microsoft.com/office/drawing/2014/main" id="{024AF844-CDCD-4042-93D9-F5FBEB4C62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4008" y="1440090"/>
              <a:ext cx="580192" cy="144744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lIns="67468" tIns="33735" rIns="67468" bIns="33735">
              <a:spAutoFit/>
            </a:bodyPr>
            <a:lstStyle/>
            <a:p>
              <a:pPr defTabSz="682868">
                <a:buNone/>
              </a:pPr>
              <a:r>
                <a:rPr lang="de-DE" sz="700" dirty="0">
                  <a:solidFill>
                    <a:srgbClr val="000000"/>
                  </a:solidFill>
                </a:rPr>
                <a:t>Bonn</a:t>
              </a:r>
              <a:endParaRPr lang="en-US" altLang="zh-CN" sz="700" dirty="0">
                <a:solidFill>
                  <a:srgbClr val="000000"/>
                </a:solidFill>
              </a:endParaRPr>
            </a:p>
          </p:txBody>
        </p:sp>
        <p:sp>
          <p:nvSpPr>
            <p:cNvPr id="22" name="Text Box 26">
              <a:extLst>
                <a:ext uri="{FF2B5EF4-FFF2-40B4-BE49-F238E27FC236}">
                  <a16:creationId xmlns:a16="http://schemas.microsoft.com/office/drawing/2014/main" id="{C6CA865E-330C-4530-A4C5-991F36BDB6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6553" y="849313"/>
              <a:ext cx="528214" cy="144744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lIns="67468" tIns="33735" rIns="67468" bIns="33735">
              <a:spAutoFit/>
            </a:bodyPr>
            <a:lstStyle/>
            <a:p>
              <a:pPr defTabSz="682868">
                <a:buNone/>
              </a:pPr>
              <a:r>
                <a:rPr lang="de-DE" sz="700" dirty="0">
                  <a:solidFill>
                    <a:srgbClr val="000000"/>
                  </a:solidFill>
                </a:rPr>
                <a:t>Berlin</a:t>
              </a:r>
              <a:endParaRPr lang="en-US" altLang="zh-CN" sz="700" dirty="0">
                <a:solidFill>
                  <a:srgbClr val="000000"/>
                </a:solidFill>
              </a:endParaRPr>
            </a:p>
          </p:txBody>
        </p:sp>
        <p:pic>
          <p:nvPicPr>
            <p:cNvPr id="23" name="Picture 27" descr="Logo">
              <a:extLst>
                <a:ext uri="{FF2B5EF4-FFF2-40B4-BE49-F238E27FC236}">
                  <a16:creationId xmlns:a16="http://schemas.microsoft.com/office/drawing/2014/main" id="{EA06A43A-1EE2-4C45-9449-A93E369BA9FE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63284" y="1235982"/>
              <a:ext cx="280965" cy="21317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8" descr="Logo">
              <a:extLst>
                <a:ext uri="{FF2B5EF4-FFF2-40B4-BE49-F238E27FC236}">
                  <a16:creationId xmlns:a16="http://schemas.microsoft.com/office/drawing/2014/main" id="{C2D33D6E-EA01-4166-8BA2-14DC55B0C2E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808333" y="866322"/>
              <a:ext cx="169984" cy="12926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29" descr="Logo">
              <a:extLst>
                <a:ext uri="{FF2B5EF4-FFF2-40B4-BE49-F238E27FC236}">
                  <a16:creationId xmlns:a16="http://schemas.microsoft.com/office/drawing/2014/main" id="{98AB4B59-62D8-4AFF-88F9-3FEDB6878C0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57407" y="1468437"/>
              <a:ext cx="169984" cy="12926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30" descr="Logo">
              <a:extLst>
                <a:ext uri="{FF2B5EF4-FFF2-40B4-BE49-F238E27FC236}">
                  <a16:creationId xmlns:a16="http://schemas.microsoft.com/office/drawing/2014/main" id="{B00F7219-714C-416A-AB96-E6DFD813D62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24582" y="1754187"/>
              <a:ext cx="169983" cy="12926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31" descr="Logo">
              <a:extLst>
                <a:ext uri="{FF2B5EF4-FFF2-40B4-BE49-F238E27FC236}">
                  <a16:creationId xmlns:a16="http://schemas.microsoft.com/office/drawing/2014/main" id="{1C5838F7-B85E-4F61-86DC-9B88949713B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22920" y="1939018"/>
              <a:ext cx="169983" cy="12926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32" descr="Logo">
              <a:extLst>
                <a:ext uri="{FF2B5EF4-FFF2-40B4-BE49-F238E27FC236}">
                  <a16:creationId xmlns:a16="http://schemas.microsoft.com/office/drawing/2014/main" id="{22495F5A-DC2B-49E8-9A88-D363E4E563F2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45256" y="1970768"/>
              <a:ext cx="169984" cy="13040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33" descr="Logo">
              <a:extLst>
                <a:ext uri="{FF2B5EF4-FFF2-40B4-BE49-F238E27FC236}">
                  <a16:creationId xmlns:a16="http://schemas.microsoft.com/office/drawing/2014/main" id="{B0169137-1D98-4418-B1F4-4331D8C3108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98898" y="2262188"/>
              <a:ext cx="169983" cy="13040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34" descr="Logo">
              <a:extLst>
                <a:ext uri="{FF2B5EF4-FFF2-40B4-BE49-F238E27FC236}">
                  <a16:creationId xmlns:a16="http://schemas.microsoft.com/office/drawing/2014/main" id="{A8AF8176-56F4-4EBB-9330-586352BC8FF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04258" y="2586491"/>
              <a:ext cx="168579" cy="12926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Text Box 39">
              <a:extLst>
                <a:ext uri="{FF2B5EF4-FFF2-40B4-BE49-F238E27FC236}">
                  <a16:creationId xmlns:a16="http://schemas.microsoft.com/office/drawing/2014/main" id="{DA34EC1D-C26D-45AD-86D6-730086E3C7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4317" y="1478643"/>
              <a:ext cx="597051" cy="144744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lIns="67468" tIns="33735" rIns="67468" bIns="33735">
              <a:spAutoFit/>
            </a:bodyPr>
            <a:lstStyle/>
            <a:p>
              <a:pPr defTabSz="682868">
                <a:buNone/>
              </a:pPr>
              <a:r>
                <a:rPr lang="de-DE" sz="700" dirty="0">
                  <a:solidFill>
                    <a:srgbClr val="000000"/>
                  </a:solidFill>
                </a:rPr>
                <a:t>Dresden</a:t>
              </a:r>
              <a:endParaRPr lang="en-US" altLang="zh-CN" sz="700" dirty="0">
                <a:solidFill>
                  <a:srgbClr val="000000"/>
                </a:solidFill>
              </a:endParaRPr>
            </a:p>
          </p:txBody>
        </p:sp>
        <p:sp>
          <p:nvSpPr>
            <p:cNvPr id="34" name="Text Box 41">
              <a:extLst>
                <a:ext uri="{FF2B5EF4-FFF2-40B4-BE49-F238E27FC236}">
                  <a16:creationId xmlns:a16="http://schemas.microsoft.com/office/drawing/2014/main" id="{9DE0EC05-B712-4420-81E3-38C086D8DF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8431" y="479652"/>
              <a:ext cx="599860" cy="144744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lIns="67468" tIns="33735" rIns="67468" bIns="33735">
              <a:spAutoFit/>
            </a:bodyPr>
            <a:lstStyle/>
            <a:p>
              <a:pPr defTabSz="682868">
                <a:buNone/>
              </a:pPr>
              <a:r>
                <a:rPr lang="de-DE" altLang="zh-CN" sz="700" dirty="0">
                  <a:solidFill>
                    <a:srgbClr val="000000"/>
                  </a:solidFill>
                </a:rPr>
                <a:t>Hamburg</a:t>
              </a:r>
              <a:endParaRPr lang="en-US" altLang="zh-CN" sz="700" dirty="0">
                <a:solidFill>
                  <a:srgbClr val="000000"/>
                </a:solidFill>
              </a:endParaRPr>
            </a:p>
          </p:txBody>
        </p:sp>
        <p:sp>
          <p:nvSpPr>
            <p:cNvPr id="36" name="Text Box 43">
              <a:extLst>
                <a:ext uri="{FF2B5EF4-FFF2-40B4-BE49-F238E27FC236}">
                  <a16:creationId xmlns:a16="http://schemas.microsoft.com/office/drawing/2014/main" id="{7672CC01-5A37-40FB-80F6-68842DAC9D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53685" y="1046616"/>
              <a:ext cx="630766" cy="144744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lIns="67468" tIns="33735" rIns="67468" bIns="33735">
              <a:spAutoFit/>
            </a:bodyPr>
            <a:lstStyle/>
            <a:p>
              <a:pPr defTabSz="682868">
                <a:buNone/>
              </a:pPr>
              <a:r>
                <a:rPr lang="de-DE" sz="700" dirty="0">
                  <a:solidFill>
                    <a:srgbClr val="000000"/>
                  </a:solidFill>
                </a:rPr>
                <a:t>Hannover</a:t>
              </a:r>
              <a:endParaRPr lang="en-US" altLang="zh-CN" sz="700" dirty="0">
                <a:solidFill>
                  <a:srgbClr val="000000"/>
                </a:solidFill>
              </a:endParaRPr>
            </a:p>
          </p:txBody>
        </p:sp>
        <p:sp>
          <p:nvSpPr>
            <p:cNvPr id="38" name="Text Box 45">
              <a:extLst>
                <a:ext uri="{FF2B5EF4-FFF2-40B4-BE49-F238E27FC236}">
                  <a16:creationId xmlns:a16="http://schemas.microsoft.com/office/drawing/2014/main" id="{EF4C30B9-F12A-4F2D-A306-C4F441591D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9461" y="1344839"/>
              <a:ext cx="581597" cy="144744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lIns="67468" tIns="33735" rIns="67468" bIns="33735">
              <a:spAutoFit/>
            </a:bodyPr>
            <a:lstStyle/>
            <a:p>
              <a:pPr defTabSz="682868">
                <a:buNone/>
              </a:pPr>
              <a:r>
                <a:rPr lang="de-DE" sz="700" dirty="0">
                  <a:solidFill>
                    <a:srgbClr val="000000"/>
                  </a:solidFill>
                </a:rPr>
                <a:t>Köln</a:t>
              </a:r>
              <a:endParaRPr lang="en-US" altLang="zh-CN" sz="700" dirty="0">
                <a:solidFill>
                  <a:srgbClr val="000000"/>
                </a:solidFill>
              </a:endParaRPr>
            </a:p>
          </p:txBody>
        </p:sp>
        <p:sp>
          <p:nvSpPr>
            <p:cNvPr id="40" name="Text Box 47">
              <a:extLst>
                <a:ext uri="{FF2B5EF4-FFF2-40B4-BE49-F238E27FC236}">
                  <a16:creationId xmlns:a16="http://schemas.microsoft.com/office/drawing/2014/main" id="{8B9E19C9-5D6A-46E8-80A9-C75C7C4C7D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1123" y="2397125"/>
              <a:ext cx="613909" cy="144744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lIns="67468" tIns="33735" rIns="67468" bIns="33735">
              <a:spAutoFit/>
            </a:bodyPr>
            <a:lstStyle/>
            <a:p>
              <a:pPr defTabSz="682868">
                <a:buNone/>
              </a:pPr>
              <a:r>
                <a:rPr lang="de-DE" sz="700" dirty="0">
                  <a:solidFill>
                    <a:srgbClr val="000000"/>
                  </a:solidFill>
                </a:rPr>
                <a:t>Stuttgart</a:t>
              </a:r>
              <a:endParaRPr lang="en-US" altLang="zh-CN" sz="700" dirty="0">
                <a:solidFill>
                  <a:srgbClr val="000000"/>
                </a:solidFill>
              </a:endParaRPr>
            </a:p>
          </p:txBody>
        </p:sp>
        <p:pic>
          <p:nvPicPr>
            <p:cNvPr id="41" name="Picture 48" descr="Logo">
              <a:extLst>
                <a:ext uri="{FF2B5EF4-FFF2-40B4-BE49-F238E27FC236}">
                  <a16:creationId xmlns:a16="http://schemas.microsoft.com/office/drawing/2014/main" id="{26DD0186-9966-40AC-80A8-483CCE20775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72581" y="508000"/>
              <a:ext cx="169983" cy="12926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Text Box 49">
              <a:extLst>
                <a:ext uri="{FF2B5EF4-FFF2-40B4-BE49-F238E27FC236}">
                  <a16:creationId xmlns:a16="http://schemas.microsoft.com/office/drawing/2014/main" id="{E2654D0F-8A2D-4706-82BC-306785E20B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5739" y="605518"/>
              <a:ext cx="598455" cy="144744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lIns="67468" tIns="33735" rIns="67468" bIns="33735">
              <a:spAutoFit/>
            </a:bodyPr>
            <a:lstStyle/>
            <a:p>
              <a:pPr defTabSz="682868">
                <a:buNone/>
              </a:pPr>
              <a:r>
                <a:rPr lang="de-DE" sz="700" dirty="0">
                  <a:solidFill>
                    <a:srgbClr val="000000"/>
                  </a:solidFill>
                </a:rPr>
                <a:t>Rostock</a:t>
              </a:r>
              <a:endParaRPr lang="en-US" altLang="zh-CN" sz="700" dirty="0">
                <a:solidFill>
                  <a:srgbClr val="000000"/>
                </a:solidFill>
              </a:endParaRPr>
            </a:p>
          </p:txBody>
        </p:sp>
        <p:pic>
          <p:nvPicPr>
            <p:cNvPr id="43" name="Picture 50" descr="Logo">
              <a:extLst>
                <a:ext uri="{FF2B5EF4-FFF2-40B4-BE49-F238E27FC236}">
                  <a16:creationId xmlns:a16="http://schemas.microsoft.com/office/drawing/2014/main" id="{6FA128B1-8485-4C41-AF61-065C3A7310B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57407" y="2072822"/>
              <a:ext cx="169984" cy="13040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44" name="Text Box 51">
              <a:extLst>
                <a:ext uri="{FF2B5EF4-FFF2-40B4-BE49-F238E27FC236}">
                  <a16:creationId xmlns:a16="http://schemas.microsoft.com/office/drawing/2014/main" id="{9DF06482-F562-453F-82F6-E0DB56F465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8180" y="2181679"/>
              <a:ext cx="896278" cy="144744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lIns="67468" tIns="33735" rIns="67468" bIns="33735">
              <a:spAutoFit/>
            </a:bodyPr>
            <a:lstStyle/>
            <a:p>
              <a:pPr defTabSz="682868">
                <a:buNone/>
              </a:pPr>
              <a:r>
                <a:rPr lang="de-DE" sz="700" dirty="0">
                  <a:solidFill>
                    <a:srgbClr val="000000"/>
                  </a:solidFill>
                </a:rPr>
                <a:t>Kaiserslautern</a:t>
              </a:r>
              <a:endParaRPr lang="en-US" altLang="zh-CN" sz="700" dirty="0">
                <a:solidFill>
                  <a:srgbClr val="000000"/>
                </a:solidFill>
              </a:endParaRPr>
            </a:p>
          </p:txBody>
        </p:sp>
        <p:pic>
          <p:nvPicPr>
            <p:cNvPr id="45" name="Picture 52" descr="Logo">
              <a:extLst>
                <a:ext uri="{FF2B5EF4-FFF2-40B4-BE49-F238E27FC236}">
                  <a16:creationId xmlns:a16="http://schemas.microsoft.com/office/drawing/2014/main" id="{AB417881-91ED-4744-9BFE-5C6E3E103C3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54715" y="642938"/>
              <a:ext cx="169984" cy="13040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Text Box 53">
              <a:extLst>
                <a:ext uri="{FF2B5EF4-FFF2-40B4-BE49-F238E27FC236}">
                  <a16:creationId xmlns:a16="http://schemas.microsoft.com/office/drawing/2014/main" id="{0D6012F6-AE6E-40E9-9364-2BAAE2971B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5488" y="750661"/>
              <a:ext cx="698197" cy="144744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lIns="67468" tIns="33735" rIns="67468" bIns="33735">
              <a:spAutoFit/>
            </a:bodyPr>
            <a:lstStyle/>
            <a:p>
              <a:pPr defTabSz="682868">
                <a:buNone/>
              </a:pPr>
              <a:r>
                <a:rPr lang="de-DE" sz="700" dirty="0">
                  <a:solidFill>
                    <a:srgbClr val="000000"/>
                  </a:solidFill>
                </a:rPr>
                <a:t>Oldenburg</a:t>
              </a:r>
              <a:endParaRPr lang="en-US" altLang="zh-CN" sz="700" dirty="0">
                <a:solidFill>
                  <a:srgbClr val="000000"/>
                </a:solidFill>
              </a:endParaRPr>
            </a:p>
          </p:txBody>
        </p:sp>
        <p:sp>
          <p:nvSpPr>
            <p:cNvPr id="48" name="Text Box 55">
              <a:extLst>
                <a:ext uri="{FF2B5EF4-FFF2-40B4-BE49-F238E27FC236}">
                  <a16:creationId xmlns:a16="http://schemas.microsoft.com/office/drawing/2014/main" id="{D66C657C-26B1-4907-A2CA-7602521164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8431" y="1155473"/>
              <a:ext cx="632171" cy="144744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lIns="67468" tIns="33735" rIns="67468" bIns="33735">
              <a:spAutoFit/>
            </a:bodyPr>
            <a:lstStyle/>
            <a:p>
              <a:pPr defTabSz="682868">
                <a:buNone/>
              </a:pPr>
              <a:r>
                <a:rPr lang="de-DE" sz="700" dirty="0">
                  <a:solidFill>
                    <a:srgbClr val="000000"/>
                  </a:solidFill>
                </a:rPr>
                <a:t>Hamm</a:t>
              </a:r>
              <a:endParaRPr lang="en-US" altLang="zh-CN" sz="700" dirty="0">
                <a:solidFill>
                  <a:srgbClr val="000000"/>
                </a:solidFill>
              </a:endParaRPr>
            </a:p>
          </p:txBody>
        </p:sp>
        <p:pic>
          <p:nvPicPr>
            <p:cNvPr id="49" name="Picture 56" descr="Logo">
              <a:extLst>
                <a:ext uri="{FF2B5EF4-FFF2-40B4-BE49-F238E27FC236}">
                  <a16:creationId xmlns:a16="http://schemas.microsoft.com/office/drawing/2014/main" id="{32B6ED83-1951-4F4C-B055-17A664ADC9C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54317" y="1370920"/>
              <a:ext cx="169984" cy="12926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Text Box 57">
              <a:extLst>
                <a:ext uri="{FF2B5EF4-FFF2-40B4-BE49-F238E27FC236}">
                  <a16:creationId xmlns:a16="http://schemas.microsoft.com/office/drawing/2014/main" id="{A2382A6E-A6E7-4456-AFEA-3762A67DA2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6371" y="1263197"/>
              <a:ext cx="730508" cy="144744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lIns="67468" tIns="33735" rIns="67468" bIns="33735">
              <a:spAutoFit/>
            </a:bodyPr>
            <a:lstStyle/>
            <a:p>
              <a:pPr defTabSz="682868">
                <a:buNone/>
              </a:pPr>
              <a:r>
                <a:rPr lang="de-DE" sz="700" dirty="0">
                  <a:solidFill>
                    <a:srgbClr val="000000"/>
                  </a:solidFill>
                </a:rPr>
                <a:t>Taucha (bei Leipzig)</a:t>
              </a:r>
              <a:endParaRPr lang="en-US" altLang="zh-CN" sz="700" dirty="0">
                <a:solidFill>
                  <a:srgbClr val="000000"/>
                </a:solidFill>
              </a:endParaRPr>
            </a:p>
          </p:txBody>
        </p:sp>
        <p:pic>
          <p:nvPicPr>
            <p:cNvPr id="33" name="Picture 40" descr="Logo">
              <a:extLst>
                <a:ext uri="{FF2B5EF4-FFF2-40B4-BE49-F238E27FC236}">
                  <a16:creationId xmlns:a16="http://schemas.microsoft.com/office/drawing/2014/main" id="{D999EBED-C4AA-4D4C-87F5-EC53DE2A959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87659" y="614590"/>
              <a:ext cx="169983" cy="13040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38" descr="Logo">
              <a:extLst>
                <a:ext uri="{FF2B5EF4-FFF2-40B4-BE49-F238E27FC236}">
                  <a16:creationId xmlns:a16="http://schemas.microsoft.com/office/drawing/2014/main" id="{5287070C-6F69-4DFD-9C3B-ACE9CECA789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51625" y="1506991"/>
              <a:ext cx="169984" cy="12926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46" descr="Logo">
              <a:extLst>
                <a:ext uri="{FF2B5EF4-FFF2-40B4-BE49-F238E27FC236}">
                  <a16:creationId xmlns:a16="http://schemas.microsoft.com/office/drawing/2014/main" id="{B690B579-3039-45EC-A7B3-38D7D1CBE48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89204" y="2288268"/>
              <a:ext cx="169983" cy="13040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42" descr="Logo">
              <a:extLst>
                <a:ext uri="{FF2B5EF4-FFF2-40B4-BE49-F238E27FC236}">
                  <a16:creationId xmlns:a16="http://schemas.microsoft.com/office/drawing/2014/main" id="{70313F7F-6F8B-4C3E-8AB5-537B1C9BC6F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21631" y="1046616"/>
              <a:ext cx="169984" cy="13040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54" descr="Logo">
              <a:extLst>
                <a:ext uri="{FF2B5EF4-FFF2-40B4-BE49-F238E27FC236}">
                  <a16:creationId xmlns:a16="http://schemas.microsoft.com/office/drawing/2014/main" id="{48DF753B-9E5E-41DD-BB16-B4B1C209246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56377" y="1155473"/>
              <a:ext cx="169984" cy="12926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44" descr="Logo">
              <a:extLst>
                <a:ext uri="{FF2B5EF4-FFF2-40B4-BE49-F238E27FC236}">
                  <a16:creationId xmlns:a16="http://schemas.microsoft.com/office/drawing/2014/main" id="{4160CFEC-8F25-4485-AD8B-21788EE1C3E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23691" y="1370920"/>
              <a:ext cx="169984" cy="12926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98992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1850453-1EA4-48E5-9223-746484C8AFF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D716BF-AAE3-4AEB-98A3-880D2ED35B3F}" type="datetime1">
              <a:rPr lang="de-DE" smtClean="0"/>
              <a:t>12.07.2019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F9EC5C-B065-44F4-BBBF-BAB3C77DF4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BU Datacenter - Huawei EBG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30CA842-4424-4619-A609-36D705000F9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4</a:t>
            </a:fld>
            <a:endParaRPr lang="de-CH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93716C0E-92ED-468C-91D1-96AF9E799B7E}"/>
              </a:ext>
            </a:extLst>
          </p:cNvPr>
          <p:cNvSpPr txBox="1">
            <a:spLocks/>
          </p:cNvSpPr>
          <p:nvPr/>
        </p:nvSpPr>
        <p:spPr>
          <a:xfrm>
            <a:off x="1599809" y="573528"/>
            <a:ext cx="5741780" cy="459276"/>
          </a:xfrm>
          <a:prstGeom prst="rect">
            <a:avLst/>
          </a:prstGeom>
        </p:spPr>
        <p:txBody>
          <a:bodyPr vert="horz" lIns="0" tIns="0" rIns="0" bIns="0" rtlCol="0" anchor="t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777777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sz="18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CA0096A-718F-416B-BFE6-C5964080A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69" y="331046"/>
            <a:ext cx="8373044" cy="4238926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3E420150-A196-4874-B9DB-68B5D020884E}"/>
              </a:ext>
            </a:extLst>
          </p:cNvPr>
          <p:cNvSpPr/>
          <p:nvPr/>
        </p:nvSpPr>
        <p:spPr>
          <a:xfrm>
            <a:off x="2048742" y="3104176"/>
            <a:ext cx="5020271" cy="1193536"/>
          </a:xfrm>
          <a:prstGeom prst="ellipse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50" dirty="0"/>
              <a:t>ALSO Soest 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B557F851-A7F0-414A-B85D-36AB8DF418CF}"/>
              </a:ext>
            </a:extLst>
          </p:cNvPr>
          <p:cNvSpPr/>
          <p:nvPr/>
        </p:nvSpPr>
        <p:spPr>
          <a:xfrm>
            <a:off x="2048743" y="2208263"/>
            <a:ext cx="5020271" cy="623654"/>
          </a:xfrm>
          <a:prstGeom prst="ellipse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50" dirty="0"/>
              <a:t>ALSO Osnabrück (NT-Plus)</a:t>
            </a:r>
          </a:p>
        </p:txBody>
      </p:sp>
    </p:spTree>
    <p:extLst>
      <p:ext uri="{BB962C8B-B14F-4D97-AF65-F5344CB8AC3E}">
        <p14:creationId xmlns:p14="http://schemas.microsoft.com/office/powerpoint/2010/main" val="182179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A2BF66-EF2B-449C-9ED1-E6D6A4B9840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D716BF-AAE3-4AEB-98A3-880D2ED35B3F}" type="datetime1">
              <a:rPr lang="de-DE" smtClean="0"/>
              <a:t>12.07.2019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AB4DFA0-E008-4B09-83B2-3B1DF97C474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BU Datacenter - Huawei EBG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83E4FF-E994-465B-A6E6-227AE3E330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5</a:t>
            </a:fld>
            <a:endParaRPr lang="de-CH"/>
          </a:p>
        </p:txBody>
      </p:sp>
      <p:sp>
        <p:nvSpPr>
          <p:cNvPr id="56" name="Datumsplatzhalter 2">
            <a:extLst>
              <a:ext uri="{FF2B5EF4-FFF2-40B4-BE49-F238E27FC236}">
                <a16:creationId xmlns:a16="http://schemas.microsoft.com/office/drawing/2014/main" id="{697D5DDB-824A-4F1E-BF45-434D05EE5150}"/>
              </a:ext>
            </a:extLst>
          </p:cNvPr>
          <p:cNvSpPr txBox="1">
            <a:spLocks/>
          </p:cNvSpPr>
          <p:nvPr/>
        </p:nvSpPr>
        <p:spPr>
          <a:xfrm>
            <a:off x="4571991" y="4794915"/>
            <a:ext cx="2140974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rgbClr val="77777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ACBDBD-4FB5-4976-9C4C-5E5D846FAEE8}" type="datetime1">
              <a:rPr lang="de-DE" smtClean="0"/>
              <a:pPr/>
              <a:t>12.07.2019</a:t>
            </a:fld>
            <a:endParaRPr lang="de-CH" dirty="0"/>
          </a:p>
        </p:txBody>
      </p:sp>
      <p:sp>
        <p:nvSpPr>
          <p:cNvPr id="58" name="Foliennummernplatzhalter 4">
            <a:extLst>
              <a:ext uri="{FF2B5EF4-FFF2-40B4-BE49-F238E27FC236}">
                <a16:creationId xmlns:a16="http://schemas.microsoft.com/office/drawing/2014/main" id="{99E8905C-8895-437B-B126-6C06FB2A4F66}"/>
              </a:ext>
            </a:extLst>
          </p:cNvPr>
          <p:cNvSpPr txBox="1">
            <a:spLocks/>
          </p:cNvSpPr>
          <p:nvPr/>
        </p:nvSpPr>
        <p:spPr>
          <a:xfrm>
            <a:off x="612000" y="4794915"/>
            <a:ext cx="216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rgbClr val="77777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C2AA7-0E62-4310-AF2C-0138D0680459}" type="slidenum">
              <a:rPr lang="de-CH" smtClean="0"/>
              <a:pPr/>
              <a:t>5</a:t>
            </a:fld>
            <a:endParaRPr lang="de-CH" dirty="0"/>
          </a:p>
        </p:txBody>
      </p:sp>
      <p:sp>
        <p:nvSpPr>
          <p:cNvPr id="59" name="AutoShape 55">
            <a:extLst>
              <a:ext uri="{FF2B5EF4-FFF2-40B4-BE49-F238E27FC236}">
                <a16:creationId xmlns:a16="http://schemas.microsoft.com/office/drawing/2014/main" id="{2D13DB87-124A-4EDA-A502-64EC9CEEC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731" y="725738"/>
            <a:ext cx="5508612" cy="333821"/>
          </a:xfrm>
          <a:prstGeom prst="roundRect">
            <a:avLst>
              <a:gd name="adj" fmla="val 14630"/>
            </a:avLst>
          </a:prstGeom>
          <a:solidFill>
            <a:srgbClr val="99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lIns="51422" tIns="25711" rIns="51422" bIns="25711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8BB438"/>
              </a:buClr>
              <a:buSzPct val="110000"/>
              <a:buFont typeface="Arial" pitchFamily="34" charset="0"/>
              <a:buChar char="►"/>
              <a:defRPr sz="2000" b="1" kern="1200">
                <a:solidFill>
                  <a:srgbClr val="77777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8BB438"/>
              </a:buClr>
              <a:buFont typeface="Arial" pitchFamily="34" charset="0"/>
              <a:buChar char="•"/>
              <a:defRPr sz="1800" b="1" kern="1200" baseline="0">
                <a:solidFill>
                  <a:srgbClr val="777777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8BB438"/>
              </a:buClr>
              <a:buFont typeface="Arial" pitchFamily="34" charset="0"/>
              <a:buChar char="−"/>
              <a:defRPr sz="1600" b="1" kern="1200" baseline="0">
                <a:solidFill>
                  <a:srgbClr val="777777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8BB438"/>
              </a:buClr>
              <a:buFont typeface="Wingdings" pitchFamily="2" charset="2"/>
              <a:buChar char="§"/>
              <a:defRPr sz="1400" b="1" kern="1200" baseline="0">
                <a:solidFill>
                  <a:srgbClr val="777777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8BB438"/>
              </a:buClr>
              <a:buFont typeface="Arial" pitchFamily="34" charset="0"/>
              <a:buChar char="-"/>
              <a:defRPr sz="1200" b="1" kern="1200" baseline="0">
                <a:solidFill>
                  <a:srgbClr val="777777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rgbClr val="CC9900"/>
              </a:buClr>
              <a:buFont typeface="Arial" pitchFamily="34" charset="0"/>
              <a:buNone/>
            </a:pPr>
            <a:r>
              <a:rPr lang="en-US" sz="1050" kern="0">
                <a:solidFill>
                  <a:srgbClr val="FFFFFF"/>
                </a:solidFill>
                <a:ea typeface="微软雅黑" pitchFamily="34" charset="-122"/>
              </a:rPr>
              <a:t>Huawei Enterprise </a:t>
            </a:r>
            <a:endParaRPr lang="en-US" sz="1050" kern="0" dirty="0">
              <a:solidFill>
                <a:srgbClr val="FFFFFF"/>
              </a:solidFill>
              <a:ea typeface="微软雅黑" pitchFamily="34" charset="-122"/>
            </a:endParaRPr>
          </a:p>
        </p:txBody>
      </p:sp>
      <p:sp>
        <p:nvSpPr>
          <p:cNvPr id="60" name="AutoShape 55">
            <a:extLst>
              <a:ext uri="{FF2B5EF4-FFF2-40B4-BE49-F238E27FC236}">
                <a16:creationId xmlns:a16="http://schemas.microsoft.com/office/drawing/2014/main" id="{8C70D6CB-9DFA-41C3-8B99-B9CA4E359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031" y="1636045"/>
            <a:ext cx="2268244" cy="378042"/>
          </a:xfrm>
          <a:prstGeom prst="roundRect">
            <a:avLst>
              <a:gd name="adj" fmla="val 14630"/>
            </a:avLst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lIns="51422" tIns="25711" rIns="51422" bIns="25711" rtlCol="0" anchor="ctr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8BB438"/>
              </a:buClr>
              <a:buSzPct val="110000"/>
              <a:buFont typeface="Arial" pitchFamily="34" charset="0"/>
              <a:buChar char="►"/>
              <a:defRPr sz="2000" b="1" kern="1200" baseline="0">
                <a:solidFill>
                  <a:srgbClr val="77777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8BB438"/>
              </a:buClr>
              <a:buFont typeface="Arial" pitchFamily="34" charset="0"/>
              <a:buChar char="•"/>
              <a:defRPr sz="1800" b="1" kern="1200" baseline="0">
                <a:solidFill>
                  <a:srgbClr val="777777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8BB438"/>
              </a:buClr>
              <a:buFont typeface="Arial" pitchFamily="34" charset="0"/>
              <a:buChar char="−"/>
              <a:defRPr sz="1600" b="1" kern="1200" baseline="0">
                <a:solidFill>
                  <a:srgbClr val="777777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8BB438"/>
              </a:buClr>
              <a:buFont typeface="Wingdings" pitchFamily="2" charset="2"/>
              <a:buChar char="§"/>
              <a:defRPr sz="1400" b="1" kern="1200" baseline="0">
                <a:solidFill>
                  <a:srgbClr val="777777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8BB438"/>
              </a:buClr>
              <a:buFont typeface="Arial" pitchFamily="34" charset="0"/>
              <a:buChar char="-"/>
              <a:defRPr sz="1200" b="1" kern="1200" baseline="0">
                <a:solidFill>
                  <a:srgbClr val="777777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rgbClr val="CC9900"/>
              </a:buClr>
              <a:buNone/>
            </a:pPr>
            <a:r>
              <a:rPr lang="en-US" sz="1050" kern="0" dirty="0">
                <a:solidFill>
                  <a:srgbClr val="FFFFFF"/>
                </a:solidFill>
                <a:ea typeface="微软雅黑" pitchFamily="34" charset="-122"/>
              </a:rPr>
              <a:t>ALSO Deutschland </a:t>
            </a:r>
          </a:p>
          <a:p>
            <a:pPr marL="0" indent="0" algn="ctr">
              <a:spcBef>
                <a:spcPts val="0"/>
              </a:spcBef>
              <a:buClr>
                <a:srgbClr val="CC9900"/>
              </a:buClr>
              <a:buNone/>
            </a:pPr>
            <a:r>
              <a:rPr lang="en-US" sz="1050" kern="0" dirty="0">
                <a:solidFill>
                  <a:srgbClr val="FFFFFF"/>
                </a:solidFill>
                <a:ea typeface="微软雅黑" pitchFamily="34" charset="-122"/>
              </a:rPr>
              <a:t>Distribution </a:t>
            </a:r>
          </a:p>
        </p:txBody>
      </p:sp>
      <p:sp>
        <p:nvSpPr>
          <p:cNvPr id="61" name="AutoShape 55">
            <a:extLst>
              <a:ext uri="{FF2B5EF4-FFF2-40B4-BE49-F238E27FC236}">
                <a16:creationId xmlns:a16="http://schemas.microsoft.com/office/drawing/2014/main" id="{3EB16F6F-95C0-4B85-83DF-6115282AC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9647" y="2472308"/>
            <a:ext cx="1552673" cy="378042"/>
          </a:xfrm>
          <a:prstGeom prst="roundRect">
            <a:avLst>
              <a:gd name="adj" fmla="val 14630"/>
            </a:avLst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lIns="51422" tIns="25711" rIns="51422" bIns="25711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8BB438"/>
              </a:buClr>
              <a:buSzPct val="110000"/>
              <a:buFont typeface="Arial" pitchFamily="34" charset="0"/>
              <a:buChar char="►"/>
              <a:defRPr sz="2000" b="1" kern="1200" baseline="0">
                <a:solidFill>
                  <a:srgbClr val="77777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8BB438"/>
              </a:buClr>
              <a:buFont typeface="Arial" pitchFamily="34" charset="0"/>
              <a:buChar char="•"/>
              <a:defRPr sz="1800" b="1" kern="1200" baseline="0">
                <a:solidFill>
                  <a:srgbClr val="777777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8BB438"/>
              </a:buClr>
              <a:buFont typeface="Arial" pitchFamily="34" charset="0"/>
              <a:buChar char="−"/>
              <a:defRPr sz="1600" b="1" kern="1200" baseline="0">
                <a:solidFill>
                  <a:srgbClr val="777777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8BB438"/>
              </a:buClr>
              <a:buFont typeface="Wingdings" pitchFamily="2" charset="2"/>
              <a:buChar char="§"/>
              <a:defRPr sz="1400" b="1" kern="1200" baseline="0">
                <a:solidFill>
                  <a:srgbClr val="777777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8BB438"/>
              </a:buClr>
              <a:buFont typeface="Arial" pitchFamily="34" charset="0"/>
              <a:buChar char="-"/>
              <a:defRPr sz="1200" b="1" kern="1200" baseline="0">
                <a:solidFill>
                  <a:srgbClr val="777777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rgbClr val="CC9900"/>
              </a:buClr>
              <a:buNone/>
            </a:pPr>
            <a:r>
              <a:rPr lang="en-US" sz="1050" kern="0" dirty="0">
                <a:solidFill>
                  <a:srgbClr val="FFFFFF"/>
                </a:solidFill>
                <a:ea typeface="微软雅黑" pitchFamily="34" charset="-122"/>
              </a:rPr>
              <a:t>VAP Value Added Partner</a:t>
            </a:r>
          </a:p>
        </p:txBody>
      </p:sp>
      <p:sp>
        <p:nvSpPr>
          <p:cNvPr id="62" name="AutoShape 55">
            <a:extLst>
              <a:ext uri="{FF2B5EF4-FFF2-40B4-BE49-F238E27FC236}">
                <a16:creationId xmlns:a16="http://schemas.microsoft.com/office/drawing/2014/main" id="{6B67CF92-CB37-406E-8409-395F51EA0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6910" y="4109555"/>
            <a:ext cx="6242433" cy="333821"/>
          </a:xfrm>
          <a:prstGeom prst="roundRect">
            <a:avLst>
              <a:gd name="adj" fmla="val 1463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lIns="51422" tIns="25711" rIns="51422" bIns="25711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8BB438"/>
              </a:buClr>
              <a:buSzPct val="110000"/>
              <a:buFont typeface="Arial" pitchFamily="34" charset="0"/>
              <a:buChar char="►"/>
              <a:defRPr sz="2000" b="1" kern="1200" baseline="0">
                <a:solidFill>
                  <a:srgbClr val="77777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8BB438"/>
              </a:buClr>
              <a:buFont typeface="Arial" pitchFamily="34" charset="0"/>
              <a:buChar char="•"/>
              <a:defRPr sz="1800" b="1" kern="1200" baseline="0">
                <a:solidFill>
                  <a:srgbClr val="777777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8BB438"/>
              </a:buClr>
              <a:buFont typeface="Arial" pitchFamily="34" charset="0"/>
              <a:buChar char="−"/>
              <a:defRPr sz="1600" b="1" kern="1200" baseline="0">
                <a:solidFill>
                  <a:srgbClr val="777777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8BB438"/>
              </a:buClr>
              <a:buFont typeface="Wingdings" pitchFamily="2" charset="2"/>
              <a:buChar char="§"/>
              <a:defRPr sz="1400" b="1" kern="1200" baseline="0">
                <a:solidFill>
                  <a:srgbClr val="777777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8BB438"/>
              </a:buClr>
              <a:buFont typeface="Arial" pitchFamily="34" charset="0"/>
              <a:buChar char="-"/>
              <a:defRPr sz="1200" b="1" kern="1200" baseline="0">
                <a:solidFill>
                  <a:srgbClr val="777777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rgbClr val="CC9900"/>
              </a:buClr>
              <a:buNone/>
            </a:pPr>
            <a:r>
              <a:rPr lang="en-US" sz="1050" kern="0" dirty="0">
                <a:solidFill>
                  <a:srgbClr val="FFFFFF"/>
                </a:solidFill>
                <a:ea typeface="微软雅黑" pitchFamily="34" charset="-122"/>
              </a:rPr>
              <a:t>End User</a:t>
            </a:r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9BA0EFB5-2360-43B2-8054-3EABAE49AFD8}"/>
              </a:ext>
            </a:extLst>
          </p:cNvPr>
          <p:cNvSpPr/>
          <p:nvPr/>
        </p:nvSpPr>
        <p:spPr>
          <a:xfrm>
            <a:off x="1358215" y="2760285"/>
            <a:ext cx="864096" cy="64271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50" dirty="0">
                <a:solidFill>
                  <a:srgbClr val="000000"/>
                </a:solidFill>
              </a:rPr>
              <a:t>Gold</a:t>
            </a:r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FD9F39AA-257B-4566-AE34-C2FFEF9F8658}"/>
              </a:ext>
            </a:extLst>
          </p:cNvPr>
          <p:cNvSpPr/>
          <p:nvPr/>
        </p:nvSpPr>
        <p:spPr>
          <a:xfrm>
            <a:off x="2414921" y="2760285"/>
            <a:ext cx="864096" cy="642718"/>
          </a:xfrm>
          <a:prstGeom prst="ellipse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50" dirty="0" err="1">
                <a:solidFill>
                  <a:srgbClr val="000000"/>
                </a:solidFill>
              </a:rPr>
              <a:t>Silver</a:t>
            </a:r>
            <a:endParaRPr lang="de-DE" sz="1350" dirty="0">
              <a:solidFill>
                <a:srgbClr val="000000"/>
              </a:solidFill>
            </a:endParaRPr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0B46A0D9-CD12-4396-8231-9CA833FAC1D2}"/>
              </a:ext>
            </a:extLst>
          </p:cNvPr>
          <p:cNvSpPr/>
          <p:nvPr/>
        </p:nvSpPr>
        <p:spPr>
          <a:xfrm>
            <a:off x="3460228" y="2762912"/>
            <a:ext cx="864096" cy="64271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50" dirty="0" err="1">
                <a:solidFill>
                  <a:srgbClr val="000000"/>
                </a:solidFill>
              </a:rPr>
              <a:t>Authorized</a:t>
            </a:r>
            <a:endParaRPr lang="de-DE" sz="1350" dirty="0">
              <a:solidFill>
                <a:srgbClr val="000000"/>
              </a:solidFill>
            </a:endParaRPr>
          </a:p>
        </p:txBody>
      </p:sp>
      <p:cxnSp>
        <p:nvCxnSpPr>
          <p:cNvPr id="66" name="Gewinkelter Verbinder 16">
            <a:extLst>
              <a:ext uri="{FF2B5EF4-FFF2-40B4-BE49-F238E27FC236}">
                <a16:creationId xmlns:a16="http://schemas.microsoft.com/office/drawing/2014/main" id="{122CA33A-0525-4E87-8048-6629A32A51B3}"/>
              </a:ext>
            </a:extLst>
          </p:cNvPr>
          <p:cNvCxnSpPr>
            <a:cxnSpLocks/>
            <a:endCxn id="60" idx="0"/>
          </p:cNvCxnSpPr>
          <p:nvPr/>
        </p:nvCxnSpPr>
        <p:spPr>
          <a:xfrm rot="5400000">
            <a:off x="3363700" y="1351590"/>
            <a:ext cx="568909" cy="1"/>
          </a:xfrm>
          <a:prstGeom prst="bentConnector3">
            <a:avLst/>
          </a:prstGeom>
          <a:ln w="50800">
            <a:solidFill>
              <a:srgbClr val="00206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7" name="Gerade Verbindung mit Pfeil 66">
            <a:extLst>
              <a:ext uri="{FF2B5EF4-FFF2-40B4-BE49-F238E27FC236}">
                <a16:creationId xmlns:a16="http://schemas.microsoft.com/office/drawing/2014/main" id="{9F809F41-561A-4786-87EF-6D3D53BC3B4A}"/>
              </a:ext>
            </a:extLst>
          </p:cNvPr>
          <p:cNvCxnSpPr>
            <a:cxnSpLocks/>
          </p:cNvCxnSpPr>
          <p:nvPr/>
        </p:nvCxnSpPr>
        <p:spPr>
          <a:xfrm>
            <a:off x="2846969" y="2318679"/>
            <a:ext cx="2213" cy="435493"/>
          </a:xfrm>
          <a:prstGeom prst="straightConnector1">
            <a:avLst/>
          </a:prstGeom>
          <a:ln w="508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winkelter Verbinder 39">
            <a:extLst>
              <a:ext uri="{FF2B5EF4-FFF2-40B4-BE49-F238E27FC236}">
                <a16:creationId xmlns:a16="http://schemas.microsoft.com/office/drawing/2014/main" id="{1B023FDF-16E4-4005-BAB2-598CA9CAB7AA}"/>
              </a:ext>
            </a:extLst>
          </p:cNvPr>
          <p:cNvCxnSpPr>
            <a:cxnSpLocks/>
          </p:cNvCxnSpPr>
          <p:nvPr/>
        </p:nvCxnSpPr>
        <p:spPr>
          <a:xfrm rot="10800000" flipV="1">
            <a:off x="1779106" y="2323107"/>
            <a:ext cx="1142667" cy="426635"/>
          </a:xfrm>
          <a:prstGeom prst="bentConnector2">
            <a:avLst/>
          </a:prstGeom>
          <a:ln w="508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mit Pfeil 69">
            <a:extLst>
              <a:ext uri="{FF2B5EF4-FFF2-40B4-BE49-F238E27FC236}">
                <a16:creationId xmlns:a16="http://schemas.microsoft.com/office/drawing/2014/main" id="{8AC8DD10-DF98-4B75-976E-683299C94C53}"/>
              </a:ext>
            </a:extLst>
          </p:cNvPr>
          <p:cNvCxnSpPr>
            <a:cxnSpLocks/>
          </p:cNvCxnSpPr>
          <p:nvPr/>
        </p:nvCxnSpPr>
        <p:spPr>
          <a:xfrm>
            <a:off x="1788049" y="3399161"/>
            <a:ext cx="2213" cy="740084"/>
          </a:xfrm>
          <a:prstGeom prst="straightConnector1">
            <a:avLst/>
          </a:prstGeom>
          <a:ln w="508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mit Pfeil 70">
            <a:extLst>
              <a:ext uri="{FF2B5EF4-FFF2-40B4-BE49-F238E27FC236}">
                <a16:creationId xmlns:a16="http://schemas.microsoft.com/office/drawing/2014/main" id="{850B901C-68FD-40FC-B4C4-A42C2D2475EE}"/>
              </a:ext>
            </a:extLst>
          </p:cNvPr>
          <p:cNvCxnSpPr>
            <a:cxnSpLocks/>
          </p:cNvCxnSpPr>
          <p:nvPr/>
        </p:nvCxnSpPr>
        <p:spPr>
          <a:xfrm>
            <a:off x="2844756" y="3403003"/>
            <a:ext cx="2213" cy="740084"/>
          </a:xfrm>
          <a:prstGeom prst="straightConnector1">
            <a:avLst/>
          </a:prstGeom>
          <a:ln w="508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mit Pfeil 71">
            <a:extLst>
              <a:ext uri="{FF2B5EF4-FFF2-40B4-BE49-F238E27FC236}">
                <a16:creationId xmlns:a16="http://schemas.microsoft.com/office/drawing/2014/main" id="{43AB4065-E9E8-4D5E-9601-9E1F40623099}"/>
              </a:ext>
            </a:extLst>
          </p:cNvPr>
          <p:cNvCxnSpPr>
            <a:cxnSpLocks/>
          </p:cNvCxnSpPr>
          <p:nvPr/>
        </p:nvCxnSpPr>
        <p:spPr>
          <a:xfrm>
            <a:off x="4930271" y="3409188"/>
            <a:ext cx="2213" cy="740084"/>
          </a:xfrm>
          <a:prstGeom prst="straightConnector1">
            <a:avLst/>
          </a:prstGeom>
          <a:ln w="508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mit Pfeil 72">
            <a:extLst>
              <a:ext uri="{FF2B5EF4-FFF2-40B4-BE49-F238E27FC236}">
                <a16:creationId xmlns:a16="http://schemas.microsoft.com/office/drawing/2014/main" id="{F0425A4B-C445-4732-BA28-455826076FFC}"/>
              </a:ext>
            </a:extLst>
          </p:cNvPr>
          <p:cNvCxnSpPr>
            <a:endCxn id="61" idx="0"/>
          </p:cNvCxnSpPr>
          <p:nvPr/>
        </p:nvCxnSpPr>
        <p:spPr>
          <a:xfrm flipH="1">
            <a:off x="6435984" y="1059558"/>
            <a:ext cx="6686" cy="1412750"/>
          </a:xfrm>
          <a:prstGeom prst="straightConnector1">
            <a:avLst/>
          </a:prstGeom>
          <a:ln w="508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krümmter Verbinder 55">
            <a:extLst>
              <a:ext uri="{FF2B5EF4-FFF2-40B4-BE49-F238E27FC236}">
                <a16:creationId xmlns:a16="http://schemas.microsoft.com/office/drawing/2014/main" id="{A0E28400-2A8B-4C48-BF79-FAD77D1F2213}"/>
              </a:ext>
            </a:extLst>
          </p:cNvPr>
          <p:cNvCxnSpPr>
            <a:stCxn id="60" idx="3"/>
            <a:endCxn id="61" idx="1"/>
          </p:cNvCxnSpPr>
          <p:nvPr/>
        </p:nvCxnSpPr>
        <p:spPr>
          <a:xfrm>
            <a:off x="4782275" y="1825066"/>
            <a:ext cx="877372" cy="836263"/>
          </a:xfrm>
          <a:prstGeom prst="curvedConnector3">
            <a:avLst>
              <a:gd name="adj1" fmla="val 50000"/>
            </a:avLst>
          </a:prstGeom>
          <a:ln w="508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mit Pfeil 74">
            <a:extLst>
              <a:ext uri="{FF2B5EF4-FFF2-40B4-BE49-F238E27FC236}">
                <a16:creationId xmlns:a16="http://schemas.microsoft.com/office/drawing/2014/main" id="{7D1EB339-D1AF-488B-8B34-92D69EB5F4E0}"/>
              </a:ext>
            </a:extLst>
          </p:cNvPr>
          <p:cNvCxnSpPr>
            <a:stCxn id="61" idx="2"/>
          </p:cNvCxnSpPr>
          <p:nvPr/>
        </p:nvCxnSpPr>
        <p:spPr>
          <a:xfrm flipH="1">
            <a:off x="6435983" y="2850350"/>
            <a:ext cx="1" cy="1282399"/>
          </a:xfrm>
          <a:prstGeom prst="straightConnector1">
            <a:avLst/>
          </a:prstGeom>
          <a:ln w="508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Ellipse 75">
            <a:extLst>
              <a:ext uri="{FF2B5EF4-FFF2-40B4-BE49-F238E27FC236}">
                <a16:creationId xmlns:a16="http://schemas.microsoft.com/office/drawing/2014/main" id="{9E128D29-8A29-4C77-BFAB-65707806FA68}"/>
              </a:ext>
            </a:extLst>
          </p:cNvPr>
          <p:cNvSpPr/>
          <p:nvPr/>
        </p:nvSpPr>
        <p:spPr>
          <a:xfrm>
            <a:off x="4498223" y="2754172"/>
            <a:ext cx="864096" cy="64271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50" dirty="0">
                <a:solidFill>
                  <a:srgbClr val="000000"/>
                </a:solidFill>
              </a:rPr>
              <a:t>Registered</a:t>
            </a:r>
          </a:p>
        </p:txBody>
      </p:sp>
      <p:cxnSp>
        <p:nvCxnSpPr>
          <p:cNvPr id="78" name="Gerade Verbindung mit Pfeil 77">
            <a:extLst>
              <a:ext uri="{FF2B5EF4-FFF2-40B4-BE49-F238E27FC236}">
                <a16:creationId xmlns:a16="http://schemas.microsoft.com/office/drawing/2014/main" id="{1DF7E67D-5A80-4D2F-928F-371108B0EAA4}"/>
              </a:ext>
            </a:extLst>
          </p:cNvPr>
          <p:cNvCxnSpPr>
            <a:cxnSpLocks/>
            <a:endCxn id="65" idx="0"/>
          </p:cNvCxnSpPr>
          <p:nvPr/>
        </p:nvCxnSpPr>
        <p:spPr>
          <a:xfrm>
            <a:off x="3892276" y="2330848"/>
            <a:ext cx="0" cy="432064"/>
          </a:xfrm>
          <a:prstGeom prst="straightConnector1">
            <a:avLst/>
          </a:prstGeom>
          <a:ln w="508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winkelter Verbinder 39">
            <a:extLst>
              <a:ext uri="{FF2B5EF4-FFF2-40B4-BE49-F238E27FC236}">
                <a16:creationId xmlns:a16="http://schemas.microsoft.com/office/drawing/2014/main" id="{620B3EA0-D47D-4C17-8F16-19E2BB63494F}"/>
              </a:ext>
            </a:extLst>
          </p:cNvPr>
          <p:cNvCxnSpPr>
            <a:cxnSpLocks/>
            <a:endCxn id="76" idx="0"/>
          </p:cNvCxnSpPr>
          <p:nvPr/>
        </p:nvCxnSpPr>
        <p:spPr>
          <a:xfrm>
            <a:off x="2910616" y="2326254"/>
            <a:ext cx="2019655" cy="427918"/>
          </a:xfrm>
          <a:prstGeom prst="bentConnector2">
            <a:avLst/>
          </a:prstGeom>
          <a:ln w="508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Gerade Verbindung mit Pfeil 89">
            <a:extLst>
              <a:ext uri="{FF2B5EF4-FFF2-40B4-BE49-F238E27FC236}">
                <a16:creationId xmlns:a16="http://schemas.microsoft.com/office/drawing/2014/main" id="{77884D4B-BD19-4405-AF9D-3C0A3B82A451}"/>
              </a:ext>
            </a:extLst>
          </p:cNvPr>
          <p:cNvCxnSpPr>
            <a:cxnSpLocks/>
          </p:cNvCxnSpPr>
          <p:nvPr/>
        </p:nvCxnSpPr>
        <p:spPr>
          <a:xfrm>
            <a:off x="3920633" y="3414370"/>
            <a:ext cx="2213" cy="740084"/>
          </a:xfrm>
          <a:prstGeom prst="straightConnector1">
            <a:avLst/>
          </a:prstGeom>
          <a:ln w="508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Gerade Verbindung mit Pfeil 91">
            <a:extLst>
              <a:ext uri="{FF2B5EF4-FFF2-40B4-BE49-F238E27FC236}">
                <a16:creationId xmlns:a16="http://schemas.microsoft.com/office/drawing/2014/main" id="{E492CE4B-8705-430E-996F-5242EABCEDBE}"/>
              </a:ext>
            </a:extLst>
          </p:cNvPr>
          <p:cNvCxnSpPr>
            <a:cxnSpLocks/>
          </p:cNvCxnSpPr>
          <p:nvPr/>
        </p:nvCxnSpPr>
        <p:spPr>
          <a:xfrm>
            <a:off x="3648153" y="2008052"/>
            <a:ext cx="0" cy="310627"/>
          </a:xfrm>
          <a:prstGeom prst="straightConnector1">
            <a:avLst/>
          </a:prstGeom>
          <a:ln w="508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el 1">
            <a:extLst>
              <a:ext uri="{FF2B5EF4-FFF2-40B4-BE49-F238E27FC236}">
                <a16:creationId xmlns:a16="http://schemas.microsoft.com/office/drawing/2014/main" id="{CA237D5F-62E8-4965-AD47-982E26069A3F}"/>
              </a:ext>
            </a:extLst>
          </p:cNvPr>
          <p:cNvSpPr txBox="1">
            <a:spLocks/>
          </p:cNvSpPr>
          <p:nvPr/>
        </p:nvSpPr>
        <p:spPr>
          <a:xfrm>
            <a:off x="612000" y="400051"/>
            <a:ext cx="6929419" cy="4714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777777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sz="1800" dirty="0"/>
              <a:t>Huawei EBG Channel Struktur</a:t>
            </a: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59818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75C5C5-0487-4483-BE67-EE38FC7902B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D716BF-AAE3-4AEB-98A3-880D2ED35B3F}" type="datetime1">
              <a:rPr lang="de-DE" smtClean="0"/>
              <a:t>12.07.2019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FB2877D-351F-4739-BC91-6A35BCFC006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BU Datacenter - Huawei EBG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1C6B23-C618-4E75-B21E-609D5B6ABB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6</a:t>
            </a:fld>
            <a:endParaRPr lang="de-CH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7BD5E227-A610-4862-995C-1E074254EE2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1189" y="941785"/>
            <a:ext cx="7920037" cy="3737372"/>
          </a:xfrm>
        </p:spPr>
        <p:txBody>
          <a:bodyPr>
            <a:normAutofit/>
          </a:bodyPr>
          <a:lstStyle/>
          <a:p>
            <a:r>
              <a:rPr lang="de-DE" dirty="0" err="1"/>
              <a:t>ePartner</a:t>
            </a:r>
            <a:r>
              <a:rPr lang="de-DE" dirty="0"/>
              <a:t> </a:t>
            </a:r>
            <a:r>
              <a:rPr lang="de-DE" u="sng" dirty="0">
                <a:hlinkClick r:id="rId2"/>
              </a:rPr>
              <a:t>http://partner.huawei.com/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	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79403F2-C450-4E9E-9F23-E39C784F8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396" y="1345199"/>
            <a:ext cx="7641622" cy="3091880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BB5A945E-A8E9-4CF4-8371-06706E364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9" y="351236"/>
            <a:ext cx="7920812" cy="592425"/>
          </a:xfrm>
        </p:spPr>
        <p:txBody>
          <a:bodyPr/>
          <a:lstStyle/>
          <a:p>
            <a:r>
              <a:rPr lang="de-DE" dirty="0"/>
              <a:t>Wo und wie melde ich mich an</a:t>
            </a:r>
          </a:p>
        </p:txBody>
      </p:sp>
    </p:spTree>
    <p:extLst>
      <p:ext uri="{BB962C8B-B14F-4D97-AF65-F5344CB8AC3E}">
        <p14:creationId xmlns:p14="http://schemas.microsoft.com/office/powerpoint/2010/main" val="49312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75C5C5-0487-4483-BE67-EE38FC7902B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D716BF-AAE3-4AEB-98A3-880D2ED35B3F}" type="datetime1">
              <a:rPr lang="de-DE" smtClean="0"/>
              <a:t>12.07.2019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FB2877D-351F-4739-BC91-6A35BCFC006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BU Datacenter - Huawei EBG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1C6B23-C618-4E75-B21E-609D5B6ABB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7</a:t>
            </a:fld>
            <a:endParaRPr lang="de-CH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7BD5E227-A610-4862-995C-1E074254EE2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1189" y="941785"/>
            <a:ext cx="7920037" cy="3737372"/>
          </a:xfrm>
        </p:spPr>
        <p:txBody>
          <a:bodyPr>
            <a:normAutofit fontScale="92500" lnSpcReduction="20000"/>
          </a:bodyPr>
          <a:lstStyle/>
          <a:p>
            <a:endParaRPr lang="de-DE" dirty="0"/>
          </a:p>
          <a:p>
            <a:r>
              <a:rPr lang="de-DE" dirty="0" err="1"/>
              <a:t>ePartner</a:t>
            </a:r>
            <a:r>
              <a:rPr lang="de-DE" dirty="0"/>
              <a:t> </a:t>
            </a:r>
            <a:r>
              <a:rPr lang="de-DE" u="sng" dirty="0">
                <a:hlinkClick r:id="rId2"/>
              </a:rPr>
              <a:t>http://partner.huawei.com/</a:t>
            </a:r>
            <a:endParaRPr lang="de-DE" u="sng" dirty="0"/>
          </a:p>
          <a:p>
            <a:endParaRPr lang="de-DE" dirty="0"/>
          </a:p>
          <a:p>
            <a:r>
              <a:rPr lang="de-DE" dirty="0"/>
              <a:t>„</a:t>
            </a:r>
            <a:r>
              <a:rPr lang="de-DE" dirty="0" err="1"/>
              <a:t>Certifications</a:t>
            </a:r>
            <a:r>
              <a:rPr lang="de-DE" dirty="0"/>
              <a:t> &amp; Trainings“</a:t>
            </a:r>
          </a:p>
          <a:p>
            <a:endParaRPr lang="de-DE" dirty="0"/>
          </a:p>
          <a:p>
            <a:r>
              <a:rPr lang="de-DE" dirty="0"/>
              <a:t>„</a:t>
            </a:r>
            <a:r>
              <a:rPr lang="de-DE" dirty="0" err="1"/>
              <a:t>Apply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: Tier 2 </a:t>
            </a:r>
            <a:r>
              <a:rPr lang="de-DE" dirty="0" err="1"/>
              <a:t>Authorized</a:t>
            </a:r>
            <a:r>
              <a:rPr lang="de-DE" dirty="0"/>
              <a:t> Partner Status“</a:t>
            </a:r>
          </a:p>
          <a:p>
            <a:endParaRPr lang="de-DE" dirty="0"/>
          </a:p>
          <a:p>
            <a:r>
              <a:rPr lang="de-DE" dirty="0"/>
              <a:t>Die Freischaltung seitens Huawei kann 1 bis 2 Tage dauern</a:t>
            </a:r>
          </a:p>
          <a:p>
            <a:endParaRPr lang="de-DE" dirty="0"/>
          </a:p>
          <a:p>
            <a:r>
              <a:rPr lang="de-DE" dirty="0"/>
              <a:t>Als </a:t>
            </a:r>
            <a:r>
              <a:rPr lang="de-DE" dirty="0" err="1"/>
              <a:t>authorisierter</a:t>
            </a:r>
            <a:r>
              <a:rPr lang="de-DE" dirty="0"/>
              <a:t> Partner hat man Zugriff auf das Konfigurationsportal SCT, </a:t>
            </a:r>
            <a:r>
              <a:rPr lang="de-DE" dirty="0" err="1"/>
              <a:t>eDesigner</a:t>
            </a:r>
            <a:r>
              <a:rPr lang="de-DE" dirty="0"/>
              <a:t> und kann nach den ersten getätigten Umsätzen auch Demo-Ware bei Huawei beziehen. </a:t>
            </a:r>
          </a:p>
          <a:p>
            <a:pPr marL="0" indent="0">
              <a:buNone/>
            </a:pPr>
            <a:r>
              <a:rPr lang="de-DE" dirty="0"/>
              <a:t>	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BB5A945E-A8E9-4CF4-8371-06706E364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9" y="351236"/>
            <a:ext cx="7920812" cy="592425"/>
          </a:xfrm>
        </p:spPr>
        <p:txBody>
          <a:bodyPr/>
          <a:lstStyle/>
          <a:p>
            <a:r>
              <a:rPr lang="de-DE" dirty="0"/>
              <a:t>Anmeldung zum </a:t>
            </a:r>
            <a:r>
              <a:rPr lang="de-DE" dirty="0" err="1"/>
              <a:t>Authorized</a:t>
            </a:r>
            <a:r>
              <a:rPr lang="de-DE" dirty="0"/>
              <a:t> Partner und warum</a:t>
            </a:r>
          </a:p>
        </p:txBody>
      </p:sp>
    </p:spTree>
    <p:extLst>
      <p:ext uri="{BB962C8B-B14F-4D97-AF65-F5344CB8AC3E}">
        <p14:creationId xmlns:p14="http://schemas.microsoft.com/office/powerpoint/2010/main" val="294367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173EF3B-A9AE-4D7A-84B4-5BBB63894DB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D716BF-AAE3-4AEB-98A3-880D2ED35B3F}" type="datetime1">
              <a:rPr lang="de-DE" smtClean="0"/>
              <a:t>12.07.2019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E410CA-C39B-4800-944D-3300E85AC66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BU Datacenter - Huawei EBG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334B57-CD8E-4E02-8C52-A6FCFAA1FEF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8</a:t>
            </a:fld>
            <a:endParaRPr lang="de-CH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7668AEEE-81D4-41AA-AD1A-3FE83C58CCBB}"/>
              </a:ext>
            </a:extLst>
          </p:cNvPr>
          <p:cNvSpPr txBox="1">
            <a:spLocks/>
          </p:cNvSpPr>
          <p:nvPr/>
        </p:nvSpPr>
        <p:spPr>
          <a:xfrm>
            <a:off x="460694" y="333711"/>
            <a:ext cx="7180928" cy="653653"/>
          </a:xfrm>
          <a:prstGeom prst="rect">
            <a:avLst/>
          </a:prstGeom>
        </p:spPr>
        <p:txBody>
          <a:bodyPr lIns="68550" tIns="34275" rIns="68550" bIns="34275">
            <a:noAutofit/>
          </a:bodyPr>
          <a:lstStyle/>
          <a:p>
            <a:pPr defTabSz="685503">
              <a:buNone/>
              <a:defRPr/>
            </a:pPr>
            <a:r>
              <a:rPr lang="en-US" altLang="zh-CN" b="1" dirty="0" err="1">
                <a:solidFill>
                  <a:srgbClr val="777777"/>
                </a:solidFill>
                <a:latin typeface="Arial" pitchFamily="34" charset="0"/>
                <a:ea typeface="+mj-ea"/>
                <a:cs typeface="Arial" pitchFamily="34" charset="0"/>
              </a:rPr>
              <a:t>Zertifizierungsbedingungen</a:t>
            </a:r>
            <a:r>
              <a:rPr lang="en-US" altLang="zh-CN" b="1" dirty="0">
                <a:solidFill>
                  <a:srgbClr val="777777"/>
                </a:solidFill>
                <a:latin typeface="Arial" pitchFamily="34" charset="0"/>
                <a:ea typeface="+mj-ea"/>
                <a:cs typeface="Arial" pitchFamily="34" charset="0"/>
              </a:rPr>
              <a:t> &amp; </a:t>
            </a:r>
            <a:r>
              <a:rPr lang="en-US" altLang="zh-CN" b="1" dirty="0" err="1">
                <a:solidFill>
                  <a:srgbClr val="777777"/>
                </a:solidFill>
                <a:latin typeface="Arial" pitchFamily="34" charset="0"/>
                <a:ea typeface="+mj-ea"/>
                <a:cs typeface="Arial" pitchFamily="34" charset="0"/>
              </a:rPr>
              <a:t>Partnerentwicklung</a:t>
            </a:r>
            <a:r>
              <a:rPr lang="en-US" altLang="zh-CN" b="1" dirty="0">
                <a:solidFill>
                  <a:srgbClr val="777777"/>
                </a:solidFill>
                <a:latin typeface="Arial" pitchFamily="34" charset="0"/>
                <a:ea typeface="+mj-ea"/>
                <a:cs typeface="Arial" pitchFamily="34" charset="0"/>
              </a:rPr>
              <a:t> 2018</a:t>
            </a:r>
          </a:p>
        </p:txBody>
      </p:sp>
      <p:graphicFrame>
        <p:nvGraphicFramePr>
          <p:cNvPr id="8" name="Table 78">
            <a:extLst>
              <a:ext uri="{FF2B5EF4-FFF2-40B4-BE49-F238E27FC236}">
                <a16:creationId xmlns:a16="http://schemas.microsoft.com/office/drawing/2014/main" id="{D8B580AF-8AB2-42A7-9D2B-4B90618338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84171"/>
              </p:ext>
            </p:extLst>
          </p:nvPr>
        </p:nvGraphicFramePr>
        <p:xfrm>
          <a:off x="460694" y="1043354"/>
          <a:ext cx="8313960" cy="2108624"/>
        </p:xfrm>
        <a:graphic>
          <a:graphicData uri="http://schemas.openxmlformats.org/drawingml/2006/table">
            <a:tbl>
              <a:tblPr bandRow="1">
                <a:tableStyleId>{22838BEF-8BB2-4498-84A7-C5851F593DF1}</a:tableStyleId>
              </a:tblPr>
              <a:tblGrid>
                <a:gridCol w="1511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66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259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err="1">
                          <a:solidFill>
                            <a:srgbClr val="000000"/>
                          </a:solidFill>
                        </a:rPr>
                        <a:t>Partnerstufen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8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</a:rPr>
                        <a:t>Tier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</a:rPr>
                        <a:t>Annual Sales Targets </a:t>
                      </a:r>
                      <a:r>
                        <a:rPr lang="en-US" sz="1100" b="1" u="none" strike="noStrike" baseline="0" dirty="0">
                          <a:solidFill>
                            <a:srgbClr val="000000"/>
                          </a:solidFill>
                        </a:rPr>
                        <a:t>in </a:t>
                      </a:r>
                      <a:r>
                        <a:rPr lang="en-US" sz="1100" b="1" u="none" strike="noStrike" baseline="0" dirty="0" err="1">
                          <a:solidFill>
                            <a:srgbClr val="000000"/>
                          </a:solidFill>
                        </a:rPr>
                        <a:t>MioUSD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</a:rPr>
                        <a:t>General</a:t>
                      </a:r>
                      <a:r>
                        <a:rPr lang="en-US" sz="1100" b="1" u="none" strike="noStrike" baseline="0" dirty="0">
                          <a:solidFill>
                            <a:srgbClr val="000000"/>
                          </a:solidFill>
                        </a:rPr>
                        <a:t> Requirements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</a:rPr>
                        <a:t>Gold Partner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</a:rPr>
                        <a:t>0.5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dirty="0">
                          <a:solidFill>
                            <a:srgbClr val="000000"/>
                          </a:solidFill>
                        </a:rPr>
                        <a:t>1 Sales +</a:t>
                      </a:r>
                      <a:r>
                        <a:rPr lang="en-US" sz="1000" kern="1200" baseline="0" dirty="0">
                          <a:solidFill>
                            <a:srgbClr val="000000"/>
                          </a:solidFill>
                        </a:rPr>
                        <a:t> 1</a:t>
                      </a:r>
                      <a:r>
                        <a:rPr lang="en-US" sz="1000" kern="1200" dirty="0">
                          <a:solidFill>
                            <a:srgbClr val="000000"/>
                          </a:solidFill>
                        </a:rPr>
                        <a:t> Pre-Sales Specialization,</a:t>
                      </a:r>
                      <a:r>
                        <a:rPr lang="en-US" sz="1000" kern="1200" baseline="0" dirty="0">
                          <a:solidFill>
                            <a:srgbClr val="000000"/>
                          </a:solidFill>
                        </a:rPr>
                        <a:t> 3 Star CSP Post Sales Certificate</a:t>
                      </a:r>
                      <a:endParaRPr lang="en-US" sz="1000" kern="1200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ctr" defTabSz="9129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>
                          <a:solidFill>
                            <a:srgbClr val="000000"/>
                          </a:solidFill>
                        </a:rPr>
                        <a:t>Have strong customer development capabilities</a:t>
                      </a:r>
                    </a:p>
                    <a:p>
                      <a:pPr algn="ctr"/>
                      <a:r>
                        <a:rPr lang="en-US" sz="1000" kern="1200" dirty="0">
                          <a:solidFill>
                            <a:srgbClr val="000000"/>
                          </a:solidFill>
                        </a:rPr>
                        <a:t>Have strong solution integration capabilities</a:t>
                      </a:r>
                    </a:p>
                    <a:p>
                      <a:pPr marL="0" marR="0" indent="0" algn="ctr" defTabSz="9143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</a:rPr>
                        <a:t>Have capabilities of providing installation services for Huawei products</a:t>
                      </a:r>
                      <a:endParaRPr lang="en-US" sz="10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</a:rPr>
                        <a:t>Silver Partner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</a:rPr>
                        <a:t>0.25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dirty="0">
                          <a:solidFill>
                            <a:srgbClr val="000000"/>
                          </a:solidFill>
                        </a:rPr>
                        <a:t>1 Sales Certification, one dedicated Huawei specialist</a:t>
                      </a:r>
                    </a:p>
                    <a:p>
                      <a:pPr algn="ctr"/>
                      <a:r>
                        <a:rPr lang="en-US" sz="1000" kern="1200" dirty="0">
                          <a:solidFill>
                            <a:srgbClr val="000000"/>
                          </a:solidFill>
                        </a:rPr>
                        <a:t>Have strong customer development capabilities</a:t>
                      </a:r>
                    </a:p>
                    <a:p>
                      <a:pPr algn="ctr"/>
                      <a:r>
                        <a:rPr lang="en-US" sz="1000" kern="1200" dirty="0">
                          <a:solidFill>
                            <a:srgbClr val="000000"/>
                          </a:solidFill>
                        </a:rPr>
                        <a:t>Have some solution integration capabilities</a:t>
                      </a:r>
                    </a:p>
                    <a:p>
                      <a:pPr algn="ctr"/>
                      <a:r>
                        <a:rPr lang="en-US" sz="1000" kern="1200" dirty="0">
                          <a:solidFill>
                            <a:srgbClr val="000000"/>
                          </a:solidFill>
                        </a:rPr>
                        <a:t>Have capabilities of providing installation services for Huawei products</a:t>
                      </a:r>
                      <a:endParaRPr lang="en-US" sz="10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7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</a:rPr>
                        <a:t>Authorized Partner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</a:rPr>
                        <a:t>Have</a:t>
                      </a:r>
                      <a:r>
                        <a:rPr lang="en-US" sz="1200" u="none" strike="noStrike" baseline="0" dirty="0">
                          <a:solidFill>
                            <a:srgbClr val="000000"/>
                          </a:solidFill>
                        </a:rPr>
                        <a:t> transactions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</a:rPr>
                        <a:t>Have some</a:t>
                      </a:r>
                      <a:r>
                        <a:rPr lang="en-US" sz="1000" u="none" strike="noStrike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</a:rPr>
                        <a:t>sales experience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104F85FD-D051-4707-895E-3CF307A205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763114"/>
              </p:ext>
            </p:extLst>
          </p:nvPr>
        </p:nvGraphicFramePr>
        <p:xfrm>
          <a:off x="460694" y="3207968"/>
          <a:ext cx="8313960" cy="1418097"/>
        </p:xfrm>
        <a:graphic>
          <a:graphicData uri="http://schemas.openxmlformats.org/drawingml/2006/table">
            <a:tbl>
              <a:tblPr/>
              <a:tblGrid>
                <a:gridCol w="1616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9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66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5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95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33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33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4852"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Specialized Certification </a:t>
                      </a:r>
                    </a:p>
                  </a:txBody>
                  <a:tcPr marL="8678" marR="8678" marT="6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Partner Category</a:t>
                      </a:r>
                    </a:p>
                  </a:txBody>
                  <a:tcPr marL="8678" marR="8678" marT="6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183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Distributor </a:t>
                      </a:r>
                    </a:p>
                  </a:txBody>
                  <a:tcPr marL="8678" marR="8678" marT="65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VAP </a:t>
                      </a:r>
                    </a:p>
                  </a:txBody>
                  <a:tcPr marL="8678" marR="8678" marT="65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Gold</a:t>
                      </a:r>
                    </a:p>
                  </a:txBody>
                  <a:tcPr marL="8678" marR="8678" marT="65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CA3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Silver </a:t>
                      </a:r>
                    </a:p>
                  </a:txBody>
                  <a:tcPr marL="8678" marR="8678" marT="65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CA3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Authorized Partner</a:t>
                      </a:r>
                    </a:p>
                  </a:txBody>
                  <a:tcPr marL="8678" marR="8678" marT="65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CA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196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Sales</a:t>
                      </a:r>
                      <a:b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Certification</a:t>
                      </a:r>
                    </a:p>
                  </a:txBody>
                  <a:tcPr marL="8678" marR="8678" marT="65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(HCS)</a:t>
                      </a:r>
                    </a:p>
                  </a:txBody>
                  <a:tcPr marL="8678" marR="8678" marT="65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78" marR="8678" marT="6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78" marR="8678" marT="6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78" marR="8678" marT="6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78" marR="8678" marT="6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78" marR="8678" marT="6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014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Presales Certification</a:t>
                      </a:r>
                    </a:p>
                  </a:txBody>
                  <a:tcPr marL="8678" marR="8678" marT="65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(HCS Presales)</a:t>
                      </a:r>
                    </a:p>
                  </a:txBody>
                  <a:tcPr marL="8678" marR="8678" marT="65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2 </a:t>
                      </a:r>
                    </a:p>
                  </a:txBody>
                  <a:tcPr marL="8678" marR="8678" marT="6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78" marR="8678" marT="6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78" marR="8678" marT="6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78" marR="8678" marT="6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78" marR="8678" marT="6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852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Post sales Certification</a:t>
                      </a:r>
                    </a:p>
                  </a:txBody>
                  <a:tcPr marL="8678" marR="8678" marT="65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 HCNA/P) </a:t>
                      </a:r>
                    </a:p>
                  </a:txBody>
                  <a:tcPr marL="8678" marR="8678" marT="65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1 / 1 </a:t>
                      </a:r>
                    </a:p>
                  </a:txBody>
                  <a:tcPr marL="8678" marR="8678" marT="6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/ 2 / 1 HCIE </a:t>
                      </a:r>
                    </a:p>
                  </a:txBody>
                  <a:tcPr marL="8678" marR="8678" marT="6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78" marR="8678" marT="6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78" marR="8678" marT="6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78" marR="8678" marT="6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317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2263113-68CA-49D0-BB4B-896731589E5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D716BF-AAE3-4AEB-98A3-880D2ED35B3F}" type="datetime1">
              <a:rPr lang="de-DE" smtClean="0"/>
              <a:t>12.07.2019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F74501-F399-455C-811D-73C5CB9CC5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BU Datacenter - Huawei EBG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32C7D0F-71D5-49D7-92C8-CB416DEAA1B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9</a:t>
            </a:fld>
            <a:endParaRPr lang="de-CH"/>
          </a:p>
        </p:txBody>
      </p:sp>
      <p:pic>
        <p:nvPicPr>
          <p:cNvPr id="1567" name="Grafik 1566">
            <a:extLst>
              <a:ext uri="{FF2B5EF4-FFF2-40B4-BE49-F238E27FC236}">
                <a16:creationId xmlns:a16="http://schemas.microsoft.com/office/drawing/2014/main" id="{EAB98473-1AF1-40F4-B34F-2CA25FB7C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850" y="812744"/>
            <a:ext cx="8000282" cy="3874062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75F07220-FC04-4065-8D1C-C93154418F00}"/>
              </a:ext>
            </a:extLst>
          </p:cNvPr>
          <p:cNvSpPr txBox="1">
            <a:spLocks/>
          </p:cNvSpPr>
          <p:nvPr/>
        </p:nvSpPr>
        <p:spPr>
          <a:xfrm>
            <a:off x="593442" y="398975"/>
            <a:ext cx="6994535" cy="4714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777777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sz="1800" dirty="0"/>
              <a:t>Huawei Server Portfolio</a:t>
            </a: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51672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2013 PPT ALSO Vorlage 2013 V01 en">
  <a:themeElements>
    <a:clrScheme name="also_1">
      <a:dk1>
        <a:srgbClr val="777777"/>
      </a:dk1>
      <a:lt1>
        <a:srgbClr val="FFFFFF"/>
      </a:lt1>
      <a:dk2>
        <a:srgbClr val="777777"/>
      </a:dk2>
      <a:lt2>
        <a:srgbClr val="EEECE1"/>
      </a:lt2>
      <a:accent1>
        <a:srgbClr val="8BB438"/>
      </a:accent1>
      <a:accent2>
        <a:srgbClr val="322E8D"/>
      </a:accent2>
      <a:accent3>
        <a:srgbClr val="8FBAD5"/>
      </a:accent3>
      <a:accent4>
        <a:srgbClr val="DFA936"/>
      </a:accent4>
      <a:accent5>
        <a:srgbClr val="4BACC6"/>
      </a:accent5>
      <a:accent6>
        <a:srgbClr val="F79646"/>
      </a:accent6>
      <a:hlink>
        <a:srgbClr val="C83F45"/>
      </a:hlink>
      <a:folHlink>
        <a:srgbClr val="D5863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主题1">
  <a:themeElements>
    <a:clrScheme name="default 5">
      <a:dk1>
        <a:srgbClr val="000000"/>
      </a:dk1>
      <a:lt1>
        <a:srgbClr val="FFFFFF"/>
      </a:lt1>
      <a:dk2>
        <a:srgbClr val="990000"/>
      </a:dk2>
      <a:lt2>
        <a:srgbClr val="B2B2B2"/>
      </a:lt2>
      <a:accent1>
        <a:srgbClr val="FFCC66"/>
      </a:accent1>
      <a:accent2>
        <a:srgbClr val="FFCC99"/>
      </a:accent2>
      <a:accent3>
        <a:srgbClr val="FFFFFF"/>
      </a:accent3>
      <a:accent4>
        <a:srgbClr val="000000"/>
      </a:accent4>
      <a:accent5>
        <a:srgbClr val="FFE2B8"/>
      </a:accent5>
      <a:accent6>
        <a:srgbClr val="E7B98A"/>
      </a:accent6>
      <a:hlink>
        <a:srgbClr val="FF9900"/>
      </a:hlink>
      <a:folHlink>
        <a:srgbClr val="990000"/>
      </a:folHlink>
    </a:clrScheme>
    <a:fontScheme name="default">
      <a:majorFont>
        <a:latin typeface="FrutigerNext LT Medium"/>
        <a:ea typeface="华文细黑"/>
        <a:cs typeface="宋体"/>
      </a:majorFont>
      <a:minorFont>
        <a:latin typeface="FrutigerNext LT Medium"/>
        <a:ea typeface="华文细黑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CC9900"/>
          </a:buClr>
          <a:buSzTx/>
          <a:buFont typeface="Wingdings" pitchFamily="2" charset="2"/>
          <a:buChar char="n"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CC9900"/>
          </a:buClr>
          <a:buSzTx/>
          <a:buFont typeface="Wingdings" pitchFamily="2" charset="2"/>
          <a:buChar char="n"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990000"/>
        </a:dk2>
        <a:lt2>
          <a:srgbClr val="808080"/>
        </a:lt2>
        <a:accent1>
          <a:srgbClr val="99CCFF"/>
        </a:accent1>
        <a:accent2>
          <a:srgbClr val="669900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5C8A00"/>
        </a:accent6>
        <a:hlink>
          <a:srgbClr val="FF9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99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7B95C"/>
        </a:accent6>
        <a:hlink>
          <a:srgbClr val="FF99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99CC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FF99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FFCA"/>
        </a:accent5>
        <a:accent6>
          <a:srgbClr val="8AB9B9"/>
        </a:accent6>
        <a:hlink>
          <a:srgbClr val="0099CC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9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0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1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2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3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0_主题1">
  <a:themeElements>
    <a:clrScheme name="default 5">
      <a:dk1>
        <a:srgbClr val="000000"/>
      </a:dk1>
      <a:lt1>
        <a:srgbClr val="FFFFFF"/>
      </a:lt1>
      <a:dk2>
        <a:srgbClr val="990000"/>
      </a:dk2>
      <a:lt2>
        <a:srgbClr val="B2B2B2"/>
      </a:lt2>
      <a:accent1>
        <a:srgbClr val="FFCC66"/>
      </a:accent1>
      <a:accent2>
        <a:srgbClr val="FFCC99"/>
      </a:accent2>
      <a:accent3>
        <a:srgbClr val="FFFFFF"/>
      </a:accent3>
      <a:accent4>
        <a:srgbClr val="000000"/>
      </a:accent4>
      <a:accent5>
        <a:srgbClr val="FFE2B8"/>
      </a:accent5>
      <a:accent6>
        <a:srgbClr val="E7B98A"/>
      </a:accent6>
      <a:hlink>
        <a:srgbClr val="FF9900"/>
      </a:hlink>
      <a:folHlink>
        <a:srgbClr val="990000"/>
      </a:folHlink>
    </a:clrScheme>
    <a:fontScheme name="default">
      <a:majorFont>
        <a:latin typeface="FrutigerNext LT Medium"/>
        <a:ea typeface="华文细黑"/>
        <a:cs typeface="宋体"/>
      </a:majorFont>
      <a:minorFont>
        <a:latin typeface="FrutigerNext LT Medium"/>
        <a:ea typeface="华文细黑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CC9900"/>
          </a:buClr>
          <a:buSzTx/>
          <a:buFont typeface="Wingdings" pitchFamily="2" charset="2"/>
          <a:buChar char="n"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CC9900"/>
          </a:buClr>
          <a:buSzTx/>
          <a:buFont typeface="Wingdings" pitchFamily="2" charset="2"/>
          <a:buChar char="n"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990000"/>
        </a:dk2>
        <a:lt2>
          <a:srgbClr val="808080"/>
        </a:lt2>
        <a:accent1>
          <a:srgbClr val="99CCFF"/>
        </a:accent1>
        <a:accent2>
          <a:srgbClr val="669900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5C8A00"/>
        </a:accent6>
        <a:hlink>
          <a:srgbClr val="FF9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99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7B95C"/>
        </a:accent6>
        <a:hlink>
          <a:srgbClr val="FF99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99CC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FF99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FFCA"/>
        </a:accent5>
        <a:accent6>
          <a:srgbClr val="8AB9B9"/>
        </a:accent6>
        <a:hlink>
          <a:srgbClr val="0099CC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9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0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1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2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3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2013 PPT ALSO Vorlage 2013 V01 en</Template>
  <TotalTime>0</TotalTime>
  <Words>951</Words>
  <Application>Microsoft Office PowerPoint</Application>
  <PresentationFormat>Bildschirmpräsentation (16:9)</PresentationFormat>
  <Paragraphs>332</Paragraphs>
  <Slides>19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12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19</vt:i4>
      </vt:variant>
    </vt:vector>
  </HeadingPairs>
  <TitlesOfParts>
    <vt:vector size="34" baseType="lpstr">
      <vt:lpstr>微软雅黑</vt:lpstr>
      <vt:lpstr>黑体</vt:lpstr>
      <vt:lpstr>黑体</vt:lpstr>
      <vt:lpstr>SimSun</vt:lpstr>
      <vt:lpstr>SimSun</vt:lpstr>
      <vt:lpstr>华文琥珀</vt:lpstr>
      <vt:lpstr>华文细黑</vt:lpstr>
      <vt:lpstr>Arial</vt:lpstr>
      <vt:lpstr>Calibri</vt:lpstr>
      <vt:lpstr>FrutigerNext LT Medium</vt:lpstr>
      <vt:lpstr>FrutigerNext LT Regular</vt:lpstr>
      <vt:lpstr>Wingdings</vt:lpstr>
      <vt:lpstr>2013 PPT ALSO Vorlage 2013 V01 en</vt:lpstr>
      <vt:lpstr>9_主题1</vt:lpstr>
      <vt:lpstr>10_主题1</vt:lpstr>
      <vt:lpstr>Huawei EBG</vt:lpstr>
      <vt:lpstr>PowerPoint-Präsentation</vt:lpstr>
      <vt:lpstr>PowerPoint-Präsentation</vt:lpstr>
      <vt:lpstr>PowerPoint-Präsentation</vt:lpstr>
      <vt:lpstr>PowerPoint-Präsentation</vt:lpstr>
      <vt:lpstr>Wo und wie melde ich mich an</vt:lpstr>
      <vt:lpstr>Anmeldung zum Authorized Partner und warum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Wie unterstützt mich Also im Huawei Geschäft?</vt:lpstr>
      <vt:lpstr>Wie unterstützt mich Also im Huawei Geschäft?</vt:lpstr>
      <vt:lpstr>ALSO/Huawei EBG Team    </vt:lpstr>
      <vt:lpstr>Wo finde ich Informationen?</vt:lpstr>
      <vt:lpstr>Wo finde ich Informationen</vt:lpstr>
      <vt:lpstr>Vielen Dank  </vt:lpstr>
    </vt:vector>
  </TitlesOfParts>
  <Company>Actebis Peacock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Claudia Feische</dc:creator>
  <cp:lastModifiedBy>Ulrike Vollmann</cp:lastModifiedBy>
  <cp:revision>306</cp:revision>
  <cp:lastPrinted>2018-02-09T13:52:28Z</cp:lastPrinted>
  <dcterms:created xsi:type="dcterms:W3CDTF">2012-12-18T09:47:45Z</dcterms:created>
  <dcterms:modified xsi:type="dcterms:W3CDTF">2019-07-12T08:35:07Z</dcterms:modified>
</cp:coreProperties>
</file>