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805" autoAdjust="0"/>
    <p:restoredTop sz="95023" autoAdjust="0"/>
  </p:normalViewPr>
  <p:slideViewPr>
    <p:cSldViewPr snapToGrid="0">
      <p:cViewPr varScale="1">
        <p:scale>
          <a:sx n="143" d="100"/>
          <a:sy n="143" d="100"/>
        </p:scale>
        <p:origin x="19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9297-37F0-4CC1-8797-29C37DB13AD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72BBE-E556-4BE6-AD8C-6FAAC8E9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7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11087101" cy="6858000"/>
          </a:xfrm>
          <a:prstGeom prst="rect">
            <a:avLst/>
          </a:prstGeom>
          <a:gradFill>
            <a:gsLst>
              <a:gs pos="6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161691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753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9986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33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5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0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204442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79590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</a:t>
            </a:r>
            <a:br>
              <a:rPr lang="en-US" dirty="0"/>
            </a:br>
            <a:r>
              <a:rPr lang="en-US" dirty="0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363551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506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4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296655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0129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646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5935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857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931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2703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2583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094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0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1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0690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279954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366487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98272-3D7A-0B34-A766-3948028A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A91-B98C-49DE-8553-119ECA58152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AE55C-2163-9917-99E9-F4D899E8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0A7F5-44CE-4932-EF35-6D73ABD6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0B0-04EF-433A-8113-67BC344D39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6268A-8C5A-79C7-F256-9D7F5556F6C1}"/>
              </a:ext>
            </a:extLst>
          </p:cNvPr>
          <p:cNvSpPr/>
          <p:nvPr userDrawn="1"/>
        </p:nvSpPr>
        <p:spPr>
          <a:xfrm>
            <a:off x="0" y="6692900"/>
            <a:ext cx="12192000" cy="165100"/>
          </a:xfrm>
          <a:prstGeom prst="rect">
            <a:avLst/>
          </a:prstGeom>
          <a:gradFill flip="none" rotWithShape="1">
            <a:gsLst>
              <a:gs pos="20000">
                <a:srgbClr val="8661C5"/>
              </a:gs>
              <a:gs pos="100000">
                <a:srgbClr val="C03B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78581F-5D4E-17D5-8605-805C603A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5441"/>
            <a:ext cx="10515600" cy="590931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077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81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474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8928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639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8267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85216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199" y="1591056"/>
            <a:ext cx="11022583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1DE6D5-FF91-85A4-E9FC-5084016E9E3B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37160" marR="0" indent="-13716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6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265176" marR="0" indent="-109728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84048" marR="0" indent="-118872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5A5A5"/>
          </p15:clr>
        </p15:guide>
        <p15:guide id="2" pos="7680">
          <p15:clr>
            <a:srgbClr val="A5A5A5"/>
          </p15:clr>
        </p15:guide>
        <p15:guide id="3" pos="186">
          <p15:clr>
            <a:srgbClr val="A5A5A5"/>
          </p15:clr>
        </p15:guide>
        <p15:guide id="26" pos="7496">
          <p15:clr>
            <a:srgbClr val="A5A5A5"/>
          </p15:clr>
        </p15:guide>
        <p15:guide id="27" orient="horz">
          <p15:clr>
            <a:srgbClr val="A5A5A5"/>
          </p15:clr>
        </p15:guide>
        <p15:guide id="28" orient="horz" pos="4320">
          <p15:clr>
            <a:srgbClr val="A5A5A5"/>
          </p15:clr>
        </p15:guide>
        <p15:guide id="29" orient="horz" pos="184">
          <p15:clr>
            <a:srgbClr val="A5A5A5"/>
          </p15:clr>
        </p15:guide>
        <p15:guide id="40" orient="horz" pos="4134">
          <p15:clr>
            <a:srgbClr val="A5A5A5"/>
          </p15:clr>
        </p15:guide>
        <p15:guide id="42" pos="365">
          <p15:clr>
            <a:srgbClr val="C35EA4"/>
          </p15:clr>
        </p15:guide>
        <p15:guide id="43" orient="horz" pos="367">
          <p15:clr>
            <a:srgbClr val="C35EA4"/>
          </p15:clr>
        </p15:guide>
        <p15:guide id="44" orient="horz" pos="3953">
          <p15:clr>
            <a:srgbClr val="C35EA4"/>
          </p15:clr>
        </p15:guide>
        <p15:guide id="45" pos="730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4EF50D1C-054A-142E-D1C2-8BE365BD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2" y="585216"/>
            <a:ext cx="11294495" cy="553998"/>
          </a:xfrm>
        </p:spPr>
        <p:txBody>
          <a:bodyPr>
            <a:noAutofit/>
          </a:bodyPr>
          <a:lstStyle/>
          <a:p>
            <a:pPr algn="ctr"/>
            <a:r>
              <a:rPr lang="de-DE" sz="3200" dirty="0"/>
              <a:t>Top 10 Prompts, die Sie mit Copilot Chat ausprobieren sollten</a:t>
            </a:r>
            <a:endParaRPr lang="en-US" sz="2000" dirty="0">
              <a:solidFill>
                <a:srgbClr val="0078D4"/>
              </a:solidFill>
            </a:endParaRPr>
          </a:p>
        </p:txBody>
      </p:sp>
      <p:sp useBgFill="1">
        <p:nvSpPr>
          <p:cNvPr id="37" name="Rounded Rectangle 1">
            <a:extLst>
              <a:ext uri="{FF2B5EF4-FFF2-40B4-BE49-F238E27FC236}">
                <a16:creationId xmlns:a16="http://schemas.microsoft.com/office/drawing/2014/main" id="{8DA2CC22-80EC-7260-5797-4C3CDDB0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5272" y="1501813"/>
            <a:ext cx="2153223" cy="2221428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31174D-9FE0-9C57-5C69-AB32C7491FDE}"/>
              </a:ext>
            </a:extLst>
          </p:cNvPr>
          <p:cNvSpPr txBox="1"/>
          <p:nvPr/>
        </p:nvSpPr>
        <p:spPr>
          <a:xfrm>
            <a:off x="626192" y="1995866"/>
            <a:ext cx="1922209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Stellen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Sie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eine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Frage</a:t>
            </a:r>
            <a:endParaRPr lang="en-US" sz="1400" b="1" dirty="0">
              <a:solidFill>
                <a:srgbClr val="8661C5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de-DE" sz="1000" dirty="0"/>
              <a:t>Erhalten Sie Einblicke und Antworten auf Ihre Fragen.</a:t>
            </a:r>
            <a:endParaRPr lang="en-US" sz="10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1713F-7599-1164-9E6B-AEFC2B34F335}"/>
              </a:ext>
            </a:extLst>
          </p:cNvPr>
          <p:cNvSpPr txBox="1"/>
          <p:nvPr/>
        </p:nvSpPr>
        <p:spPr>
          <a:xfrm>
            <a:off x="2267041" y="1501813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endParaRPr lang="en-US">
              <a:ea typeface="+mn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CC5D06-F6BC-0CFF-D489-96D38F400E9A}"/>
              </a:ext>
            </a:extLst>
          </p:cNvPr>
          <p:cNvSpPr txBox="1"/>
          <p:nvPr/>
        </p:nvSpPr>
        <p:spPr>
          <a:xfrm>
            <a:off x="677266" y="3046814"/>
            <a:ext cx="198122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Wie schneidet [Produkt] im Vergleich zu [Konkurrenzprodukt] ab? Bitte als Tabelle darstellen.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62E8FC91-9535-A8C5-934C-8ED62C1B7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441" y="3085617"/>
            <a:ext cx="163426" cy="163426"/>
          </a:xfrm>
          <a:prstGeom prst="rect">
            <a:avLst/>
          </a:prstGeom>
        </p:spPr>
      </p:pic>
      <p:sp useBgFill="1">
        <p:nvSpPr>
          <p:cNvPr id="44" name="Rounded Rectangle 1">
            <a:extLst>
              <a:ext uri="{FF2B5EF4-FFF2-40B4-BE49-F238E27FC236}">
                <a16:creationId xmlns:a16="http://schemas.microsoft.com/office/drawing/2014/main" id="{3BF57255-97D8-2143-312F-06BE5A239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766319" y="1501813"/>
            <a:ext cx="2153223" cy="2221428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571CE6-5C70-E911-C95B-E7FBD2DF145D}"/>
              </a:ext>
            </a:extLst>
          </p:cNvPr>
          <p:cNvSpPr txBox="1"/>
          <p:nvPr/>
        </p:nvSpPr>
        <p:spPr>
          <a:xfrm>
            <a:off x="2785736" y="2004236"/>
            <a:ext cx="218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E-Mail-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Entwurf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erstellen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661C5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Lassen Sie sich einen E-Mail-Entwurf generieren und passen Sie Ton und Länge an.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9DA7A-A479-46A1-C0DB-D07595F9BA9E}"/>
              </a:ext>
            </a:extLst>
          </p:cNvPr>
          <p:cNvSpPr txBox="1"/>
          <p:nvPr/>
        </p:nvSpPr>
        <p:spPr>
          <a:xfrm>
            <a:off x="4528088" y="1501813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591651-A27E-3469-E87B-301996FC0823}"/>
              </a:ext>
            </a:extLst>
          </p:cNvPr>
          <p:cNvSpPr txBox="1"/>
          <p:nvPr/>
        </p:nvSpPr>
        <p:spPr>
          <a:xfrm>
            <a:off x="2935326" y="2908315"/>
            <a:ext cx="2001522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Segoe UI"/>
              </a:rPr>
              <a:t>Entwerfe eine kurze, lockere E-Mail an [Name], in der du informierst, dass sich [Projekt X] um zwei Wochen verzögert.</a:t>
            </a:r>
            <a:endParaRPr lang="en-US" sz="1000" b="1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B62054DC-91C2-7E86-D757-AF1BAD1B0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7501" y="2940887"/>
            <a:ext cx="163426" cy="163426"/>
          </a:xfrm>
          <a:prstGeom prst="rect">
            <a:avLst/>
          </a:prstGeom>
        </p:spPr>
      </p:pic>
      <p:sp useBgFill="1">
        <p:nvSpPr>
          <p:cNvPr id="52" name="Rounded Rectangle 1">
            <a:extLst>
              <a:ext uri="{FF2B5EF4-FFF2-40B4-BE49-F238E27FC236}">
                <a16:creationId xmlns:a16="http://schemas.microsoft.com/office/drawing/2014/main" id="{F416E7D1-4882-AA85-DED7-A89777B1C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88413" y="1501813"/>
            <a:ext cx="2153223" cy="2221428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DDF2BD-1775-C987-49BE-5364A0DB5793}"/>
              </a:ext>
            </a:extLst>
          </p:cNvPr>
          <p:cNvSpPr txBox="1"/>
          <p:nvPr/>
        </p:nvSpPr>
        <p:spPr>
          <a:xfrm>
            <a:off x="7341204" y="1995866"/>
            <a:ext cx="2083869" cy="9848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Neue Ideen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generieren</a:t>
            </a:r>
            <a:endParaRPr lang="en-US" sz="1400" b="1" dirty="0">
              <a:solidFill>
                <a:srgbClr val="8661C5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Steigern Sie Ihre Kreativität mit Ideen für Aufgaben wie Agenden, Bildgenerierung,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Social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-Media-Posts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B948A-BD26-1C50-E43F-79F5DEFF792C}"/>
              </a:ext>
            </a:extLst>
          </p:cNvPr>
          <p:cNvSpPr txBox="1"/>
          <p:nvPr/>
        </p:nvSpPr>
        <p:spPr>
          <a:xfrm>
            <a:off x="9050182" y="1501813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FC89D-A942-BFA8-EAE8-43445CFC2413}"/>
              </a:ext>
            </a:extLst>
          </p:cNvPr>
          <p:cNvSpPr txBox="1"/>
          <p:nvPr/>
        </p:nvSpPr>
        <p:spPr>
          <a:xfrm>
            <a:off x="7451833" y="3185314"/>
            <a:ext cx="1973240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Segoe UI"/>
              </a:rPr>
              <a:t>Schlage 10 überzeugende Slogans auf Basis von [Datei einfügen] vor.</a:t>
            </a:r>
            <a:endParaRPr lang="en-US" sz="1000" b="1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D402084C-DA8C-FFB6-ED67-C3D35E38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1204" y="3213836"/>
            <a:ext cx="163426" cy="163426"/>
          </a:xfrm>
          <a:prstGeom prst="rect">
            <a:avLst/>
          </a:prstGeom>
        </p:spPr>
      </p:pic>
      <p:sp useBgFill="1">
        <p:nvSpPr>
          <p:cNvPr id="56" name="Rounded Rectangle 1">
            <a:extLst>
              <a:ext uri="{FF2B5EF4-FFF2-40B4-BE49-F238E27FC236}">
                <a16:creationId xmlns:a16="http://schemas.microsoft.com/office/drawing/2014/main" id="{7D5EBB9E-45AD-0BAB-B9E5-A79A371B8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49461" y="1501813"/>
            <a:ext cx="2153223" cy="2221428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64048F-37F7-62E9-647E-C4483A22B5AA}"/>
              </a:ext>
            </a:extLst>
          </p:cNvPr>
          <p:cNvSpPr txBox="1"/>
          <p:nvPr/>
        </p:nvSpPr>
        <p:spPr>
          <a:xfrm>
            <a:off x="9670382" y="1995866"/>
            <a:ext cx="1895426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Dokumententwurf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erstellen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661C5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Starten Sie mit einem vollständigen Entwurf statt mit einer leeren Seite.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87B07-29F3-118B-39AB-51AE75816EB4}"/>
              </a:ext>
            </a:extLst>
          </p:cNvPr>
          <p:cNvSpPr txBox="1"/>
          <p:nvPr/>
        </p:nvSpPr>
        <p:spPr>
          <a:xfrm>
            <a:off x="11311230" y="1501813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</a:t>
            </a:r>
            <a:endParaRPr lang="en-US">
              <a:ea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A3A63C-23A1-503B-29A7-E22B8018F27D}"/>
              </a:ext>
            </a:extLst>
          </p:cNvPr>
          <p:cNvSpPr txBox="1"/>
          <p:nvPr/>
        </p:nvSpPr>
        <p:spPr>
          <a:xfrm>
            <a:off x="9696317" y="3176683"/>
            <a:ext cx="2103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Erstelle eine Gliederung für ein Kreativbriefing zu einem Videoprojekt.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B232F48A-1F1B-3189-F607-A5BE39B67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7812" y="3224455"/>
            <a:ext cx="163426" cy="163426"/>
          </a:xfrm>
          <a:prstGeom prst="rect">
            <a:avLst/>
          </a:prstGeom>
        </p:spPr>
      </p:pic>
      <p:sp useBgFill="1">
        <p:nvSpPr>
          <p:cNvPr id="60" name="Rounded Rectangle 1">
            <a:extLst>
              <a:ext uri="{FF2B5EF4-FFF2-40B4-BE49-F238E27FC236}">
                <a16:creationId xmlns:a16="http://schemas.microsoft.com/office/drawing/2014/main" id="{C7B3060C-AF00-97CD-3719-19187DC17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5272" y="3847525"/>
            <a:ext cx="2153223" cy="2221428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0E65BC-434B-8E16-4EB5-623E132C9AB5}"/>
              </a:ext>
            </a:extLst>
          </p:cNvPr>
          <p:cNvSpPr txBox="1"/>
          <p:nvPr/>
        </p:nvSpPr>
        <p:spPr>
          <a:xfrm>
            <a:off x="626191" y="4341578"/>
            <a:ext cx="2003252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Schreibstil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verbessern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661C5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Schreiben und bearbeiten wie ein Profi.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5F923-A844-B59C-CFDA-D5E0D4DA0EFF}"/>
              </a:ext>
            </a:extLst>
          </p:cNvPr>
          <p:cNvSpPr txBox="1"/>
          <p:nvPr/>
        </p:nvSpPr>
        <p:spPr>
          <a:xfrm>
            <a:off x="2267041" y="3847524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84EE98-3E27-6130-8E00-7175F86EB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697685" y="3967853"/>
            <a:ext cx="318387" cy="28044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4EACBFB-4D56-491D-377C-5DCABE4CD787}"/>
              </a:ext>
            </a:extLst>
          </p:cNvPr>
          <p:cNvSpPr txBox="1"/>
          <p:nvPr/>
        </p:nvSpPr>
        <p:spPr>
          <a:xfrm>
            <a:off x="665690" y="5620701"/>
            <a:ext cx="1915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Formuliere [Text] auf drei verschiedene Arten.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13F9B81F-B121-5293-8649-5375AB3B4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865" y="5647495"/>
            <a:ext cx="163426" cy="163426"/>
          </a:xfrm>
          <a:prstGeom prst="rect">
            <a:avLst/>
          </a:prstGeom>
        </p:spPr>
      </p:pic>
      <p:sp useBgFill="1">
        <p:nvSpPr>
          <p:cNvPr id="68" name="Rounded Rectangle 1">
            <a:extLst>
              <a:ext uri="{FF2B5EF4-FFF2-40B4-BE49-F238E27FC236}">
                <a16:creationId xmlns:a16="http://schemas.microsoft.com/office/drawing/2014/main" id="{563A5B59-0179-0F1E-6C75-8810EA1BF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27366" y="3847524"/>
            <a:ext cx="2153223" cy="2221428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F532B8-3E19-40C1-D8A2-05D91FB5E4B3}"/>
              </a:ext>
            </a:extLst>
          </p:cNvPr>
          <p:cNvSpPr txBox="1"/>
          <p:nvPr/>
        </p:nvSpPr>
        <p:spPr>
          <a:xfrm>
            <a:off x="5148286" y="4341578"/>
            <a:ext cx="1932245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Ein Bild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erstellen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661C5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Verabschieden Sie sich von Stockfotos und reinen Textberichten, indem Sie einfach Bilder erstellen.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35CA1-3A1C-1A4D-A304-C07B3D573C2C}"/>
              </a:ext>
            </a:extLst>
          </p:cNvPr>
          <p:cNvSpPr txBox="1"/>
          <p:nvPr/>
        </p:nvSpPr>
        <p:spPr>
          <a:xfrm>
            <a:off x="6789135" y="3847524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E1BE93-206A-BC4F-408A-606DD1B58171}"/>
              </a:ext>
            </a:extLst>
          </p:cNvPr>
          <p:cNvSpPr txBox="1"/>
          <p:nvPr/>
        </p:nvSpPr>
        <p:spPr>
          <a:xfrm>
            <a:off x="5176404" y="5378424"/>
            <a:ext cx="2061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Stelle ein romantisches Pop-Art-Bild eines Büroangestellten dar, der eine dramatische Kaffee-Krise erlebt.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14B84A4B-DE4A-28E5-888B-55AA5CD07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8559" y="5425179"/>
            <a:ext cx="163426" cy="163426"/>
          </a:xfrm>
          <a:prstGeom prst="rect">
            <a:avLst/>
          </a:prstGeom>
        </p:spPr>
      </p:pic>
      <p:sp useBgFill="1">
        <p:nvSpPr>
          <p:cNvPr id="76" name="Rounded Rectangle 1">
            <a:extLst>
              <a:ext uri="{FF2B5EF4-FFF2-40B4-BE49-F238E27FC236}">
                <a16:creationId xmlns:a16="http://schemas.microsoft.com/office/drawing/2014/main" id="{2E5AF0A8-5F61-5634-0A42-C6FA55940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49461" y="3847524"/>
            <a:ext cx="2153223" cy="2221427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EF9DFE6-2DBC-77F0-3141-713430C700D6}"/>
              </a:ext>
            </a:extLst>
          </p:cNvPr>
          <p:cNvSpPr txBox="1"/>
          <p:nvPr/>
        </p:nvSpPr>
        <p:spPr>
          <a:xfrm>
            <a:off x="9670381" y="4341578"/>
            <a:ext cx="1895427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Für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gute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Stimmung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sorgen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661C5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Bringen Sie Spaß in Ihre E-Mails, Nachrichten und Meetings.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657F5-8E66-1673-DC62-70328F60428B}"/>
              </a:ext>
            </a:extLst>
          </p:cNvPr>
          <p:cNvSpPr txBox="1"/>
          <p:nvPr/>
        </p:nvSpPr>
        <p:spPr>
          <a:xfrm>
            <a:off x="11104442" y="3847524"/>
            <a:ext cx="59824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B7A1FE-0D19-09B0-DC92-27095CADECA8}"/>
              </a:ext>
            </a:extLst>
          </p:cNvPr>
          <p:cNvSpPr txBox="1"/>
          <p:nvPr/>
        </p:nvSpPr>
        <p:spPr>
          <a:xfrm>
            <a:off x="9704765" y="5655423"/>
            <a:ext cx="19979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Schlage 5 bürotaugliche Witze vor.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839B92B3-DFF9-3259-3C12-684ADC2BB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7812" y="5695194"/>
            <a:ext cx="163426" cy="163426"/>
          </a:xfrm>
          <a:prstGeom prst="rect">
            <a:avLst/>
          </a:prstGeom>
        </p:spPr>
      </p:pic>
      <p:sp useBgFill="1">
        <p:nvSpPr>
          <p:cNvPr id="48" name="Rounded Rectangle 1">
            <a:extLst>
              <a:ext uri="{FF2B5EF4-FFF2-40B4-BE49-F238E27FC236}">
                <a16:creationId xmlns:a16="http://schemas.microsoft.com/office/drawing/2014/main" id="{56FD64EF-18C7-0F21-F028-292B7D748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27366" y="1501813"/>
            <a:ext cx="2153223" cy="2221428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C91A7C-147D-AED6-AE46-D620F9261E2D}"/>
              </a:ext>
            </a:extLst>
          </p:cNvPr>
          <p:cNvSpPr txBox="1"/>
          <p:nvPr/>
        </p:nvSpPr>
        <p:spPr>
          <a:xfrm>
            <a:off x="5148286" y="1995866"/>
            <a:ext cx="1932245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Dokument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zusammenfassen</a:t>
            </a:r>
            <a:endParaRPr lang="en-US" sz="1400" b="1" dirty="0">
              <a:solidFill>
                <a:srgbClr val="8661C5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de-DE" sz="1000" dirty="0"/>
              <a:t>Vereinfachen Sie lange Dokumente, Artikel oder PDFs.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6F8A9-7D24-EEA4-3AEB-DCD8DE151FB4}"/>
              </a:ext>
            </a:extLst>
          </p:cNvPr>
          <p:cNvSpPr txBox="1"/>
          <p:nvPr/>
        </p:nvSpPr>
        <p:spPr>
          <a:xfrm>
            <a:off x="6789135" y="1501813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D93A9-0D89-0B94-B2A8-A8B2411BEEF4}"/>
              </a:ext>
            </a:extLst>
          </p:cNvPr>
          <p:cNvSpPr txBox="1"/>
          <p:nvPr/>
        </p:nvSpPr>
        <p:spPr>
          <a:xfrm>
            <a:off x="5187981" y="3185314"/>
            <a:ext cx="19635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000" b="1" dirty="0">
                <a:solidFill>
                  <a:prstClr val="black"/>
                </a:solidFill>
                <a:latin typeface="Segoe UI"/>
              </a:rPr>
              <a:t>Gib mir eine Liste der wichtigsten Punkte aus [Datei einfügen].</a:t>
            </a:r>
            <a:endParaRPr lang="en-US" sz="1000" b="1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6CD0DA8E-202C-A0B2-62E3-5A4287F41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3658" y="3221052"/>
            <a:ext cx="163426" cy="163426"/>
          </a:xfrm>
          <a:prstGeom prst="rect">
            <a:avLst/>
          </a:prstGeom>
        </p:spPr>
      </p:pic>
      <p:sp useBgFill="1">
        <p:nvSpPr>
          <p:cNvPr id="72" name="Rounded Rectangle 1">
            <a:extLst>
              <a:ext uri="{FF2B5EF4-FFF2-40B4-BE49-F238E27FC236}">
                <a16:creationId xmlns:a16="http://schemas.microsoft.com/office/drawing/2014/main" id="{CA23F9B4-07C5-3F1A-21A7-2A4598C07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88413" y="3847524"/>
            <a:ext cx="2153223" cy="2221428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34E7F58-7275-4440-928D-22F67DFEFC8A}"/>
              </a:ext>
            </a:extLst>
          </p:cNvPr>
          <p:cNvSpPr txBox="1"/>
          <p:nvPr/>
        </p:nvSpPr>
        <p:spPr>
          <a:xfrm>
            <a:off x="7409333" y="4341578"/>
            <a:ext cx="1895429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dirty="0">
                <a:solidFill>
                  <a:srgbClr val="8661C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Eine Nachricht </a:t>
            </a:r>
            <a:r>
              <a:rPr lang="en-US" sz="1400" b="1" dirty="0" err="1">
                <a:solidFill>
                  <a:srgbClr val="8661C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übersetzen</a:t>
            </a:r>
            <a:endParaRPr lang="en-US" sz="1400" b="1" dirty="0">
              <a:solidFill>
                <a:srgbClr val="8661C5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Lesen und schreiben Sie Inhalte in anderen Sprachen.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1EA2F-9C37-32B6-22BA-FE15FA445CE3}"/>
              </a:ext>
            </a:extLst>
          </p:cNvPr>
          <p:cNvSpPr txBox="1"/>
          <p:nvPr/>
        </p:nvSpPr>
        <p:spPr>
          <a:xfrm>
            <a:off x="9050182" y="3847524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9</a:t>
            </a:r>
            <a:endParaRPr lang="en-US">
              <a:ea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1100B7-8CED-4EAB-42EB-B9B33CD29CE2}"/>
              </a:ext>
            </a:extLst>
          </p:cNvPr>
          <p:cNvSpPr txBox="1"/>
          <p:nvPr/>
        </p:nvSpPr>
        <p:spPr>
          <a:xfrm>
            <a:off x="7440257" y="5655423"/>
            <a:ext cx="191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de-DE" sz="1000" b="1" dirty="0">
                <a:solidFill>
                  <a:prstClr val="black"/>
                </a:solidFill>
                <a:latin typeface="Segoe UI"/>
              </a:rPr>
              <a:t>Übersetze folgenden Text ins Englische: [Text].</a:t>
            </a:r>
            <a:endParaRPr lang="en-US" sz="1000" b="1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B3FEB858-854F-62DD-B79B-982B36737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5773" y="5690091"/>
            <a:ext cx="163426" cy="163426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81F4ED5-39D6-B70F-8D4C-7F03CA27ED09}"/>
              </a:ext>
            </a:extLst>
          </p:cNvPr>
          <p:cNvSpPr txBox="1"/>
          <p:nvPr/>
        </p:nvSpPr>
        <p:spPr>
          <a:xfrm>
            <a:off x="505272" y="6252992"/>
            <a:ext cx="11197412" cy="3668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de-DE" b="1" kern="100" dirty="0">
                <a:solidFill>
                  <a:prstClr val="black"/>
                </a:solidFill>
                <a:latin typeface="Segoe UI Semibold"/>
                <a:ea typeface="Aptos" panose="020B0004020202020204" pitchFamily="34" charset="0"/>
                <a:cs typeface="Segoe UI Semibold"/>
              </a:rPr>
              <a:t>Für weitere Prompt-Beispiele wählen Sie „Prompts anzeigen“ oberhalb des Copilot Chat-Eingabefelds aus.</a:t>
            </a:r>
            <a:endParaRPr kumimoji="0" lang="en-CA" sz="1800" b="0" i="0" u="none" strike="noStrike" kern="1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Aptos" panose="020B0004020202020204" pitchFamily="34" charset="0"/>
              <a:cs typeface="Segoe UI Semibold"/>
            </a:endParaRPr>
          </a:p>
        </p:txBody>
      </p:sp>
      <p:sp useBgFill="1">
        <p:nvSpPr>
          <p:cNvPr id="64" name="Rounded Rectangle 1">
            <a:extLst>
              <a:ext uri="{FF2B5EF4-FFF2-40B4-BE49-F238E27FC236}">
                <a16:creationId xmlns:a16="http://schemas.microsoft.com/office/drawing/2014/main" id="{61343778-9C24-1713-9A84-D5E5CA10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766319" y="3847524"/>
            <a:ext cx="2153223" cy="2221428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1BB983D-BD6C-4F09-6D03-BA8A5EDE9CE7}"/>
              </a:ext>
            </a:extLst>
          </p:cNvPr>
          <p:cNvSpPr txBox="1"/>
          <p:nvPr/>
        </p:nvSpPr>
        <p:spPr>
          <a:xfrm>
            <a:off x="2887238" y="4341578"/>
            <a:ext cx="197259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Etwas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Neues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lernen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661C5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Lernen Sie schnell neue Fähigkeiten und Themen.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12A2C-C9B0-D34C-75E2-71AC98A667CB}"/>
              </a:ext>
            </a:extLst>
          </p:cNvPr>
          <p:cNvSpPr txBox="1"/>
          <p:nvPr/>
        </p:nvSpPr>
        <p:spPr>
          <a:xfrm>
            <a:off x="4528088" y="3847524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4C52D2-9F6F-5B1B-6BBD-166421B461BF}"/>
              </a:ext>
            </a:extLst>
          </p:cNvPr>
          <p:cNvSpPr txBox="1"/>
          <p:nvPr/>
        </p:nvSpPr>
        <p:spPr>
          <a:xfrm>
            <a:off x="2923749" y="5615310"/>
            <a:ext cx="2013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Erkläre einfach, wie ein großes Sprachmodell funktioniert.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174F0D8-4B2B-C222-2B1C-A4E1371BC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3692" y="5657386"/>
            <a:ext cx="163426" cy="163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AA4F94-AB5C-C445-5E3D-ED09DA9C8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668538" y="1611558"/>
            <a:ext cx="318387" cy="2804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2F25D2-A35D-28B1-BF8C-14D4A976F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2926597" y="1611558"/>
            <a:ext cx="318387" cy="2804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3191D5-A560-716E-EC29-83618830C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5192314" y="1611558"/>
            <a:ext cx="318387" cy="280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DB3803-AFEF-B608-2461-24D200326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7492047" y="1611558"/>
            <a:ext cx="318387" cy="2804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247BB5-942D-3DCA-FD62-98386A627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9707613" y="1611558"/>
            <a:ext cx="318387" cy="2804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F8ED59-7C4C-703A-2FDA-DB4A039EE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2965592" y="3967853"/>
            <a:ext cx="318387" cy="2804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44A618-C2CF-D89F-0252-3E05D1441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5200601" y="3967853"/>
            <a:ext cx="318387" cy="280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1D4491-C972-894E-74CF-B91038259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7484148" y="3967853"/>
            <a:ext cx="318387" cy="280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2648B4-AFB1-C2F5-AF9C-884FFE785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8" b="5958"/>
          <a:stretch/>
        </p:blipFill>
        <p:spPr>
          <a:xfrm>
            <a:off x="9728100" y="3967853"/>
            <a:ext cx="318387" cy="2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0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theme/theme1.xml><?xml version="1.0" encoding="utf-8"?>
<a:theme xmlns:a="http://schemas.openxmlformats.org/drawingml/2006/main" name="LIGHT MODE">
  <a:themeElements>
    <a:clrScheme name="BAR Light">
      <a:dk1>
        <a:srgbClr val="000000"/>
      </a:dk1>
      <a:lt1>
        <a:srgbClr val="FFFFFF"/>
      </a:lt1>
      <a:dk2>
        <a:srgbClr val="091F2E"/>
      </a:dk2>
      <a:lt2>
        <a:srgbClr val="FFF8F3"/>
      </a:lt2>
      <a:accent1>
        <a:srgbClr val="702573"/>
      </a:accent1>
      <a:accent2>
        <a:srgbClr val="BF3AC4"/>
      </a:accent2>
      <a:accent3>
        <a:srgbClr val="FE5B38"/>
      </a:accent3>
      <a:accent4>
        <a:srgbClr val="D59DD7"/>
      </a:accent4>
      <a:accent5>
        <a:srgbClr val="FEE298"/>
      </a:accent5>
      <a:accent6>
        <a:srgbClr val="D7D2CA"/>
      </a:accent6>
      <a:hlink>
        <a:srgbClr val="0077D3"/>
      </a:hlink>
      <a:folHlink>
        <a:srgbClr val="0077D3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Light Brown">
      <a:srgbClr val="E1D3C7"/>
    </a:custClr>
    <a:custClr name="Brown">
      <a:srgbClr val="BF9474"/>
    </a:custClr>
    <a:custClr name="Dark Brown">
      <a:srgbClr val="5C4738"/>
    </a:custClr>
    <a:custClr name="Light Yellow">
      <a:srgbClr val="FFE399"/>
    </a:custClr>
    <a:custClr name="Yellow">
      <a:srgbClr val="FFB900"/>
    </a:custClr>
    <a:custClr name="Dark Yellow">
      <a:srgbClr val="7F5A1A"/>
    </a:custClr>
    <a:custClr name="Light Orange">
      <a:srgbClr val="FFA38B"/>
    </a:custClr>
    <a:custClr name="Orange">
      <a:srgbClr val="FF5C39"/>
    </a:custClr>
    <a:custClr name="Dark Orange">
      <a:srgbClr val="73391D"/>
    </a:custClr>
    <a:custClr name="Light Red">
      <a:srgbClr val="FFB3BB"/>
    </a:custClr>
    <a:custClr name="Red">
      <a:srgbClr val="F4364C"/>
    </a:custClr>
    <a:custClr name="Dark Red">
      <a:srgbClr val="73262F"/>
    </a:custClr>
    <a:custClr name="Light Magenta">
      <a:srgbClr val="D59ED7"/>
    </a:custClr>
    <a:custClr name="Magenta">
      <a:srgbClr val="C03BC4"/>
    </a:custClr>
    <a:custClr name="Dark Magenta">
      <a:srgbClr val="702573"/>
    </a:custClr>
    <a:custClr name="Light Purple">
      <a:srgbClr val="C5B4E3"/>
    </a:custClr>
    <a:custClr name="Purple">
      <a:srgbClr val="8661C5"/>
    </a:custClr>
    <a:custClr name="Dark Purple">
      <a:srgbClr val="463668"/>
    </a:custClr>
    <a:custClr name="Light Blue">
      <a:srgbClr val="8DC8E8"/>
    </a:custClr>
    <a:custClr name="Blue">
      <a:srgbClr val="0078D4"/>
    </a:custClr>
    <a:custClr name="Dark Blue">
      <a:srgbClr val="2A446F"/>
    </a:custClr>
    <a:custClr name="Light Teal">
      <a:srgbClr val="B9DCD2"/>
    </a:custClr>
    <a:custClr name="Teal">
      <a:srgbClr val="49C5B1"/>
    </a:custClr>
    <a:custClr name="Dark Teal">
      <a:srgbClr val="225B62"/>
    </a:custClr>
    <a:custClr name="Light Green">
      <a:srgbClr val="D4EC8E"/>
    </a:custClr>
    <a:custClr name="Green">
      <a:srgbClr val="8DE971"/>
    </a:custClr>
    <a:custClr name="Dark Green">
      <a:srgbClr val="07641D"/>
    </a:custClr>
    <a:custClr name="Blue Black">
      <a:srgbClr val="091F2C"/>
    </a:custClr>
    <a:custClr name="Pure Black">
      <a:srgbClr val="000000"/>
    </a:custClr>
    <a:custClr name="Brown Black">
      <a:srgbClr val="291817"/>
    </a:custClr>
  </a:custClrLst>
  <a:extLst>
    <a:ext uri="{05A4C25C-085E-4340-85A3-A5531E510DB2}">
      <thm15:themeFamily xmlns:thm15="http://schemas.microsoft.com/office/thememl/2012/main" name="Microsoft_Brand_Template_May2023  -  Read-Only" id="{354821AE-6191-4F47-84CC-51318889153F}" vid="{EBB4C349-3EE2-41B8-A048-F0998BF1A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f686cb-493a-4ac9-a352-7d0ae74ef461">
      <Terms xmlns="http://schemas.microsoft.com/office/infopath/2007/PartnerControls"/>
    </lcf76f155ced4ddcb4097134ff3c332f>
    <TaxCatchAll xmlns="3f8c5fe3-c8ce-4090-92d5-bcb4b8d33a54" xsi:nil="true"/>
    <Billede xmlns="01f686cb-493a-4ac9-a352-7d0ae74ef461">
      <Url xsi:nil="true"/>
      <Description xsi:nil="true"/>
    </Billede>
    <LikesCount xmlns="http://schemas.microsoft.com/sharepoint/v3" xsi:nil="true"/>
    <Datefordoorincalendar xmlns="01f686cb-493a-4ac9-a352-7d0ae74ef461" xsi:nil="true"/>
    <Billede2 xmlns="01f686cb-493a-4ac9-a352-7d0ae74ef461" xsi:nil="true"/>
    <VIPeventwithSamsungandALSO xmlns="01f686cb-493a-4ac9-a352-7d0ae74ef461" xsi:nil="true"/>
    <Ratings xmlns="http://schemas.microsoft.com/sharepoint/v3" xsi:nil="true"/>
    <Ergotronlogo xmlns="01f686cb-493a-4ac9-a352-7d0ae74ef461" xsi:nil="true"/>
    <Owner xmlns="01f686cb-493a-4ac9-a352-7d0ae74ef461">
      <UserInfo>
        <DisplayName/>
        <AccountId xsi:nil="true"/>
        <AccountType/>
      </UserInfo>
    </Owner>
    <LikedBy xmlns="http://schemas.microsoft.com/sharepoint/v3">
      <UserInfo>
        <DisplayName/>
        <AccountId xsi:nil="true"/>
        <AccountType/>
      </UserInfo>
    </LikedBy>
    <_Flow_SignoffStatus xmlns="01f686cb-493a-4ac9-a352-7d0ae74ef461" xsi:nil="true"/>
    <Monat xmlns="01f686cb-493a-4ac9-a352-7d0ae74ef461" xsi:nil="true"/>
    <Files xmlns="01f686cb-493a-4ac9-a352-7d0ae74ef461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7CE27AC175DA4D9EBF09153349B8B5" ma:contentTypeVersion="35" ma:contentTypeDescription="Ein neues Dokument erstellen." ma:contentTypeScope="" ma:versionID="43aaf249915c2da3e3b037c5f5cf6919">
  <xsd:schema xmlns:xsd="http://www.w3.org/2001/XMLSchema" xmlns:xs="http://www.w3.org/2001/XMLSchema" xmlns:p="http://schemas.microsoft.com/office/2006/metadata/properties" xmlns:ns1="http://schemas.microsoft.com/sharepoint/v3" xmlns:ns2="3f8c5fe3-c8ce-4090-92d5-bcb4b8d33a54" xmlns:ns3="01f686cb-493a-4ac9-a352-7d0ae74ef461" targetNamespace="http://schemas.microsoft.com/office/2006/metadata/properties" ma:root="true" ma:fieldsID="13106719eb72716ab28fd3aa3968ee93" ns1:_="" ns2:_="" ns3:_="">
    <xsd:import namespace="http://schemas.microsoft.com/sharepoint/v3"/>
    <xsd:import namespace="3f8c5fe3-c8ce-4090-92d5-bcb4b8d33a54"/>
    <xsd:import namespace="01f686cb-493a-4ac9-a352-7d0ae74ef4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Billede" minOccurs="0"/>
                <xsd:element ref="ns3:Ergotronlogo" minOccurs="0"/>
                <xsd:element ref="ns3:MediaLengthInSeconds" minOccurs="0"/>
                <xsd:element ref="ns3:Monat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VIPeventwithSamsungandALSO" minOccurs="0"/>
                <xsd:element ref="ns3:Billede2" minOccurs="0"/>
                <xsd:element ref="ns3:MediaServiceObjectDetectorVersions" minOccurs="0"/>
                <xsd:element ref="ns3:_Flow_SignoffStatus" minOccurs="0"/>
                <xsd:element ref="ns3:Files" minOccurs="0"/>
                <xsd:element ref="ns3:Owner" minOccurs="0"/>
                <xsd:element ref="ns3:MediaServiceBillingMetadata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3:Datefordoorincalend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5" nillable="true" ma:displayName="Bewertung (0 - 5)" ma:decimals="2" ma:description="Mittelwert aller Bewertungen, die abgegeben wurden." ma:internalName="AverageRating" ma:readOnly="true">
      <xsd:simpleType>
        <xsd:restriction base="dms:Number"/>
      </xsd:simpleType>
    </xsd:element>
    <xsd:element name="RatingCount" ma:index="36" nillable="true" ma:displayName="Anzahl Bewertungen" ma:decimals="0" ma:description="Anzahl abgegebener Bewertungen" ma:internalName="RatingCount" ma:readOnly="true">
      <xsd:simpleType>
        <xsd:restriction base="dms:Number"/>
      </xsd:simpleType>
    </xsd:element>
    <xsd:element name="RatedBy" ma:index="37" nillable="true" ma:displayName="Bewertet von" ma:description="Benutzer haben das Element bewerte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38" nillable="true" ma:displayName="Benutzerbewertungen" ma:description="Bewertungen für das Element" ma:hidden="true" ma:internalName="Ratings">
      <xsd:simpleType>
        <xsd:restriction base="dms:Note"/>
      </xsd:simpleType>
    </xsd:element>
    <xsd:element name="LikesCount" ma:index="39" nillable="true" ma:displayName="Anzahl 'Gefällt mir'" ma:internalName="LikesCount">
      <xsd:simpleType>
        <xsd:restriction base="dms:Unknown"/>
      </xsd:simpleType>
    </xsd:element>
    <xsd:element name="LikedBy" ma:index="40" nillable="true" ma:displayName="Gefäll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c5fe3-c8ce-4090-92d5-bcb4b8d33a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716b2dc-c534-493c-a613-48a810fd4fe4}" ma:internalName="TaxCatchAll" ma:showField="CatchAllData" ma:web="3f8c5fe3-c8ce-4090-92d5-bcb4b8d33a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686cb-493a-4ac9-a352-7d0ae74ef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Billede" ma:index="20" nillable="true" ma:displayName="Billede" ma:format="Image" ma:internalName="Billed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rgotronlogo" ma:index="21" nillable="true" ma:displayName="Ergotron logo" ma:format="Thumbnail" ma:internalName="Ergotronlogo">
      <xsd:simpleType>
        <xsd:restriction base="dms:Unknow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onat" ma:index="23" nillable="true" ma:displayName="Monat" ma:format="Dropdown" ma:internalName="Monat" ma:percentage="FALSE">
      <xsd:simpleType>
        <xsd:restriction base="dms:Number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a88636fb-570f-4580-887d-d18a0f6640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VIPeventwithSamsungandALSO" ma:index="28" nillable="true" ma:displayName="VIP event with Samsung and ALSO " ma:description="From: ALSO Webforms &lt;Webforms@also.com&gt; &#10;Sent: 14. marts 2023 11:25&#10;To: Line Corbitsø &lt;Line.Corbitso@also.com&gt;&#10;Subject: VIP event with Samsung and ALSO&#10;&#10;This partner registed about the VIP event with Samsung and ALSO, please give him/her a call: &#10;Please call the partner. SLA: 2 days&#10;&#10;First Name: Søren&#10;Last Name: Madsen&#10;Email Address: swm@it-syd.dk&#10;Mobile: 29463750&#10;Company Country: DK&#10;" ma:format="Dropdown" ma:internalName="VIPeventwithSamsungandALSO">
      <xsd:simpleType>
        <xsd:restriction base="dms:Text">
          <xsd:maxLength value="255"/>
        </xsd:restriction>
      </xsd:simpleType>
    </xsd:element>
    <xsd:element name="Billede2" ma:index="29" nillable="true" ma:displayName="Billede2" ma:format="Thumbnail" ma:internalName="Billede2">
      <xsd:simpleType>
        <xsd:restriction base="dms:Unknown"/>
      </xsd:simple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31" nillable="true" ma:displayName="Status Unterschrift" ma:internalName="Status_x0020_Unterschrift">
      <xsd:simpleType>
        <xsd:restriction base="dms:Text"/>
      </xsd:simpleType>
    </xsd:element>
    <xsd:element name="Files" ma:index="32" nillable="true" ma:displayName="Files" ma:format="Dropdown" ma:internalName="Files" ma:percentage="FALSE">
      <xsd:simpleType>
        <xsd:restriction base="dms:Number"/>
      </xsd:simpleType>
    </xsd:element>
    <xsd:element name="Owner" ma:index="33" nillable="true" ma:displayName="Owner" ma:description="Owner for the activity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fordoorincalendar" ma:index="41" nillable="true" ma:displayName="Date for door in calendar" ma:format="Dropdown" ma:internalName="Datefordoorincalenda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66721-3CCA-4700-BC92-55103AC7E045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9f999e54-2bb7-4d3e-98ea-4d068e0776c8"/>
    <ds:schemaRef ds:uri="http://www.w3.org/XML/1998/namespace"/>
    <ds:schemaRef ds:uri="http://schemas.openxmlformats.org/package/2006/metadata/core-properties"/>
    <ds:schemaRef ds:uri="81b978aa-f708-4b9a-bb08-4a0c5682ef61"/>
    <ds:schemaRef ds:uri="http://schemas.microsoft.com/office/2006/metadata/properties"/>
    <ds:schemaRef ds:uri="http://purl.org/dc/dcmitype/"/>
    <ds:schemaRef ds:uri="01f686cb-493a-4ac9-a352-7d0ae74ef461"/>
    <ds:schemaRef ds:uri="3f8c5fe3-c8ce-4090-92d5-bcb4b8d33a54"/>
  </ds:schemaRefs>
</ds:datastoreItem>
</file>

<file path=customXml/itemProps2.xml><?xml version="1.0" encoding="utf-8"?>
<ds:datastoreItem xmlns:ds="http://schemas.openxmlformats.org/officeDocument/2006/customXml" ds:itemID="{7F217A94-DC4E-48FF-9E5E-CC9AA1F966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3FF25F-28DE-4360-A42C-390496E75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8c5fe3-c8ce-4090-92d5-bcb4b8d33a54"/>
    <ds:schemaRef ds:uri="01f686cb-493a-4ac9-a352-7d0ae74ef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MODE</vt:lpstr>
      <vt:lpstr>Top 10 Prompts, die Sie mit Copilot Chat ausprobieren sollten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Jessie Hwang</dc:creator>
  <cp:lastModifiedBy>Giuseppe Blanda</cp:lastModifiedBy>
  <cp:revision>52</cp:revision>
  <dcterms:created xsi:type="dcterms:W3CDTF">2024-09-14T06:09:19Z</dcterms:created>
  <dcterms:modified xsi:type="dcterms:W3CDTF">2025-11-21T13:36:38Z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0x0101002B7CE27AC175DA4D9EBF09153349B8B5</vt:lpwstr>
  </property>
  <property fmtid="{D5CDD505-2E9C-101B-9397-08002B2CF9AE}" pid="3" name="MediaServiceImageTags">
    <vt:lpwstr/>
  </property>
  <property fmtid="{D5CDD505-2E9C-101B-9397-08002B2CF9AE}" pid="4" name="MSIP_Label_8dbef4c5-c818-41ba-ac89-c164c445b051_Enabled">
    <vt:lpwstr>true</vt:lpwstr>
  </property>
  <property fmtid="{D5CDD505-2E9C-101B-9397-08002B2CF9AE}" pid="5" name="MSIP_Label_8dbef4c5-c818-41ba-ac89-c164c445b051_SetDate">
    <vt:lpwstr>2025-10-23T09:46:34Z</vt:lpwstr>
  </property>
  <property fmtid="{D5CDD505-2E9C-101B-9397-08002B2CF9AE}" pid="6" name="MSIP_Label_8dbef4c5-c818-41ba-ac89-c164c445b051_Method">
    <vt:lpwstr>Standard</vt:lpwstr>
  </property>
  <property fmtid="{D5CDD505-2E9C-101B-9397-08002B2CF9AE}" pid="7" name="MSIP_Label_8dbef4c5-c818-41ba-ac89-c164c445b051_Name">
    <vt:lpwstr>8dbef4c5-c818-41ba-ac89-c164c445b051</vt:lpwstr>
  </property>
  <property fmtid="{D5CDD505-2E9C-101B-9397-08002B2CF9AE}" pid="8" name="MSIP_Label_8dbef4c5-c818-41ba-ac89-c164c445b051_SiteId">
    <vt:lpwstr>95924808-3044-4177-9c1b-713746ffab95</vt:lpwstr>
  </property>
  <property fmtid="{D5CDD505-2E9C-101B-9397-08002B2CF9AE}" pid="9" name="MSIP_Label_8dbef4c5-c818-41ba-ac89-c164c445b051_ActionId">
    <vt:lpwstr>4f1f125f-6738-4e41-ae26-7a150dfe7544</vt:lpwstr>
  </property>
  <property fmtid="{D5CDD505-2E9C-101B-9397-08002B2CF9AE}" pid="10" name="MSIP_Label_8dbef4c5-c818-41ba-ac89-c164c445b051_ContentBits">
    <vt:lpwstr>0</vt:lpwstr>
  </property>
  <property fmtid="{D5CDD505-2E9C-101B-9397-08002B2CF9AE}" pid="11" name="MSIP_Label_8dbef4c5-c818-41ba-ac89-c164c445b051_Tag">
    <vt:lpwstr>10, 3, 0, 1</vt:lpwstr>
  </property>
</Properties>
</file>