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71" r:id="rId6"/>
    <p:sldMasterId id="2147483673" r:id="rId7"/>
    <p:sldMasterId id="2147483675" r:id="rId8"/>
    <p:sldMasterId id="2147483679" r:id="rId9"/>
    <p:sldMasterId id="2147483682" r:id="rId10"/>
    <p:sldMasterId id="2147483684" r:id="rId11"/>
    <p:sldMasterId id="2147483686" r:id="rId12"/>
    <p:sldMasterId id="2147483688" r:id="rId13"/>
    <p:sldMasterId id="2147483690" r:id="rId14"/>
    <p:sldMasterId id="2147483700" r:id="rId15"/>
    <p:sldMasterId id="2147483702" r:id="rId16"/>
    <p:sldMasterId id="2147483707" r:id="rId17"/>
    <p:sldMasterId id="2147483714" r:id="rId18"/>
  </p:sldMasterIdLst>
  <p:notesMasterIdLst>
    <p:notesMasterId r:id="rId57"/>
  </p:notesMasterIdLst>
  <p:sldIdLst>
    <p:sldId id="1376" r:id="rId19"/>
    <p:sldId id="2147308884" r:id="rId20"/>
    <p:sldId id="230716775" r:id="rId21"/>
    <p:sldId id="2147309185" r:id="rId22"/>
    <p:sldId id="2147308932" r:id="rId23"/>
    <p:sldId id="367" r:id="rId24"/>
    <p:sldId id="2347" r:id="rId25"/>
    <p:sldId id="2147308951" r:id="rId26"/>
    <p:sldId id="2147308952" r:id="rId27"/>
    <p:sldId id="2147308949" r:id="rId28"/>
    <p:sldId id="2147308914" r:id="rId29"/>
    <p:sldId id="2147308752" r:id="rId30"/>
    <p:sldId id="2147308820" r:id="rId31"/>
    <p:sldId id="2147308821" r:id="rId32"/>
    <p:sldId id="2147308822" r:id="rId33"/>
    <p:sldId id="2147308823" r:id="rId34"/>
    <p:sldId id="2147308941" r:id="rId35"/>
    <p:sldId id="2147308846" r:id="rId36"/>
    <p:sldId id="2076136704" r:id="rId37"/>
    <p:sldId id="2147308910" r:id="rId38"/>
    <p:sldId id="2147308911" r:id="rId39"/>
    <p:sldId id="2147308906" r:id="rId40"/>
    <p:sldId id="259" r:id="rId41"/>
    <p:sldId id="5294" r:id="rId42"/>
    <p:sldId id="2147308905" r:id="rId43"/>
    <p:sldId id="734" r:id="rId44"/>
    <p:sldId id="2353" r:id="rId45"/>
    <p:sldId id="2147308954" r:id="rId46"/>
    <p:sldId id="2147309186" r:id="rId47"/>
    <p:sldId id="230716773" r:id="rId48"/>
    <p:sldId id="2147309184" r:id="rId49"/>
    <p:sldId id="2147307397" r:id="rId50"/>
    <p:sldId id="2147308912" r:id="rId51"/>
    <p:sldId id="2147308866" r:id="rId52"/>
    <p:sldId id="230716676" r:id="rId53"/>
    <p:sldId id="2147309181" r:id="rId54"/>
    <p:sldId id="2147309183" r:id="rId55"/>
    <p:sldId id="27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pinek, Sarah" initials="VS" lastIdx="15" clrIdx="0">
    <p:extLst>
      <p:ext uri="{19B8F6BF-5375-455C-9EA6-DF929625EA0E}">
        <p15:presenceInfo xmlns:p15="http://schemas.microsoft.com/office/powerpoint/2012/main" userId="S::Sarah_Vopinek@Dell.com::8906f774-6a36-498a-87df-37917ddd0a76" providerId="AD"/>
      </p:ext>
    </p:extLst>
  </p:cmAuthor>
  <p:cmAuthor id="2" name="Cross, Christine" initials="CC" lastIdx="70" clrIdx="1">
    <p:extLst>
      <p:ext uri="{19B8F6BF-5375-455C-9EA6-DF929625EA0E}">
        <p15:presenceInfo xmlns:p15="http://schemas.microsoft.com/office/powerpoint/2012/main" userId="S::Christine.Cross@emc.com::8ee8ddcf-6759-4564-96ad-b2081677d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2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B505E-98E3-47DD-9497-4C42184F8F4E}" v="6" dt="2021-09-02T15:17:51.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 Christine" userId="8ee8ddcf-6759-4564-96ad-b2081677d875" providerId="ADAL" clId="{153B505E-98E3-47DD-9497-4C42184F8F4E}"/>
    <pc:docChg chg="undo custSel modSld">
      <pc:chgData name="Cross, Christine" userId="8ee8ddcf-6759-4564-96ad-b2081677d875" providerId="ADAL" clId="{153B505E-98E3-47DD-9497-4C42184F8F4E}" dt="2021-09-30T00:51:19.902" v="79" actId="20577"/>
      <pc:docMkLst>
        <pc:docMk/>
      </pc:docMkLst>
      <pc:sldChg chg="modSp mod">
        <pc:chgData name="Cross, Christine" userId="8ee8ddcf-6759-4564-96ad-b2081677d875" providerId="ADAL" clId="{153B505E-98E3-47DD-9497-4C42184F8F4E}" dt="2021-09-30T00:51:19.902" v="79" actId="20577"/>
        <pc:sldMkLst>
          <pc:docMk/>
          <pc:sldMk cId="2405286661" sldId="2147308951"/>
        </pc:sldMkLst>
        <pc:spChg chg="mod">
          <ac:chgData name="Cross, Christine" userId="8ee8ddcf-6759-4564-96ad-b2081677d875" providerId="ADAL" clId="{153B505E-98E3-47DD-9497-4C42184F8F4E}" dt="2021-09-30T00:51:19.902" v="79" actId="20577"/>
          <ac:spMkLst>
            <pc:docMk/>
            <pc:sldMk cId="2405286661" sldId="2147308951"/>
            <ac:spMk id="20" creationId="{8A7757C9-3E90-5F41-9AA0-BECBAFD60447}"/>
          </ac:spMkLst>
        </pc:spChg>
      </pc:sldChg>
      <pc:sldChg chg="modSp mod">
        <pc:chgData name="Cross, Christine" userId="8ee8ddcf-6759-4564-96ad-b2081677d875" providerId="ADAL" clId="{153B505E-98E3-47DD-9497-4C42184F8F4E}" dt="2021-09-02T15:17:42.629" v="77"/>
        <pc:sldMkLst>
          <pc:docMk/>
          <pc:sldMk cId="3967057780" sldId="2147309183"/>
        </pc:sldMkLst>
        <pc:graphicFrameChg chg="mod modGraphic">
          <ac:chgData name="Cross, Christine" userId="8ee8ddcf-6759-4564-96ad-b2081677d875" providerId="ADAL" clId="{153B505E-98E3-47DD-9497-4C42184F8F4E}" dt="2021-09-02T15:17:42.629" v="77"/>
          <ac:graphicFrameMkLst>
            <pc:docMk/>
            <pc:sldMk cId="3967057780" sldId="2147309183"/>
            <ac:graphicFrameMk id="3" creationId="{48337D28-1AFB-4CBB-9B94-1B344569385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D740F-45A4-448F-BD94-562E806AE04E}"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3A351-D5BF-444E-AFAA-76F4F1EFE7A0}" type="slidenum">
              <a:rPr lang="en-US" smtClean="0"/>
              <a:t>‹#›</a:t>
            </a:fld>
            <a:endParaRPr lang="en-US"/>
          </a:p>
        </p:txBody>
      </p:sp>
    </p:spTree>
    <p:extLst>
      <p:ext uri="{BB962C8B-B14F-4D97-AF65-F5344CB8AC3E}">
        <p14:creationId xmlns:p14="http://schemas.microsoft.com/office/powerpoint/2010/main" val="424022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ctpx.securework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2"/>
                </a:solidFill>
                <a:latin typeface="Arial" panose="020B0604020202020204" pitchFamily="34" charset="0"/>
                <a:ea typeface="+mn-ea"/>
                <a:cs typeface="+mn-cs"/>
              </a:rPr>
              <a:t>Whether due to amplified threat volume, increased workload or lack of qualified staff, keeping your environment secure is extremely difficult. In fact, 63% of companies have already experienced data compromise due to an exploited vulnerability</a:t>
            </a:r>
            <a:r>
              <a:rPr lang="en-US" sz="1100" b="0" i="0" u="none" strike="noStrike" kern="1200" baseline="30000">
                <a:solidFill>
                  <a:schemeClr val="bg2"/>
                </a:solidFill>
                <a:latin typeface="Arial" panose="020B0604020202020204" pitchFamily="34" charset="0"/>
                <a:ea typeface="+mn-ea"/>
                <a:cs typeface="+mn-cs"/>
              </a:rPr>
              <a:t>3</a:t>
            </a:r>
            <a:r>
              <a:rPr lang="en-US" sz="1100" b="0" i="0" u="none" strike="noStrike" kern="1200" baseline="0">
                <a:solidFill>
                  <a:schemeClr val="bg2"/>
                </a:solidFill>
                <a:latin typeface="Arial" panose="020B0604020202020204" pitchFamily="34" charset="0"/>
                <a:ea typeface="+mn-ea"/>
                <a:cs typeface="+mn-cs"/>
              </a:rPr>
              <a:t> and a</a:t>
            </a:r>
            <a:r>
              <a:rPr lang="en-US"/>
              <a:t>ccording to the National Law Review, </a:t>
            </a:r>
            <a:r>
              <a:rPr lang="en-US" sz="1100" b="0" i="0" u="none" strike="noStrike" kern="1200" baseline="0">
                <a:solidFill>
                  <a:schemeClr val="bg2"/>
                </a:solidFill>
                <a:latin typeface="Arial" panose="020B0604020202020204" pitchFamily="34" charset="0"/>
                <a:ea typeface="+mn-ea"/>
                <a:cs typeface="+mn-cs"/>
              </a:rPr>
              <a:t>damages from cybercrime worldwide is expected to reach US $6 trillion by 2021.</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u="none" strike="noStrike" kern="1200" baseline="0">
              <a:solidFill>
                <a:schemeClr val="bg2"/>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2"/>
                </a:solidFill>
                <a:latin typeface="Arial" panose="020B0604020202020204" pitchFamily="34" charset="0"/>
                <a:ea typeface="+mn-ea"/>
                <a:cs typeface="+mn-cs"/>
              </a:rPr>
              <a:t>With 84% of customers being loyal to companies that have strong security controls</a:t>
            </a:r>
            <a:r>
              <a:rPr lang="en-US" sz="1100" b="0" i="0" u="none" strike="noStrike" kern="1200" baseline="30000">
                <a:solidFill>
                  <a:schemeClr val="bg2"/>
                </a:solidFill>
                <a:latin typeface="Arial" panose="020B0604020202020204" pitchFamily="34" charset="0"/>
                <a:ea typeface="+mn-ea"/>
                <a:cs typeface="+mn-cs"/>
              </a:rPr>
              <a:t>1</a:t>
            </a:r>
            <a:r>
              <a:rPr lang="en-US" sz="1100" b="0" i="0" u="none" strike="noStrike" kern="1200" baseline="0">
                <a:solidFill>
                  <a:schemeClr val="bg2"/>
                </a:solidFill>
                <a:latin typeface="Arial" panose="020B0604020202020204" pitchFamily="34" charset="0"/>
                <a:ea typeface="+mn-ea"/>
                <a:cs typeface="+mn-cs"/>
              </a:rPr>
              <a:t> it's important now more than ever, for companies to keep their environment secure.  </a:t>
            </a:r>
          </a:p>
        </p:txBody>
      </p:sp>
      <p:sp>
        <p:nvSpPr>
          <p:cNvPr id="4" name="Slide Number Placeholder 3"/>
          <p:cNvSpPr>
            <a:spLocks noGrp="1"/>
          </p:cNvSpPr>
          <p:nvPr>
            <p:ph type="sldNum" sz="quarter" idx="10"/>
          </p:nvPr>
        </p:nvSpPr>
        <p:spPr/>
        <p:txBody>
          <a:bodyPr/>
          <a:lstStyle/>
          <a:p>
            <a:pPr marL="0" marR="0" lvl="0" indent="0" algn="r" defTabSz="909185" rtl="0" eaLnBrk="0" fontAlgn="base" latinLnBrk="0" hangingPunct="0">
              <a:lnSpc>
                <a:spcPct val="100000"/>
              </a:lnSpc>
              <a:spcBef>
                <a:spcPct val="0"/>
              </a:spcBef>
              <a:spcAft>
                <a:spcPct val="0"/>
              </a:spcAft>
              <a:buClrTx/>
              <a:buSzTx/>
              <a:buFontTx/>
              <a:buNone/>
              <a:tabLst/>
              <a:defRPr/>
            </a:pPr>
            <a:fld id="{FA04BB6B-BEDE-48E4-970F-8DFC0D4B5AE7}" type="slidenum">
              <a:rPr kumimoji="0" lang="en-US" sz="1000" b="0" i="0" u="none" strike="noStrike" kern="1200" cap="none" spc="0" normalizeH="0" baseline="0" noProof="0" smtClean="0">
                <a:ln>
                  <a:noFill/>
                </a:ln>
                <a:solidFill>
                  <a:srgbClr val="000000"/>
                </a:solidFill>
                <a:effectLst/>
                <a:uLnTx/>
                <a:uFillTx/>
                <a:latin typeface="Museo Sans For Dell" pitchFamily="2" charset="0"/>
                <a:ea typeface="+mn-ea"/>
                <a:cs typeface="+mn-cs"/>
              </a:rPr>
              <a:pPr marL="0" marR="0" lvl="0" indent="0" algn="r" defTabSz="909185"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solidFill>
                <a:srgbClr val="000000"/>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33587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0000"/>
                </a:solidFill>
                <a:cs typeface="Arial" panose="020B0604020202020204" pitchFamily="34" charset="0"/>
              </a:rPr>
              <a:t>The National Institute of Standards and Technology (NIST) framework can help guide you through a customer conversation.  It’s a security lifecycle based on existing standards, guidelines, and practices for organizations to better manage and reduce cybersecurity risk. Though NIST is a US governmental organization, it’s cybersecurity framework has become the ‘</a:t>
            </a:r>
            <a:r>
              <a:rPr lang="en-US" sz="1200" err="1">
                <a:solidFill>
                  <a:srgbClr val="000000"/>
                </a:solidFill>
                <a:cs typeface="Arial" panose="020B0604020202020204" pitchFamily="34" charset="0"/>
              </a:rPr>
              <a:t>defacto</a:t>
            </a:r>
            <a:r>
              <a:rPr lang="en-US" sz="1200">
                <a:solidFill>
                  <a:srgbClr val="000000"/>
                </a:solidFill>
                <a:cs typeface="Arial" panose="020B0604020202020204" pitchFamily="34" charset="0"/>
              </a:rPr>
              <a:t> standard’ and is well adopted across the globe. Many of our customers in EMEA, APJ &amp; LATAM will either know about or already use it. Quite similar to the EU GDPR regulation which has become a global best practice.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0000"/>
                </a:solidFill>
                <a:cs typeface="Arial" panose="020B0604020202020204" pitchFamily="34" charset="0"/>
              </a:rPr>
              <a:t>Talking to your customer about their current situation and needs at each of these stages will help you identify where they need help and what services are most appropriate for their situation. Managed Detection and Response should be positioned to customers who need help with detection and response.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solidFill>
                <a:srgbClr val="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49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Looking at this slide, everything in the dark blue box on the left is what the customer will get from us when they purchase Managed Detection and Response.  These are the features that our team will deliver to the customer.</a:t>
            </a:r>
          </a:p>
          <a:p>
            <a:pPr marL="174625" marR="0" lvl="0" indent="-174625"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Dell badge resources</a:t>
            </a:r>
          </a:p>
          <a:p>
            <a:pPr marL="174625" lvl="0" indent="-174625" defTabSz="685783">
              <a:buFont typeface="Arial" panose="020B0604020202020204" pitchFamily="34" charset="0"/>
              <a:buChar char="•"/>
              <a:defRPr/>
            </a:pPr>
            <a:r>
              <a:rPr lang="en-US" sz="1200">
                <a:solidFill>
                  <a:srgbClr val="FFFFFF"/>
                </a:solidFill>
              </a:rPr>
              <a:t>Agent </a:t>
            </a:r>
            <a:r>
              <a:rPr kumimoji="0" lang="en-US" sz="1200" b="0" i="0" u="none" strike="noStrike" kern="1200" cap="none" spc="0" normalizeH="0" baseline="0" noProof="0">
                <a:ln>
                  <a:noFill/>
                </a:ln>
                <a:solidFill>
                  <a:srgbClr val="FFFFFF"/>
                </a:solidFill>
                <a:effectLst/>
                <a:uLnTx/>
                <a:uFillTx/>
                <a:latin typeface="Arial"/>
                <a:ea typeface="+mn-ea"/>
                <a:cs typeface="+mn-cs"/>
              </a:rPr>
              <a:t>rollout assistance to help deploy the Secureworks Endpoint Agent</a:t>
            </a:r>
          </a:p>
          <a:p>
            <a:pPr marL="174625" marR="0" lvl="0" indent="-174625"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24x7 threat detection &amp; investigation </a:t>
            </a:r>
          </a:p>
          <a:p>
            <a:pPr marL="174625" marR="0" lvl="0" indent="-174625"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Up to 40hrs per quarter of r</a:t>
            </a:r>
            <a:r>
              <a:rPr lang="en-US" sz="1200" err="1">
                <a:solidFill>
                  <a:srgbClr val="FFFFFF"/>
                </a:solidFill>
              </a:rPr>
              <a:t>esponse</a:t>
            </a:r>
            <a:r>
              <a:rPr lang="en-US" sz="1200">
                <a:solidFill>
                  <a:srgbClr val="FFFFFF"/>
                </a:solidFill>
              </a:rPr>
              <a:t> and active remediation activities</a:t>
            </a:r>
            <a:endParaRPr kumimoji="0" lang="en-US" sz="1200" b="0" i="0" u="none" strike="noStrike" kern="1200" cap="none" spc="0" normalizeH="0" baseline="0" noProof="0">
              <a:ln>
                <a:noFill/>
              </a:ln>
              <a:solidFill>
                <a:srgbClr val="FFFFFF"/>
              </a:solidFill>
              <a:effectLst/>
              <a:uLnTx/>
              <a:uFillTx/>
              <a:latin typeface="Arial"/>
              <a:ea typeface="+mn-ea"/>
              <a:cs typeface="+mn-cs"/>
            </a:endParaRPr>
          </a:p>
          <a:p>
            <a:pPr marL="174625" lvl="0" indent="-174625" defTabSz="685783">
              <a:buFont typeface="Arial" panose="020B0604020202020204" pitchFamily="34" charset="0"/>
              <a:buChar char="•"/>
              <a:defRPr/>
            </a:pPr>
            <a:r>
              <a:rPr kumimoji="0" lang="en-US" sz="1200" b="0" i="0" u="none" strike="noStrike" kern="1200" cap="none" spc="0" normalizeH="0" baseline="0" noProof="0">
                <a:ln>
                  <a:noFill/>
                </a:ln>
                <a:solidFill>
                  <a:srgbClr val="FFFFFF"/>
                </a:solidFill>
                <a:effectLst/>
                <a:uLnTx/>
                <a:uFillTx/>
                <a:latin typeface="Arial"/>
                <a:ea typeface="+mn-ea"/>
                <a:cs typeface="+mn-cs"/>
              </a:rPr>
              <a:t>If the customer experiences a breach, we will provide up to 40hrs per year of </a:t>
            </a:r>
            <a:r>
              <a:rPr lang="en-US" sz="1200">
                <a:solidFill>
                  <a:srgbClr val="FFFFFF"/>
                </a:solidFill>
              </a:rPr>
              <a:t>Cyber incident response initiation</a:t>
            </a:r>
            <a:endParaRPr kumimoji="0" lang="en-US" sz="1200" b="0" i="0" u="none" strike="noStrike" kern="1200" cap="none" spc="0" normalizeH="0" baseline="0" noProof="0">
              <a:ln>
                <a:noFill/>
              </a:ln>
              <a:solidFill>
                <a:srgbClr val="FFFFFF"/>
              </a:solidFill>
              <a:effectLst/>
              <a:uLnTx/>
              <a:uFillTx/>
              <a:latin typeface="Arial"/>
              <a:ea typeface="+mn-ea"/>
              <a:cs typeface="+mn-cs"/>
            </a:endParaRPr>
          </a:p>
          <a:p>
            <a:pPr marL="174625" marR="0" lvl="0" indent="-174625"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Quarterly reviews with the customer to review the data</a:t>
            </a:r>
          </a:p>
          <a:p>
            <a:endParaRPr lang="en-US" sz="1200"/>
          </a:p>
          <a:p>
            <a:endParaRPr lang="en-US" sz="1200"/>
          </a:p>
          <a:p>
            <a:r>
              <a:rPr lang="en-US" sz="1200"/>
              <a:t>The information on the right in the light blue box is what comes with the Secureworks Taegis XDR platform.  This is what </a:t>
            </a:r>
            <a:r>
              <a:rPr lang="en-US" sz="1200" b="1"/>
              <a:t>we</a:t>
            </a:r>
            <a:r>
              <a:rPr lang="en-US" sz="1200" b="0"/>
              <a:t> (Dell)</a:t>
            </a:r>
            <a:r>
              <a:rPr lang="en-US" sz="1200"/>
              <a:t> will use to monitor the customer’s environment – the customer does not need to purchase this separately.</a:t>
            </a:r>
          </a:p>
          <a:p>
            <a:r>
              <a:rPr lang="en-US" sz="1200"/>
              <a:t>Taegis XDR provides AI based detections, Integrated Threat Intelligence, Secureworks Network effect which is learnings from over 4,000 Secureworks customers, Chat functionality and API integrations.</a:t>
            </a:r>
          </a:p>
          <a:p>
            <a:endParaRPr lang="en-US" sz="1200"/>
          </a:p>
          <a:p>
            <a:r>
              <a:rPr lang="en-US" sz="1200"/>
              <a:t>If you look at the 4 boxes along the bottom, these are the API integrations that provide telemetry into XDR.</a:t>
            </a:r>
          </a:p>
          <a:p>
            <a:pPr marL="171450" indent="-171450">
              <a:buFont typeface="Arial" panose="020B0604020202020204" pitchFamily="34" charset="0"/>
              <a:buChar char="•"/>
            </a:pPr>
            <a:r>
              <a:rPr lang="en-US" sz="1200"/>
              <a:t>The Secureworks Endpoint Agent is what enables the service so it is required on all devices that will be monitored.  This is included in the service and we will help install it as part of the agent rollout assistance feature.  The customer will not need to buy this separately.</a:t>
            </a:r>
          </a:p>
          <a:p>
            <a:pPr marL="171450" indent="-171450">
              <a:buFont typeface="Arial" panose="020B0604020202020204" pitchFamily="34" charset="0"/>
              <a:buChar char="•"/>
            </a:pPr>
            <a:r>
              <a:rPr lang="en-US" sz="1200"/>
              <a:t>The other 3, Next Gen Anti-Virus, Cloud and Network, are not required, but will help secure your customer’s environment.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solidFill>
                <a:schemeClr val="bg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a:solidFill>
                  <a:schemeClr val="bg2"/>
                </a:solidFill>
              </a:rPr>
              <a:t>If you think back to the house analogy we talked about at the beginning, Next Gen Antivirus is like the locks on the doors and the Secureworks Endpoint Agent is like the surveillance system.  So, while the customer can choose not to have an antivirus with Managed Detection and Response, it’s like have a surveillance system on a house but not locking the doors.  Customers who choose all four of those options will significantly reduce the chances of a breach.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solidFill>
                <a:schemeClr val="bg2"/>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a:solidFill>
                  <a:schemeClr val="bg2"/>
                </a:solidFill>
              </a:rPr>
              <a:t>If you continue to the next few slides, we’ll go into more detail on the features.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solidFill>
                <a:schemeClr val="bg2"/>
              </a:solidFill>
            </a:endParaRPr>
          </a:p>
        </p:txBody>
      </p:sp>
    </p:spTree>
    <p:extLst>
      <p:ext uri="{BB962C8B-B14F-4D97-AF65-F5344CB8AC3E}">
        <p14:creationId xmlns:p14="http://schemas.microsoft.com/office/powerpoint/2010/main" val="277524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en-US" sz="1100" b="1" i="0" kern="1200">
                <a:solidFill>
                  <a:schemeClr val="bg2"/>
                </a:solidFill>
                <a:effectLst/>
                <a:latin typeface="Arial" panose="020B0604020202020204" pitchFamily="34" charset="0"/>
                <a:ea typeface="+mn-ea"/>
                <a:cs typeface="+mn-cs"/>
              </a:rPr>
              <a:t>Agent rollout assistance</a:t>
            </a:r>
          </a:p>
          <a:p>
            <a:r>
              <a:rPr lang="en-US" sz="1100" b="0" i="0" kern="1200">
                <a:solidFill>
                  <a:schemeClr val="bg2"/>
                </a:solidFill>
                <a:effectLst/>
                <a:latin typeface="Arial" panose="020B0604020202020204" pitchFamily="34" charset="0"/>
                <a:ea typeface="+mn-ea"/>
                <a:cs typeface="+mn-cs"/>
              </a:rPr>
              <a:t>We will help facilitate endpoint agent deployment including assistance with obtaining deployment packages and remediating issues with deployment errors in the XDR console or logs.  Most competitors rely on the customer to do this or charge an extra fee to do it for them.  We feel it is an essential component to securing the environment so we will do it for the customer with a goal to have it rolled out on as close to 100% of endpoints as possible.</a:t>
            </a:r>
          </a:p>
          <a:p>
            <a:pPr marL="171450" indent="-171450">
              <a:buFont typeface="Arial" panose="020B0604020202020204" pitchFamily="34" charset="0"/>
              <a:buChar char="•"/>
            </a:pPr>
            <a:endParaRPr lang="en-US" sz="1100" b="0" i="0" kern="1200">
              <a:solidFill>
                <a:schemeClr val="bg2"/>
              </a:solidFill>
              <a:effectLst/>
              <a:latin typeface="Arial" panose="020B0604020202020204" pitchFamily="34" charset="0"/>
              <a:ea typeface="+mn-ea"/>
              <a:cs typeface="+mn-cs"/>
            </a:endParaRPr>
          </a:p>
          <a:p>
            <a:pPr marL="0" indent="0">
              <a:buFont typeface="Arial" panose="020B0604020202020204" pitchFamily="34" charset="0"/>
              <a:buNone/>
            </a:pPr>
            <a:r>
              <a:rPr lang="en-US" sz="1100" b="0" i="0" kern="1200">
                <a:solidFill>
                  <a:schemeClr val="bg2"/>
                </a:solidFill>
                <a:effectLst/>
                <a:latin typeface="Arial" panose="020B0604020202020204" pitchFamily="34" charset="0"/>
                <a:ea typeface="+mn-ea"/>
                <a:cs typeface="+mn-cs"/>
              </a:rPr>
              <a:t>Steady state monitoring begins once the agent has been deployed on at least 40% of their endpoints.</a:t>
            </a:r>
          </a:p>
          <a:p>
            <a:pPr marL="0" indent="0">
              <a:buFont typeface="Arial" panose="020B0604020202020204" pitchFamily="34" charset="0"/>
              <a:buNone/>
            </a:pPr>
            <a:endParaRPr kumimoji="0" lang="en-US" sz="1100" b="0" i="0" u="none" strike="noStrike" kern="1200" cap="none" spc="0" normalizeH="0" baseline="0" noProof="0">
              <a:ln>
                <a:noFill/>
              </a:ln>
              <a:solidFill>
                <a:schemeClr val="bg2"/>
              </a:solidFill>
              <a:effectLst/>
              <a:uLnTx/>
              <a:uFillTx/>
              <a:latin typeface="Arial" panose="020B0604020202020204" pitchFamily="34" charset="0"/>
              <a:ea typeface="+mn-ea"/>
              <a:cs typeface="+mn-cs"/>
            </a:endParaRPr>
          </a:p>
          <a:p>
            <a:pPr marL="0" indent="0">
              <a:buFont typeface="Arial" panose="020B0604020202020204" pitchFamily="34" charset="0"/>
              <a:buNone/>
            </a:pPr>
            <a:r>
              <a:rPr kumimoji="0" lang="en-US" sz="1100" b="0" i="0" u="none" strike="noStrike" kern="1200" cap="none" spc="0" normalizeH="0" baseline="0" noProof="0">
                <a:ln>
                  <a:noFill/>
                </a:ln>
                <a:solidFill>
                  <a:schemeClr val="bg2"/>
                </a:solidFill>
                <a:effectLst/>
                <a:uLnTx/>
                <a:uFillTx/>
                <a:latin typeface="Arial" panose="020B0604020202020204" pitchFamily="34" charset="0"/>
                <a:ea typeface="+mn-ea"/>
                <a:cs typeface="+mn-cs"/>
              </a:rPr>
              <a:t>Additional security solutions are available if the customer needs additional assistance.</a:t>
            </a:r>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4EDE8FD-66D6-443A-AA67-DD762C273CD5}" type="slidenum">
              <a:rPr kumimoji="0" lang="en-US" sz="2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3096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fontScale="85000" lnSpcReduction="20000"/>
          </a:bodyPr>
          <a:lstStyle/>
          <a:p>
            <a:r>
              <a:rPr lang="en-US" sz="1100" b="1" i="0" kern="1200">
                <a:solidFill>
                  <a:schemeClr val="bg2"/>
                </a:solidFill>
                <a:effectLst/>
                <a:latin typeface="Arial" panose="020B0604020202020204" pitchFamily="34" charset="0"/>
                <a:ea typeface="+mn-ea"/>
                <a:cs typeface="+mn-cs"/>
              </a:rPr>
              <a:t>Threat Detection and Investigations</a:t>
            </a:r>
          </a:p>
          <a:p>
            <a:r>
              <a:rPr lang="en-US" sz="1100" b="0" i="0" kern="1200">
                <a:solidFill>
                  <a:schemeClr val="bg2"/>
                </a:solidFill>
                <a:effectLst/>
                <a:latin typeface="Arial" panose="020B0604020202020204" pitchFamily="34" charset="0"/>
                <a:ea typeface="+mn-ea"/>
                <a:cs typeface="+mn-cs"/>
              </a:rPr>
              <a:t>We will review and investigate threats detected within the XDR application. If we determine a threat requires further analysis, we will create an investigation within the XDR application.  If a threat is deemed malicious or if we need additional customer input, we will notify the customer either by email or through the XDR portal or supported integrations.    </a:t>
            </a:r>
          </a:p>
          <a:p>
            <a:endParaRPr lang="en-US" sz="1100" b="0" i="0" kern="1200">
              <a:solidFill>
                <a:schemeClr val="bg2"/>
              </a:solidFill>
              <a:effectLst/>
              <a:latin typeface="Arial" panose="020B0604020202020204" pitchFamily="34" charset="0"/>
              <a:ea typeface="+mn-ea"/>
              <a:cs typeface="+mn-cs"/>
            </a:endParaRPr>
          </a:p>
          <a:p>
            <a:r>
              <a:rPr lang="en-US" sz="1100" b="0" i="0" kern="1200">
                <a:solidFill>
                  <a:schemeClr val="bg2"/>
                </a:solidFill>
                <a:effectLst/>
                <a:latin typeface="Arial" panose="020B0604020202020204" pitchFamily="34" charset="0"/>
                <a:ea typeface="+mn-ea"/>
                <a:cs typeface="+mn-cs"/>
              </a:rPr>
              <a:t>We also conduct threat hunting on a monthly basis across the customer’s IT environment looking for relevant indicators of compromise and tactics that are collected from current incident response engagements. We support data through both the XDR application and supported integrations. We will inspect customer telemetry data looking for activity such as persistence mechanisms, anomalous user activity, threat actor tactics, anomalous network communications, and anomalous application usage. If threats are detected during the threat hunting process, we will create an investigation and notify the customer through the XDR portal, email, or supported integrations.</a:t>
            </a:r>
            <a:endParaRPr lang="en-US"/>
          </a:p>
          <a:p>
            <a:endParaRPr lang="en-US" sz="1100" b="1" i="0" kern="1200">
              <a:solidFill>
                <a:schemeClr val="bg2"/>
              </a:solidFill>
              <a:effectLst/>
              <a:latin typeface="Arial" panose="020B0604020202020204" pitchFamily="34" charset="0"/>
              <a:ea typeface="+mn-ea"/>
              <a:cs typeface="+mn-cs"/>
            </a:endParaRPr>
          </a:p>
          <a:p>
            <a:r>
              <a:rPr lang="en-US" sz="1100" b="1" i="0" kern="1200">
                <a:solidFill>
                  <a:schemeClr val="bg2"/>
                </a:solidFill>
                <a:effectLst/>
                <a:latin typeface="Arial" panose="020B0604020202020204" pitchFamily="34" charset="0"/>
                <a:ea typeface="+mn-ea"/>
                <a:cs typeface="+mn-cs"/>
              </a:rPr>
              <a:t>Secureworks attacker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a:solidFill>
                  <a:schemeClr val="bg2"/>
                </a:solidFill>
                <a:effectLst/>
                <a:latin typeface="Arial" panose="020B0604020202020204" pitchFamily="34" charset="0"/>
                <a:ea typeface="+mn-ea"/>
                <a:cs typeface="+mn-cs"/>
              </a:rPr>
              <a:t>Secureworks has a large database of threat data they collect from their customers.  </a:t>
            </a:r>
            <a:r>
              <a:rPr lang="en-US" sz="1100">
                <a:solidFill>
                  <a:schemeClr val="bg1"/>
                </a:solidFill>
              </a:rPr>
              <a:t>Knowledge is shared across their entire customer base that we can leverage to help our customers stay ahead of new attacks and achieve better results.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a:solidFill>
                  <a:schemeClr val="bg2"/>
                </a:solidFill>
                <a:effectLst/>
                <a:latin typeface="Arial" panose="020B0604020202020204" pitchFamily="34" charset="0"/>
                <a:ea typeface="+mn-ea"/>
                <a:cs typeface="+mn-cs"/>
              </a:rPr>
              <a:t>Secureworks certified Dell security analysts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a:solidFill>
                  <a:schemeClr val="bg2"/>
                </a:solidFill>
                <a:effectLst/>
                <a:latin typeface="Arial" panose="020B0604020202020204" pitchFamily="34" charset="0"/>
                <a:ea typeface="+mn-ea"/>
                <a:cs typeface="+mn-cs"/>
              </a:rPr>
              <a:t>Our security analysts will be trained and certified by Secureworks to ensure we have the necessary knowledge and understanding to help our customers.  Analysts are available 24x7.</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i="0" kern="1200">
              <a:solidFill>
                <a:schemeClr val="bg2"/>
              </a:solidFill>
              <a:effectLst/>
              <a:latin typeface="Arial" panose="020B0604020202020204" pitchFamily="34" charset="0"/>
              <a:ea typeface="+mn-ea"/>
              <a:cs typeface="+mn-cs"/>
            </a:endParaRPr>
          </a:p>
          <a:p>
            <a:r>
              <a:rPr lang="en-US" sz="1100" b="1" i="0" kern="1200">
                <a:solidFill>
                  <a:schemeClr val="bg2"/>
                </a:solidFill>
                <a:effectLst/>
                <a:latin typeface="Arial" panose="020B0604020202020204" pitchFamily="34" charset="0"/>
                <a:ea typeface="+mn-ea"/>
                <a:cs typeface="+mn-cs"/>
              </a:rPr>
              <a:t>Quarterly reviews</a:t>
            </a:r>
          </a:p>
          <a:p>
            <a:r>
              <a:rPr lang="en-US" sz="1100" b="0" i="0" kern="1200">
                <a:solidFill>
                  <a:schemeClr val="bg2"/>
                </a:solidFill>
                <a:effectLst/>
                <a:latin typeface="Arial" panose="020B0604020202020204" pitchFamily="34" charset="0"/>
                <a:ea typeface="+mn-ea"/>
                <a:cs typeface="+mn-cs"/>
              </a:rPr>
              <a:t>We will meet with the customer quarterly to review the data we detected in the customer’s environment and the assistance we provided.  Since we work with customers on a daily basis, we’ll notice common occurrences such as regular issues with passwords for some users or that the active directory isn’t the latest version.  By reviewing the data we collect, we’ll be able to help the customer improve their security posture.</a:t>
            </a:r>
          </a:p>
          <a:p>
            <a:endParaRPr lang="en-US" sz="1100" b="0" i="0" kern="1200">
              <a:solidFill>
                <a:schemeClr val="bg2"/>
              </a:solidFill>
              <a:effectLst/>
              <a:latin typeface="Arial" panose="020B0604020202020204" pitchFamily="34" charset="0"/>
              <a:ea typeface="+mn-ea"/>
              <a:cs typeface="+mn-cs"/>
            </a:endParaRPr>
          </a:p>
          <a:p>
            <a:endParaRPr lang="en-US" sz="1100" b="0" i="0" kern="1200">
              <a:solidFill>
                <a:schemeClr val="bg2"/>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4EDE8FD-66D6-443A-AA67-DD762C273CD5}" type="slidenum">
              <a:rPr kumimoji="0" lang="en-US" sz="2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4255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lnSpcReduction="10000"/>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a:solidFill>
                  <a:schemeClr val="bg2"/>
                </a:solidFill>
                <a:effectLst/>
                <a:latin typeface="Arial" panose="020B0604020202020204" pitchFamily="34" charset="0"/>
                <a:ea typeface="+mn-ea"/>
                <a:cs typeface="+mn-cs"/>
              </a:rPr>
              <a:t>Active remediation</a:t>
            </a:r>
          </a:p>
          <a:p>
            <a:r>
              <a:rPr lang="en-US" sz="1100" b="0" i="0" kern="1200">
                <a:solidFill>
                  <a:schemeClr val="bg2"/>
                </a:solidFill>
                <a:effectLst/>
                <a:latin typeface="Arial" panose="020B0604020202020204" pitchFamily="34" charset="0"/>
                <a:ea typeface="+mn-ea"/>
                <a:cs typeface="+mn-cs"/>
              </a:rPr>
              <a:t>We will provide up to 40 hours per quarter of remote remediation assistance to the customer.  Some examples of remote remediation assistance are: </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Assist the customer with endpoint software application troubleshooting and issue resolution</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Assist with planning and action plans to remediate identified threats</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security expertise in software deployments, patch and asset management</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security guidance of configuration of IT environments such as client, server, cloud, network and storage environments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a:solidFill>
                  <a:schemeClr val="bg2"/>
                </a:solidFill>
                <a:effectLst/>
                <a:latin typeface="Arial" panose="020B0604020202020204" pitchFamily="34" charset="0"/>
                <a:ea typeface="+mn-ea"/>
                <a:cs typeface="+mn-cs"/>
              </a:rPr>
              <a:t>As we talked about in the previous slide, if a threat is detected, we will notify the customer of the threat and tell them what needs to be done to resolve it.  We will also go a step further and provide instructions for the customer if they don’t know how to do it.  For example, if a compromise is detected with John Doe’s password, other providers will tell the customer to reset John Doe’s password.  With our service, we will tell the customer they should reset the password, ask them if they know how to do it and if they don’t, we will give them step-by-step instructions to help ensure it’s done correctly.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i="0" kern="1200">
              <a:solidFill>
                <a:schemeClr val="bg2"/>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a:solidFill>
                  <a:schemeClr val="bg2"/>
                </a:solidFill>
                <a:effectLst/>
                <a:latin typeface="Arial" panose="020B0604020202020204" pitchFamily="34" charset="0"/>
                <a:ea typeface="+mn-ea"/>
                <a:cs typeface="+mn-cs"/>
              </a:rPr>
              <a:t>Note - if more than 40 hours of remote remediation is needed, the customer can work with their Dell EMC account manager to purchase additional time.</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4EDE8FD-66D6-443A-AA67-DD762C273CD5}" type="slidenum">
              <a:rPr kumimoji="0" lang="en-US" sz="2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1430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lnSpcReduction="10000"/>
          </a:bodyPr>
          <a:lstStyle/>
          <a:p>
            <a:r>
              <a:rPr lang="en-US" sz="1100" b="0" i="0" kern="1200">
                <a:solidFill>
                  <a:schemeClr val="bg2"/>
                </a:solidFill>
                <a:effectLst/>
                <a:latin typeface="Arial" panose="020B0604020202020204" pitchFamily="34" charset="0"/>
                <a:ea typeface="+mn-ea"/>
                <a:cs typeface="+mn-cs"/>
              </a:rPr>
              <a:t>Without cyber incident response initiation, when a company experience a breach, the lose time trying to figure out what to do and who they can trust to help.  </a:t>
            </a:r>
            <a:r>
              <a:rPr lang="en-US" sz="1100" b="1" i="0" kern="1200">
                <a:solidFill>
                  <a:schemeClr val="bg2"/>
                </a:solidFill>
                <a:effectLst/>
                <a:latin typeface="Arial" panose="020B0604020202020204" pitchFamily="34" charset="0"/>
                <a:ea typeface="+mn-ea"/>
                <a:cs typeface="+mn-cs"/>
              </a:rPr>
              <a:t>With cyber incident response</a:t>
            </a:r>
            <a:r>
              <a:rPr lang="en-US" sz="1100" b="0" i="0" kern="1200">
                <a:solidFill>
                  <a:schemeClr val="bg2"/>
                </a:solidFill>
                <a:effectLst/>
                <a:latin typeface="Arial" panose="020B0604020202020204" pitchFamily="34" charset="0"/>
                <a:ea typeface="+mn-ea"/>
                <a:cs typeface="+mn-cs"/>
              </a:rPr>
              <a:t>, we will have a contract in place with the customer so if a breach occurs, they can come directly to us, saving them precious time.</a:t>
            </a:r>
          </a:p>
          <a:p>
            <a:endParaRPr lang="en-US" sz="1100" b="1" i="0" kern="1200">
              <a:solidFill>
                <a:schemeClr val="bg2"/>
              </a:solidFill>
              <a:effectLst/>
              <a:latin typeface="Arial" panose="020B0604020202020204" pitchFamily="34" charset="0"/>
              <a:ea typeface="+mn-ea"/>
              <a:cs typeface="+mn-cs"/>
            </a:endParaRPr>
          </a:p>
          <a:p>
            <a:r>
              <a:rPr lang="en-US" sz="1100" b="0" i="0" kern="1200">
                <a:solidFill>
                  <a:schemeClr val="bg2"/>
                </a:solidFill>
                <a:effectLst/>
                <a:latin typeface="Arial" panose="020B0604020202020204" pitchFamily="34" charset="0"/>
                <a:ea typeface="+mn-ea"/>
                <a:cs typeface="+mn-cs"/>
              </a:rPr>
              <a:t>Assistance can include but is not limited to the following:</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Establish the Single point of contact for the Incident Response service</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Analysis for both on-premises and cloud infrastructure for the following</a:t>
            </a:r>
          </a:p>
          <a:p>
            <a:pPr marL="685800" lvl="1"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host data</a:t>
            </a:r>
          </a:p>
          <a:p>
            <a:pPr marL="685800" lvl="1"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network data</a:t>
            </a:r>
          </a:p>
          <a:p>
            <a:pPr marL="685800" lvl="1"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malicious code</a:t>
            </a:r>
          </a:p>
          <a:p>
            <a:pPr marL="685800" lvl="1"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log data, and</a:t>
            </a:r>
          </a:p>
          <a:p>
            <a:pPr marL="685800" lvl="1"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cyber threat intelligence</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initial analysis and coordination for digital media handling guidance and support</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status reporting and action item tracking</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an initial overview of required remediation and next steps</a:t>
            </a:r>
          </a:p>
          <a:p>
            <a:pPr marL="171450" indent="-171450">
              <a:buFont typeface="Arial" panose="020B0604020202020204" pitchFamily="34" charset="0"/>
              <a:buChar char="•"/>
            </a:pPr>
            <a:r>
              <a:rPr lang="en-US" sz="1100" b="0" i="0" kern="1200">
                <a:solidFill>
                  <a:schemeClr val="bg2"/>
                </a:solidFill>
                <a:effectLst/>
                <a:latin typeface="Arial" panose="020B0604020202020204" pitchFamily="34" charset="0"/>
                <a:ea typeface="+mn-ea"/>
                <a:cs typeface="+mn-cs"/>
              </a:rPr>
              <a:t>Provide remediation planning guidance</a:t>
            </a:r>
          </a:p>
          <a:p>
            <a:pPr marL="171450" indent="-171450">
              <a:buFont typeface="Arial" panose="020B0604020202020204" pitchFamily="34" charset="0"/>
              <a:buChar char="•"/>
            </a:pPr>
            <a:endParaRPr lang="en-US" sz="1100" b="0" i="0" kern="1200">
              <a:solidFill>
                <a:schemeClr val="bg2"/>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a:solidFill>
                  <a:schemeClr val="bg2"/>
                </a:solidFill>
                <a:effectLst/>
                <a:latin typeface="Arial" panose="020B0604020202020204" pitchFamily="34" charset="0"/>
                <a:ea typeface="+mn-ea"/>
                <a:cs typeface="+mn-cs"/>
              </a:rPr>
              <a:t>If more than 40 hours of remote incident response initiation is needed , the customer can work with their Dell EMC account manager to purchase additional time.</a:t>
            </a:r>
          </a:p>
          <a:p>
            <a:pPr marL="171450" indent="-171450">
              <a:buFont typeface="Arial" panose="020B0604020202020204" pitchFamily="34" charset="0"/>
              <a:buChar char="•"/>
            </a:pPr>
            <a:endParaRPr lang="en-US" sz="1100" b="0" i="0" kern="1200">
              <a:solidFill>
                <a:schemeClr val="bg2"/>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4EDE8FD-66D6-443A-AA67-DD762C273CD5}" type="slidenum">
              <a:rPr kumimoji="0" lang="en-US" sz="24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53604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FFFFFF"/>
                </a:solidFill>
              </a:rPr>
              <a:t>Agent rollout assistance: with agent rollout assistance, we will help the customer deploy the agent on as many endpoints as possible for no additional fee, ensuring a more secure environment and providing peace of mind.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solidFill>
                <a:srgbClr val="FFFFFF"/>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FFFFFF"/>
                </a:solidFill>
              </a:rPr>
              <a:t>Step-by-step guidance to remediate indicators of compromise: If a compromise is detected, we will not only inform the customer of the compromise and how to fix it, we will provide step-by-step instructions if they need it.  If you think about it like driving a car, if we tell the customer to turn left and they don’t know how to do that, we will provide that guidance.  For example, a</a:t>
            </a:r>
            <a:r>
              <a:rPr lang="en-US" sz="1100" b="0" i="0" kern="1200">
                <a:solidFill>
                  <a:schemeClr val="bg2"/>
                </a:solidFill>
                <a:effectLst/>
                <a:latin typeface="Arial" panose="020B0604020202020204" pitchFamily="34" charset="0"/>
                <a:ea typeface="+mn-ea"/>
                <a:cs typeface="+mn-cs"/>
              </a:rPr>
              <a:t>s you prepare to turn left, reduce your speed as you approach the intersection, give a turn signal to show your intention, etc.”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solidFill>
                <a:srgbClr val="FFFFFF"/>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solidFill>
                  <a:srgbClr val="FFFFFF"/>
                </a:solidFill>
              </a:rPr>
              <a:t>Flexible billing options: your customer can choose between annual contracts or a subscription model.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solidFill>
                <a:srgbClr val="FFFFFF"/>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a:solidFill>
                  <a:schemeClr val="dk1"/>
                </a:solidFill>
                <a:latin typeface="Arial" panose="020B0604020202020204" pitchFamily="34" charset="0"/>
                <a:ea typeface="+mn-ea"/>
                <a:cs typeface="+mn-cs"/>
              </a:rPr>
              <a:t>Available for customers with as few as 50 endpoints: Our Managed Detection and Response service is available to customers with as few as 50 endpoints.  Secureworks offers their service to customers with 500 endpoints and above so this allows you to sell to companies that Secureworks does not support.</a:t>
            </a:r>
          </a:p>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49392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18</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196688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a:solidFill>
                  <a:schemeClr val="bg2"/>
                </a:solidFill>
                <a:effectLst/>
                <a:latin typeface="Arial" panose="020B0604020202020204" pitchFamily="34" charset="0"/>
                <a:ea typeface="+mn-ea"/>
                <a:cs typeface="+mn-cs"/>
              </a:rPr>
              <a:t>Leveraging our security expertise and Taegis, </a:t>
            </a:r>
            <a:r>
              <a:rPr lang="en-US" sz="1100">
                <a:solidFill>
                  <a:schemeClr val="tx1"/>
                </a:solidFill>
                <a:effectLst/>
                <a:latin typeface="Arial"/>
                <a:ea typeface="Times New Roman" panose="02020603050405020304" pitchFamily="18" charset="0"/>
                <a:cs typeface="Arial"/>
              </a:rPr>
              <a:t>an open cloud-native platform that combines the power of human intellect with insights </a:t>
            </a:r>
            <a:r>
              <a:rPr lang="en-US" sz="1100">
                <a:solidFill>
                  <a:schemeClr val="tx1"/>
                </a:solidFill>
                <a:latin typeface="Arial"/>
                <a:ea typeface="Times New Roman" panose="02020603050405020304" pitchFamily="18" charset="0"/>
                <a:cs typeface="Arial"/>
              </a:rPr>
              <a:t>from </a:t>
            </a:r>
            <a:r>
              <a:rPr lang="en-US" sz="1100">
                <a:solidFill>
                  <a:schemeClr val="tx1"/>
                </a:solidFill>
                <a:effectLst/>
                <a:latin typeface="Arial"/>
                <a:ea typeface="Times New Roman" panose="02020603050405020304" pitchFamily="18" charset="0"/>
                <a:cs typeface="Arial"/>
              </a:rPr>
              <a:t>security analytics to unify detection and response,</a:t>
            </a:r>
            <a:r>
              <a:rPr lang="en-US" sz="1100" b="0" i="0" kern="1200">
                <a:solidFill>
                  <a:schemeClr val="bg2"/>
                </a:solidFill>
                <a:effectLst/>
                <a:latin typeface="Arial" panose="020B0604020202020204" pitchFamily="34" charset="0"/>
                <a:ea typeface="+mn-ea"/>
                <a:cs typeface="+mn-cs"/>
              </a:rPr>
              <a:t> we help secure your customer’s environment across endpoints, network and cloud.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0" i="0" kern="1200">
              <a:solidFill>
                <a:schemeClr val="bg2"/>
              </a:solidFill>
              <a:effectLst/>
              <a:latin typeface="Arial" panose="020B0604020202020204" pitchFamily="34" charset="0"/>
              <a:ea typeface="+mn-ea"/>
              <a:cs typeface="+mn-cs"/>
            </a:endParaRPr>
          </a:p>
          <a:p>
            <a:endParaRPr lang="en-US"/>
          </a:p>
        </p:txBody>
      </p:sp>
    </p:spTree>
    <p:extLst>
      <p:ext uri="{BB962C8B-B14F-4D97-AF65-F5344CB8AC3E}">
        <p14:creationId xmlns:p14="http://schemas.microsoft.com/office/powerpoint/2010/main" val="212744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949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08024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a:solidFill>
                  <a:schemeClr val="bg2"/>
                </a:solidFill>
                <a:effectLst/>
                <a:latin typeface="Arial" panose="020B0604020202020204" pitchFamily="34" charset="0"/>
                <a:ea typeface="+mn-ea"/>
                <a:cs typeface="+mn-cs"/>
              </a:rPr>
              <a:t>A company that takes security seriously will want us to collect telemetry data out of all 4 possible sources (Secureworks Endpoint agent, Next Generation Anti-Virus, Cloud and Network).  By doing this, they significantly reduce their chances of experiencing a breach.  </a:t>
            </a:r>
          </a:p>
          <a:p>
            <a:endParaRPr lang="en-US"/>
          </a:p>
          <a:p>
            <a:r>
              <a:rPr lang="en-US"/>
              <a:t>This list of integrations of data sources, available APIs, and response actions has been growing quickly since XDR (formerly TDR) launched in April of 2019.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More detailed integrations information and implementation guides available on </a:t>
            </a:r>
            <a:r>
              <a:rPr lang="en-US" sz="1600">
                <a:solidFill>
                  <a:srgbClr val="FF0000"/>
                </a:solidFill>
              </a:rPr>
              <a:t>&gt;</a:t>
            </a:r>
            <a:r>
              <a:rPr lang="en-US" sz="1600">
                <a:solidFill>
                  <a:schemeClr val="bg1"/>
                </a:solidFill>
              </a:rPr>
              <a:t> </a:t>
            </a:r>
            <a:r>
              <a:rPr lang="en-US" sz="1600">
                <a:solidFill>
                  <a:srgbClr val="FF0000"/>
                </a:solidFill>
                <a:hlinkClick r:id="rId3">
                  <a:extLst>
                    <a:ext uri="{A12FA001-AC4F-418D-AE19-62706E023703}">
                      <ahyp:hlinkClr xmlns:ahyp="http://schemas.microsoft.com/office/drawing/2018/hyperlinkcolor" val="tx"/>
                    </a:ext>
                  </a:extLst>
                </a:hlinkClick>
              </a:rPr>
              <a:t>docs.ctpx.secureworks.com</a:t>
            </a:r>
            <a:r>
              <a:rPr lang="en-US" sz="1600">
                <a:solidFill>
                  <a:srgbClr val="FF0000"/>
                </a:solidFill>
              </a:rPr>
              <a:t>. </a:t>
            </a:r>
            <a:r>
              <a:rPr lang="en-US"/>
              <a:t>This documentation site is kept up to date with all available integrations as well as the instructions and configurations needed to send data to XDR.</a:t>
            </a:r>
          </a:p>
          <a:p>
            <a:endParaRPr lang="en-US"/>
          </a:p>
          <a:p>
            <a:r>
              <a:rPr lang="en-US"/>
              <a:t>Footnotes: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you’d like to look under the hood a little more, our documentation site is accessible by going to docs.ctpx.secureworks.com. You can even see our development release notes going back to pre-launch from February 2019. The docs site also contains onboarding instructions, information about integrations, and even short videos and animations of product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For Reference: Recent Data Source Integration Launches and Release Dates: </a:t>
            </a:r>
          </a:p>
          <a:p>
            <a:pPr marL="0" marR="0" lvl="0" indent="0" algn="l" defTabSz="914400" rtl="0" eaLnBrk="1" fontAlgn="auto" latinLnBrk="0" hangingPunct="1">
              <a:lnSpc>
                <a:spcPts val="2400"/>
              </a:lnSpc>
              <a:spcBef>
                <a:spcPts val="0"/>
              </a:spcBef>
              <a:spcAft>
                <a:spcPts val="0"/>
              </a:spcAft>
              <a:buClrTx/>
              <a:buSzTx/>
              <a:buFontTx/>
              <a:buNone/>
              <a:tabLst/>
              <a:defRPr/>
            </a:pPr>
            <a:r>
              <a:rPr lang="en-US" sz="1000">
                <a:solidFill>
                  <a:srgbClr val="FFFFFF"/>
                </a:solidFill>
                <a:latin typeface="Arial" panose="020B0604020202020204"/>
              </a:rPr>
              <a:t>1. VMware Carbon Black Cloud Endpoint Standard | May 8, 2020 – FY21Q2</a:t>
            </a:r>
          </a:p>
          <a:p>
            <a:pPr marL="0" marR="0" lvl="0" indent="0" algn="l" defTabSz="914400" rtl="0" eaLnBrk="1" fontAlgn="auto" latinLnBrk="0" hangingPunct="1">
              <a:lnSpc>
                <a:spcPts val="2400"/>
              </a:lnSpc>
              <a:spcBef>
                <a:spcPts val="0"/>
              </a:spcBef>
              <a:spcAft>
                <a:spcPts val="0"/>
              </a:spcAft>
              <a:buClrTx/>
              <a:buSzTx/>
              <a:buFontTx/>
              <a:buNone/>
              <a:tabLst/>
              <a:defRPr/>
            </a:pPr>
            <a:r>
              <a:rPr lang="en-US" sz="1000" b="1" baseline="30000">
                <a:solidFill>
                  <a:srgbClr val="FFFFFF"/>
                </a:solidFill>
                <a:latin typeface="Arial" panose="020B0604020202020204"/>
              </a:rPr>
              <a:t>Yammer announcement</a:t>
            </a:r>
            <a:r>
              <a:rPr lang="en-US" sz="1000" b="0" baseline="30000">
                <a:solidFill>
                  <a:srgbClr val="FFFFFF"/>
                </a:solidFill>
                <a:latin typeface="Arial" panose="020B0604020202020204"/>
              </a:rPr>
              <a:t>:</a:t>
            </a:r>
            <a:r>
              <a:rPr lang="en-US" sz="1000" b="1" baseline="30000">
                <a:solidFill>
                  <a:srgbClr val="FFFFFF"/>
                </a:solidFill>
                <a:latin typeface="Arial" panose="020B0604020202020204"/>
              </a:rPr>
              <a:t> </a:t>
            </a:r>
            <a:r>
              <a:rPr lang="en-US" sz="1000" b="0" baseline="30000">
                <a:solidFill>
                  <a:srgbClr val="FFFFFF"/>
                </a:solidFill>
                <a:latin typeface="Arial" panose="020B0604020202020204"/>
              </a:rPr>
              <a:t>https://web.yammer.com/main/threads/eyJfdHlwZSI6IlRocmVhZCIsImlkIjoiNjcwODgwODk4MjkzNzYwIn0</a:t>
            </a:r>
          </a:p>
          <a:p>
            <a:pPr marL="0" marR="0" lvl="0" indent="0" algn="l" defTabSz="914400" rtl="0" eaLnBrk="1" fontAlgn="auto" latinLnBrk="0" hangingPunct="1">
              <a:lnSpc>
                <a:spcPts val="2400"/>
              </a:lnSpc>
              <a:spcBef>
                <a:spcPts val="0"/>
              </a:spcBef>
              <a:spcAft>
                <a:spcPts val="0"/>
              </a:spcAft>
              <a:buClrTx/>
              <a:buSzTx/>
              <a:buFontTx/>
              <a:buNone/>
              <a:tabLst/>
              <a:defRPr/>
            </a:pPr>
            <a:r>
              <a:rPr lang="en-US" sz="1000" b="1" baseline="30000">
                <a:solidFill>
                  <a:srgbClr val="FFFFFF"/>
                </a:solidFill>
                <a:latin typeface="Arial" panose="020B0604020202020204"/>
              </a:rPr>
              <a:t>Description</a:t>
            </a:r>
            <a:r>
              <a:rPr lang="en-US" sz="1000" baseline="30000">
                <a:solidFill>
                  <a:srgbClr val="FFFFFF"/>
                </a:solidFill>
                <a:latin typeface="Arial" panose="020B0604020202020204"/>
              </a:rPr>
              <a:t>: A comprehensive security solution providing NGAV security coverage, automated detection, and applied Red Cloak Advanced Analytics &amp; Threat Intelligence to provide customers with high-fidelity alerts that clearly inform and direct security specialists to suspicious activities.</a:t>
            </a:r>
          </a:p>
          <a:p>
            <a:pPr>
              <a:lnSpc>
                <a:spcPts val="2400"/>
              </a:lnSpc>
              <a:defRPr/>
            </a:pPr>
            <a:r>
              <a:rPr lang="en-US" sz="1000">
                <a:solidFill>
                  <a:srgbClr val="FFFFFF"/>
                </a:solidFill>
                <a:latin typeface="Arial" panose="020B0604020202020204"/>
              </a:rPr>
              <a:t>2. VMware Carbon Black Cloud Enterprise EDR | July 30, 2020 – FY21Q2 </a:t>
            </a:r>
          </a:p>
          <a:p>
            <a:pPr>
              <a:lnSpc>
                <a:spcPts val="2400"/>
              </a:lnSpc>
              <a:defRPr/>
            </a:pPr>
            <a:r>
              <a:rPr lang="en-US" sz="1000" b="1" kern="1200" baseline="30000">
                <a:solidFill>
                  <a:srgbClr val="FFFFFF"/>
                </a:solidFill>
                <a:latin typeface="Arial" panose="020B0604020202020204"/>
                <a:ea typeface="+mn-ea"/>
                <a:cs typeface="+mn-cs"/>
              </a:rPr>
              <a:t>Yammer announcement</a:t>
            </a:r>
            <a:r>
              <a:rPr lang="en-US" sz="1000" kern="1200" baseline="30000">
                <a:solidFill>
                  <a:srgbClr val="FFFFFF"/>
                </a:solidFill>
                <a:latin typeface="Arial" panose="020B0604020202020204"/>
                <a:ea typeface="+mn-ea"/>
                <a:cs typeface="+mn-cs"/>
              </a:rPr>
              <a:t>: https://web.yammer.com/main/threads/eyJfdHlwZSI6IlRocmVhZCIsImlkIjoiNzkxNTM0NTYzODY4NjcyIn0</a:t>
            </a:r>
          </a:p>
          <a:p>
            <a:pPr>
              <a:lnSpc>
                <a:spcPts val="2400"/>
              </a:lnSpc>
              <a:defRPr/>
            </a:pPr>
            <a:r>
              <a:rPr lang="en-US" sz="1000" b="1" kern="1200" baseline="30000">
                <a:solidFill>
                  <a:srgbClr val="FFFFFF"/>
                </a:solidFill>
                <a:latin typeface="Arial" panose="020B0604020202020204"/>
                <a:ea typeface="+mn-ea"/>
                <a:cs typeface="+mn-cs"/>
              </a:rPr>
              <a:t>Description</a:t>
            </a:r>
            <a:r>
              <a:rPr lang="en-US" sz="1000" kern="1200" baseline="30000">
                <a:solidFill>
                  <a:srgbClr val="FFFFFF"/>
                </a:solidFill>
                <a:latin typeface="Arial" panose="020B0604020202020204"/>
                <a:ea typeface="+mn-ea"/>
                <a:cs typeface="+mn-cs"/>
              </a:rPr>
              <a:t>: A comprehensive EDR solution providing unfiltered visibility, automated detection, and applied Red Cloak Detectors and Threat Intelligence to deliver comprehensive visibility for Security Operations Centers (SOCs).</a:t>
            </a:r>
          </a:p>
          <a:p>
            <a:pPr marL="0" marR="0" lvl="0" indent="0" algn="l" defTabSz="914400" rtl="0" eaLnBrk="1" fontAlgn="auto" latinLnBrk="0" hangingPunct="1">
              <a:lnSpc>
                <a:spcPts val="2400"/>
              </a:lnSpc>
              <a:spcBef>
                <a:spcPts val="0"/>
              </a:spcBef>
              <a:spcAft>
                <a:spcPts val="0"/>
              </a:spcAft>
              <a:buClrTx/>
              <a:buSzTx/>
              <a:buFontTx/>
              <a:buNone/>
              <a:tabLst/>
              <a:defRPr/>
            </a:pPr>
            <a:r>
              <a:rPr lang="en-US" sz="1000" kern="1200">
                <a:solidFill>
                  <a:srgbClr val="FFFFFF"/>
                </a:solidFill>
                <a:latin typeface="Arial" panose="020B0604020202020204"/>
                <a:ea typeface="+mn-ea"/>
                <a:cs typeface="+mn-cs"/>
              </a:rPr>
              <a:t>3. Microsoft Defender for Endpoint (previously Microsoft Defender ATP | Sept. XX, 2020</a:t>
            </a:r>
          </a:p>
          <a:p>
            <a:endParaRPr lang="en-US"/>
          </a:p>
        </p:txBody>
      </p:sp>
    </p:spTree>
    <p:extLst>
      <p:ext uri="{BB962C8B-B14F-4D97-AF65-F5344CB8AC3E}">
        <p14:creationId xmlns:p14="http://schemas.microsoft.com/office/powerpoint/2010/main" val="2030568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Secureworks Counter Threat Unit research team has been relentlessly monitoring the threat landscape since 1999. A critical fact is that Secureworks executes over 1,000 Incident Response engagements each year – which means that we see how the adversaries’ tactics, techniques, and procedures that successfully breach customer organizations evolve on a daily basis. </a:t>
            </a:r>
          </a:p>
          <a:p>
            <a:endParaRPr lang="en-US"/>
          </a:p>
          <a:p>
            <a:r>
              <a:rPr lang="en-US"/>
              <a:t>Threat Intelligence is critical. To detect and respond to advanced threats, </a:t>
            </a:r>
            <a:r>
              <a:rPr lang="en-US" b="1"/>
              <a:t>you have to know everything about how the adversary operates and what motivates them</a:t>
            </a:r>
            <a:r>
              <a:rPr lang="en-US"/>
              <a:t>. Without this </a:t>
            </a:r>
            <a:r>
              <a:rPr lang="en-US" b="1" u="sng"/>
              <a:t>DIVERSE</a:t>
            </a:r>
            <a:r>
              <a:rPr lang="en-US"/>
              <a:t> knowledge base, a security provider can only help address the symptoms of compromises and will fall short of addressing the root causes and preventing future damage.</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22</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059233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24</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33354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Arial" panose="020B0604020202020204" pitchFamily="34" charset="0"/>
                <a:ea typeface="SimSun"/>
                <a:cs typeface="Times New Roman"/>
              </a:rPr>
              <a:t>Up to 40 hours of remote incident response initiation is provided per year as part of MDR.  If your customer needs assistance beyond the 40 hours that come standard, custom solutions are available.  </a:t>
            </a:r>
            <a:endParaRPr lang="en-US"/>
          </a:p>
        </p:txBody>
      </p:sp>
    </p:spTree>
    <p:extLst>
      <p:ext uri="{BB962C8B-B14F-4D97-AF65-F5344CB8AC3E}">
        <p14:creationId xmlns:p14="http://schemas.microsoft.com/office/powerpoint/2010/main" val="152710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solidFill>
                  <a:srgbClr val="000000"/>
                </a:solidFill>
                <a:latin typeface="Arial" panose="020B0604020202020204" pitchFamily="34" charset="0"/>
                <a:ea typeface="SimSun"/>
                <a:cs typeface="Times New Roman"/>
              </a:rPr>
              <a:t>Our incident response team has a proven record of helping business of all sizes recover from a cyber event and can provide whatever assistance your customer needs.</a:t>
            </a:r>
          </a:p>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26</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39585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27</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403535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r>
              <a:rPr lang="en-US" sz="1100" b="1" kern="1200">
                <a:solidFill>
                  <a:schemeClr val="bg2"/>
                </a:solidFill>
                <a:effectLst/>
                <a:latin typeface="Arial" panose="020B0604020202020204" pitchFamily="34" charset="0"/>
                <a:ea typeface="+mn-ea"/>
                <a:cs typeface="+mn-cs"/>
              </a:rPr>
              <a:t>KNOW</a:t>
            </a:r>
            <a:endParaRPr lang="en-US" sz="1100" kern="1200">
              <a:solidFill>
                <a:schemeClr val="bg2"/>
              </a:solidFill>
              <a:effectLst/>
              <a:latin typeface="Arial" panose="020B0604020202020204" pitchFamily="34" charset="0"/>
              <a:ea typeface="+mn-ea"/>
              <a:cs typeface="+mn-cs"/>
            </a:endParaRPr>
          </a:p>
          <a:p>
            <a:pPr lvl="0" fontAlgn="ctr"/>
            <a:r>
              <a:rPr lang="en-US" sz="1100" b="1" kern="1200">
                <a:solidFill>
                  <a:schemeClr val="bg2"/>
                </a:solidFill>
                <a:effectLst/>
                <a:latin typeface="Arial" panose="020B0604020202020204" pitchFamily="34" charset="0"/>
                <a:ea typeface="+mn-ea"/>
                <a:cs typeface="+mn-cs"/>
              </a:rPr>
              <a:t>What</a:t>
            </a:r>
            <a:r>
              <a:rPr lang="en-US" sz="1100" kern="1200">
                <a:solidFill>
                  <a:schemeClr val="bg2"/>
                </a:solidFill>
                <a:effectLst/>
                <a:latin typeface="Arial" panose="020B0604020202020204" pitchFamily="34" charset="0"/>
                <a:ea typeface="+mn-ea"/>
                <a:cs typeface="+mn-cs"/>
              </a:rPr>
              <a:t> is the customer trying to achieve for both their IT department and their end users?</a:t>
            </a:r>
          </a:p>
          <a:p>
            <a:pPr lvl="0"/>
            <a:r>
              <a:rPr lang="en-US" sz="1100" b="1" kern="1200">
                <a:solidFill>
                  <a:schemeClr val="bg2"/>
                </a:solidFill>
                <a:effectLst/>
                <a:latin typeface="Arial" panose="020B0604020202020204" pitchFamily="34" charset="0"/>
                <a:ea typeface="+mn-ea"/>
                <a:cs typeface="+mn-cs"/>
              </a:rPr>
              <a:t>Who</a:t>
            </a:r>
            <a:r>
              <a:rPr lang="en-US" sz="1100" kern="1200">
                <a:solidFill>
                  <a:schemeClr val="bg2"/>
                </a:solidFill>
                <a:effectLst/>
                <a:latin typeface="Arial" panose="020B0604020202020204" pitchFamily="34" charset="0"/>
                <a:ea typeface="+mn-ea"/>
                <a:cs typeface="+mn-cs"/>
              </a:rPr>
              <a:t> are the internal stakeholders </a:t>
            </a:r>
            <a:r>
              <a:rPr lang="en-US" sz="1100" b="1" kern="1200">
                <a:solidFill>
                  <a:schemeClr val="bg2"/>
                </a:solidFill>
                <a:effectLst/>
                <a:latin typeface="Arial" panose="020B0604020202020204" pitchFamily="34" charset="0"/>
                <a:ea typeface="+mn-ea"/>
                <a:cs typeface="+mn-cs"/>
              </a:rPr>
              <a:t>(</a:t>
            </a:r>
            <a:r>
              <a:rPr lang="en-US" sz="1100" b="1" kern="1200" err="1">
                <a:solidFill>
                  <a:schemeClr val="bg2"/>
                </a:solidFill>
                <a:effectLst/>
                <a:latin typeface="Arial" panose="020B0604020202020204" pitchFamily="34" charset="0"/>
                <a:ea typeface="+mn-ea"/>
                <a:cs typeface="+mn-cs"/>
              </a:rPr>
              <a:t>ie</a:t>
            </a:r>
            <a:r>
              <a:rPr lang="en-US" sz="1100" b="1" kern="1200">
                <a:solidFill>
                  <a:schemeClr val="bg2"/>
                </a:solidFill>
                <a:effectLst/>
                <a:latin typeface="Arial" panose="020B0604020202020204" pitchFamily="34" charset="0"/>
                <a:ea typeface="+mn-ea"/>
                <a:cs typeface="+mn-cs"/>
              </a:rPr>
              <a:t>. influencers, decision makers, etc.) </a:t>
            </a:r>
            <a:r>
              <a:rPr lang="en-US" sz="1100" kern="1200">
                <a:solidFill>
                  <a:schemeClr val="bg2"/>
                </a:solidFill>
                <a:effectLst/>
                <a:latin typeface="Arial" panose="020B0604020202020204" pitchFamily="34" charset="0"/>
                <a:ea typeface="+mn-ea"/>
                <a:cs typeface="+mn-cs"/>
              </a:rPr>
              <a:t>and how far have they progressed on the discussions internally? </a:t>
            </a:r>
          </a:p>
          <a:p>
            <a:pPr lvl="0"/>
            <a:r>
              <a:rPr lang="en-US" sz="1100" b="1" kern="1200">
                <a:solidFill>
                  <a:schemeClr val="bg2"/>
                </a:solidFill>
                <a:effectLst/>
                <a:latin typeface="Arial" panose="020B0604020202020204" pitchFamily="34" charset="0"/>
                <a:ea typeface="+mn-ea"/>
                <a:cs typeface="+mn-cs"/>
              </a:rPr>
              <a:t>Where</a:t>
            </a:r>
            <a:r>
              <a:rPr lang="en-US" sz="1100" kern="1200">
                <a:solidFill>
                  <a:schemeClr val="bg2"/>
                </a:solidFill>
                <a:effectLst/>
                <a:latin typeface="Arial" panose="020B0604020202020204" pitchFamily="34" charset="0"/>
                <a:ea typeface="+mn-ea"/>
                <a:cs typeface="+mn-cs"/>
              </a:rPr>
              <a:t> is the customer at on their security journey?</a:t>
            </a:r>
          </a:p>
          <a:p>
            <a:pPr lvl="0"/>
            <a:endParaRPr lang="en-US" sz="1100" kern="1200">
              <a:solidFill>
                <a:schemeClr val="bg2"/>
              </a:solidFill>
              <a:effectLst/>
              <a:latin typeface="Arial" panose="020B0604020202020204" pitchFamily="34" charset="0"/>
              <a:ea typeface="+mn-ea"/>
              <a:cs typeface="+mn-cs"/>
            </a:endParaRPr>
          </a:p>
          <a:p>
            <a:r>
              <a:rPr lang="en-US" sz="1100" b="1" kern="1200">
                <a:solidFill>
                  <a:schemeClr val="bg2"/>
                </a:solidFill>
                <a:effectLst/>
                <a:latin typeface="Arial" panose="020B0604020202020204" pitchFamily="34" charset="0"/>
                <a:ea typeface="+mn-ea"/>
                <a:cs typeface="+mn-cs"/>
              </a:rPr>
              <a:t>ASK</a:t>
            </a:r>
            <a:endParaRPr lang="en-US" sz="1100" kern="1200">
              <a:solidFill>
                <a:schemeClr val="bg2"/>
              </a:solidFill>
              <a:effectLst/>
              <a:latin typeface="Arial" panose="020B0604020202020204" pitchFamily="34" charset="0"/>
              <a:ea typeface="+mn-ea"/>
              <a:cs typeface="+mn-cs"/>
            </a:endParaRP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What existing security products do you have in your environment, and does that include SIEM (</a:t>
            </a:r>
            <a:r>
              <a:rPr lang="en-US" sz="1100" b="0" i="0" kern="1200">
                <a:solidFill>
                  <a:schemeClr val="bg2"/>
                </a:solidFill>
                <a:effectLst/>
                <a:latin typeface="Arial" panose="020B0604020202020204" pitchFamily="34" charset="0"/>
                <a:ea typeface="+mn-ea"/>
                <a:cs typeface="+mn-cs"/>
              </a:rPr>
              <a:t>Security Information and Event Management)</a:t>
            </a:r>
            <a:r>
              <a:rPr lang="en-US" sz="1100">
                <a:solidFill>
                  <a:srgbClr val="FFFFFF"/>
                </a:solidFill>
              </a:rPr>
              <a:t> technology?</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How many different vendors comprise your security technology footprint?</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How well do those tools work together, and do they provide coordinated visibility across your entire environment (endpoint, network, cloud)?</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Do you have security resources available 24x7 who investigate alerts, and are they capable of performing investigations into the cause of alerts?</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What steps can your staff and/or technology take in order to respond to alerts?</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Do you use external threat intelligence feeds and, if so, how often are those feeds updated with information on advanced adversaries and emerging threats?</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Do you have incident response capabilities in-house, or do you have a retainer with an external IR provider?</a:t>
            </a:r>
          </a:p>
          <a:p>
            <a:pPr marL="171450" lvl="0" indent="-171450" fontAlgn="base">
              <a:lnSpc>
                <a:spcPct val="90000"/>
              </a:lnSpc>
              <a:spcBef>
                <a:spcPts val="500"/>
              </a:spcBef>
              <a:buClr>
                <a:srgbClr val="FFFFFF"/>
              </a:buClr>
              <a:buSzPct val="150000"/>
              <a:buFont typeface="Arial" panose="020B0604020202020204" pitchFamily="34" charset="0"/>
              <a:buChar char="•"/>
              <a:defRPr/>
            </a:pPr>
            <a:r>
              <a:rPr lang="en-US" sz="1100">
                <a:solidFill>
                  <a:srgbClr val="FFFFFF"/>
                </a:solidFill>
              </a:rPr>
              <a:t>What does your ideal security strategy include?</a:t>
            </a:r>
          </a:p>
          <a:p>
            <a:pPr lvl="0" fontAlgn="ctr"/>
            <a:endParaRPr lang="en-US" sz="1100" kern="1200">
              <a:solidFill>
                <a:schemeClr val="bg2"/>
              </a:solidFill>
              <a:effectLst/>
              <a:latin typeface="Arial" panose="020B0604020202020204" pitchFamily="34" charset="0"/>
              <a:ea typeface="+mn-ea"/>
              <a:cs typeface="+mn-cs"/>
            </a:endParaRPr>
          </a:p>
          <a:p>
            <a:r>
              <a:rPr lang="en-US" sz="1100" b="1" kern="1200">
                <a:solidFill>
                  <a:schemeClr val="bg2"/>
                </a:solidFill>
                <a:effectLst/>
                <a:latin typeface="Arial" panose="020B0604020202020204" pitchFamily="34" charset="0"/>
                <a:ea typeface="+mn-ea"/>
                <a:cs typeface="+mn-cs"/>
              </a:rPr>
              <a:t>LISTEN</a:t>
            </a:r>
            <a:endParaRPr lang="en-US" sz="1100" kern="1200">
              <a:solidFill>
                <a:schemeClr val="bg2"/>
              </a:solidFill>
              <a:effectLst/>
              <a:latin typeface="Arial" panose="020B0604020202020204" pitchFamily="34" charset="0"/>
              <a:ea typeface="+mn-ea"/>
              <a:cs typeface="+mn-cs"/>
            </a:endParaRPr>
          </a:p>
          <a:p>
            <a:pPr marL="171450" marR="0" lvl="0" indent="-171450" algn="l" defTabSz="685800" rtl="0" eaLnBrk="1" fontAlgn="base" latinLnBrk="0" hangingPunct="1">
              <a:lnSpc>
                <a:spcPct val="90000"/>
              </a:lnSpc>
              <a:spcBef>
                <a:spcPts val="600"/>
              </a:spcBef>
              <a:spcAft>
                <a:spcPts val="0"/>
              </a:spcAft>
              <a:buClr>
                <a:srgbClr val="FFFFFF"/>
              </a:buClr>
              <a:buSzPct val="150000"/>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We only have visibility into the security of our endpoints – not the rest of our environment</a:t>
            </a:r>
          </a:p>
          <a:p>
            <a:pPr marL="171450" indent="-171450" fontAlgn="base">
              <a:lnSpc>
                <a:spcPct val="90000"/>
              </a:lnSpc>
              <a:spcBef>
                <a:spcPts val="600"/>
              </a:spcBef>
              <a:buClr>
                <a:srgbClr val="FFFFFF"/>
              </a:buClr>
              <a:buSzPct val="150000"/>
              <a:buFont typeface="Arial" panose="020B0604020202020204" pitchFamily="34" charset="0"/>
              <a:buChar char="•"/>
              <a:defRPr/>
            </a:pPr>
            <a:r>
              <a:rPr lang="en-US" sz="1100">
                <a:solidFill>
                  <a:srgbClr val="FFFFFF"/>
                </a:solidFill>
              </a:rPr>
              <a:t>We can’t keep up with all the alerts we receive</a:t>
            </a:r>
          </a:p>
          <a:p>
            <a:pPr marL="171450" indent="-171450" fontAlgn="base">
              <a:lnSpc>
                <a:spcPct val="90000"/>
              </a:lnSpc>
              <a:spcBef>
                <a:spcPts val="600"/>
              </a:spcBef>
              <a:buClr>
                <a:srgbClr val="FFFFFF"/>
              </a:buClr>
              <a:buSzPct val="150000"/>
              <a:buFont typeface="Arial" panose="020B0604020202020204" pitchFamily="34" charset="0"/>
              <a:buChar char="•"/>
              <a:defRPr/>
            </a:pPr>
            <a:r>
              <a:rPr lang="en-US" sz="1100">
                <a:solidFill>
                  <a:srgbClr val="FFFFFF"/>
                </a:solidFill>
              </a:rPr>
              <a:t>We can’t afford to hire security experts</a:t>
            </a:r>
          </a:p>
          <a:p>
            <a:pPr marL="171450" marR="0" lvl="0" indent="-171450" algn="l" defTabSz="685800" rtl="0" eaLnBrk="1" fontAlgn="base" latinLnBrk="0" hangingPunct="1">
              <a:lnSpc>
                <a:spcPct val="90000"/>
              </a:lnSpc>
              <a:spcBef>
                <a:spcPts val="600"/>
              </a:spcBef>
              <a:spcAft>
                <a:spcPts val="0"/>
              </a:spcAft>
              <a:buClr>
                <a:srgbClr val="FFFFFF"/>
              </a:buClr>
              <a:buSzPct val="150000"/>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We want a single point of contact and accountability</a:t>
            </a:r>
          </a:p>
          <a:p>
            <a:pPr marL="171450" marR="0" lvl="0" indent="-171450" algn="l" defTabSz="685800" rtl="0" eaLnBrk="1" fontAlgn="base" latinLnBrk="0" hangingPunct="1">
              <a:lnSpc>
                <a:spcPct val="90000"/>
              </a:lnSpc>
              <a:spcBef>
                <a:spcPts val="600"/>
              </a:spcBef>
              <a:spcAft>
                <a:spcPts val="0"/>
              </a:spcAft>
              <a:buClr>
                <a:srgbClr val="FFFFFF"/>
              </a:buClr>
              <a:buSzPct val="150000"/>
              <a:buFont typeface="Arial" panose="020B0604020202020204" pitchFamily="34" charset="0"/>
              <a:buChar char="•"/>
              <a:tabLst/>
              <a:defRPr/>
            </a:pPr>
            <a:r>
              <a:rPr kumimoji="0" lang="en-US" sz="1100" b="0" i="0" u="none" strike="noStrike" kern="1200" cap="none" spc="0" normalizeH="0" baseline="0" noProof="0">
                <a:ln>
                  <a:noFill/>
                </a:ln>
                <a:solidFill>
                  <a:srgbClr val="FFFFFF"/>
                </a:solidFill>
                <a:effectLst/>
                <a:uLnTx/>
                <a:uFillTx/>
                <a:latin typeface="Arial"/>
                <a:ea typeface="+mn-ea"/>
                <a:cs typeface="+mn-cs"/>
              </a:rPr>
              <a:t>We’re looking for ways to better predict IT budget needs</a:t>
            </a:r>
          </a:p>
          <a:p>
            <a:pPr lvl="0" fontAlgn="ctr"/>
            <a:endParaRPr lang="en-US" sz="1100" kern="1200">
              <a:solidFill>
                <a:schemeClr val="bg2"/>
              </a:solidFill>
              <a:effectLst/>
              <a:latin typeface="Arial" panose="020B0604020202020204" pitchFamily="34" charset="0"/>
              <a:ea typeface="+mn-ea"/>
              <a:cs typeface="+mn-cs"/>
            </a:endParaRPr>
          </a:p>
          <a:p>
            <a:pPr lvl="0"/>
            <a:endParaRPr lang="en-US" sz="1100" kern="1200">
              <a:solidFill>
                <a:schemeClr val="bg2"/>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a:xfrm>
            <a:off x="6321287" y="9074426"/>
            <a:ext cx="668462" cy="213162"/>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04BB6B-BEDE-48E4-970F-8DFC0D4B5AE7}" type="slidenum">
              <a:rPr kumimoji="0" lang="en-US" sz="2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050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84175"/>
            <a:ext cx="6991350"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61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84175"/>
            <a:ext cx="6991350"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8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84175"/>
            <a:ext cx="6991350" cy="3932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26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28237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34</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349662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1100" kern="1200">
                <a:solidFill>
                  <a:schemeClr val="bg2"/>
                </a:solidFill>
                <a:effectLst/>
                <a:latin typeface="Arial" panose="020B0604020202020204" pitchFamily="34" charset="0"/>
                <a:ea typeface="+mn-ea"/>
                <a:cs typeface="+mn-cs"/>
              </a:rPr>
              <a:t>We are unable to sell to customers headquartered in Japan or with significant endpoint coverage in Japan for the following reasons:</a:t>
            </a:r>
          </a:p>
          <a:p>
            <a:r>
              <a:rPr lang="en-US" sz="1100" kern="1200">
                <a:solidFill>
                  <a:schemeClr val="bg2"/>
                </a:solidFill>
                <a:effectLst/>
                <a:latin typeface="Arial" panose="020B0604020202020204" pitchFamily="34" charset="0"/>
                <a:ea typeface="+mn-ea"/>
                <a:cs typeface="+mn-cs"/>
              </a:rPr>
              <a:t>-Widespread customer preference for local data residency</a:t>
            </a:r>
          </a:p>
          <a:p>
            <a:r>
              <a:rPr lang="en-US" sz="1100" kern="1200">
                <a:solidFill>
                  <a:schemeClr val="bg2"/>
                </a:solidFill>
                <a:effectLst/>
                <a:latin typeface="Arial" panose="020B0604020202020204" pitchFamily="34" charset="0"/>
                <a:ea typeface="+mn-ea"/>
                <a:cs typeface="+mn-cs"/>
              </a:rPr>
              <a:t>-Widespread customer preference for a SOC in country</a:t>
            </a:r>
          </a:p>
          <a:p>
            <a:r>
              <a:rPr lang="en-US" sz="1100" kern="1200">
                <a:solidFill>
                  <a:schemeClr val="bg2"/>
                </a:solidFill>
                <a:effectLst/>
                <a:latin typeface="Arial" panose="020B0604020202020204" pitchFamily="34" charset="0"/>
                <a:ea typeface="+mn-ea"/>
                <a:cs typeface="+mn-cs"/>
              </a:rPr>
              <a:t>-Some of our detectors rely on strings and thus if logs are in Japanese characters there is slightly lower efficacy</a:t>
            </a:r>
          </a:p>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35</a:t>
            </a:fld>
            <a:endParaRPr kumimoji="0" lang="en-US"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3576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36</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404681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063">
              <a:defRPr/>
            </a:pPr>
            <a:r>
              <a:rPr lang="en-US" sz="1100">
                <a:solidFill>
                  <a:schemeClr val="tx1">
                    <a:lumMod val="75000"/>
                  </a:schemeClr>
                </a:solidFill>
              </a:rPr>
              <a:t>Protecting your environment is foundational to an organization's security posture. Think about it like the locks you have on the doors and windows in your home. </a:t>
            </a:r>
          </a:p>
          <a:p>
            <a:pPr lvl="0" defTabSz="914063">
              <a:defRPr/>
            </a:pPr>
            <a:r>
              <a:rPr lang="en-US" sz="1100">
                <a:solidFill>
                  <a:schemeClr val="tx1">
                    <a:lumMod val="75000"/>
                  </a:schemeClr>
                </a:solidFill>
              </a:rPr>
              <a:t> </a:t>
            </a:r>
          </a:p>
          <a:p>
            <a:pPr lvl="0" defTabSz="914063">
              <a:defRPr/>
            </a:pPr>
            <a:r>
              <a:rPr lang="en-US" sz="1100">
                <a:solidFill>
                  <a:schemeClr val="tx1">
                    <a:lumMod val="75000"/>
                  </a:schemeClr>
                </a:solidFill>
              </a:rPr>
              <a:t>Once you’ve secured your home with locks, the next step is detecting and responding to intruders. Locks can be broken or bypassed, windows can be broken, etc. That’s why many organizations have, in addition to a locks on doors and windows, video surveillance and security agents as well.  </a:t>
            </a:r>
          </a:p>
          <a:p>
            <a:pPr lvl="0" defTabSz="914063">
              <a:defRPr/>
            </a:pPr>
            <a:endParaRPr lang="en-US" sz="1100">
              <a:solidFill>
                <a:schemeClr val="tx1">
                  <a:lumMod val="75000"/>
                </a:schemeClr>
              </a:solidFill>
            </a:endParaRPr>
          </a:p>
          <a:p>
            <a:pPr defTabSz="914063">
              <a:defRPr/>
            </a:pPr>
            <a:r>
              <a:rPr lang="en-US" sz="1100">
                <a:solidFill>
                  <a:schemeClr val="tx1">
                    <a:lumMod val="75000"/>
                  </a:schemeClr>
                </a:solidFill>
              </a:rPr>
              <a:t>Even with video surveillance, It can be challenging to keep up with all the alerts to know which ones should be investigated.  You have to check each one to know if it’s a real threat vs. just a delivery driver or the neighbor’s cat.  </a:t>
            </a:r>
          </a:p>
          <a:p>
            <a:pPr defTabSz="914063">
              <a:defRPr/>
            </a:pPr>
            <a:endParaRPr lang="en-US" sz="1100">
              <a:solidFill>
                <a:schemeClr val="tx1">
                  <a:lumMod val="75000"/>
                </a:schemeClr>
              </a:solidFill>
            </a:endParaRPr>
          </a:p>
          <a:p>
            <a:pPr lvl="0" defTabSz="914063">
              <a:defRPr/>
            </a:pPr>
            <a:r>
              <a:rPr lang="en-US" sz="1100">
                <a:solidFill>
                  <a:schemeClr val="tx1">
                    <a:lumMod val="75000"/>
                  </a:schemeClr>
                </a:solidFill>
              </a:rPr>
              <a:t>Our Managed Detection and Response service is like having your house monitored by a security company who reviews the video surveillance notifications 24x7 to quickly determine which ones are cause for concern.  In addition, we also reviews trends, similar to neighborhood notifications, to stay aware of potential threats.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DEEB71-191F-4DA4-B2DC-7E116EA10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30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5386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136022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lvl="0">
              <a:lnSpc>
                <a:spcPct val="107000"/>
              </a:lnSpc>
            </a:pPr>
            <a:r>
              <a:rPr lang="en-US" sz="1000">
                <a:solidFill>
                  <a:srgbClr val="000000"/>
                </a:solidFill>
                <a:ea typeface="SimSun" panose="02010600030101010101" pitchFamily="2" charset="-122"/>
                <a:cs typeface="Times New Roman" panose="02020603050405020304" pitchFamily="18" charset="0"/>
              </a:rPr>
              <a:t>“The more you sell, the more you earn.”</a:t>
            </a:r>
            <a:endParaRPr lang="en-US" sz="100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pPr>
            <a:r>
              <a:rPr lang="en-US" sz="1000" b="1">
                <a:solidFill>
                  <a:srgbClr val="000000"/>
                </a:solidFill>
                <a:ea typeface="SimSun" panose="02010600030101010101" pitchFamily="2" charset="-122"/>
                <a:cs typeface="Times New Roman" panose="02020603050405020304" pitchFamily="18" charset="0"/>
              </a:rPr>
              <a:t> </a:t>
            </a:r>
            <a:endParaRPr lang="en-US" sz="100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Aft>
                <a:spcPts val="800"/>
              </a:spcAft>
            </a:pPr>
            <a:r>
              <a:rPr lang="en-US" sz="1000">
                <a:solidFill>
                  <a:srgbClr val="000000"/>
                </a:solidFill>
                <a:ea typeface="SimSun" panose="02010600030101010101" pitchFamily="2" charset="-122"/>
                <a:cs typeface="Times New Roman" panose="02020603050405020304" pitchFamily="18" charset="0"/>
              </a:rPr>
              <a:t>The Dell Technologies Services rebate program expands on our ongoing objective to provide partners with a simple, predictable and profitable channel program.</a:t>
            </a:r>
            <a:endParaRPr lang="en-US" sz="100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07000"/>
              </a:lnSpc>
              <a:spcAft>
                <a:spcPts val="800"/>
              </a:spcAft>
            </a:pPr>
            <a:r>
              <a:rPr lang="en-US" sz="1000">
                <a:solidFill>
                  <a:srgbClr val="000000"/>
                </a:solidFill>
              </a:rPr>
              <a:t>When you resell our broad portfolio of services, you can earn generous rebates on purchases direct from us and through distribution while providing complete customer solutions.</a:t>
            </a:r>
            <a:endParaRPr lang="en-US" sz="1000">
              <a:solidFill>
                <a:srgbClr val="000000"/>
              </a:solidFill>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endParaRPr lang="en-US" sz="1200" b="1">
              <a:effectLst/>
              <a:latin typeface="Arial" panose="020B0604020202020204" pitchFamily="34" charset="0"/>
              <a:ea typeface="SimSun" panose="02010600030101010101" pitchFamily="2" charset="-122"/>
              <a:cs typeface="Times New Roman" panose="02020603050405020304" pitchFamily="18" charset="0"/>
            </a:endParaRPr>
          </a:p>
          <a:p>
            <a:endParaRPr lang="en-US"/>
          </a:p>
        </p:txBody>
      </p:sp>
    </p:spTree>
    <p:extLst>
      <p:ext uri="{BB962C8B-B14F-4D97-AF65-F5344CB8AC3E}">
        <p14:creationId xmlns:p14="http://schemas.microsoft.com/office/powerpoint/2010/main" val="365665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84175"/>
            <a:ext cx="6040438" cy="3398838"/>
          </a:xfrm>
        </p:spPr>
      </p:sp>
      <p:sp>
        <p:nvSpPr>
          <p:cNvPr id="3" name="Notes Placeholder 2"/>
          <p:cNvSpPr>
            <a:spLocks noGrp="1"/>
          </p:cNvSpPr>
          <p:nvPr>
            <p:ph type="body" idx="1"/>
          </p:nvPr>
        </p:nvSpPr>
        <p:spPr/>
        <p:txBody>
          <a:bodyPr/>
          <a:lstStyle/>
          <a:p>
            <a:pPr defTabSz="914400" eaLnBrk="0" fontAlgn="base" hangingPunct="0">
              <a:buSzPts val="1200"/>
              <a:tabLst>
                <a:tab pos="457200" algn="l"/>
              </a:tabLst>
              <a:defRPr/>
            </a:pPr>
            <a:r>
              <a:rPr lang="en-US" sz="1000">
                <a:solidFill>
                  <a:srgbClr val="000000"/>
                </a:solidFill>
                <a:highlight>
                  <a:srgbClr val="EEEEEE"/>
                </a:highlight>
                <a:ea typeface="Museo Sans For Dell"/>
              </a:rPr>
              <a:t>Here’s an example of the rebate percentage available for other services like consulting, deployment and education.</a:t>
            </a:r>
          </a:p>
          <a:p>
            <a:pPr marL="0" marR="0" lvl="0" indent="0" algn="l" defTabSz="914400" rtl="0" eaLnBrk="0" fontAlgn="base" latinLnBrk="0" hangingPunct="0">
              <a:lnSpc>
                <a:spcPct val="100000"/>
              </a:lnSpc>
              <a:spcBef>
                <a:spcPts val="0"/>
              </a:spcBef>
              <a:spcAft>
                <a:spcPts val="0"/>
              </a:spcAft>
              <a:buClrTx/>
              <a:buSzPts val="1200"/>
              <a:buFontTx/>
              <a:buNone/>
              <a:tabLst>
                <a:tab pos="457200" algn="l"/>
              </a:tabLst>
              <a:defRPr/>
            </a:pPr>
            <a:endParaRPr lang="en-US" sz="1000" b="1">
              <a:solidFill>
                <a:srgbClr val="000000"/>
              </a:solidFill>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Pts val="1200"/>
              <a:buFontTx/>
              <a:buNone/>
              <a:tabLst>
                <a:tab pos="457200" algn="l"/>
              </a:tabLst>
              <a:defRPr/>
            </a:pPr>
            <a:r>
              <a:rPr kumimoji="0" lang="en-US" sz="1000" b="1"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Services rebate opportunities:</a:t>
            </a:r>
          </a:p>
          <a:p>
            <a:pPr marL="342900" marR="0" lvl="0" indent="-342900" algn="l" defTabSz="914400" rtl="0" eaLnBrk="0" fontAlgn="base" latinLnBrk="0" hangingPunct="0">
              <a:lnSpc>
                <a:spcPct val="100000"/>
              </a:lnSpc>
              <a:spcBef>
                <a:spcPts val="0"/>
              </a:spcBef>
              <a:spcAft>
                <a:spcPts val="0"/>
              </a:spcAft>
              <a:buClrTx/>
              <a:buSzPts val="1200"/>
              <a:buFont typeface="Symbol" panose="05050102010706020507" pitchFamily="18" charset="2"/>
              <a:buChar char=""/>
              <a:tabLst>
                <a:tab pos="457200" algn="l"/>
              </a:tabLst>
              <a:defRPr/>
            </a:pPr>
            <a:endPar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endParaRPr>
          </a:p>
          <a:p>
            <a:pPr lvl="0">
              <a:lnSpc>
                <a:spcPct val="110000"/>
              </a:lnSpc>
            </a:pPr>
            <a:r>
              <a:rPr lang="en-US" sz="1000">
                <a:solidFill>
                  <a:srgbClr val="000000"/>
                </a:solidFill>
                <a:ea typeface="SimSun" panose="02010600030101010101" pitchFamily="2" charset="-122"/>
                <a:cs typeface="Times New Roman" panose="02020603050405020304" pitchFamily="18" charset="0"/>
              </a:rPr>
              <a:t>(USA example)</a:t>
            </a:r>
            <a:endPar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ts val="0"/>
              </a:spcBef>
              <a:spcAft>
                <a:spcPts val="0"/>
              </a:spcAft>
              <a:buClrTx/>
              <a:buSzPts val="1200"/>
              <a:buFont typeface="Symbol" panose="05050102010706020507" pitchFamily="18" charset="2"/>
              <a:buChar char=""/>
              <a:tabLst>
                <a:tab pos="457200" algn="l"/>
              </a:tabLst>
              <a:defRPr/>
            </a:pPr>
            <a:r>
              <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Sell </a:t>
            </a:r>
            <a:r>
              <a:rPr kumimoji="0" lang="en-US" sz="1000" b="0" i="1"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other</a:t>
            </a:r>
            <a:r>
              <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 eligible Dell Technologies Services offerings, including Deployment, Consulting, Residency, Service Cards and more to earn rebates based on </a:t>
            </a:r>
            <a:r>
              <a:rPr kumimoji="0" lang="en-US" sz="1000" b="1" i="1"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services</a:t>
            </a:r>
            <a:r>
              <a:rPr kumimoji="0" lang="en-US" sz="1000" b="1"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 revenue</a:t>
            </a:r>
            <a:r>
              <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a:t>
            </a:r>
            <a:endParaRPr kumimoji="0" lang="en-US" sz="1000" b="0" i="0" u="none" strike="noStrike" kern="1200" cap="none" spc="0" normalizeH="0" baseline="0" noProof="0">
              <a:ln>
                <a:noFill/>
              </a:ln>
              <a:solidFill>
                <a:srgbClr val="000000"/>
              </a:solidFill>
              <a:effectLst/>
              <a:uLnTx/>
              <a:uFillTx/>
              <a:latin typeface="+mn-lt"/>
            </a:endParaRPr>
          </a:p>
          <a:p>
            <a:pPr marL="0" marR="0" lvl="0" indent="0" algn="l" defTabSz="914400" rtl="0" eaLnBrk="0" fontAlgn="base" latinLnBrk="0" hangingPunct="0">
              <a:lnSpc>
                <a:spcPct val="100000"/>
              </a:lnSpc>
              <a:spcBef>
                <a:spcPts val="0"/>
              </a:spcBef>
              <a:spcAft>
                <a:spcPts val="0"/>
              </a:spcAft>
              <a:buClrTx/>
              <a:buSzPts val="1200"/>
              <a:buFontTx/>
              <a:buNone/>
              <a:tabLst>
                <a:tab pos="457200" algn="l"/>
              </a:tabLst>
              <a:defRPr/>
            </a:pPr>
            <a:endPar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endParaRPr>
          </a:p>
          <a:p>
            <a:pPr marL="738188" marR="0" lvl="1" indent="-342900" algn="l" defTabSz="914400" rtl="0" eaLnBrk="0" fontAlgn="base" latinLnBrk="0" hangingPunct="0">
              <a:lnSpc>
                <a:spcPct val="100000"/>
              </a:lnSpc>
              <a:spcBef>
                <a:spcPts val="0"/>
              </a:spcBef>
              <a:spcAft>
                <a:spcPts val="0"/>
              </a:spcAft>
              <a:buClrTx/>
              <a:buSzPts val="1200"/>
              <a:buFont typeface="Symbol" panose="05050102010706020507" pitchFamily="18" charset="2"/>
              <a:buChar char=""/>
              <a:tabLst>
                <a:tab pos="457200" algn="l"/>
              </a:tabLst>
              <a:defRPr/>
            </a:pPr>
            <a:r>
              <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Solution Providers can earn 3.5% </a:t>
            </a:r>
          </a:p>
          <a:p>
            <a:pPr marL="738188" marR="0" lvl="1" indent="-342900" algn="l" defTabSz="914400" rtl="0" eaLnBrk="0" fontAlgn="base" latinLnBrk="0" hangingPunct="0">
              <a:lnSpc>
                <a:spcPct val="100000"/>
              </a:lnSpc>
              <a:spcBef>
                <a:spcPts val="0"/>
              </a:spcBef>
              <a:spcAft>
                <a:spcPts val="0"/>
              </a:spcAft>
              <a:buClrTx/>
              <a:buSzPts val="1200"/>
              <a:buFont typeface="Symbol" panose="05050102010706020507" pitchFamily="18" charset="2"/>
              <a:buChar char=""/>
              <a:tabLst>
                <a:tab pos="457200" algn="l"/>
              </a:tabLst>
              <a:defRPr/>
            </a:pPr>
            <a:r>
              <a:rPr kumimoji="0" lang="en-US" sz="1000"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rPr>
              <a:t>A list of eligible services is included later in this presentation. </a:t>
            </a:r>
          </a:p>
          <a:p>
            <a:pPr marL="0" marR="0" lvl="0" indent="0" algn="l" defTabSz="914400" rtl="0" eaLnBrk="0" fontAlgn="base" latinLnBrk="0" hangingPunct="0">
              <a:lnSpc>
                <a:spcPct val="100000"/>
              </a:lnSpc>
              <a:spcBef>
                <a:spcPts val="0"/>
              </a:spcBef>
              <a:spcAft>
                <a:spcPts val="0"/>
              </a:spcAft>
              <a:buClrTx/>
              <a:buSzPts val="1200"/>
              <a:buFontTx/>
              <a:buNone/>
              <a:tabLst>
                <a:tab pos="457200" algn="l"/>
              </a:tabLst>
              <a:defRPr/>
            </a:pPr>
            <a:endParaRPr kumimoji="0" lang="en-US" b="0" i="0" u="none" strike="noStrike" kern="120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72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A04BB6B-BEDE-48E4-970F-8DFC0D4B5AE7}" type="slidenum">
              <a:rPr kumimoji="0" lang="en-US" sz="1350" b="0" i="0" u="none" strike="noStrike" kern="1200" cap="none" spc="0" normalizeH="0" baseline="0" noProof="0" smtClean="0">
                <a:ln>
                  <a:noFill/>
                </a:ln>
                <a:solidFill>
                  <a:srgbClr val="444444"/>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a:t>
            </a:fld>
            <a:endParaRPr kumimoji="0" lang="en-US" sz="1350" b="0" i="0" u="none" strike="noStrike" kern="1200" cap="none" spc="0" normalizeH="0" baseline="0" noProof="0">
              <a:ln>
                <a:noFill/>
              </a:ln>
              <a:solidFill>
                <a:srgbClr val="444444"/>
              </a:solidFill>
              <a:effectLst/>
              <a:uLnTx/>
              <a:uFillTx/>
              <a:latin typeface="Arial"/>
              <a:ea typeface="+mn-ea"/>
              <a:cs typeface="+mn-cs"/>
            </a:endParaRPr>
          </a:p>
        </p:txBody>
      </p:sp>
    </p:spTree>
    <p:extLst>
      <p:ext uri="{BB962C8B-B14F-4D97-AF65-F5344CB8AC3E}">
        <p14:creationId xmlns:p14="http://schemas.microsoft.com/office/powerpoint/2010/main" val="133411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9" name="Picture 8" descr="Dell Technologies logo">
            <a:extLst>
              <a:ext uri="{FF2B5EF4-FFF2-40B4-BE49-F238E27FC236}">
                <a16:creationId xmlns:a16="http://schemas.microsoft.com/office/drawing/2014/main" id="{8A49A41B-9CF1-4CD6-B1E3-F736C63833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11668" y="5831699"/>
            <a:ext cx="3608832" cy="469148"/>
          </a:xfrm>
          <a:prstGeom prst="rect">
            <a:avLst/>
          </a:prstGeom>
        </p:spPr>
      </p:pic>
    </p:spTree>
    <p:extLst>
      <p:ext uri="{BB962C8B-B14F-4D97-AF65-F5344CB8AC3E}">
        <p14:creationId xmlns:p14="http://schemas.microsoft.com/office/powerpoint/2010/main" val="31226611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81000" y="83820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155044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581A0B27-D926-4CAC-B415-4BC34D0A7305}"/>
              </a:ext>
            </a:extLst>
          </p:cNvPr>
          <p:cNvPicPr>
            <a:picLocks noChangeAspect="1"/>
          </p:cNvPicPr>
          <p:nvPr userDrawn="1"/>
        </p:nvPicPr>
        <p:blipFill>
          <a:blip r:embed="rId2"/>
          <a:stretch>
            <a:fillRect/>
          </a:stretch>
        </p:blipFill>
        <p:spPr>
          <a:xfrm>
            <a:off x="10359213" y="6282622"/>
            <a:ext cx="1638300" cy="409575"/>
          </a:xfrm>
          <a:prstGeom prst="rect">
            <a:avLst/>
          </a:prstGeom>
        </p:spPr>
      </p:pic>
      <p:pic>
        <p:nvPicPr>
          <p:cNvPr id="5" name="Picture 4">
            <a:extLst>
              <a:ext uri="{FF2B5EF4-FFF2-40B4-BE49-F238E27FC236}">
                <a16:creationId xmlns:a16="http://schemas.microsoft.com/office/drawing/2014/main" id="{248AE73C-84D4-4231-ABD1-B8A1F585632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9374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D0B7E-F7BA-4291-A527-8A3C06083179}"/>
              </a:ext>
            </a:extLst>
          </p:cNvPr>
          <p:cNvSpPr/>
          <p:nvPr userDrawn="1"/>
        </p:nvSpPr>
        <p:spPr>
          <a:xfrm>
            <a:off x="0" y="0"/>
            <a:ext cx="12192000" cy="30480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6" name="Title 1">
            <a:extLst>
              <a:ext uri="{FF2B5EF4-FFF2-40B4-BE49-F238E27FC236}">
                <a16:creationId xmlns:a16="http://schemas.microsoft.com/office/drawing/2014/main" id="{5F21393B-A2F2-42AE-80BC-E986C0195776}"/>
              </a:ext>
            </a:extLst>
          </p:cNvPr>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B9117328-7AB4-4F36-B176-DFDA07A7AC2E}"/>
              </a:ext>
            </a:extLst>
          </p:cNvPr>
          <p:cNvPicPr>
            <a:picLocks noChangeAspect="1"/>
          </p:cNvPicPr>
          <p:nvPr userDrawn="1"/>
        </p:nvPicPr>
        <p:blipFill>
          <a:blip r:embed="rId2"/>
          <a:stretch>
            <a:fillRect/>
          </a:stretch>
        </p:blipFill>
        <p:spPr>
          <a:xfrm>
            <a:off x="10359212" y="6448425"/>
            <a:ext cx="1638300" cy="409575"/>
          </a:xfrm>
          <a:prstGeom prst="rect">
            <a:avLst/>
          </a:prstGeom>
        </p:spPr>
      </p:pic>
      <p:pic>
        <p:nvPicPr>
          <p:cNvPr id="7" name="Picture 6">
            <a:extLst>
              <a:ext uri="{FF2B5EF4-FFF2-40B4-BE49-F238E27FC236}">
                <a16:creationId xmlns:a16="http://schemas.microsoft.com/office/drawing/2014/main" id="{BBE205AE-9195-4ADB-B368-4AB9B396413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62701608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D0B7E-F7BA-4291-A527-8A3C06083179}"/>
              </a:ext>
            </a:extLst>
          </p:cNvPr>
          <p:cNvSpPr/>
          <p:nvPr userDrawn="1"/>
        </p:nvSpPr>
        <p:spPr>
          <a:xfrm>
            <a:off x="0" y="0"/>
            <a:ext cx="12192000" cy="1697501"/>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6" name="Title 1">
            <a:extLst>
              <a:ext uri="{FF2B5EF4-FFF2-40B4-BE49-F238E27FC236}">
                <a16:creationId xmlns:a16="http://schemas.microsoft.com/office/drawing/2014/main" id="{5F21393B-A2F2-42AE-80BC-E986C0195776}"/>
              </a:ext>
            </a:extLst>
          </p:cNvPr>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7346F06D-BB43-47B9-83CE-6E8D9D893151}"/>
              </a:ext>
            </a:extLst>
          </p:cNvPr>
          <p:cNvPicPr>
            <a:picLocks noChangeAspect="1"/>
          </p:cNvPicPr>
          <p:nvPr userDrawn="1"/>
        </p:nvPicPr>
        <p:blipFill>
          <a:blip r:embed="rId2"/>
          <a:stretch>
            <a:fillRect/>
          </a:stretch>
        </p:blipFill>
        <p:spPr>
          <a:xfrm>
            <a:off x="10263520" y="6348412"/>
            <a:ext cx="1638300" cy="409575"/>
          </a:xfrm>
          <a:prstGeom prst="rect">
            <a:avLst/>
          </a:prstGeom>
        </p:spPr>
      </p:pic>
      <p:pic>
        <p:nvPicPr>
          <p:cNvPr id="7" name="Picture 6">
            <a:extLst>
              <a:ext uri="{FF2B5EF4-FFF2-40B4-BE49-F238E27FC236}">
                <a16:creationId xmlns:a16="http://schemas.microsoft.com/office/drawing/2014/main" id="{9CC9CE9C-5BE1-4A53-AD6D-E5FC8EBBE66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257275123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884801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611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76030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171281743"/>
      </p:ext>
    </p:extLst>
  </p:cSld>
  <p:clrMapOvr>
    <a:masterClrMapping/>
  </p:clrMapOvr>
  <p:extLst>
    <p:ext uri="{DCECCB84-F9BA-43D5-87BE-67443E8EF086}">
      <p15:sldGuideLst xmlns:p15="http://schemas.microsoft.com/office/powerpoint/2012/main">
        <p15:guide id="1" orient="horz" pos="4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Subtitle Gr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265A3-40CC-4968-A85A-86344A7082EA}"/>
              </a:ext>
            </a:extLst>
          </p:cNvPr>
          <p:cNvSpPr/>
          <p:nvPr userDrawn="1"/>
        </p:nvSpPr>
        <p:spPr>
          <a:xfrm>
            <a:off x="0" y="0"/>
            <a:ext cx="12192000" cy="6867005"/>
          </a:xfrm>
          <a:prstGeom prst="rect">
            <a:avLst/>
          </a:prstGeom>
          <a:gradFill flip="none" rotWithShape="1">
            <a:gsLst>
              <a:gs pos="0">
                <a:srgbClr val="001942"/>
              </a:gs>
              <a:gs pos="50000">
                <a:schemeClr val="bg1">
                  <a:shade val="67500"/>
                  <a:satMod val="115000"/>
                </a:schemeClr>
              </a:gs>
              <a:gs pos="100000">
                <a:schemeClr val="bg1"/>
              </a:gs>
            </a:gsLst>
            <a:lin ang="27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81000" y="9144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accent6"/>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l" descr="                              Dell - Internal Use - Confidential&#10;">
            <a:extLst>
              <a:ext uri="{FF2B5EF4-FFF2-40B4-BE49-F238E27FC236}">
                <a16:creationId xmlns:a16="http://schemas.microsoft.com/office/drawing/2014/main" id="{F66E07CD-0782-4980-ACB8-8FA4EF656C8B}"/>
              </a:ext>
            </a:extLst>
          </p:cNvPr>
          <p:cNvSpPr txBox="1"/>
          <p:nvPr userDrawn="1"/>
        </p:nvSpPr>
        <p:spPr>
          <a:xfrm>
            <a:off x="5163792" y="6654875"/>
            <a:ext cx="2688236"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chemeClr val="tx2"/>
                </a:solidFill>
                <a:latin typeface="Arial" panose="020B0604020202020204" pitchFamily="34" charset="0"/>
              </a:rPr>
              <a:t>© Copyright 2021 Dell Inc or its subsidiaries. Dell Partner Confidential.</a:t>
            </a:r>
          </a:p>
        </p:txBody>
      </p:sp>
      <p:pic>
        <p:nvPicPr>
          <p:cNvPr id="8" name="Picture 7">
            <a:extLst>
              <a:ext uri="{FF2B5EF4-FFF2-40B4-BE49-F238E27FC236}">
                <a16:creationId xmlns:a16="http://schemas.microsoft.com/office/drawing/2014/main" id="{761286C7-89FD-4884-B9C9-18EABFA7BB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319185675"/>
      </p:ext>
    </p:extLst>
  </p:cSld>
  <p:clrMapOvr>
    <a:masterClrMapping/>
  </p:clrMapOvr>
  <p:extLst>
    <p:ext uri="{DCECCB84-F9BA-43D5-87BE-67443E8EF086}">
      <p15:sldGuideLst xmlns:p15="http://schemas.microsoft.com/office/powerpoint/2012/main">
        <p15:guide id="1" orient="horz" pos="4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501020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00798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Mesh">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71A742-F801-4F53-A8C5-5432D0800910}"/>
              </a:ext>
            </a:extLst>
          </p:cNvPr>
          <p:cNvSpPr/>
          <p:nvPr userDrawn="1"/>
        </p:nvSpPr>
        <p:spPr>
          <a:xfrm>
            <a:off x="0" y="0"/>
            <a:ext cx="12192000" cy="6867005"/>
          </a:xfrm>
          <a:prstGeom prst="rect">
            <a:avLst/>
          </a:prstGeom>
          <a:gradFill flip="none" rotWithShape="1">
            <a:gsLst>
              <a:gs pos="0">
                <a:srgbClr val="001942"/>
              </a:gs>
              <a:gs pos="50000">
                <a:schemeClr val="bg1">
                  <a:shade val="67500"/>
                  <a:satMod val="115000"/>
                </a:schemeClr>
              </a:gs>
              <a:gs pos="100000">
                <a:schemeClr val="bg1"/>
              </a:gs>
            </a:gsLst>
            <a:lin ang="27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endParaRPr>
          </a:p>
        </p:txBody>
      </p:sp>
      <p:pic>
        <p:nvPicPr>
          <p:cNvPr id="9" name="Picture 8" descr="A picture containing sitting, light, green, blue&#10;&#10;Description automatically generated">
            <a:extLst>
              <a:ext uri="{FF2B5EF4-FFF2-40B4-BE49-F238E27FC236}">
                <a16:creationId xmlns:a16="http://schemas.microsoft.com/office/drawing/2014/main" id="{579D0C1C-FB0E-43BB-88F2-084081EF5847}"/>
              </a:ext>
            </a:extLst>
          </p:cNvPr>
          <p:cNvPicPr>
            <a:picLocks noChangeAspect="1"/>
          </p:cNvPicPr>
          <p:nvPr userDrawn="1"/>
        </p:nvPicPr>
        <p:blipFill rotWithShape="1">
          <a:blip r:embed="rId2" cstate="print">
            <a:alphaModFix amt="11000"/>
            <a:extLst>
              <a:ext uri="{28A0092B-C50C-407E-A947-70E740481C1C}">
                <a14:useLocalDpi xmlns:a14="http://schemas.microsoft.com/office/drawing/2010/main"/>
              </a:ext>
            </a:extLst>
          </a:blip>
          <a:srcRect t="5711" r="11541" b="5711"/>
          <a:stretch/>
        </p:blipFill>
        <p:spPr>
          <a:xfrm flipH="1">
            <a:off x="0" y="0"/>
            <a:ext cx="12192000" cy="6867005"/>
          </a:xfrm>
          <a:prstGeom prst="rect">
            <a:avLst/>
          </a:prstGeom>
        </p:spPr>
      </p:pic>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p>
        </p:txBody>
      </p:sp>
      <p:sp>
        <p:nvSpPr>
          <p:cNvPr id="7" name="fl" descr="                              Dell - Internal Use - Confidential&#10;">
            <a:extLst>
              <a:ext uri="{FF2B5EF4-FFF2-40B4-BE49-F238E27FC236}">
                <a16:creationId xmlns:a16="http://schemas.microsoft.com/office/drawing/2014/main" id="{7788E1E4-CDAC-447C-976C-82BE2A9E3F97}"/>
              </a:ext>
            </a:extLst>
          </p:cNvPr>
          <p:cNvSpPr txBox="1"/>
          <p:nvPr userDrawn="1"/>
        </p:nvSpPr>
        <p:spPr>
          <a:xfrm>
            <a:off x="4751882" y="6654875"/>
            <a:ext cx="2688236"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chemeClr val="tx2"/>
                </a:solidFill>
                <a:latin typeface="Arial" panose="020B0604020202020204" pitchFamily="34" charset="0"/>
              </a:rPr>
              <a:t>© Copyright 2021 Dell Inc or its subsidiaries. Dell Partner Confidential.</a:t>
            </a:r>
          </a:p>
        </p:txBody>
      </p:sp>
      <p:pic>
        <p:nvPicPr>
          <p:cNvPr id="10" name="Picture 9">
            <a:extLst>
              <a:ext uri="{FF2B5EF4-FFF2-40B4-BE49-F238E27FC236}">
                <a16:creationId xmlns:a16="http://schemas.microsoft.com/office/drawing/2014/main" id="{B7B44930-86E5-46F6-AB18-4523CEC25D1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3703081711"/>
      </p:ext>
    </p:extLst>
  </p:cSld>
  <p:clrMapOvr>
    <a:masterClrMapping/>
  </p:clrMapOvr>
  <p:extLst>
    <p:ext uri="{DCECCB84-F9BA-43D5-87BE-67443E8EF086}">
      <p15:sldGuideLst xmlns:p15="http://schemas.microsoft.com/office/powerpoint/2012/main">
        <p15:guide id="1" orient="horz" pos="1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7170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690B07-0322-4F6C-BD7C-8469E61CF15E}"/>
              </a:ext>
            </a:extLst>
          </p:cNvPr>
          <p:cNvSpPr>
            <a:spLocks noGrp="1"/>
          </p:cNvSpPr>
          <p:nvPr>
            <p:ph type="pic" sz="quarter" idx="10"/>
          </p:nvPr>
        </p:nvSpPr>
        <p:spPr>
          <a:xfrm>
            <a:off x="426717"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C76E0937-B39D-4BBA-B6C9-D092D851693C}"/>
              </a:ext>
            </a:extLst>
          </p:cNvPr>
          <p:cNvSpPr>
            <a:spLocks noGrp="1"/>
          </p:cNvSpPr>
          <p:nvPr>
            <p:ph type="pic" sz="quarter" idx="11"/>
          </p:nvPr>
        </p:nvSpPr>
        <p:spPr>
          <a:xfrm>
            <a:off x="3329352"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77EE665D-552A-48F7-BADB-5A654D93D9E4}"/>
              </a:ext>
            </a:extLst>
          </p:cNvPr>
          <p:cNvSpPr>
            <a:spLocks noGrp="1"/>
          </p:cNvSpPr>
          <p:nvPr>
            <p:ph type="pic" sz="quarter" idx="12"/>
          </p:nvPr>
        </p:nvSpPr>
        <p:spPr>
          <a:xfrm>
            <a:off x="6231989"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7" name="Picture Placeholder 16">
            <a:extLst>
              <a:ext uri="{FF2B5EF4-FFF2-40B4-BE49-F238E27FC236}">
                <a16:creationId xmlns:a16="http://schemas.microsoft.com/office/drawing/2014/main" id="{17EC4F4F-BBD3-4C6B-A30B-95E2252451CF}"/>
              </a:ext>
            </a:extLst>
          </p:cNvPr>
          <p:cNvSpPr>
            <a:spLocks noGrp="1"/>
          </p:cNvSpPr>
          <p:nvPr>
            <p:ph type="pic" sz="quarter" idx="13"/>
          </p:nvPr>
        </p:nvSpPr>
        <p:spPr>
          <a:xfrm>
            <a:off x="9134623" y="2288272"/>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Tree>
    <p:extLst>
      <p:ext uri="{BB962C8B-B14F-4D97-AF65-F5344CB8AC3E}">
        <p14:creationId xmlns:p14="http://schemas.microsoft.com/office/powerpoint/2010/main" val="40165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124198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81000" y="838200"/>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5958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latin typeface="Arial" panose="020B0604020202020204" pitchFamily="34" charset="0"/>
              </a:defRPr>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221094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Tree>
    <p:extLst>
      <p:ext uri="{BB962C8B-B14F-4D97-AF65-F5344CB8AC3E}">
        <p14:creationId xmlns:p14="http://schemas.microsoft.com/office/powerpoint/2010/main" val="308110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690B07-0322-4F6C-BD7C-8469E61CF15E}"/>
              </a:ext>
            </a:extLst>
          </p:cNvPr>
          <p:cNvSpPr>
            <a:spLocks noGrp="1"/>
          </p:cNvSpPr>
          <p:nvPr>
            <p:ph type="pic" sz="quarter" idx="10"/>
          </p:nvPr>
        </p:nvSpPr>
        <p:spPr>
          <a:xfrm>
            <a:off x="426717"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C76E0937-B39D-4BBA-B6C9-D092D851693C}"/>
              </a:ext>
            </a:extLst>
          </p:cNvPr>
          <p:cNvSpPr>
            <a:spLocks noGrp="1"/>
          </p:cNvSpPr>
          <p:nvPr>
            <p:ph type="pic" sz="quarter" idx="11"/>
          </p:nvPr>
        </p:nvSpPr>
        <p:spPr>
          <a:xfrm>
            <a:off x="3329352"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77EE665D-552A-48F7-BADB-5A654D93D9E4}"/>
              </a:ext>
            </a:extLst>
          </p:cNvPr>
          <p:cNvSpPr>
            <a:spLocks noGrp="1"/>
          </p:cNvSpPr>
          <p:nvPr>
            <p:ph type="pic" sz="quarter" idx="12"/>
          </p:nvPr>
        </p:nvSpPr>
        <p:spPr>
          <a:xfrm>
            <a:off x="6231989"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7" name="Picture Placeholder 16">
            <a:extLst>
              <a:ext uri="{FF2B5EF4-FFF2-40B4-BE49-F238E27FC236}">
                <a16:creationId xmlns:a16="http://schemas.microsoft.com/office/drawing/2014/main" id="{17EC4F4F-BBD3-4C6B-A30B-95E2252451CF}"/>
              </a:ext>
            </a:extLst>
          </p:cNvPr>
          <p:cNvSpPr>
            <a:spLocks noGrp="1"/>
          </p:cNvSpPr>
          <p:nvPr>
            <p:ph type="pic" sz="quarter" idx="13"/>
          </p:nvPr>
        </p:nvSpPr>
        <p:spPr>
          <a:xfrm>
            <a:off x="9134623" y="2288272"/>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Tree>
    <p:extLst>
      <p:ext uri="{BB962C8B-B14F-4D97-AF65-F5344CB8AC3E}">
        <p14:creationId xmlns:p14="http://schemas.microsoft.com/office/powerpoint/2010/main" val="94525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ke-aways">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
        <p:nvSpPr>
          <p:cNvPr id="22" name="Content Placeholder 9"/>
          <p:cNvSpPr>
            <a:spLocks noGrp="1"/>
          </p:cNvSpPr>
          <p:nvPr>
            <p:ph sz="quarter" idx="13"/>
          </p:nvPr>
        </p:nvSpPr>
        <p:spPr>
          <a:xfrm>
            <a:off x="382325" y="3124200"/>
            <a:ext cx="5256475" cy="3048000"/>
          </a:xfrm>
          <a:prstGeom prst="rect">
            <a:avLst/>
          </a:prstGeom>
        </p:spPr>
        <p:txBody>
          <a:bodyPr lIns="0" tIns="0" rIns="0" bIns="0"/>
          <a:lstStyle>
            <a:lvl1pPr marL="0" indent="0">
              <a:lnSpc>
                <a:spcPct val="100000"/>
              </a:lnSpc>
              <a:spcBef>
                <a:spcPts val="1600"/>
              </a:spcBef>
              <a:buClr>
                <a:srgbClr val="808080"/>
              </a:buClr>
              <a:buNone/>
              <a:defRPr sz="1867">
                <a:solidFill>
                  <a:schemeClr val="bg1"/>
                </a:solidFill>
                <a:latin typeface="+mn-lt"/>
              </a:defRPr>
            </a:lvl1pPr>
            <a:lvl2pPr marL="154509" indent="-154509">
              <a:lnSpc>
                <a:spcPct val="100000"/>
              </a:lnSpc>
              <a:spcBef>
                <a:spcPts val="800"/>
              </a:spcBef>
              <a:buClr>
                <a:srgbClr val="808080"/>
              </a:buClr>
              <a:buFont typeface="Arial" panose="020B0604020202020204" pitchFamily="34" charset="0"/>
              <a:buChar char="•"/>
              <a:defRPr sz="1600">
                <a:solidFill>
                  <a:schemeClr val="bg2"/>
                </a:solidFill>
                <a:latin typeface="+mn-lt"/>
              </a:defRPr>
            </a:lvl2pPr>
            <a:lvl3pPr marL="455062" indent="-148159">
              <a:lnSpc>
                <a:spcPct val="100000"/>
              </a:lnSpc>
              <a:spcBef>
                <a:spcPts val="400"/>
              </a:spcBef>
              <a:buClr>
                <a:srgbClr val="808080"/>
              </a:buClr>
              <a:buFont typeface="Arial" panose="020B0604020202020204" pitchFamily="34" charset="0"/>
              <a:buChar char="–"/>
              <a:defRPr sz="1333">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4" name="Content Placeholder 9"/>
          <p:cNvSpPr>
            <a:spLocks noGrp="1"/>
          </p:cNvSpPr>
          <p:nvPr>
            <p:ph sz="quarter" idx="14"/>
          </p:nvPr>
        </p:nvSpPr>
        <p:spPr>
          <a:xfrm>
            <a:off x="6553201" y="3124200"/>
            <a:ext cx="5256475" cy="3048000"/>
          </a:xfrm>
          <a:prstGeom prst="rect">
            <a:avLst/>
          </a:prstGeom>
        </p:spPr>
        <p:txBody>
          <a:bodyPr lIns="0" tIns="0" rIns="0" bIns="0"/>
          <a:lstStyle>
            <a:lvl1pPr marL="0" indent="0">
              <a:lnSpc>
                <a:spcPct val="100000"/>
              </a:lnSpc>
              <a:spcBef>
                <a:spcPts val="1600"/>
              </a:spcBef>
              <a:buClr>
                <a:srgbClr val="808080"/>
              </a:buClr>
              <a:buNone/>
              <a:defRPr sz="1867">
                <a:solidFill>
                  <a:schemeClr val="bg1"/>
                </a:solidFill>
                <a:latin typeface="+mn-lt"/>
              </a:defRPr>
            </a:lvl1pPr>
            <a:lvl2pPr marL="154509" indent="-154509">
              <a:lnSpc>
                <a:spcPct val="100000"/>
              </a:lnSpc>
              <a:spcBef>
                <a:spcPts val="400"/>
              </a:spcBef>
              <a:buClr>
                <a:srgbClr val="808080"/>
              </a:buClr>
              <a:buFont typeface="Arial" panose="020B0604020202020204" pitchFamily="34" charset="0"/>
              <a:buChar char="•"/>
              <a:defRPr sz="1600">
                <a:solidFill>
                  <a:schemeClr val="bg2"/>
                </a:solidFill>
                <a:latin typeface="+mn-lt"/>
              </a:defRPr>
            </a:lvl2pPr>
            <a:lvl3pPr marL="535491" indent="-154509">
              <a:lnSpc>
                <a:spcPct val="100000"/>
              </a:lnSpc>
              <a:spcBef>
                <a:spcPts val="400"/>
              </a:spcBef>
              <a:buClr>
                <a:srgbClr val="808080"/>
              </a:buClr>
              <a:buFont typeface="Arial" panose="020B0604020202020204" pitchFamily="34" charset="0"/>
              <a:buChar char="–"/>
              <a:defRPr sz="1333">
                <a:solidFill>
                  <a:schemeClr val="bg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1CDBD44A-C7D3-4D15-8DEF-97DBFBEE5AFF}"/>
              </a:ext>
            </a:extLst>
          </p:cNvPr>
          <p:cNvPicPr>
            <a:picLocks noChangeAspect="1"/>
          </p:cNvPicPr>
          <p:nvPr userDrawn="1"/>
        </p:nvPicPr>
        <p:blipFill>
          <a:blip r:embed="rId2"/>
          <a:stretch>
            <a:fillRect/>
          </a:stretch>
        </p:blipFill>
        <p:spPr>
          <a:xfrm>
            <a:off x="6927" y="1092202"/>
            <a:ext cx="12192000" cy="1346199"/>
          </a:xfrm>
          <a:prstGeom prst="rect">
            <a:avLst/>
          </a:prstGeom>
        </p:spPr>
      </p:pic>
      <p:grpSp>
        <p:nvGrpSpPr>
          <p:cNvPr id="14" name="Group 13">
            <a:extLst>
              <a:ext uri="{FF2B5EF4-FFF2-40B4-BE49-F238E27FC236}">
                <a16:creationId xmlns:a16="http://schemas.microsoft.com/office/drawing/2014/main" id="{8D81FD89-071E-449D-BB10-FE354A652CDA}"/>
              </a:ext>
            </a:extLst>
          </p:cNvPr>
          <p:cNvGrpSpPr/>
          <p:nvPr userDrawn="1"/>
        </p:nvGrpSpPr>
        <p:grpSpPr>
          <a:xfrm>
            <a:off x="0" y="1092200"/>
            <a:ext cx="12192000" cy="1346200"/>
            <a:chOff x="0" y="1200150"/>
            <a:chExt cx="9144000" cy="2743200"/>
          </a:xfrm>
        </p:grpSpPr>
        <p:cxnSp>
          <p:nvCxnSpPr>
            <p:cNvPr id="16" name="Straight Connector 15">
              <a:extLst>
                <a:ext uri="{FF2B5EF4-FFF2-40B4-BE49-F238E27FC236}">
                  <a16:creationId xmlns:a16="http://schemas.microsoft.com/office/drawing/2014/main" id="{16F4AB35-AA0F-420F-B7CD-78A67FEF1F81}"/>
                </a:ext>
              </a:extLst>
            </p:cNvPr>
            <p:cNvCxnSpPr/>
            <p:nvPr/>
          </p:nvCxnSpPr>
          <p:spPr>
            <a:xfrm>
              <a:off x="0" y="1200150"/>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42FAAA-23C1-42CF-90AC-EC94B3FFD1F2}"/>
                </a:ext>
              </a:extLst>
            </p:cNvPr>
            <p:cNvCxnSpPr/>
            <p:nvPr/>
          </p:nvCxnSpPr>
          <p:spPr>
            <a:xfrm>
              <a:off x="0" y="3943350"/>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3" name="Content Placeholder 9">
            <a:extLst>
              <a:ext uri="{FF2B5EF4-FFF2-40B4-BE49-F238E27FC236}">
                <a16:creationId xmlns:a16="http://schemas.microsoft.com/office/drawing/2014/main" id="{1A4D566A-D186-4850-B508-4D560444F7D5}"/>
              </a:ext>
            </a:extLst>
          </p:cNvPr>
          <p:cNvSpPr>
            <a:spLocks noGrp="1"/>
          </p:cNvSpPr>
          <p:nvPr>
            <p:ph sz="quarter" idx="17"/>
          </p:nvPr>
        </p:nvSpPr>
        <p:spPr>
          <a:xfrm>
            <a:off x="2590800" y="1144360"/>
            <a:ext cx="9220200" cy="1217841"/>
          </a:xfrm>
          <a:prstGeom prst="rect">
            <a:avLst/>
          </a:prstGeom>
        </p:spPr>
        <p:txBody>
          <a:bodyPr lIns="0" tIns="0" rIns="0" bIns="0" anchor="ctr" anchorCtr="0"/>
          <a:lstStyle>
            <a:lvl1pPr marL="154509" indent="-154509">
              <a:lnSpc>
                <a:spcPct val="100000"/>
              </a:lnSpc>
              <a:spcBef>
                <a:spcPts val="533"/>
              </a:spcBef>
              <a:buClrTx/>
              <a:buFont typeface="Arial" panose="020B0604020202020204" pitchFamily="34" charset="0"/>
              <a:buChar char="•"/>
              <a:defRPr sz="1600">
                <a:solidFill>
                  <a:schemeClr val="tx2"/>
                </a:solidFill>
                <a:latin typeface="+mn-lt"/>
              </a:defRPr>
            </a:lvl1pPr>
            <a:lvl2pPr marL="455062" indent="-148159">
              <a:lnSpc>
                <a:spcPct val="100000"/>
              </a:lnSpc>
              <a:spcBef>
                <a:spcPts val="267"/>
              </a:spcBef>
              <a:buClrTx/>
              <a:buFont typeface="Arial" panose="020B0604020202020204" pitchFamily="34" charset="0"/>
              <a:buChar char="–"/>
              <a:tabLst/>
              <a:defRPr sz="1400">
                <a:solidFill>
                  <a:schemeClr val="tx2"/>
                </a:solidFill>
                <a:latin typeface="+mn-lt"/>
              </a:defRPr>
            </a:lvl2pPr>
            <a:lvl3pPr marL="455062" indent="-148159">
              <a:lnSpc>
                <a:spcPct val="100000"/>
              </a:lnSpc>
              <a:spcBef>
                <a:spcPts val="400"/>
              </a:spcBef>
              <a:buClrTx/>
              <a:buFont typeface="Arial" panose="020B0604020202020204" pitchFamily="34" charset="0"/>
              <a:buChar char="–"/>
              <a:defRPr sz="1200">
                <a:solidFill>
                  <a:schemeClr val="tx2"/>
                </a:solidFill>
              </a:defRPr>
            </a:lvl3pPr>
            <a:lvl4pPr marL="1600120" indent="-228589">
              <a:buClr>
                <a:srgbClr val="808080"/>
              </a:buClr>
              <a:buFont typeface="Arial" panose="020B0604020202020204" pitchFamily="34" charset="0"/>
              <a:buChar char="–"/>
              <a:defRPr sz="1867">
                <a:solidFill>
                  <a:schemeClr val="bg2"/>
                </a:solidFill>
              </a:defRPr>
            </a:lvl4pPr>
            <a:lvl5pPr marL="2057298" indent="-228589">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p:txBody>
      </p:sp>
      <p:sp>
        <p:nvSpPr>
          <p:cNvPr id="25" name="Subtitle 2">
            <a:extLst>
              <a:ext uri="{FF2B5EF4-FFF2-40B4-BE49-F238E27FC236}">
                <a16:creationId xmlns:a16="http://schemas.microsoft.com/office/drawing/2014/main" id="{9332587A-4AEE-42F8-853F-7DCE38F6973A}"/>
              </a:ext>
            </a:extLst>
          </p:cNvPr>
          <p:cNvSpPr>
            <a:spLocks noGrp="1"/>
          </p:cNvSpPr>
          <p:nvPr>
            <p:ph type="subTitle" idx="1"/>
          </p:nvPr>
        </p:nvSpPr>
        <p:spPr>
          <a:xfrm>
            <a:off x="381000" y="1038467"/>
            <a:ext cx="1752600" cy="1476132"/>
          </a:xfrm>
          <a:prstGeom prst="ellipse">
            <a:avLst/>
          </a:prstGeom>
          <a:gradFill>
            <a:gsLst>
              <a:gs pos="50000">
                <a:schemeClr val="accent3"/>
              </a:gs>
              <a:gs pos="100000">
                <a:schemeClr val="accent4"/>
              </a:gs>
              <a:gs pos="0">
                <a:schemeClr val="accent3">
                  <a:lumMod val="60000"/>
                  <a:lumOff val="4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lvl1pPr marL="0" indent="0" algn="ctr">
              <a:lnSpc>
                <a:spcPct val="100000"/>
              </a:lnSpc>
              <a:spcBef>
                <a:spcPts val="0"/>
              </a:spcBef>
              <a:buNone/>
              <a:defRPr lang="en-US" sz="1867" baseline="0" dirty="0">
                <a:solidFill>
                  <a:schemeClr val="bg2"/>
                </a:solidFill>
              </a:defRPr>
            </a:lvl1pPr>
          </a:lstStyle>
          <a:p>
            <a:pPr marL="0" lvl="0" indent="0" algn="ctr"/>
            <a:r>
              <a:rPr lang="en-US"/>
              <a:t>Click to edit Master subtitle style</a:t>
            </a:r>
          </a:p>
        </p:txBody>
      </p:sp>
    </p:spTree>
    <p:extLst>
      <p:ext uri="{BB962C8B-B14F-4D97-AF65-F5344CB8AC3E}">
        <p14:creationId xmlns:p14="http://schemas.microsoft.com/office/powerpoint/2010/main" val="8944253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7986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7690B07-0322-4F6C-BD7C-8469E61CF15E}"/>
              </a:ext>
            </a:extLst>
          </p:cNvPr>
          <p:cNvSpPr>
            <a:spLocks noGrp="1"/>
          </p:cNvSpPr>
          <p:nvPr>
            <p:ph type="pic" sz="quarter" idx="10"/>
          </p:nvPr>
        </p:nvSpPr>
        <p:spPr>
          <a:xfrm>
            <a:off x="426717"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1" name="Picture Placeholder 10">
            <a:extLst>
              <a:ext uri="{FF2B5EF4-FFF2-40B4-BE49-F238E27FC236}">
                <a16:creationId xmlns:a16="http://schemas.microsoft.com/office/drawing/2014/main" id="{C76E0937-B39D-4BBA-B6C9-D092D851693C}"/>
              </a:ext>
            </a:extLst>
          </p:cNvPr>
          <p:cNvSpPr>
            <a:spLocks noGrp="1"/>
          </p:cNvSpPr>
          <p:nvPr>
            <p:ph type="pic" sz="quarter" idx="11"/>
          </p:nvPr>
        </p:nvSpPr>
        <p:spPr>
          <a:xfrm>
            <a:off x="3329352"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4" name="Picture Placeholder 13">
            <a:extLst>
              <a:ext uri="{FF2B5EF4-FFF2-40B4-BE49-F238E27FC236}">
                <a16:creationId xmlns:a16="http://schemas.microsoft.com/office/drawing/2014/main" id="{77EE665D-552A-48F7-BADB-5A654D93D9E4}"/>
              </a:ext>
            </a:extLst>
          </p:cNvPr>
          <p:cNvSpPr>
            <a:spLocks noGrp="1"/>
          </p:cNvSpPr>
          <p:nvPr>
            <p:ph type="pic" sz="quarter" idx="12"/>
          </p:nvPr>
        </p:nvSpPr>
        <p:spPr>
          <a:xfrm>
            <a:off x="6231989" y="2288273"/>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
        <p:nvSpPr>
          <p:cNvPr id="17" name="Picture Placeholder 16">
            <a:extLst>
              <a:ext uri="{FF2B5EF4-FFF2-40B4-BE49-F238E27FC236}">
                <a16:creationId xmlns:a16="http://schemas.microsoft.com/office/drawing/2014/main" id="{17EC4F4F-BBD3-4C6B-A30B-95E2252451CF}"/>
              </a:ext>
            </a:extLst>
          </p:cNvPr>
          <p:cNvSpPr>
            <a:spLocks noGrp="1"/>
          </p:cNvSpPr>
          <p:nvPr>
            <p:ph type="pic" sz="quarter" idx="13"/>
          </p:nvPr>
        </p:nvSpPr>
        <p:spPr>
          <a:xfrm>
            <a:off x="9134623" y="2288272"/>
            <a:ext cx="2630659" cy="3784209"/>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p>
            <a:endParaRPr lang="en-ID"/>
          </a:p>
        </p:txBody>
      </p:sp>
    </p:spTree>
    <p:extLst>
      <p:ext uri="{BB962C8B-B14F-4D97-AF65-F5344CB8AC3E}">
        <p14:creationId xmlns:p14="http://schemas.microsoft.com/office/powerpoint/2010/main" val="834898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D4E3FB-2577-46A1-9B28-1DE0953AC33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0248ADD1-797C-4704-9B4D-72AC14793162}"/>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3AA97C4F-733B-44C2-BED8-B576CC2A992B}"/>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339363943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61E29C-E416-401D-A32E-2D22C9E02B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08F428F9-6C60-424F-9637-F13C5C42F084}"/>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65724536-1582-4751-8E14-C0BA9AA74915}"/>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400593821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792">
          <p15:clr>
            <a:srgbClr val="F26B43"/>
          </p15:clr>
        </p15:guide>
        <p15:guide id="6" pos="2880">
          <p15:clr>
            <a:srgbClr val="F26B43"/>
          </p15:clr>
        </p15:guide>
        <p15:guide id="7" orient="horz" pos="1620">
          <p15:clr>
            <a:srgbClr val="F26B43"/>
          </p15:clr>
        </p15:guide>
        <p15:guide id="8" pos="180">
          <p15:clr>
            <a:srgbClr val="F26B43"/>
          </p15:clr>
        </p15:guide>
        <p15:guide id="9" pos="55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5387A-AC85-4772-8F86-1D6CA6471B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36D45FAC-E92D-4C0A-99B2-BF3533E43ACF}"/>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046942F9-7A85-4657-9FCA-A05108172856}"/>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3384754343"/>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10FE26-63A5-4093-9C3A-07AE1143006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8" name="fl" descr="                              Dell - Internal Use - Confidential&#10;">
            <a:extLst>
              <a:ext uri="{FF2B5EF4-FFF2-40B4-BE49-F238E27FC236}">
                <a16:creationId xmlns:a16="http://schemas.microsoft.com/office/drawing/2014/main" id="{9997CF23-C08B-4EEC-8989-21227A9799FB}"/>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16750C90-AF33-47FD-8F32-1E95072D30C0}"/>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415242171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fl" descr="                              Dell - Internal Use - Confidential&#10;">
            <a:extLst>
              <a:ext uri="{FF2B5EF4-FFF2-40B4-BE49-F238E27FC236}">
                <a16:creationId xmlns:a16="http://schemas.microsoft.com/office/drawing/2014/main" id="{0CAC27F8-D41F-494C-81CB-8A8DEB2E95D8}"/>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pic>
        <p:nvPicPr>
          <p:cNvPr id="6" name="Picture 5">
            <a:extLst>
              <a:ext uri="{FF2B5EF4-FFF2-40B4-BE49-F238E27FC236}">
                <a16:creationId xmlns:a16="http://schemas.microsoft.com/office/drawing/2014/main" id="{D46D6F3D-26B5-4F75-BA70-0147E0269AB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2" name="MSIPCMContentMarking" descr="{&quot;HashCode&quot;:1686469402,&quot;Placement&quot;:&quot;Footer&quot;}">
            <a:extLst>
              <a:ext uri="{FF2B5EF4-FFF2-40B4-BE49-F238E27FC236}">
                <a16:creationId xmlns:a16="http://schemas.microsoft.com/office/drawing/2014/main" id="{A5B8C4C7-17AE-4456-89DC-023DA345F0DB}"/>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3181156914"/>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D22A26-7A58-47BD-B014-1B4098BCF2C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10" name="fl" descr="                              Dell - Internal Use - Confidential&#10;">
            <a:extLst>
              <a:ext uri="{FF2B5EF4-FFF2-40B4-BE49-F238E27FC236}">
                <a16:creationId xmlns:a16="http://schemas.microsoft.com/office/drawing/2014/main" id="{B5687976-2CD4-4A01-BA7F-ED99EDF77654}"/>
              </a:ext>
            </a:extLst>
          </p:cNvPr>
          <p:cNvSpPr txBox="1"/>
          <p:nvPr userDrawn="1"/>
        </p:nvSpPr>
        <p:spPr>
          <a:xfrm>
            <a:off x="5600137" y="6696353"/>
            <a:ext cx="1009892"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rgbClr val="808080"/>
                </a:solidFill>
                <a:latin typeface="Arial" panose="020B0604020202020204" pitchFamily="34" charset="0"/>
              </a:rPr>
              <a:t>© Copyright 2021 Dell Inc.</a:t>
            </a:r>
          </a:p>
        </p:txBody>
      </p:sp>
      <p:sp>
        <p:nvSpPr>
          <p:cNvPr id="11" name="TextBox 19">
            <a:extLst>
              <a:ext uri="{FF2B5EF4-FFF2-40B4-BE49-F238E27FC236}">
                <a16:creationId xmlns:a16="http://schemas.microsoft.com/office/drawing/2014/main" id="{05C8E2FA-C332-40B2-8F41-0ED55829C4B0}"/>
              </a:ext>
            </a:extLst>
          </p:cNvPr>
          <p:cNvSpPr txBox="1"/>
          <p:nvPr userDrawn="1"/>
        </p:nvSpPr>
        <p:spPr>
          <a:xfrm>
            <a:off x="5140350" y="6697379"/>
            <a:ext cx="10579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err="1">
              <a:solidFill>
                <a:srgbClr val="808080"/>
              </a:solidFill>
              <a:latin typeface="Arial" panose="020B0604020202020204" pitchFamily="34" charset="0"/>
              <a:ea typeface="+mn-ea"/>
              <a:cs typeface="+mn-cs"/>
            </a:endParaRPr>
          </a:p>
        </p:txBody>
      </p:sp>
      <p:sp>
        <p:nvSpPr>
          <p:cNvPr id="12" name="TextBox 16">
            <a:extLst>
              <a:ext uri="{FF2B5EF4-FFF2-40B4-BE49-F238E27FC236}">
                <a16:creationId xmlns:a16="http://schemas.microsoft.com/office/drawing/2014/main" id="{71DB0539-CC95-4864-ADE0-6719D1EE25EE}"/>
              </a:ext>
            </a:extLst>
          </p:cNvPr>
          <p:cNvSpPr txBox="1"/>
          <p:nvPr userDrawn="1"/>
        </p:nvSpPr>
        <p:spPr>
          <a:xfrm>
            <a:off x="5276065" y="6697379"/>
            <a:ext cx="192360"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67" kern="1200">
                <a:solidFill>
                  <a:srgbClr val="808080"/>
                </a:solidFill>
                <a:latin typeface="Arial" panose="020B0604020202020204" pitchFamily="34" charset="0"/>
                <a:ea typeface="+mn-ea"/>
                <a:cs typeface="+mn-cs"/>
              </a:rPr>
              <a:t>of 74</a:t>
            </a:r>
          </a:p>
        </p:txBody>
      </p:sp>
      <p:sp>
        <p:nvSpPr>
          <p:cNvPr id="2" name="MSIPCMContentMarking" descr="{&quot;HashCode&quot;:1686469402,&quot;Placement&quot;:&quot;Footer&quot;}">
            <a:extLst>
              <a:ext uri="{FF2B5EF4-FFF2-40B4-BE49-F238E27FC236}">
                <a16:creationId xmlns:a16="http://schemas.microsoft.com/office/drawing/2014/main" id="{4102BCE4-7279-4718-9E38-63606F196D1F}"/>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1742996525"/>
      </p:ext>
    </p:extLst>
  </p:cSld>
  <p:clrMap bg1="lt1" tx1="dk1" bg2="lt2" tx2="dk2" accent1="accent1" accent2="accent2" accent3="accent3" accent4="accent4" accent5="accent5" accent6="accent6" hlink="hlink" folHlink="folHlink"/>
  <p:sldLayoutIdLst>
    <p:sldLayoutId id="214748370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D22A26-7A58-47BD-B014-1B4098BCF2CB}"/>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10" name="fl" descr="                              Dell - Internal Use - Confidential&#10;">
            <a:extLst>
              <a:ext uri="{FF2B5EF4-FFF2-40B4-BE49-F238E27FC236}">
                <a16:creationId xmlns:a16="http://schemas.microsoft.com/office/drawing/2014/main" id="{B5687976-2CD4-4A01-BA7F-ED99EDF77654}"/>
              </a:ext>
            </a:extLst>
          </p:cNvPr>
          <p:cNvSpPr txBox="1"/>
          <p:nvPr userDrawn="1"/>
        </p:nvSpPr>
        <p:spPr>
          <a:xfrm>
            <a:off x="5600137" y="6696353"/>
            <a:ext cx="1009892"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a:solidFill>
                  <a:srgbClr val="808080"/>
                </a:solidFill>
                <a:latin typeface="Arial" panose="020B0604020202020204" pitchFamily="34" charset="0"/>
              </a:rPr>
              <a:t>© Copyright 2021 Dell Inc.</a:t>
            </a:r>
          </a:p>
        </p:txBody>
      </p:sp>
      <p:sp>
        <p:nvSpPr>
          <p:cNvPr id="2" name="MSIPCMContentMarking" descr="{&quot;HashCode&quot;:-1912962988,&quot;Placement&quot;:&quot;Footer&quot;}">
            <a:extLst>
              <a:ext uri="{FF2B5EF4-FFF2-40B4-BE49-F238E27FC236}">
                <a16:creationId xmlns:a16="http://schemas.microsoft.com/office/drawing/2014/main" id="{4102BCE4-7279-4718-9E38-63606F196D1F}"/>
              </a:ext>
            </a:extLst>
          </p:cNvPr>
          <p:cNvSpPr txBox="1"/>
          <p:nvPr userDrawn="1"/>
        </p:nvSpPr>
        <p:spPr>
          <a:xfrm>
            <a:off x="0" y="6646927"/>
            <a:ext cx="1185008"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Internal Use - Confidential</a:t>
            </a:r>
          </a:p>
        </p:txBody>
      </p:sp>
      <p:sp>
        <p:nvSpPr>
          <p:cNvPr id="7" name="TextBox 19">
            <a:extLst>
              <a:ext uri="{FF2B5EF4-FFF2-40B4-BE49-F238E27FC236}">
                <a16:creationId xmlns:a16="http://schemas.microsoft.com/office/drawing/2014/main" id="{F18824B6-9512-4DE4-B568-805726A4506A}"/>
              </a:ext>
            </a:extLst>
          </p:cNvPr>
          <p:cNvSpPr txBox="1"/>
          <p:nvPr userDrawn="1"/>
        </p:nvSpPr>
        <p:spPr>
          <a:xfrm>
            <a:off x="5140350" y="6697379"/>
            <a:ext cx="10579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err="1">
              <a:solidFill>
                <a:srgbClr val="808080"/>
              </a:solidFill>
              <a:latin typeface="Arial" panose="020B0604020202020204" pitchFamily="34" charset="0"/>
              <a:ea typeface="+mn-ea"/>
              <a:cs typeface="+mn-cs"/>
            </a:endParaRPr>
          </a:p>
        </p:txBody>
      </p:sp>
      <p:sp>
        <p:nvSpPr>
          <p:cNvPr id="9" name="TextBox 16">
            <a:extLst>
              <a:ext uri="{FF2B5EF4-FFF2-40B4-BE49-F238E27FC236}">
                <a16:creationId xmlns:a16="http://schemas.microsoft.com/office/drawing/2014/main" id="{230F8907-33E6-4CF7-8473-C3C48BA5C1B8}"/>
              </a:ext>
            </a:extLst>
          </p:cNvPr>
          <p:cNvSpPr txBox="1"/>
          <p:nvPr userDrawn="1"/>
        </p:nvSpPr>
        <p:spPr>
          <a:xfrm>
            <a:off x="5276065" y="6697379"/>
            <a:ext cx="192360"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67" kern="1200">
                <a:solidFill>
                  <a:srgbClr val="808080"/>
                </a:solidFill>
                <a:latin typeface="Arial" panose="020B0604020202020204" pitchFamily="34" charset="0"/>
                <a:ea typeface="+mn-ea"/>
                <a:cs typeface="+mn-cs"/>
              </a:rPr>
              <a:t>of 53</a:t>
            </a:r>
          </a:p>
        </p:txBody>
      </p:sp>
    </p:spTree>
    <p:extLst>
      <p:ext uri="{BB962C8B-B14F-4D97-AF65-F5344CB8AC3E}">
        <p14:creationId xmlns:p14="http://schemas.microsoft.com/office/powerpoint/2010/main" val="3048369443"/>
      </p:ext>
    </p:extLst>
  </p:cSld>
  <p:clrMap bg1="lt1" tx1="dk1" bg2="lt2" tx2="dk2" accent1="accent1" accent2="accent2" accent3="accent3" accent4="accent4" accent5="accent5" accent6="accent6" hlink="hlink" folHlink="folHlink"/>
  <p:sldLayoutIdLst>
    <p:sldLayoutId id="2147483716" r:id="rId1"/>
    <p:sldLayoutId id="214748371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8" name="fl" descr="                              Dell - Internal Use - Confidential&#10;">
            <a:extLst>
              <a:ext uri="{FF2B5EF4-FFF2-40B4-BE49-F238E27FC236}">
                <a16:creationId xmlns:a16="http://schemas.microsoft.com/office/drawing/2014/main" id="{F32B8C92-DF72-4BEB-8576-EFA47E2B6188}"/>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FF09B60A-D8EF-4C7C-A8E2-D6411EEC673C}"/>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2983049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D22A26-7A58-47BD-B014-1B4098BCF2C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ADCA9F8E-3501-4B50-8053-0B419A0FB76A}"/>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62B10A67-CD47-4925-8CD8-0ED736D312F1}"/>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4100471649"/>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ACA07B-98F6-4EAF-8474-98F419AA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3819C-9096-4B5C-82EA-C83B2E2C4CE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87ABD2C3-3E33-41C0-8EE3-41E09995132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9" name="fl" descr="                              Dell - Internal Use - Confidential&#10;">
            <a:extLst>
              <a:ext uri="{FF2B5EF4-FFF2-40B4-BE49-F238E27FC236}">
                <a16:creationId xmlns:a16="http://schemas.microsoft.com/office/drawing/2014/main" id="{06D22A59-D318-4437-9D48-6D6D3857CACD}"/>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4" name="MSIPCMContentMarking" descr="{&quot;HashCode&quot;:1686469402,&quot;Placement&quot;:&quot;Footer&quot;}">
            <a:extLst>
              <a:ext uri="{FF2B5EF4-FFF2-40B4-BE49-F238E27FC236}">
                <a16:creationId xmlns:a16="http://schemas.microsoft.com/office/drawing/2014/main" id="{477B5FE1-FBF1-4525-82DD-C8B8A48CF469}"/>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200768597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C01FBB-A970-4A29-B234-4EA27169D92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9AD673FD-635D-4D1C-8992-AE3228D3322A}"/>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E360BF75-39CF-41B7-88D3-A7C4BEE04B54}"/>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215743854"/>
      </p:ext>
    </p:extLst>
  </p:cSld>
  <p:clrMap bg1="lt1" tx1="dk1" bg2="lt2" tx2="dk2" accent1="accent1" accent2="accent2" accent3="accent3" accent4="accent4" accent5="accent5" accent6="accent6" hlink="hlink" folHlink="folHlink"/>
  <p:sldLayoutIdLst>
    <p:sldLayoutId id="2147483676" r:id="rId1"/>
    <p:sldLayoutId id="214748367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fl" descr="                              Dell - Internal Use - Confidential&#10;">
            <a:extLst>
              <a:ext uri="{FF2B5EF4-FFF2-40B4-BE49-F238E27FC236}">
                <a16:creationId xmlns:a16="http://schemas.microsoft.com/office/drawing/2014/main" id="{BEB54E91-6B5C-4C12-A829-AD5DD927FD17}"/>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pic>
        <p:nvPicPr>
          <p:cNvPr id="7" name="Picture 6">
            <a:extLst>
              <a:ext uri="{FF2B5EF4-FFF2-40B4-BE49-F238E27FC236}">
                <a16:creationId xmlns:a16="http://schemas.microsoft.com/office/drawing/2014/main" id="{69E3312B-BE45-4028-8690-95FC87387E6E}"/>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2" name="MSIPCMContentMarking" descr="{&quot;HashCode&quot;:1686469402,&quot;Placement&quot;:&quot;Footer&quot;}">
            <a:extLst>
              <a:ext uri="{FF2B5EF4-FFF2-40B4-BE49-F238E27FC236}">
                <a16:creationId xmlns:a16="http://schemas.microsoft.com/office/drawing/2014/main" id="{4FB788E8-605A-4F83-A18E-8135EDF8A2CE}"/>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755859290"/>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57759B-9335-4347-9900-FA29EF5847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1D67EB36-0F4B-41AA-BF41-A33BE1F8F193}"/>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26E8246D-18BA-4371-83A1-7D5C244F729A}"/>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45596143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FD8E3-0570-468A-BBD3-9BFD32B44A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8A7F2459-A77B-49E6-9CE1-409EFF5BE039}"/>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AB0A3EF8-C256-4ECF-B8BA-92D4ABD8AFF3}"/>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2669309435"/>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77B80C-5811-420C-8F80-DE90C3D6E76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a:extLst>
              <a:ext uri="{FF2B5EF4-FFF2-40B4-BE49-F238E27FC236}">
                <a16:creationId xmlns:a16="http://schemas.microsoft.com/office/drawing/2014/main" id="{C73368DC-FB71-42E3-99B7-E0C3A33DF055}"/>
              </a:ext>
            </a:extLst>
          </p:cNvPr>
          <p:cNvSpPr txBox="1"/>
          <p:nvPr userDrawn="1"/>
        </p:nvSpPr>
        <p:spPr>
          <a:xfrm>
            <a:off x="4755088" y="6638768"/>
            <a:ext cx="2681824" cy="92782"/>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70" b="0" i="0" u="none" baseline="0">
                <a:solidFill>
                  <a:schemeClr val="tx1">
                    <a:lumMod val="60000"/>
                    <a:lumOff val="40000"/>
                  </a:schemeClr>
                </a:solidFill>
                <a:latin typeface="Arial" panose="020B0604020202020204" pitchFamily="34" charset="0"/>
              </a:rPr>
              <a:t>© Copyright 2021 Dell Inc or its subsidiaries. Dell Partner Confidential</a:t>
            </a:r>
            <a:r>
              <a:rPr lang="en-US" sz="500" b="0" i="0" u="none" baseline="0">
                <a:solidFill>
                  <a:schemeClr val="tx1">
                    <a:lumMod val="60000"/>
                    <a:lumOff val="40000"/>
                  </a:schemeClr>
                </a:solidFill>
                <a:latin typeface="Arial" panose="020B0604020202020204" pitchFamily="34" charset="0"/>
              </a:rPr>
              <a:t>.</a:t>
            </a:r>
          </a:p>
        </p:txBody>
      </p:sp>
      <p:sp>
        <p:nvSpPr>
          <p:cNvPr id="2" name="MSIPCMContentMarking" descr="{&quot;HashCode&quot;:1686469402,&quot;Placement&quot;:&quot;Footer&quot;}">
            <a:extLst>
              <a:ext uri="{FF2B5EF4-FFF2-40B4-BE49-F238E27FC236}">
                <a16:creationId xmlns:a16="http://schemas.microsoft.com/office/drawing/2014/main" id="{EE4420B0-ED2A-44B9-8F5B-0BED92697ECB}"/>
              </a:ext>
            </a:extLst>
          </p:cNvPr>
          <p:cNvSpPr txBox="1"/>
          <p:nvPr userDrawn="1"/>
        </p:nvSpPr>
        <p:spPr>
          <a:xfrm>
            <a:off x="0" y="6646927"/>
            <a:ext cx="1362114" cy="211073"/>
          </a:xfrm>
          <a:prstGeom prst="rect">
            <a:avLst/>
          </a:prstGeom>
          <a:noFill/>
        </p:spPr>
        <p:txBody>
          <a:bodyPr vert="horz" wrap="square" lIns="0" tIns="0" rIns="0" bIns="0" rtlCol="0" anchor="ctr" anchorCtr="1">
            <a:spAutoFit/>
          </a:bodyPr>
          <a:lstStyle/>
          <a:p>
            <a:pPr algn="l">
              <a:spcBef>
                <a:spcPts val="0"/>
              </a:spcBef>
              <a:spcAft>
                <a:spcPts val="0"/>
              </a:spcAft>
            </a:pPr>
            <a:r>
              <a:rPr lang="en-US" sz="700">
                <a:solidFill>
                  <a:srgbClr val="7F7F7F"/>
                </a:solidFill>
                <a:latin typeface="Calibri" panose="020F0502020204030204" pitchFamily="34" charset="0"/>
              </a:rPr>
              <a:t>Highly Restricted - Confidential</a:t>
            </a:r>
          </a:p>
        </p:txBody>
      </p:sp>
    </p:spTree>
    <p:extLst>
      <p:ext uri="{BB962C8B-B14F-4D97-AF65-F5344CB8AC3E}">
        <p14:creationId xmlns:p14="http://schemas.microsoft.com/office/powerpoint/2010/main" val="118214010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guide id="5" pos="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dellemc.com/content/emc/en-us/csw.html?id=933231742"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mailto:Incident.Recovery@del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www.natlawreview.com/article/ransomware-attacks-predicted-to-occur-every-11-seconds-2021-cost-20-billion" TargetMode="External"/><Relationship Id="rId3" Type="http://schemas.openxmlformats.org/officeDocument/2006/relationships/image" Target="../media/image9.jpeg"/><Relationship Id="rId7" Type="http://schemas.openxmlformats.org/officeDocument/2006/relationships/hyperlink" Target="https://www.csoonline.com/article/2130877/the-biggest-data-breaches-of-the-21st-centur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accenture.com/us-en/insights/security/cost-cybercrime-study" TargetMode="External"/><Relationship Id="rId5" Type="http://schemas.openxmlformats.org/officeDocument/2006/relationships/hyperlink" Target="https://www.delltechnologies.com/ja-jp/collaterals/unauth/analyst-reports/solutions/dell-bios-security-the-next-frontier-for-endpoint-protection.pdf" TargetMode="External"/><Relationship Id="rId4" Type="http://schemas.openxmlformats.org/officeDocument/2006/relationships/hyperlink" Target="https://www.salesforce.com/news/stories/state-of-the-connected-customer-report-outlines-changing-standards-for-customer-engagement/" TargetMode="Externa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hyperlink" Target="https://www.delltechnologies.com/asset/en-us/services/managed-services/selling-competitive/managed-detection-and-response-partner-sales-card.pptx" TargetMode="External"/><Relationship Id="rId2" Type="http://schemas.openxmlformats.org/officeDocument/2006/relationships/hyperlink" Target="https://www.delltechnologies.com/asset/en-us/services/managed-services/briefs-summaries/managed-detection-and-response-faqs.pdf.external" TargetMode="External"/><Relationship Id="rId1" Type="http://schemas.openxmlformats.org/officeDocument/2006/relationships/slideLayout" Target="../slideLayouts/slideLayout20.xml"/><Relationship Id="rId5" Type="http://schemas.openxmlformats.org/officeDocument/2006/relationships/hyperlink" Target="https://www.delltechnologies.com/resources/en-us/auth/services/managed-services/managed-services-for-cybersecurity-solutions/managed-detection-and-response.htm" TargetMode="External"/><Relationship Id="rId4" Type="http://schemas.openxmlformats.org/officeDocument/2006/relationships/hyperlink" Target="https://www.delltechnologies.com/asset/en-us/services/managed-services/selling-competitive/managed-detection-and-response-partner-rebate-process-overview.ppt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Incident.Recovery@dell.com"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A0CD1E-11AD-41EE-8870-7F65035AF4BF}"/>
              </a:ext>
            </a:extLst>
          </p:cNvPr>
          <p:cNvSpPr>
            <a:spLocks noGrp="1"/>
          </p:cNvSpPr>
          <p:nvPr>
            <p:ph type="ctrTitle"/>
          </p:nvPr>
        </p:nvSpPr>
        <p:spPr>
          <a:xfrm>
            <a:off x="381000" y="552449"/>
            <a:ext cx="11430000" cy="1994392"/>
          </a:xfrm>
        </p:spPr>
        <p:txBody>
          <a:bodyPr/>
          <a:lstStyle/>
          <a:p>
            <a:r>
              <a:rPr lang="en-US"/>
              <a:t>Managed Detection and Response (MDR)</a:t>
            </a:r>
          </a:p>
        </p:txBody>
      </p:sp>
      <p:sp>
        <p:nvSpPr>
          <p:cNvPr id="7" name="Subtitle 6">
            <a:extLst>
              <a:ext uri="{FF2B5EF4-FFF2-40B4-BE49-F238E27FC236}">
                <a16:creationId xmlns:a16="http://schemas.microsoft.com/office/drawing/2014/main" id="{7B185911-45F3-4C39-8665-DB83569511D1}"/>
              </a:ext>
            </a:extLst>
          </p:cNvPr>
          <p:cNvSpPr>
            <a:spLocks noGrp="1"/>
          </p:cNvSpPr>
          <p:nvPr>
            <p:ph type="subTitle" idx="1"/>
          </p:nvPr>
        </p:nvSpPr>
        <p:spPr>
          <a:xfrm>
            <a:off x="381000" y="2743200"/>
            <a:ext cx="11430000" cy="685800"/>
          </a:xfrm>
        </p:spPr>
        <p:txBody>
          <a:bodyPr/>
          <a:lstStyle/>
          <a:p>
            <a:r>
              <a:rPr lang="en-US"/>
              <a:t>Powered by Secureworks® Taegis™ XDR</a:t>
            </a:r>
          </a:p>
        </p:txBody>
      </p:sp>
      <p:sp>
        <p:nvSpPr>
          <p:cNvPr id="4" name="Subtitle 2">
            <a:extLst>
              <a:ext uri="{FF2B5EF4-FFF2-40B4-BE49-F238E27FC236}">
                <a16:creationId xmlns:a16="http://schemas.microsoft.com/office/drawing/2014/main" id="{D9934BC7-DADA-43F7-A4B3-EC4C7B6CC2D1}"/>
              </a:ext>
            </a:extLst>
          </p:cNvPr>
          <p:cNvSpPr txBox="1">
            <a:spLocks/>
          </p:cNvSpPr>
          <p:nvPr/>
        </p:nvSpPr>
        <p:spPr>
          <a:xfrm>
            <a:off x="381000" y="3740476"/>
            <a:ext cx="3156856" cy="882799"/>
          </a:xfrm>
          <a:prstGeom prst="rect">
            <a:avLst/>
          </a:prstGeom>
        </p:spPr>
        <p:txBody>
          <a:bodyPr lIns="0" tIns="0" rIns="0" bIns="0" anchor="t"/>
          <a:lstStyle>
            <a:lvl1pPr marL="0" indent="0" algn="l" defTabSz="685800" rtl="0" eaLnBrk="1" latinLnBrk="0" hangingPunct="1">
              <a:lnSpc>
                <a:spcPct val="100000"/>
              </a:lnSpc>
              <a:spcBef>
                <a:spcPts val="0"/>
              </a:spcBef>
              <a:buFont typeface="Arial" panose="020B0604020202020204" pitchFamily="34" charset="0"/>
              <a:buNone/>
              <a:defRPr sz="2000" kern="1200">
                <a:solidFill>
                  <a:schemeClr val="tx2"/>
                </a:solidFill>
                <a:latin typeface="Arial" panose="020B0604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377"/>
            <a:r>
              <a:rPr lang="en-US" sz="2650">
                <a:solidFill>
                  <a:srgbClr val="FFFFFF"/>
                </a:solidFill>
                <a:latin typeface="Arial"/>
                <a:cs typeface="Arial"/>
              </a:rPr>
              <a:t>Partner Presentation</a:t>
            </a:r>
            <a:endParaRPr lang="en-US">
              <a:solidFill>
                <a:srgbClr val="FFFFFF"/>
              </a:solidFill>
              <a:cs typeface="Arial" panose="020B0604020202020204" pitchFamily="34" charset="0"/>
            </a:endParaRPr>
          </a:p>
          <a:p>
            <a:pPr defTabSz="914377"/>
            <a:r>
              <a:rPr lang="en-US" sz="2650">
                <a:solidFill>
                  <a:srgbClr val="FFFFFF"/>
                </a:solidFill>
                <a:latin typeface="Arial"/>
                <a:cs typeface="Arial"/>
              </a:rPr>
              <a:t>September 2021</a:t>
            </a:r>
            <a:endParaRPr lang="en-US">
              <a:cs typeface="Arial"/>
            </a:endParaRPr>
          </a:p>
        </p:txBody>
      </p:sp>
      <p:sp>
        <p:nvSpPr>
          <p:cNvPr id="5" name="TextBox 4">
            <a:extLst>
              <a:ext uri="{FF2B5EF4-FFF2-40B4-BE49-F238E27FC236}">
                <a16:creationId xmlns:a16="http://schemas.microsoft.com/office/drawing/2014/main" id="{D0A47197-B928-4108-A08E-40FDA219BC7C}"/>
              </a:ext>
            </a:extLst>
          </p:cNvPr>
          <p:cNvSpPr txBox="1"/>
          <p:nvPr/>
        </p:nvSpPr>
        <p:spPr>
          <a:xfrm>
            <a:off x="266019" y="5707537"/>
            <a:ext cx="5917612" cy="754053"/>
          </a:xfrm>
          <a:prstGeom prst="rect">
            <a:avLst/>
          </a:prstGeom>
          <a:noFill/>
        </p:spPr>
        <p:txBody>
          <a:bodyPr wrap="square" lIns="0" tIns="0" rIns="0" bIns="0" rtlCol="0">
            <a:spAutoFit/>
          </a:bodyPr>
          <a:lstStyle/>
          <a:p>
            <a:pPr lvl="0" defTabSz="855790">
              <a:defRPr/>
            </a:pPr>
            <a:r>
              <a:rPr lang="en-US" sz="700">
                <a:solidFill>
                  <a:srgbClr val="FFFFFF"/>
                </a:solidFill>
                <a:latin typeface="Arial"/>
              </a:rPr>
              <a:t>The information contained in this presentation is proprietary and considered Dell Technologies Confidential information. THIS INFORMATION IS BEING PRESENTED FOR INFORMATIONAL PURPOSES ONLY AND ADDITIONAL TERMS AND CONDITIONS APPLY TO YOUR PARTICIPATION IN ANY OF THE PROGRAMS PRESENTED HEREIN. Dell Technologies reserves the right to modify the terms of the Program and/or eligibility requirements applicable to the Program at any time or to terminate the Program at any time at its sole discretion. In this document, “Dell Technologies” refers to the business units previously referred to as “Dell” and  “Dell EMC” and excludes Boomi, Secureworks, Virtustream, VMware and their respective independent partner programs. THESE MATERIALS MAY CONTAIN TYPOGRAPHICAL ERRORS AND TECHNICAL INACCURACIES. THE CONTENT IS PROVIDED AS IS, WITHOUT EXPRESS OR IMPLIED WARRANTIES OR GUARANTEE OF ANY KIND.</a:t>
            </a:r>
          </a:p>
        </p:txBody>
      </p:sp>
    </p:spTree>
    <p:extLst>
      <p:ext uri="{BB962C8B-B14F-4D97-AF65-F5344CB8AC3E}">
        <p14:creationId xmlns:p14="http://schemas.microsoft.com/office/powerpoint/2010/main" val="87381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Managed Detection and Response overview</a:t>
            </a:r>
          </a:p>
        </p:txBody>
      </p:sp>
      <p:pic>
        <p:nvPicPr>
          <p:cNvPr id="3" name="Picture 2">
            <a:extLst>
              <a:ext uri="{FF2B5EF4-FFF2-40B4-BE49-F238E27FC236}">
                <a16:creationId xmlns:a16="http://schemas.microsoft.com/office/drawing/2014/main" id="{921EF531-5360-40DD-9E11-AE88DE4C252C}"/>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57DCA4EE-8273-4166-BE80-73616E9D7C2B}"/>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5433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8E04BF3-F9FD-4BAA-A30B-EA0B4834C106}"/>
              </a:ext>
            </a:extLst>
          </p:cNvPr>
          <p:cNvSpPr/>
          <p:nvPr/>
        </p:nvSpPr>
        <p:spPr>
          <a:xfrm>
            <a:off x="6956946" y="4111503"/>
            <a:ext cx="2095945" cy="1883843"/>
          </a:xfrm>
          <a:prstGeom prst="rect">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srgbClr val="FFFFFF"/>
              </a:solidFill>
              <a:latin typeface="Arial" panose="020B0604020202020204"/>
            </a:endParaRPr>
          </a:p>
        </p:txBody>
      </p:sp>
      <p:sp>
        <p:nvSpPr>
          <p:cNvPr id="36" name="Rectangle 35">
            <a:extLst>
              <a:ext uri="{FF2B5EF4-FFF2-40B4-BE49-F238E27FC236}">
                <a16:creationId xmlns:a16="http://schemas.microsoft.com/office/drawing/2014/main" id="{5FCC7A35-6FBA-4139-AD5C-C5D8F8FB8783}"/>
              </a:ext>
            </a:extLst>
          </p:cNvPr>
          <p:cNvSpPr/>
          <p:nvPr/>
        </p:nvSpPr>
        <p:spPr>
          <a:xfrm>
            <a:off x="4847705" y="4111503"/>
            <a:ext cx="2095945" cy="1883843"/>
          </a:xfrm>
          <a:prstGeom prst="rect">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srgbClr val="FFFFFF"/>
              </a:solidFill>
              <a:latin typeface="Arial" panose="020B0604020202020204"/>
            </a:endParaRPr>
          </a:p>
        </p:txBody>
      </p:sp>
      <p:sp>
        <p:nvSpPr>
          <p:cNvPr id="35" name="Rectangle 34">
            <a:extLst>
              <a:ext uri="{FF2B5EF4-FFF2-40B4-BE49-F238E27FC236}">
                <a16:creationId xmlns:a16="http://schemas.microsoft.com/office/drawing/2014/main" id="{E25AC9DE-BE85-42D5-9432-04F8D7E25D83}"/>
              </a:ext>
            </a:extLst>
          </p:cNvPr>
          <p:cNvSpPr/>
          <p:nvPr/>
        </p:nvSpPr>
        <p:spPr>
          <a:xfrm>
            <a:off x="2694487" y="4111503"/>
            <a:ext cx="2121408" cy="1883843"/>
          </a:xfrm>
          <a:prstGeom prst="rect">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srgbClr val="FFFFFF"/>
              </a:solidFill>
              <a:latin typeface="Arial" panose="020B0604020202020204"/>
            </a:endParaRPr>
          </a:p>
        </p:txBody>
      </p:sp>
      <p:sp>
        <p:nvSpPr>
          <p:cNvPr id="2" name="Rectangle 1">
            <a:extLst>
              <a:ext uri="{FF2B5EF4-FFF2-40B4-BE49-F238E27FC236}">
                <a16:creationId xmlns:a16="http://schemas.microsoft.com/office/drawing/2014/main" id="{5DEC9E9F-9F5B-437C-ABE6-CEF2AD0233F4}"/>
              </a:ext>
            </a:extLst>
          </p:cNvPr>
          <p:cNvSpPr/>
          <p:nvPr/>
        </p:nvSpPr>
        <p:spPr>
          <a:xfrm>
            <a:off x="698416" y="4111503"/>
            <a:ext cx="1990377" cy="1883843"/>
          </a:xfrm>
          <a:prstGeom prst="rect">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srgbClr val="FFFFFF"/>
              </a:solidFill>
              <a:latin typeface="Arial" panose="020B0604020202020204"/>
            </a:endParaRPr>
          </a:p>
        </p:txBody>
      </p:sp>
      <p:sp>
        <p:nvSpPr>
          <p:cNvPr id="42" name="Pentagon 41"/>
          <p:cNvSpPr/>
          <p:nvPr/>
        </p:nvSpPr>
        <p:spPr>
          <a:xfrm>
            <a:off x="9003884" y="1523093"/>
            <a:ext cx="2671317" cy="2567127"/>
          </a:xfrm>
          <a:prstGeom prst="homePlate">
            <a:avLst>
              <a:gd name="adj" fmla="val 20694"/>
            </a:avLst>
          </a:prstGeom>
          <a:solidFill>
            <a:schemeClr val="accent5"/>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77">
              <a:defRPr/>
            </a:pPr>
            <a:endParaRPr lang="en-US" sz="1200">
              <a:solidFill>
                <a:srgbClr val="FFFFFF"/>
              </a:solidFill>
              <a:latin typeface="Arial" panose="020B0604020202020204"/>
            </a:endParaRPr>
          </a:p>
        </p:txBody>
      </p:sp>
      <p:sp>
        <p:nvSpPr>
          <p:cNvPr id="43" name="Pentagon 42"/>
          <p:cNvSpPr/>
          <p:nvPr/>
        </p:nvSpPr>
        <p:spPr>
          <a:xfrm>
            <a:off x="6917023" y="1523093"/>
            <a:ext cx="2671317" cy="2567127"/>
          </a:xfrm>
          <a:prstGeom prst="homePlate">
            <a:avLst>
              <a:gd name="adj" fmla="val 20694"/>
            </a:avLst>
          </a:prstGeom>
          <a:solidFill>
            <a:schemeClr val="accent4"/>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77">
              <a:defRPr/>
            </a:pPr>
            <a:endParaRPr lang="en-US" sz="1200">
              <a:solidFill>
                <a:srgbClr val="FFFFFF"/>
              </a:solidFill>
              <a:latin typeface="Arial" panose="020B0604020202020204"/>
            </a:endParaRPr>
          </a:p>
        </p:txBody>
      </p:sp>
      <p:sp>
        <p:nvSpPr>
          <p:cNvPr id="44" name="Pentagon 43"/>
          <p:cNvSpPr/>
          <p:nvPr/>
        </p:nvSpPr>
        <p:spPr>
          <a:xfrm>
            <a:off x="4820596" y="1523093"/>
            <a:ext cx="2671317" cy="2567127"/>
          </a:xfrm>
          <a:prstGeom prst="homePlate">
            <a:avLst>
              <a:gd name="adj" fmla="val 20694"/>
            </a:avLst>
          </a:prstGeom>
          <a:solidFill>
            <a:srgbClr val="41B6E6"/>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77">
              <a:defRPr/>
            </a:pPr>
            <a:endParaRPr lang="en-US" sz="1200">
              <a:solidFill>
                <a:srgbClr val="FFFFFF"/>
              </a:solidFill>
              <a:latin typeface="Arial" panose="020B0604020202020204"/>
            </a:endParaRPr>
          </a:p>
        </p:txBody>
      </p:sp>
      <p:sp>
        <p:nvSpPr>
          <p:cNvPr id="45" name="Pentagon 44"/>
          <p:cNvSpPr/>
          <p:nvPr/>
        </p:nvSpPr>
        <p:spPr>
          <a:xfrm>
            <a:off x="2688791" y="1523093"/>
            <a:ext cx="2671317" cy="2567127"/>
          </a:xfrm>
          <a:prstGeom prst="homePlate">
            <a:avLst>
              <a:gd name="adj" fmla="val 20694"/>
            </a:avLst>
          </a:prstGeom>
          <a:solidFill>
            <a:schemeClr val="accent2"/>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77">
              <a:defRPr/>
            </a:pPr>
            <a:endParaRPr lang="en-US" sz="1200">
              <a:solidFill>
                <a:srgbClr val="FFFFFF"/>
              </a:solidFill>
              <a:latin typeface="Arial" panose="020B0604020202020204"/>
            </a:endParaRPr>
          </a:p>
        </p:txBody>
      </p:sp>
      <p:sp>
        <p:nvSpPr>
          <p:cNvPr id="46" name="Pentagon 45"/>
          <p:cNvSpPr/>
          <p:nvPr/>
        </p:nvSpPr>
        <p:spPr>
          <a:xfrm>
            <a:off x="703613" y="1523093"/>
            <a:ext cx="2492667" cy="2567127"/>
          </a:xfrm>
          <a:prstGeom prst="homePlate">
            <a:avLst>
              <a:gd name="adj" fmla="val 20694"/>
            </a:avLst>
          </a:prstGeom>
          <a:solidFill>
            <a:srgbClr val="0076CE"/>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77">
              <a:defRPr/>
            </a:pPr>
            <a:endParaRPr lang="en-US" sz="1200">
              <a:solidFill>
                <a:srgbClr val="FFFFFF"/>
              </a:solidFill>
              <a:latin typeface="Arial" panose="020B0604020202020204"/>
            </a:endParaRPr>
          </a:p>
        </p:txBody>
      </p:sp>
      <p:sp>
        <p:nvSpPr>
          <p:cNvPr id="48" name="TextBox 47"/>
          <p:cNvSpPr txBox="1"/>
          <p:nvPr/>
        </p:nvSpPr>
        <p:spPr>
          <a:xfrm>
            <a:off x="5748437" y="2236452"/>
            <a:ext cx="917238" cy="379656"/>
          </a:xfrm>
          <a:prstGeom prst="rect">
            <a:avLst/>
          </a:prstGeom>
          <a:noFill/>
        </p:spPr>
        <p:txBody>
          <a:bodyPr wrap="none" rtlCol="0">
            <a:spAutoFit/>
          </a:bodyPr>
          <a:lstStyle/>
          <a:p>
            <a:pPr algn="ctr" defTabSz="914377">
              <a:defRPr/>
            </a:pPr>
            <a:r>
              <a:rPr lang="en-US" sz="1867" b="1">
                <a:solidFill>
                  <a:srgbClr val="FFFFFF"/>
                </a:solidFill>
                <a:latin typeface="Arial" panose="020B0604020202020204"/>
              </a:rPr>
              <a:t>Detect</a:t>
            </a:r>
          </a:p>
        </p:txBody>
      </p:sp>
      <p:sp>
        <p:nvSpPr>
          <p:cNvPr id="49" name="TextBox 48"/>
          <p:cNvSpPr txBox="1"/>
          <p:nvPr/>
        </p:nvSpPr>
        <p:spPr>
          <a:xfrm>
            <a:off x="5350339" y="2719821"/>
            <a:ext cx="1713432" cy="751809"/>
          </a:xfrm>
          <a:prstGeom prst="rect">
            <a:avLst/>
          </a:prstGeom>
          <a:noFill/>
        </p:spPr>
        <p:txBody>
          <a:bodyPr wrap="square" rtlCol="0">
            <a:spAutoFit/>
          </a:bodyPr>
          <a:lstStyle/>
          <a:p>
            <a:pPr algn="ctr" defTabSz="914377">
              <a:lnSpc>
                <a:spcPct val="110000"/>
              </a:lnSpc>
              <a:defRPr/>
            </a:pPr>
            <a:r>
              <a:rPr lang="en-US" sz="1333">
                <a:solidFill>
                  <a:srgbClr val="FFFFFF"/>
                </a:solidFill>
                <a:latin typeface="Arial" panose="020B0604020202020204"/>
              </a:rPr>
              <a:t>Monitor systems, processes and solutions</a:t>
            </a:r>
          </a:p>
        </p:txBody>
      </p:sp>
      <p:sp>
        <p:nvSpPr>
          <p:cNvPr id="50" name="TextBox 49"/>
          <p:cNvSpPr txBox="1"/>
          <p:nvPr/>
        </p:nvSpPr>
        <p:spPr>
          <a:xfrm>
            <a:off x="3582844" y="2236452"/>
            <a:ext cx="1010212" cy="379656"/>
          </a:xfrm>
          <a:prstGeom prst="rect">
            <a:avLst/>
          </a:prstGeom>
          <a:noFill/>
        </p:spPr>
        <p:txBody>
          <a:bodyPr wrap="none" rtlCol="0">
            <a:spAutoFit/>
          </a:bodyPr>
          <a:lstStyle/>
          <a:p>
            <a:pPr algn="ctr" defTabSz="914377">
              <a:defRPr/>
            </a:pPr>
            <a:r>
              <a:rPr lang="en-US" sz="1867" b="1">
                <a:solidFill>
                  <a:srgbClr val="FFFFFF"/>
                </a:solidFill>
                <a:latin typeface="Arial" panose="020B0604020202020204"/>
              </a:rPr>
              <a:t>Protect</a:t>
            </a:r>
          </a:p>
        </p:txBody>
      </p:sp>
      <p:sp>
        <p:nvSpPr>
          <p:cNvPr id="51" name="TextBox 50"/>
          <p:cNvSpPr txBox="1"/>
          <p:nvPr/>
        </p:nvSpPr>
        <p:spPr>
          <a:xfrm>
            <a:off x="3231233" y="2719820"/>
            <a:ext cx="1713432" cy="977447"/>
          </a:xfrm>
          <a:prstGeom prst="rect">
            <a:avLst/>
          </a:prstGeom>
          <a:noFill/>
        </p:spPr>
        <p:txBody>
          <a:bodyPr wrap="square" rtlCol="0">
            <a:spAutoFit/>
          </a:bodyPr>
          <a:lstStyle/>
          <a:p>
            <a:pPr algn="ctr" defTabSz="914377">
              <a:lnSpc>
                <a:spcPct val="110000"/>
              </a:lnSpc>
              <a:defRPr/>
            </a:pPr>
            <a:r>
              <a:rPr lang="en-US" sz="1333">
                <a:solidFill>
                  <a:srgbClr val="FFFFFF"/>
                </a:solidFill>
                <a:latin typeface="Arial" panose="020B0604020202020204"/>
              </a:rPr>
              <a:t>Implement security solutions and make sure they are working</a:t>
            </a:r>
          </a:p>
        </p:txBody>
      </p:sp>
      <p:sp>
        <p:nvSpPr>
          <p:cNvPr id="52" name="TextBox 51"/>
          <p:cNvSpPr txBox="1"/>
          <p:nvPr/>
        </p:nvSpPr>
        <p:spPr>
          <a:xfrm>
            <a:off x="1210856" y="2236452"/>
            <a:ext cx="1034257" cy="379656"/>
          </a:xfrm>
          <a:prstGeom prst="rect">
            <a:avLst/>
          </a:prstGeom>
          <a:noFill/>
        </p:spPr>
        <p:txBody>
          <a:bodyPr wrap="none" rtlCol="0">
            <a:spAutoFit/>
          </a:bodyPr>
          <a:lstStyle/>
          <a:p>
            <a:pPr algn="ctr" defTabSz="914377">
              <a:defRPr/>
            </a:pPr>
            <a:r>
              <a:rPr lang="en-US" sz="1867" b="1">
                <a:solidFill>
                  <a:srgbClr val="FFFFFF"/>
                </a:solidFill>
                <a:latin typeface="Arial" panose="020B0604020202020204"/>
              </a:rPr>
              <a:t>Identify</a:t>
            </a:r>
          </a:p>
        </p:txBody>
      </p:sp>
      <p:sp>
        <p:nvSpPr>
          <p:cNvPr id="53" name="TextBox 52"/>
          <p:cNvSpPr txBox="1"/>
          <p:nvPr/>
        </p:nvSpPr>
        <p:spPr>
          <a:xfrm>
            <a:off x="871268" y="2719820"/>
            <a:ext cx="1944523" cy="977447"/>
          </a:xfrm>
          <a:prstGeom prst="rect">
            <a:avLst/>
          </a:prstGeom>
          <a:noFill/>
        </p:spPr>
        <p:txBody>
          <a:bodyPr wrap="square" rtlCol="0">
            <a:spAutoFit/>
          </a:bodyPr>
          <a:lstStyle/>
          <a:p>
            <a:pPr algn="ctr" defTabSz="914377">
              <a:lnSpc>
                <a:spcPct val="110000"/>
              </a:lnSpc>
              <a:defRPr/>
            </a:pPr>
            <a:r>
              <a:rPr lang="en-US" sz="1333">
                <a:solidFill>
                  <a:srgbClr val="FFFFFF"/>
                </a:solidFill>
                <a:latin typeface="Arial" panose="020B0604020202020204"/>
              </a:rPr>
              <a:t>Determine the issues and organize security assets across people, processes and tools</a:t>
            </a:r>
          </a:p>
        </p:txBody>
      </p:sp>
      <p:sp>
        <p:nvSpPr>
          <p:cNvPr id="54" name="TextBox 53"/>
          <p:cNvSpPr txBox="1"/>
          <p:nvPr/>
        </p:nvSpPr>
        <p:spPr>
          <a:xfrm>
            <a:off x="7778531" y="2236452"/>
            <a:ext cx="1207382" cy="379656"/>
          </a:xfrm>
          <a:prstGeom prst="rect">
            <a:avLst/>
          </a:prstGeom>
          <a:noFill/>
        </p:spPr>
        <p:txBody>
          <a:bodyPr wrap="none" rtlCol="0">
            <a:spAutoFit/>
          </a:bodyPr>
          <a:lstStyle/>
          <a:p>
            <a:pPr algn="ctr" defTabSz="914377">
              <a:defRPr/>
            </a:pPr>
            <a:r>
              <a:rPr lang="en-US" sz="1867" b="1">
                <a:solidFill>
                  <a:srgbClr val="FFFFFF"/>
                </a:solidFill>
                <a:latin typeface="Arial" panose="020B0604020202020204"/>
              </a:rPr>
              <a:t>Respond</a:t>
            </a:r>
          </a:p>
        </p:txBody>
      </p:sp>
      <p:sp>
        <p:nvSpPr>
          <p:cNvPr id="55" name="TextBox 54"/>
          <p:cNvSpPr txBox="1"/>
          <p:nvPr/>
        </p:nvSpPr>
        <p:spPr>
          <a:xfrm>
            <a:off x="7525505" y="2719820"/>
            <a:ext cx="1713432" cy="977447"/>
          </a:xfrm>
          <a:prstGeom prst="rect">
            <a:avLst/>
          </a:prstGeom>
          <a:noFill/>
        </p:spPr>
        <p:txBody>
          <a:bodyPr wrap="square" rtlCol="0">
            <a:spAutoFit/>
          </a:bodyPr>
          <a:lstStyle/>
          <a:p>
            <a:pPr algn="ctr" defTabSz="914377">
              <a:lnSpc>
                <a:spcPct val="110000"/>
              </a:lnSpc>
              <a:defRPr/>
            </a:pPr>
            <a:r>
              <a:rPr lang="en-US" sz="1333">
                <a:solidFill>
                  <a:srgbClr val="FFFFFF"/>
                </a:solidFill>
                <a:latin typeface="Arial" panose="020B0604020202020204"/>
              </a:rPr>
              <a:t>Take action when a breach is detected according to pre-determined plans</a:t>
            </a:r>
          </a:p>
        </p:txBody>
      </p:sp>
      <p:sp>
        <p:nvSpPr>
          <p:cNvPr id="56" name="TextBox 55"/>
          <p:cNvSpPr txBox="1"/>
          <p:nvPr/>
        </p:nvSpPr>
        <p:spPr>
          <a:xfrm>
            <a:off x="9954404" y="2236452"/>
            <a:ext cx="1077539" cy="379656"/>
          </a:xfrm>
          <a:prstGeom prst="rect">
            <a:avLst/>
          </a:prstGeom>
          <a:noFill/>
        </p:spPr>
        <p:txBody>
          <a:bodyPr wrap="none" rtlCol="0">
            <a:spAutoFit/>
          </a:bodyPr>
          <a:lstStyle/>
          <a:p>
            <a:pPr algn="ctr" defTabSz="914377">
              <a:defRPr/>
            </a:pPr>
            <a:r>
              <a:rPr lang="en-US" sz="1867">
                <a:solidFill>
                  <a:srgbClr val="FFFFFF"/>
                </a:solidFill>
                <a:latin typeface="Arial" panose="020B0604020202020204"/>
              </a:rPr>
              <a:t>Recover</a:t>
            </a:r>
          </a:p>
        </p:txBody>
      </p:sp>
      <p:sp>
        <p:nvSpPr>
          <p:cNvPr id="57" name="TextBox 56"/>
          <p:cNvSpPr txBox="1"/>
          <p:nvPr/>
        </p:nvSpPr>
        <p:spPr>
          <a:xfrm>
            <a:off x="9488126" y="2719820"/>
            <a:ext cx="2010093" cy="1203086"/>
          </a:xfrm>
          <a:prstGeom prst="rect">
            <a:avLst/>
          </a:prstGeom>
          <a:noFill/>
        </p:spPr>
        <p:txBody>
          <a:bodyPr wrap="square" rtlCol="0">
            <a:spAutoFit/>
          </a:bodyPr>
          <a:lstStyle/>
          <a:p>
            <a:pPr algn="ctr" defTabSz="914377">
              <a:lnSpc>
                <a:spcPct val="110000"/>
              </a:lnSpc>
              <a:defRPr/>
            </a:pPr>
            <a:r>
              <a:rPr lang="en-US" sz="1333">
                <a:solidFill>
                  <a:srgbClr val="FFFFFF"/>
                </a:solidFill>
                <a:latin typeface="Arial" panose="020B0604020202020204"/>
              </a:rPr>
              <a:t>Capture best practices and corrective action loops to update processes, tools and policies</a:t>
            </a:r>
          </a:p>
        </p:txBody>
      </p:sp>
      <p:sp>
        <p:nvSpPr>
          <p:cNvPr id="62" name="Freeform 2523">
            <a:extLst>
              <a:ext uri="{FF2B5EF4-FFF2-40B4-BE49-F238E27FC236}">
                <a16:creationId xmlns:a16="http://schemas.microsoft.com/office/drawing/2014/main" id="{A88A3F9D-E0B8-4B9D-8B1C-E4BF9F0E2B2E}"/>
              </a:ext>
            </a:extLst>
          </p:cNvPr>
          <p:cNvSpPr>
            <a:spLocks noChangeAspect="1" noEditPoints="1"/>
          </p:cNvSpPr>
          <p:nvPr/>
        </p:nvSpPr>
        <p:spPr bwMode="auto">
          <a:xfrm>
            <a:off x="5923344" y="1702127"/>
            <a:ext cx="567425" cy="575416"/>
          </a:xfrm>
          <a:custGeom>
            <a:avLst/>
            <a:gdLst>
              <a:gd name="T0" fmla="*/ 60 w 60"/>
              <a:gd name="T1" fmla="*/ 58 h 61"/>
              <a:gd name="T2" fmla="*/ 40 w 60"/>
              <a:gd name="T3" fmla="*/ 38 h 61"/>
              <a:gd name="T4" fmla="*/ 46 w 60"/>
              <a:gd name="T5" fmla="*/ 23 h 61"/>
              <a:gd name="T6" fmla="*/ 23 w 60"/>
              <a:gd name="T7" fmla="*/ 0 h 61"/>
              <a:gd name="T8" fmla="*/ 0 w 60"/>
              <a:gd name="T9" fmla="*/ 23 h 61"/>
              <a:gd name="T10" fmla="*/ 23 w 60"/>
              <a:gd name="T11" fmla="*/ 46 h 61"/>
              <a:gd name="T12" fmla="*/ 37 w 60"/>
              <a:gd name="T13" fmla="*/ 41 h 61"/>
              <a:gd name="T14" fmla="*/ 57 w 60"/>
              <a:gd name="T15" fmla="*/ 61 h 61"/>
              <a:gd name="T16" fmla="*/ 60 w 60"/>
              <a:gd name="T17" fmla="*/ 58 h 61"/>
              <a:gd name="T18" fmla="*/ 23 w 60"/>
              <a:gd name="T19" fmla="*/ 42 h 61"/>
              <a:gd name="T20" fmla="*/ 4 w 60"/>
              <a:gd name="T21" fmla="*/ 23 h 61"/>
              <a:gd name="T22" fmla="*/ 23 w 60"/>
              <a:gd name="T23" fmla="*/ 4 h 61"/>
              <a:gd name="T24" fmla="*/ 42 w 60"/>
              <a:gd name="T25" fmla="*/ 23 h 61"/>
              <a:gd name="T26" fmla="*/ 23 w 60"/>
              <a:gd name="T27"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60" y="58"/>
                </a:moveTo>
                <a:cubicBezTo>
                  <a:pt x="40" y="38"/>
                  <a:pt x="40" y="38"/>
                  <a:pt x="40" y="38"/>
                </a:cubicBezTo>
                <a:cubicBezTo>
                  <a:pt x="44" y="34"/>
                  <a:pt x="46" y="29"/>
                  <a:pt x="46" y="23"/>
                </a:cubicBezTo>
                <a:cubicBezTo>
                  <a:pt x="46" y="11"/>
                  <a:pt x="35" y="0"/>
                  <a:pt x="23" y="0"/>
                </a:cubicBezTo>
                <a:cubicBezTo>
                  <a:pt x="10" y="0"/>
                  <a:pt x="0" y="11"/>
                  <a:pt x="0" y="23"/>
                </a:cubicBezTo>
                <a:cubicBezTo>
                  <a:pt x="0" y="36"/>
                  <a:pt x="10" y="46"/>
                  <a:pt x="23" y="46"/>
                </a:cubicBezTo>
                <a:cubicBezTo>
                  <a:pt x="28" y="46"/>
                  <a:pt x="33" y="44"/>
                  <a:pt x="37" y="41"/>
                </a:cubicBezTo>
                <a:cubicBezTo>
                  <a:pt x="57" y="61"/>
                  <a:pt x="57" y="61"/>
                  <a:pt x="57" y="61"/>
                </a:cubicBezTo>
                <a:lnTo>
                  <a:pt x="60" y="58"/>
                </a:lnTo>
                <a:close/>
                <a:moveTo>
                  <a:pt x="23" y="42"/>
                </a:moveTo>
                <a:cubicBezTo>
                  <a:pt x="12" y="42"/>
                  <a:pt x="4" y="34"/>
                  <a:pt x="4" y="23"/>
                </a:cubicBezTo>
                <a:cubicBezTo>
                  <a:pt x="4" y="13"/>
                  <a:pt x="12" y="4"/>
                  <a:pt x="23" y="4"/>
                </a:cubicBezTo>
                <a:cubicBezTo>
                  <a:pt x="33" y="4"/>
                  <a:pt x="42" y="13"/>
                  <a:pt x="42" y="23"/>
                </a:cubicBezTo>
                <a:cubicBezTo>
                  <a:pt x="42" y="34"/>
                  <a:pt x="33" y="42"/>
                  <a:pt x="23" y="4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sp>
        <p:nvSpPr>
          <p:cNvPr id="81" name="Title 3">
            <a:extLst>
              <a:ext uri="{FF2B5EF4-FFF2-40B4-BE49-F238E27FC236}">
                <a16:creationId xmlns:a16="http://schemas.microsoft.com/office/drawing/2014/main" id="{CFCA37D8-8505-441D-81E4-C25EC7B02D8D}"/>
              </a:ext>
            </a:extLst>
          </p:cNvPr>
          <p:cNvSpPr txBox="1">
            <a:spLocks/>
          </p:cNvSpPr>
          <p:nvPr/>
        </p:nvSpPr>
        <p:spPr>
          <a:xfrm>
            <a:off x="381000" y="304801"/>
            <a:ext cx="11430000" cy="517001"/>
          </a:xfrm>
          <a:prstGeom prst="rect">
            <a:avLst/>
          </a:prstGeom>
        </p:spPr>
        <p:txBody>
          <a:bodyPr wrap="square" lIns="0" tIns="0" rIns="0" bIns="0">
            <a:spAutoFit/>
          </a:bodyPr>
          <a:lstStyle>
            <a:lvl1pPr algn="l" defTabSz="685800" rtl="0" eaLnBrk="1" latinLnBrk="0" hangingPunct="1">
              <a:lnSpc>
                <a:spcPct val="90000"/>
              </a:lnSpc>
              <a:spcBef>
                <a:spcPct val="0"/>
              </a:spcBef>
              <a:buNone/>
              <a:defRPr sz="2800" kern="1200">
                <a:solidFill>
                  <a:schemeClr val="bg1"/>
                </a:solidFill>
                <a:latin typeface="Arial" panose="020B0604020202020204" pitchFamily="34" charset="0"/>
                <a:ea typeface="+mj-ea"/>
                <a:cs typeface="+mj-cs"/>
              </a:defRPr>
            </a:lvl1pPr>
          </a:lstStyle>
          <a:p>
            <a:pPr defTabSz="914377">
              <a:defRPr/>
            </a:pPr>
            <a:r>
              <a:rPr lang="en-US" sz="3733">
                <a:solidFill>
                  <a:srgbClr val="0076CE"/>
                </a:solidFill>
              </a:rPr>
              <a:t>NIST Cybersecurity Framework</a:t>
            </a:r>
          </a:p>
        </p:txBody>
      </p:sp>
      <p:sp>
        <p:nvSpPr>
          <p:cNvPr id="82" name="TextBox 81">
            <a:extLst>
              <a:ext uri="{FF2B5EF4-FFF2-40B4-BE49-F238E27FC236}">
                <a16:creationId xmlns:a16="http://schemas.microsoft.com/office/drawing/2014/main" id="{4FC0EDCE-ACD5-40BB-9D3B-61D78B0BA5D3}"/>
              </a:ext>
            </a:extLst>
          </p:cNvPr>
          <p:cNvSpPr txBox="1"/>
          <p:nvPr/>
        </p:nvSpPr>
        <p:spPr>
          <a:xfrm>
            <a:off x="347862" y="875201"/>
            <a:ext cx="6402394" cy="369332"/>
          </a:xfrm>
          <a:prstGeom prst="rect">
            <a:avLst/>
          </a:prstGeom>
          <a:noFill/>
        </p:spPr>
        <p:txBody>
          <a:bodyPr wrap="none" lIns="0" tIns="0" rIns="0" bIns="0" rtlCol="0">
            <a:spAutoFit/>
          </a:bodyPr>
          <a:lstStyle/>
          <a:p>
            <a:pPr algn="ctr" defTabSz="1219170">
              <a:defRPr/>
            </a:pPr>
            <a:r>
              <a:rPr lang="en-US" sz="2400" kern="0">
                <a:solidFill>
                  <a:srgbClr val="444444"/>
                </a:solidFill>
                <a:latin typeface="Arial" charset="0"/>
              </a:rPr>
              <a:t>National Institute of Standards and Technology</a:t>
            </a:r>
          </a:p>
        </p:txBody>
      </p:sp>
      <p:sp>
        <p:nvSpPr>
          <p:cNvPr id="92" name="TextBox 91">
            <a:extLst>
              <a:ext uri="{FF2B5EF4-FFF2-40B4-BE49-F238E27FC236}">
                <a16:creationId xmlns:a16="http://schemas.microsoft.com/office/drawing/2014/main" id="{17294741-D624-4710-B8C6-861BF8AB551C}"/>
              </a:ext>
            </a:extLst>
          </p:cNvPr>
          <p:cNvSpPr txBox="1"/>
          <p:nvPr/>
        </p:nvSpPr>
        <p:spPr>
          <a:xfrm>
            <a:off x="681103" y="4194067"/>
            <a:ext cx="1989479" cy="1495859"/>
          </a:xfrm>
          <a:prstGeom prst="rect">
            <a:avLst/>
          </a:prstGeom>
          <a:noFill/>
        </p:spPr>
        <p:txBody>
          <a:bodyPr wrap="square" rtlCol="0">
            <a:spAutoFit/>
          </a:bodyPr>
          <a:lstStyle/>
          <a:p>
            <a:pPr defTabSz="914377">
              <a:lnSpc>
                <a:spcPct val="110000"/>
              </a:lnSpc>
              <a:defRPr/>
            </a:pPr>
            <a:r>
              <a:rPr lang="en-US" sz="1400" b="1">
                <a:solidFill>
                  <a:srgbClr val="0076CE"/>
                </a:solidFill>
                <a:latin typeface="Arial" panose="020B0604020202020204"/>
              </a:rPr>
              <a:t>Applicable Services:</a:t>
            </a:r>
          </a:p>
          <a:p>
            <a:pPr defTabSz="914377">
              <a:lnSpc>
                <a:spcPct val="110000"/>
              </a:lnSpc>
              <a:buClr>
                <a:srgbClr val="444444"/>
              </a:buClr>
              <a:defRPr/>
            </a:pPr>
            <a:r>
              <a:rPr lang="en-US" sz="1400">
                <a:solidFill>
                  <a:srgbClr val="444444"/>
                </a:solidFill>
                <a:latin typeface="Arial" panose="020B0604020202020204"/>
              </a:rPr>
              <a:t>Assessment services:</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Data security</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Device security</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Identity security</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Application security</a:t>
            </a:r>
          </a:p>
        </p:txBody>
      </p:sp>
      <p:sp>
        <p:nvSpPr>
          <p:cNvPr id="93" name="TextBox 92">
            <a:extLst>
              <a:ext uri="{FF2B5EF4-FFF2-40B4-BE49-F238E27FC236}">
                <a16:creationId xmlns:a16="http://schemas.microsoft.com/office/drawing/2014/main" id="{21E07654-C313-416C-8CBB-4EBC414DD004}"/>
              </a:ext>
            </a:extLst>
          </p:cNvPr>
          <p:cNvSpPr txBox="1"/>
          <p:nvPr/>
        </p:nvSpPr>
        <p:spPr>
          <a:xfrm>
            <a:off x="2681863" y="4194067"/>
            <a:ext cx="2195671" cy="1495859"/>
          </a:xfrm>
          <a:prstGeom prst="rect">
            <a:avLst/>
          </a:prstGeom>
          <a:noFill/>
        </p:spPr>
        <p:txBody>
          <a:bodyPr wrap="square" rtlCol="0">
            <a:spAutoFit/>
          </a:bodyPr>
          <a:lstStyle/>
          <a:p>
            <a:pPr defTabSz="914377">
              <a:lnSpc>
                <a:spcPct val="110000"/>
              </a:lnSpc>
              <a:defRPr/>
            </a:pPr>
            <a:r>
              <a:rPr lang="en-US" sz="1400" b="1">
                <a:solidFill>
                  <a:srgbClr val="6EA204"/>
                </a:solidFill>
                <a:latin typeface="Arial" panose="020B0604020202020204"/>
              </a:rPr>
              <a:t>Applicable Services:</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Monitoring with</a:t>
            </a:r>
            <a:br>
              <a:rPr lang="en-US" sz="1400">
                <a:solidFill>
                  <a:srgbClr val="444444"/>
                </a:solidFill>
                <a:latin typeface="Arial" panose="020B0604020202020204"/>
              </a:rPr>
            </a:br>
            <a:r>
              <a:rPr lang="en-US" sz="1400">
                <a:solidFill>
                  <a:srgbClr val="444444"/>
                </a:solidFill>
                <a:latin typeface="Arial" panose="020B0604020202020204"/>
              </a:rPr>
              <a:t>VMware Carbon Black</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Maintenance for Dell Encryption Enterprise</a:t>
            </a:r>
          </a:p>
          <a:p>
            <a:pPr marL="152396" indent="-152396"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rPr>
              <a:t>Advisory Service</a:t>
            </a:r>
          </a:p>
        </p:txBody>
      </p:sp>
      <p:sp>
        <p:nvSpPr>
          <p:cNvPr id="94" name="TextBox 93">
            <a:extLst>
              <a:ext uri="{FF2B5EF4-FFF2-40B4-BE49-F238E27FC236}">
                <a16:creationId xmlns:a16="http://schemas.microsoft.com/office/drawing/2014/main" id="{0AEEEC72-42C7-4324-9937-33D3D4E6E0FB}"/>
              </a:ext>
            </a:extLst>
          </p:cNvPr>
          <p:cNvSpPr txBox="1"/>
          <p:nvPr/>
        </p:nvSpPr>
        <p:spPr>
          <a:xfrm>
            <a:off x="4900938" y="4194067"/>
            <a:ext cx="1989479" cy="1021883"/>
          </a:xfrm>
          <a:prstGeom prst="rect">
            <a:avLst/>
          </a:prstGeom>
          <a:noFill/>
        </p:spPr>
        <p:txBody>
          <a:bodyPr wrap="square" rtlCol="0">
            <a:spAutoFit/>
          </a:bodyPr>
          <a:lstStyle/>
          <a:p>
            <a:pPr defTabSz="914377">
              <a:lnSpc>
                <a:spcPct val="110000"/>
              </a:lnSpc>
              <a:defRPr/>
            </a:pPr>
            <a:r>
              <a:rPr lang="en-US" sz="1400" b="1">
                <a:solidFill>
                  <a:srgbClr val="41B6E6"/>
                </a:solidFill>
                <a:latin typeface="Arial" panose="020B0604020202020204"/>
              </a:rPr>
              <a:t>Applicable Services:</a:t>
            </a:r>
          </a:p>
          <a:p>
            <a:pPr marL="152396" indent="-152396" defTabSz="914377">
              <a:lnSpc>
                <a:spcPct val="110000"/>
              </a:lnSpc>
              <a:buClr>
                <a:srgbClr val="444444"/>
              </a:buClr>
              <a:buFont typeface="Arial" panose="020B0604020202020204" pitchFamily="34" charset="0"/>
              <a:buChar char="•"/>
              <a:defRPr/>
            </a:pPr>
            <a:r>
              <a:rPr lang="en-US" sz="1400">
                <a:solidFill>
                  <a:srgbClr val="B7295A"/>
                </a:solidFill>
                <a:latin typeface="Arial" panose="020B0604020202020204"/>
              </a:rPr>
              <a:t>NEW! </a:t>
            </a:r>
            <a:br>
              <a:rPr lang="en-US" sz="1400">
                <a:solidFill>
                  <a:srgbClr val="FF0000"/>
                </a:solidFill>
                <a:latin typeface="Arial" panose="020B0604020202020204"/>
              </a:rPr>
            </a:br>
            <a:r>
              <a:rPr lang="en-US" sz="1400">
                <a:solidFill>
                  <a:srgbClr val="444444"/>
                </a:solidFill>
                <a:latin typeface="Arial" panose="020B0604020202020204"/>
              </a:rPr>
              <a:t>Managed Detection and Response</a:t>
            </a:r>
          </a:p>
        </p:txBody>
      </p:sp>
      <p:sp>
        <p:nvSpPr>
          <p:cNvPr id="95" name="TextBox 94">
            <a:extLst>
              <a:ext uri="{FF2B5EF4-FFF2-40B4-BE49-F238E27FC236}">
                <a16:creationId xmlns:a16="http://schemas.microsoft.com/office/drawing/2014/main" id="{41838B75-954A-4F0A-B5C9-84FF8DB6C688}"/>
              </a:ext>
            </a:extLst>
          </p:cNvPr>
          <p:cNvSpPr txBox="1"/>
          <p:nvPr/>
        </p:nvSpPr>
        <p:spPr>
          <a:xfrm>
            <a:off x="7010179" y="4194067"/>
            <a:ext cx="1989479" cy="1021883"/>
          </a:xfrm>
          <a:prstGeom prst="rect">
            <a:avLst/>
          </a:prstGeom>
          <a:noFill/>
        </p:spPr>
        <p:txBody>
          <a:bodyPr wrap="square" rtlCol="0">
            <a:spAutoFit/>
          </a:bodyPr>
          <a:lstStyle/>
          <a:p>
            <a:pPr defTabSz="914377">
              <a:lnSpc>
                <a:spcPct val="110000"/>
              </a:lnSpc>
              <a:defRPr/>
            </a:pPr>
            <a:r>
              <a:rPr lang="en-US" sz="1400" b="1">
                <a:solidFill>
                  <a:srgbClr val="EE6411"/>
                </a:solidFill>
                <a:latin typeface="Arial" panose="020B0604020202020204"/>
              </a:rPr>
              <a:t>Applicable Services:</a:t>
            </a:r>
          </a:p>
          <a:p>
            <a:pPr marL="152396" indent="-152396" defTabSz="914377">
              <a:lnSpc>
                <a:spcPct val="110000"/>
              </a:lnSpc>
              <a:buClr>
                <a:srgbClr val="444444"/>
              </a:buClr>
              <a:buFont typeface="Arial" panose="020B0604020202020204" pitchFamily="34" charset="0"/>
              <a:buChar char="•"/>
            </a:pPr>
            <a:r>
              <a:rPr lang="en-US" sz="1400">
                <a:solidFill>
                  <a:srgbClr val="B7295A"/>
                </a:solidFill>
                <a:latin typeface="Arial" panose="020B0604020202020204"/>
              </a:rPr>
              <a:t>NEW! </a:t>
            </a:r>
            <a:br>
              <a:rPr lang="en-US" sz="1400">
                <a:solidFill>
                  <a:srgbClr val="FF0000"/>
                </a:solidFill>
                <a:latin typeface="Arial" panose="020B0604020202020204"/>
              </a:rPr>
            </a:br>
            <a:r>
              <a:rPr lang="en-US" sz="1400">
                <a:solidFill>
                  <a:srgbClr val="444444"/>
                </a:solidFill>
                <a:latin typeface="Arial" panose="020B0604020202020204"/>
              </a:rPr>
              <a:t>Managed Detection and Response</a:t>
            </a:r>
          </a:p>
        </p:txBody>
      </p:sp>
      <p:grpSp>
        <p:nvGrpSpPr>
          <p:cNvPr id="96" name="Group 95">
            <a:extLst>
              <a:ext uri="{FF2B5EF4-FFF2-40B4-BE49-F238E27FC236}">
                <a16:creationId xmlns:a16="http://schemas.microsoft.com/office/drawing/2014/main" id="{DF5681E7-0D7E-400A-BB83-EE70708B21BA}"/>
              </a:ext>
            </a:extLst>
          </p:cNvPr>
          <p:cNvGrpSpPr>
            <a:grpSpLocks noChangeAspect="1"/>
          </p:cNvGrpSpPr>
          <p:nvPr/>
        </p:nvGrpSpPr>
        <p:grpSpPr>
          <a:xfrm>
            <a:off x="1451251" y="1836750"/>
            <a:ext cx="553467" cy="306172"/>
            <a:chOff x="-1382885" y="6994635"/>
            <a:chExt cx="223838" cy="123825"/>
          </a:xfrm>
          <a:solidFill>
            <a:schemeClr val="bg1"/>
          </a:solidFill>
        </p:grpSpPr>
        <p:sp>
          <p:nvSpPr>
            <p:cNvPr id="97" name="Oval 1951">
              <a:extLst>
                <a:ext uri="{FF2B5EF4-FFF2-40B4-BE49-F238E27FC236}">
                  <a16:creationId xmlns:a16="http://schemas.microsoft.com/office/drawing/2014/main" id="{DE6A2ABD-6C37-43FD-8308-7D9A73D485E2}"/>
                </a:ext>
              </a:extLst>
            </p:cNvPr>
            <p:cNvSpPr>
              <a:spLocks noChangeArrowheads="1"/>
            </p:cNvSpPr>
            <p:nvPr/>
          </p:nvSpPr>
          <p:spPr bwMode="auto">
            <a:xfrm>
              <a:off x="-1286048" y="7040673"/>
              <a:ext cx="30163"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sp>
          <p:nvSpPr>
            <p:cNvPr id="98" name="Freeform 1952">
              <a:extLst>
                <a:ext uri="{FF2B5EF4-FFF2-40B4-BE49-F238E27FC236}">
                  <a16:creationId xmlns:a16="http://schemas.microsoft.com/office/drawing/2014/main" id="{51F66A2A-4B01-4594-B452-6F7CD4127D00}"/>
                </a:ext>
              </a:extLst>
            </p:cNvPr>
            <p:cNvSpPr>
              <a:spLocks noEditPoints="1"/>
            </p:cNvSpPr>
            <p:nvPr/>
          </p:nvSpPr>
          <p:spPr bwMode="auto">
            <a:xfrm>
              <a:off x="-1382885" y="6994635"/>
              <a:ext cx="223838" cy="123825"/>
            </a:xfrm>
            <a:custGeom>
              <a:avLst/>
              <a:gdLst>
                <a:gd name="T0" fmla="*/ 30 w 60"/>
                <a:gd name="T1" fmla="*/ 0 h 33"/>
                <a:gd name="T2" fmla="*/ 0 w 60"/>
                <a:gd name="T3" fmla="*/ 16 h 33"/>
                <a:gd name="T4" fmla="*/ 30 w 60"/>
                <a:gd name="T5" fmla="*/ 33 h 33"/>
                <a:gd name="T6" fmla="*/ 60 w 60"/>
                <a:gd name="T7" fmla="*/ 16 h 33"/>
                <a:gd name="T8" fmla="*/ 30 w 60"/>
                <a:gd name="T9" fmla="*/ 0 h 33"/>
                <a:gd name="T10" fmla="*/ 30 w 60"/>
                <a:gd name="T11" fmla="*/ 26 h 33"/>
                <a:gd name="T12" fmla="*/ 20 w 60"/>
                <a:gd name="T13" fmla="*/ 16 h 33"/>
                <a:gd name="T14" fmla="*/ 30 w 60"/>
                <a:gd name="T15" fmla="*/ 6 h 33"/>
                <a:gd name="T16" fmla="*/ 40 w 60"/>
                <a:gd name="T17" fmla="*/ 16 h 33"/>
                <a:gd name="T18" fmla="*/ 30 w 60"/>
                <a:gd name="T19" fmla="*/ 26 h 33"/>
                <a:gd name="T20" fmla="*/ 5 w 60"/>
                <a:gd name="T21" fmla="*/ 16 h 33"/>
                <a:gd name="T22" fmla="*/ 23 w 60"/>
                <a:gd name="T23" fmla="*/ 5 h 33"/>
                <a:gd name="T24" fmla="*/ 16 w 60"/>
                <a:gd name="T25" fmla="*/ 16 h 33"/>
                <a:gd name="T26" fmla="*/ 23 w 60"/>
                <a:gd name="T27" fmla="*/ 28 h 33"/>
                <a:gd name="T28" fmla="*/ 5 w 60"/>
                <a:gd name="T29" fmla="*/ 16 h 33"/>
                <a:gd name="T30" fmla="*/ 38 w 60"/>
                <a:gd name="T31" fmla="*/ 28 h 33"/>
                <a:gd name="T32" fmla="*/ 44 w 60"/>
                <a:gd name="T33" fmla="*/ 16 h 33"/>
                <a:gd name="T34" fmla="*/ 38 w 60"/>
                <a:gd name="T35" fmla="*/ 5 h 33"/>
                <a:gd name="T36" fmla="*/ 55 w 60"/>
                <a:gd name="T37" fmla="*/ 17 h 33"/>
                <a:gd name="T38" fmla="*/ 38 w 60"/>
                <a:gd name="T3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33">
                  <a:moveTo>
                    <a:pt x="30" y="0"/>
                  </a:moveTo>
                  <a:cubicBezTo>
                    <a:pt x="8" y="0"/>
                    <a:pt x="0" y="16"/>
                    <a:pt x="0" y="16"/>
                  </a:cubicBezTo>
                  <a:cubicBezTo>
                    <a:pt x="0" y="16"/>
                    <a:pt x="8" y="33"/>
                    <a:pt x="30" y="33"/>
                  </a:cubicBezTo>
                  <a:cubicBezTo>
                    <a:pt x="51" y="33"/>
                    <a:pt x="60" y="16"/>
                    <a:pt x="60" y="16"/>
                  </a:cubicBezTo>
                  <a:cubicBezTo>
                    <a:pt x="60" y="16"/>
                    <a:pt x="51" y="0"/>
                    <a:pt x="30" y="0"/>
                  </a:cubicBezTo>
                  <a:close/>
                  <a:moveTo>
                    <a:pt x="30" y="26"/>
                  </a:moveTo>
                  <a:cubicBezTo>
                    <a:pt x="24" y="26"/>
                    <a:pt x="20" y="22"/>
                    <a:pt x="20" y="16"/>
                  </a:cubicBezTo>
                  <a:cubicBezTo>
                    <a:pt x="20" y="11"/>
                    <a:pt x="24" y="6"/>
                    <a:pt x="30" y="6"/>
                  </a:cubicBezTo>
                  <a:cubicBezTo>
                    <a:pt x="35" y="6"/>
                    <a:pt x="40" y="11"/>
                    <a:pt x="40" y="16"/>
                  </a:cubicBezTo>
                  <a:cubicBezTo>
                    <a:pt x="40" y="22"/>
                    <a:pt x="35" y="26"/>
                    <a:pt x="30" y="26"/>
                  </a:cubicBezTo>
                  <a:close/>
                  <a:moveTo>
                    <a:pt x="5" y="16"/>
                  </a:moveTo>
                  <a:cubicBezTo>
                    <a:pt x="7" y="13"/>
                    <a:pt x="13" y="7"/>
                    <a:pt x="23" y="5"/>
                  </a:cubicBezTo>
                  <a:cubicBezTo>
                    <a:pt x="19" y="7"/>
                    <a:pt x="16" y="11"/>
                    <a:pt x="16" y="16"/>
                  </a:cubicBezTo>
                  <a:cubicBezTo>
                    <a:pt x="16" y="21"/>
                    <a:pt x="19" y="26"/>
                    <a:pt x="23" y="28"/>
                  </a:cubicBezTo>
                  <a:cubicBezTo>
                    <a:pt x="13" y="26"/>
                    <a:pt x="7" y="20"/>
                    <a:pt x="5" y="16"/>
                  </a:cubicBezTo>
                  <a:close/>
                  <a:moveTo>
                    <a:pt x="38" y="28"/>
                  </a:moveTo>
                  <a:cubicBezTo>
                    <a:pt x="41" y="26"/>
                    <a:pt x="44" y="21"/>
                    <a:pt x="44" y="16"/>
                  </a:cubicBezTo>
                  <a:cubicBezTo>
                    <a:pt x="44" y="12"/>
                    <a:pt x="41" y="7"/>
                    <a:pt x="38" y="5"/>
                  </a:cubicBezTo>
                  <a:cubicBezTo>
                    <a:pt x="47" y="7"/>
                    <a:pt x="53" y="13"/>
                    <a:pt x="55" y="17"/>
                  </a:cubicBezTo>
                  <a:cubicBezTo>
                    <a:pt x="53" y="20"/>
                    <a:pt x="47" y="26"/>
                    <a:pt x="3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grpSp>
      <p:grpSp>
        <p:nvGrpSpPr>
          <p:cNvPr id="99" name="Group 98">
            <a:extLst>
              <a:ext uri="{FF2B5EF4-FFF2-40B4-BE49-F238E27FC236}">
                <a16:creationId xmlns:a16="http://schemas.microsoft.com/office/drawing/2014/main" id="{EEDC81FF-EE11-4E15-87A0-847DBA2A9D60}"/>
              </a:ext>
            </a:extLst>
          </p:cNvPr>
          <p:cNvGrpSpPr>
            <a:grpSpLocks noChangeAspect="1"/>
          </p:cNvGrpSpPr>
          <p:nvPr/>
        </p:nvGrpSpPr>
        <p:grpSpPr>
          <a:xfrm>
            <a:off x="3891554" y="1735782"/>
            <a:ext cx="392793" cy="508108"/>
            <a:chOff x="-1431695" y="2501675"/>
            <a:chExt cx="173038" cy="223838"/>
          </a:xfrm>
          <a:solidFill>
            <a:schemeClr val="bg1"/>
          </a:solidFill>
        </p:grpSpPr>
        <p:sp>
          <p:nvSpPr>
            <p:cNvPr id="100" name="Freeform 2077">
              <a:extLst>
                <a:ext uri="{FF2B5EF4-FFF2-40B4-BE49-F238E27FC236}">
                  <a16:creationId xmlns:a16="http://schemas.microsoft.com/office/drawing/2014/main" id="{C2305AAC-A1C6-4A6E-8F18-E01DA68BE7D8}"/>
                </a:ext>
              </a:extLst>
            </p:cNvPr>
            <p:cNvSpPr>
              <a:spLocks noEditPoints="1"/>
            </p:cNvSpPr>
            <p:nvPr/>
          </p:nvSpPr>
          <p:spPr bwMode="auto">
            <a:xfrm>
              <a:off x="-1431695" y="2501675"/>
              <a:ext cx="173038" cy="223838"/>
            </a:xfrm>
            <a:custGeom>
              <a:avLst/>
              <a:gdLst>
                <a:gd name="T0" fmla="*/ 38 w 46"/>
                <a:gd name="T1" fmla="*/ 23 h 60"/>
                <a:gd name="T2" fmla="*/ 38 w 46"/>
                <a:gd name="T3" fmla="*/ 14 h 60"/>
                <a:gd name="T4" fmla="*/ 23 w 46"/>
                <a:gd name="T5" fmla="*/ 0 h 60"/>
                <a:gd name="T6" fmla="*/ 8 w 46"/>
                <a:gd name="T7" fmla="*/ 14 h 60"/>
                <a:gd name="T8" fmla="*/ 8 w 46"/>
                <a:gd name="T9" fmla="*/ 23 h 60"/>
                <a:gd name="T10" fmla="*/ 0 w 46"/>
                <a:gd name="T11" fmla="*/ 23 h 60"/>
                <a:gd name="T12" fmla="*/ 0 w 46"/>
                <a:gd name="T13" fmla="*/ 60 h 60"/>
                <a:gd name="T14" fmla="*/ 46 w 46"/>
                <a:gd name="T15" fmla="*/ 60 h 60"/>
                <a:gd name="T16" fmla="*/ 46 w 46"/>
                <a:gd name="T17" fmla="*/ 23 h 60"/>
                <a:gd name="T18" fmla="*/ 38 w 46"/>
                <a:gd name="T19" fmla="*/ 23 h 60"/>
                <a:gd name="T20" fmla="*/ 12 w 46"/>
                <a:gd name="T21" fmla="*/ 14 h 60"/>
                <a:gd name="T22" fmla="*/ 23 w 46"/>
                <a:gd name="T23" fmla="*/ 4 h 60"/>
                <a:gd name="T24" fmla="*/ 34 w 46"/>
                <a:gd name="T25" fmla="*/ 14 h 60"/>
                <a:gd name="T26" fmla="*/ 34 w 46"/>
                <a:gd name="T27" fmla="*/ 23 h 60"/>
                <a:gd name="T28" fmla="*/ 12 w 46"/>
                <a:gd name="T29" fmla="*/ 23 h 60"/>
                <a:gd name="T30" fmla="*/ 12 w 46"/>
                <a:gd name="T31" fmla="*/ 14 h 60"/>
                <a:gd name="T32" fmla="*/ 42 w 46"/>
                <a:gd name="T33" fmla="*/ 56 h 60"/>
                <a:gd name="T34" fmla="*/ 4 w 46"/>
                <a:gd name="T35" fmla="*/ 56 h 60"/>
                <a:gd name="T36" fmla="*/ 4 w 46"/>
                <a:gd name="T37" fmla="*/ 27 h 60"/>
                <a:gd name="T38" fmla="*/ 42 w 46"/>
                <a:gd name="T39" fmla="*/ 27 h 60"/>
                <a:gd name="T40" fmla="*/ 42 w 46"/>
                <a:gd name="T4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60">
                  <a:moveTo>
                    <a:pt x="38" y="23"/>
                  </a:moveTo>
                  <a:cubicBezTo>
                    <a:pt x="38" y="14"/>
                    <a:pt x="38" y="14"/>
                    <a:pt x="38" y="14"/>
                  </a:cubicBezTo>
                  <a:cubicBezTo>
                    <a:pt x="38" y="6"/>
                    <a:pt x="31" y="0"/>
                    <a:pt x="23" y="0"/>
                  </a:cubicBezTo>
                  <a:cubicBezTo>
                    <a:pt x="15" y="0"/>
                    <a:pt x="8" y="6"/>
                    <a:pt x="8" y="14"/>
                  </a:cubicBezTo>
                  <a:cubicBezTo>
                    <a:pt x="8" y="23"/>
                    <a:pt x="8" y="23"/>
                    <a:pt x="8" y="23"/>
                  </a:cubicBezTo>
                  <a:cubicBezTo>
                    <a:pt x="0" y="23"/>
                    <a:pt x="0" y="23"/>
                    <a:pt x="0" y="23"/>
                  </a:cubicBezTo>
                  <a:cubicBezTo>
                    <a:pt x="0" y="60"/>
                    <a:pt x="0" y="60"/>
                    <a:pt x="0" y="60"/>
                  </a:cubicBezTo>
                  <a:cubicBezTo>
                    <a:pt x="46" y="60"/>
                    <a:pt x="46" y="60"/>
                    <a:pt x="46" y="60"/>
                  </a:cubicBezTo>
                  <a:cubicBezTo>
                    <a:pt x="46" y="23"/>
                    <a:pt x="46" y="23"/>
                    <a:pt x="46" y="23"/>
                  </a:cubicBezTo>
                  <a:lnTo>
                    <a:pt x="38" y="23"/>
                  </a:lnTo>
                  <a:close/>
                  <a:moveTo>
                    <a:pt x="12" y="14"/>
                  </a:moveTo>
                  <a:cubicBezTo>
                    <a:pt x="12" y="8"/>
                    <a:pt x="17" y="4"/>
                    <a:pt x="23" y="4"/>
                  </a:cubicBezTo>
                  <a:cubicBezTo>
                    <a:pt x="29" y="4"/>
                    <a:pt x="34" y="8"/>
                    <a:pt x="34" y="14"/>
                  </a:cubicBezTo>
                  <a:cubicBezTo>
                    <a:pt x="34" y="23"/>
                    <a:pt x="34" y="23"/>
                    <a:pt x="34" y="23"/>
                  </a:cubicBezTo>
                  <a:cubicBezTo>
                    <a:pt x="12" y="23"/>
                    <a:pt x="12" y="23"/>
                    <a:pt x="12" y="23"/>
                  </a:cubicBezTo>
                  <a:lnTo>
                    <a:pt x="12" y="14"/>
                  </a:lnTo>
                  <a:close/>
                  <a:moveTo>
                    <a:pt x="42" y="56"/>
                  </a:moveTo>
                  <a:cubicBezTo>
                    <a:pt x="4" y="56"/>
                    <a:pt x="4" y="56"/>
                    <a:pt x="4" y="56"/>
                  </a:cubicBezTo>
                  <a:cubicBezTo>
                    <a:pt x="4" y="27"/>
                    <a:pt x="4" y="27"/>
                    <a:pt x="4" y="27"/>
                  </a:cubicBezTo>
                  <a:cubicBezTo>
                    <a:pt x="42" y="27"/>
                    <a:pt x="42" y="27"/>
                    <a:pt x="42" y="27"/>
                  </a:cubicBezTo>
                  <a:cubicBezTo>
                    <a:pt x="42" y="56"/>
                    <a:pt x="42" y="56"/>
                    <a:pt x="4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sp>
          <p:nvSpPr>
            <p:cNvPr id="101" name="Freeform 2078">
              <a:extLst>
                <a:ext uri="{FF2B5EF4-FFF2-40B4-BE49-F238E27FC236}">
                  <a16:creationId xmlns:a16="http://schemas.microsoft.com/office/drawing/2014/main" id="{8565809C-61D4-4813-A9CD-AC55D11295FC}"/>
                </a:ext>
              </a:extLst>
            </p:cNvPr>
            <p:cNvSpPr>
              <a:spLocks/>
            </p:cNvSpPr>
            <p:nvPr/>
          </p:nvSpPr>
          <p:spPr bwMode="auto">
            <a:xfrm>
              <a:off x="-1363433" y="2631850"/>
              <a:ext cx="25400" cy="41275"/>
            </a:xfrm>
            <a:custGeom>
              <a:avLst/>
              <a:gdLst>
                <a:gd name="T0" fmla="*/ 7 w 16"/>
                <a:gd name="T1" fmla="*/ 26 h 26"/>
                <a:gd name="T2" fmla="*/ 16 w 16"/>
                <a:gd name="T3" fmla="*/ 26 h 26"/>
                <a:gd name="T4" fmla="*/ 16 w 16"/>
                <a:gd name="T5" fmla="*/ 0 h 26"/>
                <a:gd name="T6" fmla="*/ 0 w 16"/>
                <a:gd name="T7" fmla="*/ 0 h 26"/>
                <a:gd name="T8" fmla="*/ 0 w 16"/>
                <a:gd name="T9" fmla="*/ 10 h 26"/>
                <a:gd name="T10" fmla="*/ 7 w 16"/>
                <a:gd name="T11" fmla="*/ 10 h 26"/>
                <a:gd name="T12" fmla="*/ 7 w 1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6" h="26">
                  <a:moveTo>
                    <a:pt x="7" y="26"/>
                  </a:moveTo>
                  <a:lnTo>
                    <a:pt x="16" y="26"/>
                  </a:lnTo>
                  <a:lnTo>
                    <a:pt x="16" y="0"/>
                  </a:lnTo>
                  <a:lnTo>
                    <a:pt x="0" y="0"/>
                  </a:lnTo>
                  <a:lnTo>
                    <a:pt x="0" y="10"/>
                  </a:lnTo>
                  <a:lnTo>
                    <a:pt x="7" y="10"/>
                  </a:lnTo>
                  <a:lnTo>
                    <a:pt x="7"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grpSp>
      <p:sp>
        <p:nvSpPr>
          <p:cNvPr id="102" name="Freeform 2551">
            <a:extLst>
              <a:ext uri="{FF2B5EF4-FFF2-40B4-BE49-F238E27FC236}">
                <a16:creationId xmlns:a16="http://schemas.microsoft.com/office/drawing/2014/main" id="{21AA72C8-27B2-4463-A5FF-CD08C37C7905}"/>
              </a:ext>
            </a:extLst>
          </p:cNvPr>
          <p:cNvSpPr>
            <a:spLocks noChangeAspect="1"/>
          </p:cNvSpPr>
          <p:nvPr/>
        </p:nvSpPr>
        <p:spPr bwMode="auto">
          <a:xfrm flipH="1">
            <a:off x="8085200" y="1772721"/>
            <a:ext cx="517745" cy="434231"/>
          </a:xfrm>
          <a:custGeom>
            <a:avLst/>
            <a:gdLst>
              <a:gd name="T0" fmla="*/ 4 w 58"/>
              <a:gd name="T1" fmla="*/ 40 h 61"/>
              <a:gd name="T2" fmla="*/ 20 w 58"/>
              <a:gd name="T3" fmla="*/ 24 h 61"/>
              <a:gd name="T4" fmla="*/ 51 w 58"/>
              <a:gd name="T5" fmla="*/ 24 h 61"/>
              <a:gd name="T6" fmla="*/ 34 w 58"/>
              <a:gd name="T7" fmla="*/ 41 h 61"/>
              <a:gd name="T8" fmla="*/ 37 w 58"/>
              <a:gd name="T9" fmla="*/ 44 h 61"/>
              <a:gd name="T10" fmla="*/ 58 w 58"/>
              <a:gd name="T11" fmla="*/ 22 h 61"/>
              <a:gd name="T12" fmla="*/ 37 w 58"/>
              <a:gd name="T13" fmla="*/ 0 h 61"/>
              <a:gd name="T14" fmla="*/ 34 w 58"/>
              <a:gd name="T15" fmla="*/ 3 h 61"/>
              <a:gd name="T16" fmla="*/ 50 w 58"/>
              <a:gd name="T17" fmla="*/ 20 h 61"/>
              <a:gd name="T18" fmla="*/ 20 w 58"/>
              <a:gd name="T19" fmla="*/ 20 h 61"/>
              <a:gd name="T20" fmla="*/ 0 w 58"/>
              <a:gd name="T21" fmla="*/ 40 h 61"/>
              <a:gd name="T22" fmla="*/ 20 w 58"/>
              <a:gd name="T23" fmla="*/ 61 h 61"/>
              <a:gd name="T24" fmla="*/ 47 w 58"/>
              <a:gd name="T25" fmla="*/ 61 h 61"/>
              <a:gd name="T26" fmla="*/ 47 w 58"/>
              <a:gd name="T27" fmla="*/ 57 h 61"/>
              <a:gd name="T28" fmla="*/ 20 w 58"/>
              <a:gd name="T29" fmla="*/ 57 h 61"/>
              <a:gd name="T30" fmla="*/ 4 w 58"/>
              <a:gd name="T3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1">
                <a:moveTo>
                  <a:pt x="4" y="40"/>
                </a:moveTo>
                <a:cubicBezTo>
                  <a:pt x="4" y="31"/>
                  <a:pt x="11" y="24"/>
                  <a:pt x="20" y="24"/>
                </a:cubicBezTo>
                <a:cubicBezTo>
                  <a:pt x="51" y="24"/>
                  <a:pt x="51" y="24"/>
                  <a:pt x="51" y="24"/>
                </a:cubicBezTo>
                <a:cubicBezTo>
                  <a:pt x="34" y="41"/>
                  <a:pt x="34" y="41"/>
                  <a:pt x="34" y="41"/>
                </a:cubicBezTo>
                <a:cubicBezTo>
                  <a:pt x="37" y="44"/>
                  <a:pt x="37" y="44"/>
                  <a:pt x="37" y="44"/>
                </a:cubicBezTo>
                <a:cubicBezTo>
                  <a:pt x="58" y="22"/>
                  <a:pt x="58" y="22"/>
                  <a:pt x="58" y="22"/>
                </a:cubicBezTo>
                <a:cubicBezTo>
                  <a:pt x="37" y="0"/>
                  <a:pt x="37" y="0"/>
                  <a:pt x="37" y="0"/>
                </a:cubicBezTo>
                <a:cubicBezTo>
                  <a:pt x="34" y="3"/>
                  <a:pt x="34" y="3"/>
                  <a:pt x="34" y="3"/>
                </a:cubicBezTo>
                <a:cubicBezTo>
                  <a:pt x="50" y="20"/>
                  <a:pt x="50" y="20"/>
                  <a:pt x="50" y="20"/>
                </a:cubicBezTo>
                <a:cubicBezTo>
                  <a:pt x="20" y="20"/>
                  <a:pt x="20" y="20"/>
                  <a:pt x="20" y="20"/>
                </a:cubicBezTo>
                <a:cubicBezTo>
                  <a:pt x="9" y="20"/>
                  <a:pt x="0" y="29"/>
                  <a:pt x="0" y="40"/>
                </a:cubicBezTo>
                <a:cubicBezTo>
                  <a:pt x="0" y="52"/>
                  <a:pt x="9" y="61"/>
                  <a:pt x="20" y="61"/>
                </a:cubicBezTo>
                <a:cubicBezTo>
                  <a:pt x="47" y="61"/>
                  <a:pt x="47" y="61"/>
                  <a:pt x="47" y="61"/>
                </a:cubicBezTo>
                <a:cubicBezTo>
                  <a:pt x="47" y="57"/>
                  <a:pt x="47" y="57"/>
                  <a:pt x="47" y="57"/>
                </a:cubicBezTo>
                <a:cubicBezTo>
                  <a:pt x="20" y="57"/>
                  <a:pt x="20" y="57"/>
                  <a:pt x="20" y="57"/>
                </a:cubicBezTo>
                <a:cubicBezTo>
                  <a:pt x="11" y="57"/>
                  <a:pt x="4" y="49"/>
                  <a:pt x="4" y="4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grpSp>
        <p:nvGrpSpPr>
          <p:cNvPr id="103" name="Group 102">
            <a:extLst>
              <a:ext uri="{FF2B5EF4-FFF2-40B4-BE49-F238E27FC236}">
                <a16:creationId xmlns:a16="http://schemas.microsoft.com/office/drawing/2014/main" id="{45410F1B-2786-408E-B627-EF925119E10D}"/>
              </a:ext>
            </a:extLst>
          </p:cNvPr>
          <p:cNvGrpSpPr>
            <a:grpSpLocks noChangeAspect="1"/>
          </p:cNvGrpSpPr>
          <p:nvPr/>
        </p:nvGrpSpPr>
        <p:grpSpPr>
          <a:xfrm>
            <a:off x="10233086" y="1729748"/>
            <a:ext cx="520173" cy="520173"/>
            <a:chOff x="5256473" y="9869732"/>
            <a:chExt cx="233362" cy="233362"/>
          </a:xfrm>
          <a:solidFill>
            <a:schemeClr val="bg1"/>
          </a:solidFill>
        </p:grpSpPr>
        <p:sp>
          <p:nvSpPr>
            <p:cNvPr id="104" name="Freeform 2561">
              <a:extLst>
                <a:ext uri="{FF2B5EF4-FFF2-40B4-BE49-F238E27FC236}">
                  <a16:creationId xmlns:a16="http://schemas.microsoft.com/office/drawing/2014/main" id="{8C2E8B66-DBF6-4264-9641-019AEED2453B}"/>
                </a:ext>
              </a:extLst>
            </p:cNvPr>
            <p:cNvSpPr>
              <a:spLocks/>
            </p:cNvSpPr>
            <p:nvPr/>
          </p:nvSpPr>
          <p:spPr bwMode="auto">
            <a:xfrm>
              <a:off x="5256473" y="9877669"/>
              <a:ext cx="225425" cy="225425"/>
            </a:xfrm>
            <a:custGeom>
              <a:avLst/>
              <a:gdLst>
                <a:gd name="T0" fmla="*/ 133 w 142"/>
                <a:gd name="T1" fmla="*/ 133 h 142"/>
                <a:gd name="T2" fmla="*/ 10 w 142"/>
                <a:gd name="T3" fmla="*/ 133 h 142"/>
                <a:gd name="T4" fmla="*/ 10 w 142"/>
                <a:gd name="T5" fmla="*/ 10 h 142"/>
                <a:gd name="T6" fmla="*/ 114 w 142"/>
                <a:gd name="T7" fmla="*/ 10 h 142"/>
                <a:gd name="T8" fmla="*/ 123 w 142"/>
                <a:gd name="T9" fmla="*/ 0 h 142"/>
                <a:gd name="T10" fmla="*/ 0 w 142"/>
                <a:gd name="T11" fmla="*/ 0 h 142"/>
                <a:gd name="T12" fmla="*/ 0 w 142"/>
                <a:gd name="T13" fmla="*/ 142 h 142"/>
                <a:gd name="T14" fmla="*/ 142 w 142"/>
                <a:gd name="T15" fmla="*/ 142 h 142"/>
                <a:gd name="T16" fmla="*/ 142 w 142"/>
                <a:gd name="T17" fmla="*/ 19 h 142"/>
                <a:gd name="T18" fmla="*/ 133 w 142"/>
                <a:gd name="T19" fmla="*/ 29 h 142"/>
                <a:gd name="T20" fmla="*/ 133 w 142"/>
                <a:gd name="T21"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42">
                  <a:moveTo>
                    <a:pt x="133" y="133"/>
                  </a:moveTo>
                  <a:lnTo>
                    <a:pt x="10" y="133"/>
                  </a:lnTo>
                  <a:lnTo>
                    <a:pt x="10" y="10"/>
                  </a:lnTo>
                  <a:lnTo>
                    <a:pt x="114" y="10"/>
                  </a:lnTo>
                  <a:lnTo>
                    <a:pt x="123" y="0"/>
                  </a:lnTo>
                  <a:lnTo>
                    <a:pt x="0" y="0"/>
                  </a:lnTo>
                  <a:lnTo>
                    <a:pt x="0" y="142"/>
                  </a:lnTo>
                  <a:lnTo>
                    <a:pt x="142" y="142"/>
                  </a:lnTo>
                  <a:lnTo>
                    <a:pt x="142" y="19"/>
                  </a:lnTo>
                  <a:lnTo>
                    <a:pt x="133" y="29"/>
                  </a:ln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sp>
          <p:nvSpPr>
            <p:cNvPr id="105" name="Freeform 2562">
              <a:extLst>
                <a:ext uri="{FF2B5EF4-FFF2-40B4-BE49-F238E27FC236}">
                  <a16:creationId xmlns:a16="http://schemas.microsoft.com/office/drawing/2014/main" id="{C890EC66-F490-4B30-8DF2-606A294E51C2}"/>
                </a:ext>
              </a:extLst>
            </p:cNvPr>
            <p:cNvSpPr>
              <a:spLocks/>
            </p:cNvSpPr>
            <p:nvPr/>
          </p:nvSpPr>
          <p:spPr bwMode="auto">
            <a:xfrm>
              <a:off x="5346960" y="9869732"/>
              <a:ext cx="142875" cy="142875"/>
            </a:xfrm>
            <a:custGeom>
              <a:avLst/>
              <a:gdLst>
                <a:gd name="T0" fmla="*/ 10 w 90"/>
                <a:gd name="T1" fmla="*/ 50 h 90"/>
                <a:gd name="T2" fmla="*/ 0 w 90"/>
                <a:gd name="T3" fmla="*/ 50 h 90"/>
                <a:gd name="T4" fmla="*/ 0 w 90"/>
                <a:gd name="T5" fmla="*/ 90 h 90"/>
                <a:gd name="T6" fmla="*/ 40 w 90"/>
                <a:gd name="T7" fmla="*/ 90 h 90"/>
                <a:gd name="T8" fmla="*/ 40 w 90"/>
                <a:gd name="T9" fmla="*/ 81 h 90"/>
                <a:gd name="T10" fmla="*/ 14 w 90"/>
                <a:gd name="T11" fmla="*/ 81 h 90"/>
                <a:gd name="T12" fmla="*/ 90 w 90"/>
                <a:gd name="T13" fmla="*/ 8 h 90"/>
                <a:gd name="T14" fmla="*/ 83 w 90"/>
                <a:gd name="T15" fmla="*/ 0 h 90"/>
                <a:gd name="T16" fmla="*/ 10 w 90"/>
                <a:gd name="T17" fmla="*/ 74 h 90"/>
                <a:gd name="T18" fmla="*/ 10 w 90"/>
                <a:gd name="T19"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10" y="50"/>
                  </a:moveTo>
                  <a:lnTo>
                    <a:pt x="0" y="50"/>
                  </a:lnTo>
                  <a:lnTo>
                    <a:pt x="0" y="90"/>
                  </a:lnTo>
                  <a:lnTo>
                    <a:pt x="40" y="90"/>
                  </a:lnTo>
                  <a:lnTo>
                    <a:pt x="40" y="81"/>
                  </a:lnTo>
                  <a:lnTo>
                    <a:pt x="14" y="81"/>
                  </a:lnTo>
                  <a:lnTo>
                    <a:pt x="90" y="8"/>
                  </a:lnTo>
                  <a:lnTo>
                    <a:pt x="83" y="0"/>
                  </a:lnTo>
                  <a:lnTo>
                    <a:pt x="10" y="74"/>
                  </a:lnTo>
                  <a:lnTo>
                    <a:pt x="1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fontAlgn="base">
                <a:spcBef>
                  <a:spcPct val="0"/>
                </a:spcBef>
                <a:spcAft>
                  <a:spcPct val="0"/>
                </a:spcAft>
                <a:defRPr/>
              </a:pPr>
              <a:endParaRPr lang="en-US" sz="3200">
                <a:solidFill>
                  <a:srgbClr val="000000"/>
                </a:solidFill>
                <a:latin typeface="Arial" charset="0"/>
              </a:endParaRPr>
            </a:p>
          </p:txBody>
        </p:sp>
      </p:grpSp>
      <p:sp>
        <p:nvSpPr>
          <p:cNvPr id="38" name="Rectangle 37">
            <a:extLst>
              <a:ext uri="{FF2B5EF4-FFF2-40B4-BE49-F238E27FC236}">
                <a16:creationId xmlns:a16="http://schemas.microsoft.com/office/drawing/2014/main" id="{AFEA26D0-9DD4-4E08-9984-B77C661D8DF0}"/>
              </a:ext>
            </a:extLst>
          </p:cNvPr>
          <p:cNvSpPr/>
          <p:nvPr/>
        </p:nvSpPr>
        <p:spPr>
          <a:xfrm>
            <a:off x="9075239" y="4111503"/>
            <a:ext cx="2084832" cy="1883843"/>
          </a:xfrm>
          <a:prstGeom prst="rect">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3200">
              <a:solidFill>
                <a:srgbClr val="FFFFFF"/>
              </a:solidFill>
              <a:latin typeface="Arial" panose="020B0604020202020204"/>
            </a:endParaRPr>
          </a:p>
        </p:txBody>
      </p:sp>
      <p:sp>
        <p:nvSpPr>
          <p:cNvPr id="39" name="TextBox 38">
            <a:extLst>
              <a:ext uri="{FF2B5EF4-FFF2-40B4-BE49-F238E27FC236}">
                <a16:creationId xmlns:a16="http://schemas.microsoft.com/office/drawing/2014/main" id="{BB316A0F-E550-43E1-AD94-E2E761CA947C}"/>
              </a:ext>
            </a:extLst>
          </p:cNvPr>
          <p:cNvSpPr txBox="1"/>
          <p:nvPr/>
        </p:nvSpPr>
        <p:spPr>
          <a:xfrm>
            <a:off x="9128472" y="4194067"/>
            <a:ext cx="2084832" cy="1495859"/>
          </a:xfrm>
          <a:prstGeom prst="rect">
            <a:avLst/>
          </a:prstGeom>
          <a:noFill/>
        </p:spPr>
        <p:txBody>
          <a:bodyPr wrap="square" lIns="91440" tIns="45720" rIns="91440" bIns="45720" rtlCol="0" anchor="t">
            <a:spAutoFit/>
          </a:bodyPr>
          <a:lstStyle/>
          <a:p>
            <a:pPr defTabSz="914377">
              <a:lnSpc>
                <a:spcPct val="110000"/>
              </a:lnSpc>
              <a:defRPr/>
            </a:pPr>
            <a:r>
              <a:rPr lang="en-US" sz="1400" b="1">
                <a:solidFill>
                  <a:srgbClr val="00447C"/>
                </a:solidFill>
                <a:latin typeface="Arial" panose="020B0604020202020204"/>
              </a:rPr>
              <a:t>Applicable Service:</a:t>
            </a:r>
          </a:p>
          <a:p>
            <a:pPr marL="151765" indent="-151765"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cs typeface="Arial"/>
                <a:hlinkClick r:id="rId3"/>
              </a:rPr>
              <a:t>Cyber Recovery</a:t>
            </a:r>
            <a:endParaRPr lang="en-US" sz="1400">
              <a:solidFill>
                <a:srgbClr val="444444"/>
              </a:solidFill>
              <a:latin typeface="Arial" panose="020B0604020202020204"/>
              <a:sym typeface="Wingdings" panose="05000000000000000000" pitchFamily="2" charset="2"/>
            </a:endParaRPr>
          </a:p>
          <a:p>
            <a:pPr marL="151765" indent="-151765" defTabSz="914377">
              <a:lnSpc>
                <a:spcPct val="110000"/>
              </a:lnSpc>
              <a:buClr>
                <a:srgbClr val="444444"/>
              </a:buClr>
              <a:buFont typeface="Arial" panose="020B0604020202020204" pitchFamily="34" charset="0"/>
              <a:buChar char="•"/>
              <a:defRPr/>
            </a:pPr>
            <a:r>
              <a:rPr lang="en-US" sz="1400">
                <a:solidFill>
                  <a:srgbClr val="444444"/>
                </a:solidFill>
                <a:latin typeface="Arial" panose="020B0604020202020204"/>
                <a:sym typeface="Wingdings" panose="05000000000000000000" pitchFamily="2" charset="2"/>
              </a:rPr>
              <a:t>Email our </a:t>
            </a:r>
            <a:r>
              <a:rPr lang="en-US" sz="1400">
                <a:solidFill>
                  <a:srgbClr val="444444"/>
                </a:solidFill>
                <a:latin typeface="Arial" panose="020B0604020202020204"/>
                <a:sym typeface="Wingdings" panose="05000000000000000000" pitchFamily="2" charset="2"/>
                <a:hlinkClick r:id="rId4"/>
              </a:rPr>
              <a:t>Incident Recovery team</a:t>
            </a:r>
            <a:r>
              <a:rPr lang="en-US" sz="1400">
                <a:solidFill>
                  <a:srgbClr val="444444"/>
                </a:solidFill>
                <a:latin typeface="Arial" panose="020B0604020202020204"/>
                <a:sym typeface="Wingdings" panose="05000000000000000000" pitchFamily="2" charset="2"/>
              </a:rPr>
              <a:t> for a custom solution</a:t>
            </a:r>
            <a:endParaRPr lang="en-US"/>
          </a:p>
          <a:p>
            <a:pPr marL="151765" indent="-151765" defTabSz="914377">
              <a:lnSpc>
                <a:spcPct val="110000"/>
              </a:lnSpc>
              <a:buClr>
                <a:srgbClr val="444444"/>
              </a:buClr>
              <a:buFont typeface="Arial" panose="020B0604020202020204" pitchFamily="34" charset="0"/>
              <a:buChar char="•"/>
              <a:defRPr/>
            </a:pPr>
            <a:endParaRPr lang="en-US" sz="1400">
              <a:solidFill>
                <a:srgbClr val="444444"/>
              </a:solidFill>
              <a:latin typeface="Arial" panose="020B0604020202020204"/>
              <a:cs typeface="Arial" panose="020B0604020202020204"/>
            </a:endParaRPr>
          </a:p>
        </p:txBody>
      </p:sp>
      <p:sp>
        <p:nvSpPr>
          <p:cNvPr id="4" name="Rectangle 3">
            <a:extLst>
              <a:ext uri="{FF2B5EF4-FFF2-40B4-BE49-F238E27FC236}">
                <a16:creationId xmlns:a16="http://schemas.microsoft.com/office/drawing/2014/main" id="{287FD7D6-CCE1-4C46-8C05-181C6F61E0D2}"/>
              </a:ext>
            </a:extLst>
          </p:cNvPr>
          <p:cNvSpPr/>
          <p:nvPr/>
        </p:nvSpPr>
        <p:spPr>
          <a:xfrm>
            <a:off x="4944665" y="4473317"/>
            <a:ext cx="4031591" cy="743712"/>
          </a:xfrm>
          <a:prstGeom prst="rect">
            <a:avLst/>
          </a:prstGeom>
          <a:noFill/>
          <a:ln w="19050">
            <a:solidFill>
              <a:srgbClr val="B72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rgbClr val="FFFFFF"/>
              </a:solidFill>
              <a:latin typeface="Arial" panose="020B0604020202020204"/>
            </a:endParaRPr>
          </a:p>
        </p:txBody>
      </p:sp>
    </p:spTree>
    <p:extLst>
      <p:ext uri="{BB962C8B-B14F-4D97-AF65-F5344CB8AC3E}">
        <p14:creationId xmlns:p14="http://schemas.microsoft.com/office/powerpoint/2010/main" val="21561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A6AD9-39E9-4F37-9EE6-59FB925F7D6D}"/>
              </a:ext>
            </a:extLst>
          </p:cNvPr>
          <p:cNvSpPr/>
          <p:nvPr/>
        </p:nvSpPr>
        <p:spPr>
          <a:xfrm>
            <a:off x="516529" y="1430707"/>
            <a:ext cx="11158945" cy="3196816"/>
          </a:xfrm>
          <a:prstGeom prst="rect">
            <a:avLst/>
          </a:prstGeom>
          <a:solidFill>
            <a:srgbClr val="00447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4C4BC5B7-C48A-4190-B824-DB72B83071B5}"/>
              </a:ext>
            </a:extLst>
          </p:cNvPr>
          <p:cNvSpPr/>
          <p:nvPr/>
        </p:nvSpPr>
        <p:spPr>
          <a:xfrm>
            <a:off x="5529094" y="1721690"/>
            <a:ext cx="5976245" cy="2588305"/>
          </a:xfrm>
          <a:prstGeom prst="rect">
            <a:avLst/>
          </a:prstGeom>
          <a:solidFill>
            <a:srgbClr val="41B6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7" name="TextBox 6">
            <a:extLst>
              <a:ext uri="{FF2B5EF4-FFF2-40B4-BE49-F238E27FC236}">
                <a16:creationId xmlns:a16="http://schemas.microsoft.com/office/drawing/2014/main" id="{63435721-A66D-4D10-B9A9-095480E0B8E5}"/>
              </a:ext>
            </a:extLst>
          </p:cNvPr>
          <p:cNvSpPr txBox="1"/>
          <p:nvPr/>
        </p:nvSpPr>
        <p:spPr>
          <a:xfrm>
            <a:off x="762164" y="1807535"/>
            <a:ext cx="4629488" cy="2319033"/>
          </a:xfrm>
          <a:prstGeom prst="rect">
            <a:avLst/>
          </a:prstGeom>
          <a:noFill/>
        </p:spPr>
        <p:txBody>
          <a:bodyPr wrap="squar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Dell Technologies provides a v</a:t>
            </a:r>
            <a:r>
              <a:rPr kumimoji="0" lang="en-US" sz="1600" b="1" i="0" u="none" strike="noStrike" kern="1200" cap="none" spc="0" normalizeH="0" baseline="0" noProof="0" err="1">
                <a:ln>
                  <a:noFill/>
                </a:ln>
                <a:solidFill>
                  <a:srgbClr val="FFFFFF"/>
                </a:solidFill>
                <a:effectLst/>
                <a:uLnTx/>
                <a:uFillTx/>
                <a:latin typeface="Arial"/>
                <a:ea typeface="+mn-ea"/>
                <a:cs typeface="+mn-cs"/>
              </a:rPr>
              <a:t>irtual</a:t>
            </a:r>
            <a:r>
              <a:rPr kumimoji="0" lang="en-US" sz="1600" b="1" i="0" u="none" strike="noStrike" kern="1200" cap="none" spc="0" normalizeH="0" baseline="0" noProof="0">
                <a:ln>
                  <a:noFill/>
                </a:ln>
                <a:solidFill>
                  <a:srgbClr val="FFFFFF"/>
                </a:solidFill>
                <a:effectLst/>
                <a:uLnTx/>
                <a:uFillTx/>
                <a:latin typeface="Arial"/>
                <a:ea typeface="+mn-ea"/>
                <a:cs typeface="+mn-cs"/>
              </a:rPr>
              <a:t>, globally distributed Security Operations Center (SOC) that includes:</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a:ln>
                <a:noFill/>
              </a:ln>
              <a:solidFill>
                <a:srgbClr val="FFFFFF"/>
              </a:solidFill>
              <a:effectLst/>
              <a:uLnTx/>
              <a:uFillTx/>
              <a:latin typeface="Arial"/>
              <a:ea typeface="+mn-ea"/>
              <a:cs typeface="+mn-cs"/>
            </a:endParaRP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Dell badge resources</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Agent rollout assistance</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Threat detection &amp; investigation (24x7)</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Response and active remediation (up to 40 </a:t>
            </a:r>
            <a:r>
              <a:rPr kumimoji="0" lang="en-US" sz="1467" b="0" i="0" u="none" strike="noStrike" kern="1200" cap="none" spc="0" normalizeH="0" baseline="0" noProof="0" err="1">
                <a:ln>
                  <a:noFill/>
                </a:ln>
                <a:solidFill>
                  <a:srgbClr val="FFFFFF"/>
                </a:solidFill>
                <a:effectLst/>
                <a:uLnTx/>
                <a:uFillTx/>
                <a:latin typeface="Arial"/>
                <a:ea typeface="+mn-ea"/>
                <a:cs typeface="+mn-cs"/>
              </a:rPr>
              <a:t>hrs</a:t>
            </a:r>
            <a:r>
              <a:rPr kumimoji="0" lang="en-US" sz="1467" b="0" i="0" u="none" strike="noStrike" kern="1200" cap="none" spc="0" normalizeH="0" baseline="0" noProof="0">
                <a:ln>
                  <a:noFill/>
                </a:ln>
                <a:solidFill>
                  <a:srgbClr val="FFFFFF"/>
                </a:solidFill>
                <a:effectLst/>
                <a:uLnTx/>
                <a:uFillTx/>
                <a:latin typeface="Arial"/>
                <a:ea typeface="+mn-ea"/>
                <a:cs typeface="+mn-cs"/>
              </a:rPr>
              <a:t>/</a:t>
            </a:r>
            <a:r>
              <a:rPr kumimoji="0" lang="en-US" sz="1467" b="0" i="0" u="none" strike="noStrike" kern="1200" cap="none" spc="0" normalizeH="0" baseline="0" noProof="0" err="1">
                <a:ln>
                  <a:noFill/>
                </a:ln>
                <a:solidFill>
                  <a:srgbClr val="FFFFFF"/>
                </a:solidFill>
                <a:effectLst/>
                <a:uLnTx/>
                <a:uFillTx/>
                <a:latin typeface="Arial"/>
                <a:ea typeface="+mn-ea"/>
                <a:cs typeface="+mn-cs"/>
              </a:rPr>
              <a:t>qtr</a:t>
            </a:r>
            <a:r>
              <a:rPr kumimoji="0" lang="en-US" sz="1467" b="0" i="0" u="none" strike="noStrike" kern="1200" cap="none" spc="0" normalizeH="0" baseline="0" noProof="0">
                <a:ln>
                  <a:noFill/>
                </a:ln>
                <a:solidFill>
                  <a:srgbClr val="FFFFFF"/>
                </a:solidFill>
                <a:effectLst/>
                <a:uLnTx/>
                <a:uFillTx/>
                <a:latin typeface="Arial"/>
                <a:ea typeface="+mn-ea"/>
                <a:cs typeface="+mn-cs"/>
              </a:rPr>
              <a:t>)</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Cyber incident response initiation</a:t>
            </a:r>
            <a:r>
              <a:rPr kumimoji="0" lang="en-US" sz="1467" b="0" i="0" u="none" strike="noStrike" kern="1200" cap="none" spc="0" normalizeH="0" baseline="30000" noProof="0">
                <a:ln>
                  <a:noFill/>
                </a:ln>
                <a:solidFill>
                  <a:srgbClr val="FFFFFF"/>
                </a:solidFill>
                <a:effectLst/>
                <a:uLnTx/>
                <a:uFillTx/>
                <a:latin typeface="Arial"/>
                <a:ea typeface="+mn-ea"/>
                <a:cs typeface="+mn-cs"/>
              </a:rPr>
              <a:t>1</a:t>
            </a:r>
            <a:r>
              <a:rPr kumimoji="0" lang="en-US" sz="1467" b="0" i="0" u="none" strike="noStrike" kern="1200" cap="none" spc="0" normalizeH="0" baseline="0" noProof="0">
                <a:ln>
                  <a:noFill/>
                </a:ln>
                <a:solidFill>
                  <a:srgbClr val="FFFFFF"/>
                </a:solidFill>
                <a:effectLst/>
                <a:uLnTx/>
                <a:uFillTx/>
                <a:latin typeface="Arial"/>
                <a:ea typeface="+mn-ea"/>
                <a:cs typeface="+mn-cs"/>
              </a:rPr>
              <a:t> (up to 40 </a:t>
            </a:r>
            <a:r>
              <a:rPr kumimoji="0" lang="en-US" sz="1467" b="0" i="0" u="none" strike="noStrike" kern="1200" cap="none" spc="0" normalizeH="0" baseline="0" noProof="0" err="1">
                <a:ln>
                  <a:noFill/>
                </a:ln>
                <a:solidFill>
                  <a:srgbClr val="FFFFFF"/>
                </a:solidFill>
                <a:effectLst/>
                <a:uLnTx/>
                <a:uFillTx/>
                <a:latin typeface="Arial"/>
                <a:ea typeface="+mn-ea"/>
                <a:cs typeface="+mn-cs"/>
              </a:rPr>
              <a:t>hrs</a:t>
            </a:r>
            <a:r>
              <a:rPr kumimoji="0" lang="en-US" sz="1467" b="0" i="0" u="none" strike="noStrike" kern="1200" cap="none" spc="0" normalizeH="0" baseline="0" noProof="0">
                <a:ln>
                  <a:noFill/>
                </a:ln>
                <a:solidFill>
                  <a:srgbClr val="FFFFFF"/>
                </a:solidFill>
                <a:effectLst/>
                <a:uLnTx/>
                <a:uFillTx/>
                <a:latin typeface="Arial"/>
                <a:ea typeface="+mn-ea"/>
                <a:cs typeface="+mn-cs"/>
              </a:rPr>
              <a:t>/</a:t>
            </a:r>
            <a:r>
              <a:rPr kumimoji="0" lang="en-US" sz="1467" b="0" i="0" u="none" strike="noStrike" kern="1200" cap="none" spc="0" normalizeH="0" baseline="0" noProof="0" err="1">
                <a:ln>
                  <a:noFill/>
                </a:ln>
                <a:solidFill>
                  <a:srgbClr val="FFFFFF"/>
                </a:solidFill>
                <a:effectLst/>
                <a:uLnTx/>
                <a:uFillTx/>
                <a:latin typeface="Arial"/>
                <a:ea typeface="+mn-ea"/>
                <a:cs typeface="+mn-cs"/>
              </a:rPr>
              <a:t>yr</a:t>
            </a:r>
            <a:r>
              <a:rPr kumimoji="0" lang="en-US" sz="1467" b="0" i="0" u="none" strike="noStrike" kern="1200" cap="none" spc="0" normalizeH="0" baseline="0" noProof="0">
                <a:ln>
                  <a:noFill/>
                </a:ln>
                <a:solidFill>
                  <a:srgbClr val="FFFFFF"/>
                </a:solidFill>
                <a:effectLst/>
                <a:uLnTx/>
                <a:uFillTx/>
                <a:latin typeface="Arial"/>
                <a:ea typeface="+mn-ea"/>
                <a:cs typeface="+mn-cs"/>
              </a:rPr>
              <a:t>)</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chemeClr val="tx2"/>
                </a:solidFill>
                <a:effectLst/>
                <a:uLnTx/>
                <a:uFillTx/>
                <a:latin typeface="Arial"/>
                <a:ea typeface="+mn-ea"/>
                <a:cs typeface="+mn-cs"/>
              </a:rPr>
              <a:t>Quarterly reviews with the customer*</a:t>
            </a:r>
          </a:p>
        </p:txBody>
      </p:sp>
      <p:sp>
        <p:nvSpPr>
          <p:cNvPr id="8" name="TextBox 7">
            <a:extLst>
              <a:ext uri="{FF2B5EF4-FFF2-40B4-BE49-F238E27FC236}">
                <a16:creationId xmlns:a16="http://schemas.microsoft.com/office/drawing/2014/main" id="{59F303CE-D67B-4FE4-8DAD-4D5EC8E448A7}"/>
              </a:ext>
            </a:extLst>
          </p:cNvPr>
          <p:cNvSpPr txBox="1"/>
          <p:nvPr/>
        </p:nvSpPr>
        <p:spPr>
          <a:xfrm>
            <a:off x="5613806" y="2796990"/>
            <a:ext cx="5845047" cy="1128835"/>
          </a:xfrm>
          <a:prstGeom prst="rect">
            <a:avLst/>
          </a:prstGeom>
          <a:noFill/>
        </p:spPr>
        <p:txBody>
          <a:bodyPr wrap="square" lIns="0" tIns="0" rIns="0" bIns="0" rtlCol="0">
            <a:spAutoFit/>
          </a:bodyPr>
          <a:lstStyle/>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AI-Based Detections</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Integrated Threat Intelligence (Deep Learning)</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Secureworks Network Effect (insights from &gt; 4,200 customers)</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Ask An Expert Chat Box managed by certified Dell security analysts</a:t>
            </a:r>
          </a:p>
          <a:p>
            <a:pPr marL="232828" marR="0" lvl="0" indent="-232828"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APIs for environment integrations (Open Source (</a:t>
            </a:r>
            <a:r>
              <a:rPr kumimoji="0" lang="en-US" sz="1467" b="0" i="0" u="none" strike="noStrike" kern="1200" cap="none" spc="0" normalizeH="0" baseline="0" noProof="0" err="1">
                <a:ln>
                  <a:noFill/>
                </a:ln>
                <a:solidFill>
                  <a:srgbClr val="FFFFFF"/>
                </a:solidFill>
                <a:effectLst/>
                <a:uLnTx/>
                <a:uFillTx/>
                <a:latin typeface="Arial"/>
                <a:ea typeface="+mn-ea"/>
                <a:cs typeface="+mn-cs"/>
              </a:rPr>
              <a:t>GraphQL</a:t>
            </a:r>
            <a:r>
              <a:rPr kumimoji="0" lang="en-US" sz="1467" b="0" i="0" u="none" strike="noStrike" kern="1200" cap="none" spc="0" normalizeH="0" baseline="0" noProof="0">
                <a:ln>
                  <a:noFill/>
                </a:ln>
                <a:solidFill>
                  <a:srgbClr val="FFFFFF"/>
                </a:solidFill>
                <a:effectLst/>
                <a:uLnTx/>
                <a:uFillTx/>
                <a:latin typeface="Arial"/>
                <a:ea typeface="+mn-ea"/>
                <a:cs typeface="+mn-cs"/>
              </a:rPr>
              <a:t>))</a:t>
            </a:r>
          </a:p>
        </p:txBody>
      </p:sp>
      <p:sp>
        <p:nvSpPr>
          <p:cNvPr id="9" name="Rectangle 8">
            <a:extLst>
              <a:ext uri="{FF2B5EF4-FFF2-40B4-BE49-F238E27FC236}">
                <a16:creationId xmlns:a16="http://schemas.microsoft.com/office/drawing/2014/main" id="{DC20C0BA-9D87-4733-9B4A-B05DAA2B2FA2}"/>
              </a:ext>
            </a:extLst>
          </p:cNvPr>
          <p:cNvSpPr/>
          <p:nvPr/>
        </p:nvSpPr>
        <p:spPr>
          <a:xfrm>
            <a:off x="5577493" y="1807535"/>
            <a:ext cx="5879449" cy="830997"/>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We will deliver the service using Secureworks Taegis XDR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to enable detection, investigation, and responses to advanced attacks</a:t>
            </a:r>
          </a:p>
        </p:txBody>
      </p:sp>
      <p:grpSp>
        <p:nvGrpSpPr>
          <p:cNvPr id="10" name="Group 9">
            <a:extLst>
              <a:ext uri="{FF2B5EF4-FFF2-40B4-BE49-F238E27FC236}">
                <a16:creationId xmlns:a16="http://schemas.microsoft.com/office/drawing/2014/main" id="{1A1AF6C0-D2C0-451D-A198-3A8BEC642FFB}"/>
              </a:ext>
            </a:extLst>
          </p:cNvPr>
          <p:cNvGrpSpPr/>
          <p:nvPr/>
        </p:nvGrpSpPr>
        <p:grpSpPr>
          <a:xfrm>
            <a:off x="4798082" y="5125564"/>
            <a:ext cx="6881941" cy="822952"/>
            <a:chOff x="3564271" y="3844173"/>
            <a:chExt cx="5161456" cy="617214"/>
          </a:xfrm>
        </p:grpSpPr>
        <p:sp>
          <p:nvSpPr>
            <p:cNvPr id="6" name="Rectangle 5">
              <a:extLst>
                <a:ext uri="{FF2B5EF4-FFF2-40B4-BE49-F238E27FC236}">
                  <a16:creationId xmlns:a16="http://schemas.microsoft.com/office/drawing/2014/main" id="{BF49B38F-2449-4924-925D-7451EA92A662}"/>
                </a:ext>
              </a:extLst>
            </p:cNvPr>
            <p:cNvSpPr/>
            <p:nvPr/>
          </p:nvSpPr>
          <p:spPr>
            <a:xfrm>
              <a:off x="4876893" y="3989595"/>
              <a:ext cx="1223586" cy="471792"/>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54">
                <a:defRPr/>
              </a:pPr>
              <a:r>
                <a:rPr lang="en-US" sz="1333">
                  <a:solidFill>
                    <a:srgbClr val="000000"/>
                  </a:solidFill>
                </a:rPr>
                <a:t>Endpoint Detection and Response</a:t>
              </a:r>
            </a:p>
            <a:p>
              <a:pPr lvl="0" algn="ctr" defTabSz="914354">
                <a:defRPr/>
              </a:pPr>
              <a:r>
                <a:rPr lang="en-US" sz="1200">
                  <a:solidFill>
                    <a:srgbClr val="000000"/>
                  </a:solidFill>
                </a:rPr>
                <a:t> (EDR)</a:t>
              </a:r>
            </a:p>
          </p:txBody>
        </p:sp>
        <p:sp>
          <p:nvSpPr>
            <p:cNvPr id="11" name="Rectangle 10">
              <a:extLst>
                <a:ext uri="{FF2B5EF4-FFF2-40B4-BE49-F238E27FC236}">
                  <a16:creationId xmlns:a16="http://schemas.microsoft.com/office/drawing/2014/main" id="{EB35ECC9-BAA1-4CB5-BBE8-7EC791CD0059}"/>
                </a:ext>
              </a:extLst>
            </p:cNvPr>
            <p:cNvSpPr/>
            <p:nvPr/>
          </p:nvSpPr>
          <p:spPr>
            <a:xfrm>
              <a:off x="6189515" y="3989595"/>
              <a:ext cx="1223586" cy="471792"/>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000000"/>
                  </a:solidFill>
                  <a:effectLst/>
                  <a:uLnTx/>
                  <a:uFillTx/>
                  <a:latin typeface="Arial"/>
                  <a:ea typeface="+mn-ea"/>
                  <a:cs typeface="+mn-cs"/>
                </a:rPr>
                <a:t>Cloud</a:t>
              </a:r>
            </a:p>
          </p:txBody>
        </p:sp>
        <p:sp>
          <p:nvSpPr>
            <p:cNvPr id="13" name="Rectangle 12">
              <a:extLst>
                <a:ext uri="{FF2B5EF4-FFF2-40B4-BE49-F238E27FC236}">
                  <a16:creationId xmlns:a16="http://schemas.microsoft.com/office/drawing/2014/main" id="{FF6655B1-CDC2-485D-BA18-E34691D65411}"/>
                </a:ext>
              </a:extLst>
            </p:cNvPr>
            <p:cNvSpPr/>
            <p:nvPr/>
          </p:nvSpPr>
          <p:spPr>
            <a:xfrm>
              <a:off x="7502137" y="3989595"/>
              <a:ext cx="1223586" cy="471792"/>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000000"/>
                  </a:solidFill>
                  <a:effectLst/>
                  <a:uLnTx/>
                  <a:uFillTx/>
                  <a:latin typeface="Arial"/>
                  <a:ea typeface="+mn-ea"/>
                  <a:cs typeface="+mn-cs"/>
                </a:rPr>
                <a:t>Network</a:t>
              </a:r>
            </a:p>
          </p:txBody>
        </p:sp>
        <p:sp>
          <p:nvSpPr>
            <p:cNvPr id="15" name="Rectangle 14">
              <a:extLst>
                <a:ext uri="{FF2B5EF4-FFF2-40B4-BE49-F238E27FC236}">
                  <a16:creationId xmlns:a16="http://schemas.microsoft.com/office/drawing/2014/main" id="{E788BFA6-B128-49BD-964B-D697A8E4BABB}"/>
                </a:ext>
              </a:extLst>
            </p:cNvPr>
            <p:cNvSpPr/>
            <p:nvPr/>
          </p:nvSpPr>
          <p:spPr>
            <a:xfrm>
              <a:off x="3564271" y="3989595"/>
              <a:ext cx="1223586" cy="471792"/>
            </a:xfrm>
            <a:prstGeom prst="rect">
              <a:avLst/>
            </a:prstGeom>
            <a:solidFill>
              <a:srgbClr val="41B6E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FFFFFF"/>
                  </a:solidFill>
                  <a:effectLst/>
                  <a:uLnTx/>
                  <a:uFillTx/>
                  <a:latin typeface="Arial"/>
                  <a:ea typeface="+mn-ea"/>
                  <a:cs typeface="+mn-cs"/>
                </a:rPr>
                <a:t>Secureworks Endpoint Agent</a:t>
              </a:r>
            </a:p>
          </p:txBody>
        </p:sp>
        <p:sp>
          <p:nvSpPr>
            <p:cNvPr id="20" name="Right Brace 19">
              <a:extLst>
                <a:ext uri="{FF2B5EF4-FFF2-40B4-BE49-F238E27FC236}">
                  <a16:creationId xmlns:a16="http://schemas.microsoft.com/office/drawing/2014/main" id="{D87A32C6-18BD-4F6E-84F4-C0BA681284D2}"/>
                </a:ext>
              </a:extLst>
            </p:cNvPr>
            <p:cNvSpPr/>
            <p:nvPr/>
          </p:nvSpPr>
          <p:spPr>
            <a:xfrm rot="16200000">
              <a:off x="6113265" y="1298699"/>
              <a:ext cx="66987" cy="5157936"/>
            </a:xfrm>
            <a:prstGeom prst="rightBrace">
              <a:avLst/>
            </a:prstGeom>
            <a:ln w="3175">
              <a:solidFill>
                <a:srgbClr val="41B6E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444444"/>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E638DDEE-4CEF-471C-A93E-991641326ADD}"/>
              </a:ext>
            </a:extLst>
          </p:cNvPr>
          <p:cNvSpPr txBox="1"/>
          <p:nvPr/>
        </p:nvSpPr>
        <p:spPr>
          <a:xfrm>
            <a:off x="6557755" y="4732102"/>
            <a:ext cx="3969035" cy="246221"/>
          </a:xfrm>
          <a:prstGeom prst="rect">
            <a:avLst/>
          </a:prstGeom>
          <a:noFill/>
        </p:spPr>
        <p:txBody>
          <a:bodyPr wrap="none" lIns="0" tIns="0" rIns="0" bIns="0"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1B6E6"/>
                </a:solidFill>
                <a:effectLst/>
                <a:uLnTx/>
                <a:uFillTx/>
                <a:latin typeface="Arial"/>
                <a:ea typeface="+mn-ea"/>
                <a:cs typeface="+mn-cs"/>
              </a:rPr>
              <a:t>API Integrations providing telemetry to XDR</a:t>
            </a:r>
          </a:p>
        </p:txBody>
      </p:sp>
      <p:sp>
        <p:nvSpPr>
          <p:cNvPr id="2" name="Title 1">
            <a:extLst>
              <a:ext uri="{FF2B5EF4-FFF2-40B4-BE49-F238E27FC236}">
                <a16:creationId xmlns:a16="http://schemas.microsoft.com/office/drawing/2014/main" id="{C94E91DB-7ABF-4868-87B4-6D76F1DF049E}"/>
              </a:ext>
            </a:extLst>
          </p:cNvPr>
          <p:cNvSpPr>
            <a:spLocks noGrp="1"/>
          </p:cNvSpPr>
          <p:nvPr>
            <p:ph type="title"/>
          </p:nvPr>
        </p:nvSpPr>
        <p:spPr>
          <a:xfrm>
            <a:off x="248474" y="207053"/>
            <a:ext cx="11718353" cy="812402"/>
          </a:xfrm>
        </p:spPr>
        <p:txBody>
          <a:bodyPr/>
          <a:lstStyle/>
          <a:p>
            <a:r>
              <a:rPr lang="en-US">
                <a:solidFill>
                  <a:srgbClr val="0070C0"/>
                </a:solidFill>
              </a:rPr>
              <a:t>Dell Technologies Managed Detection &amp; Response</a:t>
            </a:r>
            <a:br>
              <a:rPr lang="en-US" sz="2133">
                <a:solidFill>
                  <a:srgbClr val="0070C0"/>
                </a:solidFill>
              </a:rPr>
            </a:br>
            <a:r>
              <a:rPr lang="en-US" sz="2133">
                <a:solidFill>
                  <a:srgbClr val="0070C0"/>
                </a:solidFill>
              </a:rPr>
              <a:t>Powered by Secureworks Taegis XDR</a:t>
            </a:r>
            <a:endParaRPr lang="en-US">
              <a:solidFill>
                <a:srgbClr val="0070C0"/>
              </a:solidFill>
            </a:endParaRPr>
          </a:p>
        </p:txBody>
      </p:sp>
      <p:sp>
        <p:nvSpPr>
          <p:cNvPr id="27" name="TextBox 26">
            <a:extLst>
              <a:ext uri="{FF2B5EF4-FFF2-40B4-BE49-F238E27FC236}">
                <a16:creationId xmlns:a16="http://schemas.microsoft.com/office/drawing/2014/main" id="{0C7805C5-2625-4B69-8657-63E6959F1A88}"/>
              </a:ext>
            </a:extLst>
          </p:cNvPr>
          <p:cNvSpPr txBox="1"/>
          <p:nvPr/>
        </p:nvSpPr>
        <p:spPr>
          <a:xfrm>
            <a:off x="516529" y="4681124"/>
            <a:ext cx="2614498" cy="164212"/>
          </a:xfrm>
          <a:prstGeom prst="rect">
            <a:avLst/>
          </a:prstGeom>
          <a:noFill/>
        </p:spPr>
        <p:txBody>
          <a:bodyPr wrap="none" lIns="0" tIns="0" rIns="0" bIns="0"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30000" noProof="0">
                <a:ln>
                  <a:noFill/>
                </a:ln>
                <a:solidFill>
                  <a:srgbClr val="444444"/>
                </a:solidFill>
                <a:effectLst/>
                <a:uLnTx/>
                <a:uFillTx/>
                <a:latin typeface="Arial"/>
                <a:ea typeface="+mn-ea"/>
                <a:cs typeface="+mn-cs"/>
              </a:rPr>
              <a:t>1</a:t>
            </a:r>
            <a:r>
              <a:rPr kumimoji="0" lang="en-US" sz="1067" b="0" i="0" u="none" strike="noStrike" kern="1200" cap="none" spc="0" normalizeH="0" baseline="0" noProof="0">
                <a:ln>
                  <a:noFill/>
                </a:ln>
                <a:solidFill>
                  <a:srgbClr val="444444"/>
                </a:solidFill>
                <a:effectLst/>
                <a:uLnTx/>
                <a:uFillTx/>
                <a:latin typeface="Arial"/>
                <a:ea typeface="+mn-ea"/>
                <a:cs typeface="+mn-cs"/>
              </a:rPr>
              <a:t>Only provided in case of an actual incident</a:t>
            </a:r>
          </a:p>
        </p:txBody>
      </p:sp>
      <p:sp>
        <p:nvSpPr>
          <p:cNvPr id="4" name="TextBox 3">
            <a:extLst>
              <a:ext uri="{FF2B5EF4-FFF2-40B4-BE49-F238E27FC236}">
                <a16:creationId xmlns:a16="http://schemas.microsoft.com/office/drawing/2014/main" id="{48C86957-8F3F-4147-B530-D15DF8F20446}"/>
              </a:ext>
            </a:extLst>
          </p:cNvPr>
          <p:cNvSpPr txBox="1"/>
          <p:nvPr/>
        </p:nvSpPr>
        <p:spPr>
          <a:xfrm>
            <a:off x="516529" y="4874115"/>
            <a:ext cx="5324201" cy="164660"/>
          </a:xfrm>
          <a:prstGeom prst="rect">
            <a:avLst/>
          </a:prstGeom>
          <a:noFill/>
        </p:spPr>
        <p:txBody>
          <a:bodyPr wrap="square" lIns="0" tIns="0" rIns="0" bIns="0" rtlCol="0">
            <a:spAutoFit/>
          </a:bodyPr>
          <a:lstStyle/>
          <a:p>
            <a:r>
              <a:rPr lang="en-US" sz="1000"/>
              <a:t>*</a:t>
            </a:r>
            <a:r>
              <a:rPr lang="en-US" sz="1070"/>
              <a:t>Partner will be included in the end of term quarterly review process with the customer.</a:t>
            </a:r>
          </a:p>
        </p:txBody>
      </p:sp>
    </p:spTree>
    <p:extLst>
      <p:ext uri="{BB962C8B-B14F-4D97-AF65-F5344CB8AC3E}">
        <p14:creationId xmlns:p14="http://schemas.microsoft.com/office/powerpoint/2010/main" val="389482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C7E3F58-FF4F-4851-A730-2EE79DCE77AD}"/>
              </a:ext>
            </a:extLst>
          </p:cNvPr>
          <p:cNvSpPr/>
          <p:nvPr/>
        </p:nvSpPr>
        <p:spPr>
          <a:xfrm>
            <a:off x="4667795" y="1492073"/>
            <a:ext cx="7524204" cy="5343331"/>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4" name="Title 3">
            <a:extLst>
              <a:ext uri="{FF2B5EF4-FFF2-40B4-BE49-F238E27FC236}">
                <a16:creationId xmlns:a16="http://schemas.microsoft.com/office/drawing/2014/main" id="{77F0A23B-8474-4B37-B6C8-C8F4DCC83BD1}"/>
              </a:ext>
            </a:extLst>
          </p:cNvPr>
          <p:cNvSpPr>
            <a:spLocks noGrp="1"/>
          </p:cNvSpPr>
          <p:nvPr>
            <p:ph type="title"/>
          </p:nvPr>
        </p:nvSpPr>
        <p:spPr/>
        <p:txBody>
          <a:bodyPr/>
          <a:lstStyle/>
          <a:p>
            <a:pPr lvl="0">
              <a:defRPr/>
            </a:pPr>
            <a:r>
              <a:rPr lang="en-US">
                <a:solidFill>
                  <a:srgbClr val="0076CE"/>
                </a:solidFill>
              </a:rPr>
              <a:t>Managed Detection and Response features</a:t>
            </a:r>
            <a:endParaRPr lang="en-US" sz="2133">
              <a:solidFill>
                <a:srgbClr val="000000"/>
              </a:solidFill>
              <a:ea typeface="SimSun"/>
              <a:cs typeface="Times New Roman"/>
            </a:endParaRPr>
          </a:p>
        </p:txBody>
      </p:sp>
      <p:grpSp>
        <p:nvGrpSpPr>
          <p:cNvPr id="5" name="Group 4">
            <a:extLst>
              <a:ext uri="{FF2B5EF4-FFF2-40B4-BE49-F238E27FC236}">
                <a16:creationId xmlns:a16="http://schemas.microsoft.com/office/drawing/2014/main" id="{76867677-825D-4254-A77D-B5A9C7B083C5}"/>
              </a:ext>
            </a:extLst>
          </p:cNvPr>
          <p:cNvGrpSpPr/>
          <p:nvPr/>
        </p:nvGrpSpPr>
        <p:grpSpPr>
          <a:xfrm>
            <a:off x="3508495" y="1650701"/>
            <a:ext cx="702540" cy="702539"/>
            <a:chOff x="2628868" y="1238024"/>
            <a:chExt cx="526905" cy="526903"/>
          </a:xfrm>
        </p:grpSpPr>
        <p:sp>
          <p:nvSpPr>
            <p:cNvPr id="84" name="Oval 83">
              <a:extLst>
                <a:ext uri="{FF2B5EF4-FFF2-40B4-BE49-F238E27FC236}">
                  <a16:creationId xmlns:a16="http://schemas.microsoft.com/office/drawing/2014/main" id="{E1CB2CEE-CAF4-47AB-B035-4BFB6E2DF679}"/>
                </a:ext>
              </a:extLst>
            </p:cNvPr>
            <p:cNvSpPr/>
            <p:nvPr/>
          </p:nvSpPr>
          <p:spPr>
            <a:xfrm>
              <a:off x="2628868" y="1238024"/>
              <a:ext cx="526905" cy="526903"/>
            </a:xfrm>
            <a:prstGeom prst="ellipse">
              <a:avLst/>
            </a:prstGeom>
            <a:solidFill>
              <a:schemeClr val="tx2">
                <a:lumMod val="85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1" name="Rectangle 110">
              <a:extLst>
                <a:ext uri="{FF2B5EF4-FFF2-40B4-BE49-F238E27FC236}">
                  <a16:creationId xmlns:a16="http://schemas.microsoft.com/office/drawing/2014/main" id="{4D9E2C11-954A-49B1-B530-2BC3A5BFDE69}"/>
                </a:ext>
              </a:extLst>
            </p:cNvPr>
            <p:cNvSpPr/>
            <p:nvPr/>
          </p:nvSpPr>
          <p:spPr>
            <a:xfrm>
              <a:off x="2628868" y="1301420"/>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1</a:t>
              </a:r>
            </a:p>
          </p:txBody>
        </p:sp>
      </p:grpSp>
      <p:sp>
        <p:nvSpPr>
          <p:cNvPr id="122" name="Rectangle 121">
            <a:extLst>
              <a:ext uri="{FF2B5EF4-FFF2-40B4-BE49-F238E27FC236}">
                <a16:creationId xmlns:a16="http://schemas.microsoft.com/office/drawing/2014/main" id="{BF31FCE5-96B9-4258-A9A2-073BDDCBE871}"/>
              </a:ext>
            </a:extLst>
          </p:cNvPr>
          <p:cNvSpPr/>
          <p:nvPr/>
        </p:nvSpPr>
        <p:spPr>
          <a:xfrm>
            <a:off x="69095" y="2944271"/>
            <a:ext cx="3386957" cy="683136"/>
          </a:xfrm>
          <a:prstGeom prst="rect">
            <a:avLst/>
          </a:prstGeom>
        </p:spPr>
        <p:txBody>
          <a:bodyPr wrap="square">
            <a:spAutoFit/>
          </a:bodyPr>
          <a:lstStyle/>
          <a:p>
            <a:pPr defTabSz="1219110" fontAlgn="base">
              <a:lnSpc>
                <a:spcPct val="90000"/>
              </a:lnSpc>
              <a:spcBef>
                <a:spcPts val="800"/>
              </a:spcBef>
              <a:buClr>
                <a:srgbClr val="FFFFFF"/>
              </a:buClr>
              <a:defRPr/>
            </a:pPr>
            <a:r>
              <a:rPr lang="en-US" sz="2133" b="1">
                <a:solidFill>
                  <a:srgbClr val="C8C9C7"/>
                </a:solidFill>
                <a:latin typeface="Arial" panose="020B0604020202020204" pitchFamily="34" charset="0"/>
              </a:rPr>
              <a:t>Threat detection &amp; investigation </a:t>
            </a:r>
          </a:p>
        </p:txBody>
      </p:sp>
      <p:grpSp>
        <p:nvGrpSpPr>
          <p:cNvPr id="6" name="Group 5">
            <a:extLst>
              <a:ext uri="{FF2B5EF4-FFF2-40B4-BE49-F238E27FC236}">
                <a16:creationId xmlns:a16="http://schemas.microsoft.com/office/drawing/2014/main" id="{09E5FA81-900B-436F-B407-71985992529E}"/>
              </a:ext>
            </a:extLst>
          </p:cNvPr>
          <p:cNvGrpSpPr/>
          <p:nvPr/>
        </p:nvGrpSpPr>
        <p:grpSpPr>
          <a:xfrm>
            <a:off x="3508495" y="2929885"/>
            <a:ext cx="702540" cy="702539"/>
            <a:chOff x="2628868" y="2197413"/>
            <a:chExt cx="526905" cy="526903"/>
          </a:xfrm>
        </p:grpSpPr>
        <p:sp>
          <p:nvSpPr>
            <p:cNvPr id="86" name="Oval 85">
              <a:extLst>
                <a:ext uri="{FF2B5EF4-FFF2-40B4-BE49-F238E27FC236}">
                  <a16:creationId xmlns:a16="http://schemas.microsoft.com/office/drawing/2014/main" id="{FB6C9DD7-AAE0-48E7-92E4-0DD39986C84A}"/>
                </a:ext>
              </a:extLst>
            </p:cNvPr>
            <p:cNvSpPr/>
            <p:nvPr/>
          </p:nvSpPr>
          <p:spPr>
            <a:xfrm>
              <a:off x="2628868" y="2197413"/>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2" name="Rectangle 111">
              <a:extLst>
                <a:ext uri="{FF2B5EF4-FFF2-40B4-BE49-F238E27FC236}">
                  <a16:creationId xmlns:a16="http://schemas.microsoft.com/office/drawing/2014/main" id="{D4E367CB-90D6-4D71-A5A6-180CB8CCFAF3}"/>
                </a:ext>
              </a:extLst>
            </p:cNvPr>
            <p:cNvSpPr/>
            <p:nvPr/>
          </p:nvSpPr>
          <p:spPr>
            <a:xfrm>
              <a:off x="2628868" y="2260809"/>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2</a:t>
              </a:r>
            </a:p>
          </p:txBody>
        </p:sp>
      </p:grpSp>
      <p:sp>
        <p:nvSpPr>
          <p:cNvPr id="25" name="Rectangle 24">
            <a:extLst>
              <a:ext uri="{FF2B5EF4-FFF2-40B4-BE49-F238E27FC236}">
                <a16:creationId xmlns:a16="http://schemas.microsoft.com/office/drawing/2014/main" id="{11FC16BF-D0A9-4DD7-9393-082D863079D0}"/>
              </a:ext>
            </a:extLst>
          </p:cNvPr>
          <p:cNvSpPr/>
          <p:nvPr/>
        </p:nvSpPr>
        <p:spPr>
          <a:xfrm>
            <a:off x="69095" y="4198052"/>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Response and active remediation</a:t>
            </a:r>
          </a:p>
        </p:txBody>
      </p:sp>
      <p:grpSp>
        <p:nvGrpSpPr>
          <p:cNvPr id="10" name="Group 9">
            <a:extLst>
              <a:ext uri="{FF2B5EF4-FFF2-40B4-BE49-F238E27FC236}">
                <a16:creationId xmlns:a16="http://schemas.microsoft.com/office/drawing/2014/main" id="{FFD46FEC-E182-4D62-B054-DBC5D6A8517B}"/>
              </a:ext>
            </a:extLst>
          </p:cNvPr>
          <p:cNvGrpSpPr/>
          <p:nvPr/>
        </p:nvGrpSpPr>
        <p:grpSpPr>
          <a:xfrm>
            <a:off x="3508495" y="4203806"/>
            <a:ext cx="702540" cy="702539"/>
            <a:chOff x="2628868" y="3152644"/>
            <a:chExt cx="526905" cy="526903"/>
          </a:xfrm>
        </p:grpSpPr>
        <p:sp>
          <p:nvSpPr>
            <p:cNvPr id="27" name="Oval 26">
              <a:extLst>
                <a:ext uri="{FF2B5EF4-FFF2-40B4-BE49-F238E27FC236}">
                  <a16:creationId xmlns:a16="http://schemas.microsoft.com/office/drawing/2014/main" id="{B9A56D9E-9FA5-42DA-8718-34769736ACC2}"/>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28" name="Rectangle 27">
              <a:extLst>
                <a:ext uri="{FF2B5EF4-FFF2-40B4-BE49-F238E27FC236}">
                  <a16:creationId xmlns:a16="http://schemas.microsoft.com/office/drawing/2014/main" id="{E4B55406-3C74-4908-BB93-AEA2CB8861B7}"/>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3</a:t>
              </a:r>
            </a:p>
          </p:txBody>
        </p:sp>
      </p:grpSp>
      <p:sp>
        <p:nvSpPr>
          <p:cNvPr id="35" name="Rectangle 34">
            <a:extLst>
              <a:ext uri="{FF2B5EF4-FFF2-40B4-BE49-F238E27FC236}">
                <a16:creationId xmlns:a16="http://schemas.microsoft.com/office/drawing/2014/main" id="{C5A03AD2-8916-47D9-99F3-84FEF32B0D8A}"/>
              </a:ext>
            </a:extLst>
          </p:cNvPr>
          <p:cNvSpPr/>
          <p:nvPr/>
        </p:nvSpPr>
        <p:spPr>
          <a:xfrm>
            <a:off x="4884055" y="1664863"/>
            <a:ext cx="7237136" cy="3141373"/>
          </a:xfrm>
          <a:prstGeom prst="rect">
            <a:avLst/>
          </a:prstGeom>
          <a:noFill/>
        </p:spPr>
        <p:txBody>
          <a:bodyPr wrap="square">
            <a:spAutoFit/>
          </a:bodyPr>
          <a:lstStyle/>
          <a:p>
            <a:pPr defTabSz="1219140">
              <a:spcAft>
                <a:spcPts val="1067"/>
              </a:spcAft>
              <a:defRPr/>
            </a:pPr>
            <a:r>
              <a:rPr lang="en-US" sz="2133">
                <a:solidFill>
                  <a:srgbClr val="000000"/>
                </a:solidFill>
                <a:latin typeface="Arial" panose="020B0604020202020204" pitchFamily="34" charset="0"/>
                <a:ea typeface="SimSun"/>
                <a:cs typeface="Times New Roman"/>
              </a:rPr>
              <a:t>We will partner with the customer to understand their environment and help deploy the software agent to applicable endpoints for no additional fees.</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Assist the customer with rolling out the agent to their endpoints (ideally to &gt;80% of endpoints)</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Executed by highly experienced deployment experts</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Implementation of additional security solutions can be added to assist the customer</a:t>
            </a:r>
          </a:p>
        </p:txBody>
      </p:sp>
      <p:grpSp>
        <p:nvGrpSpPr>
          <p:cNvPr id="3" name="Group 2">
            <a:extLst>
              <a:ext uri="{FF2B5EF4-FFF2-40B4-BE49-F238E27FC236}">
                <a16:creationId xmlns:a16="http://schemas.microsoft.com/office/drawing/2014/main" id="{DE11223B-B682-4E03-B236-13C3C495B9A2}"/>
              </a:ext>
            </a:extLst>
          </p:cNvPr>
          <p:cNvGrpSpPr/>
          <p:nvPr/>
        </p:nvGrpSpPr>
        <p:grpSpPr>
          <a:xfrm>
            <a:off x="5753207" y="5000950"/>
            <a:ext cx="5353380" cy="1243367"/>
            <a:chOff x="4290766" y="4032906"/>
            <a:chExt cx="4015035" cy="932524"/>
          </a:xfrm>
        </p:grpSpPr>
        <p:sp>
          <p:nvSpPr>
            <p:cNvPr id="32" name="Rectangle 31">
              <a:extLst>
                <a:ext uri="{FF2B5EF4-FFF2-40B4-BE49-F238E27FC236}">
                  <a16:creationId xmlns:a16="http://schemas.microsoft.com/office/drawing/2014/main" id="{AF671DC0-1E3C-4970-A1A5-8E23882AC0A7}"/>
                </a:ext>
              </a:extLst>
            </p:cNvPr>
            <p:cNvSpPr/>
            <p:nvPr/>
          </p:nvSpPr>
          <p:spPr>
            <a:xfrm>
              <a:off x="4290766" y="4113076"/>
              <a:ext cx="4015035" cy="756617"/>
            </a:xfrm>
            <a:prstGeom prst="rect">
              <a:avLst/>
            </a:prstGeom>
            <a:solidFill>
              <a:srgbClr val="F2F2F2"/>
            </a:solid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4" name="Rectangle 33">
              <a:extLst>
                <a:ext uri="{FF2B5EF4-FFF2-40B4-BE49-F238E27FC236}">
                  <a16:creationId xmlns:a16="http://schemas.microsoft.com/office/drawing/2014/main" id="{7FE15DEA-6C39-4389-AD21-DBB2BF69820A}"/>
                </a:ext>
              </a:extLst>
            </p:cNvPr>
            <p:cNvSpPr/>
            <p:nvPr/>
          </p:nvSpPr>
          <p:spPr>
            <a:xfrm>
              <a:off x="4636066" y="4032906"/>
              <a:ext cx="3077064" cy="93252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2" name="Rectangle 1">
              <a:extLst>
                <a:ext uri="{FF2B5EF4-FFF2-40B4-BE49-F238E27FC236}">
                  <a16:creationId xmlns:a16="http://schemas.microsoft.com/office/drawing/2014/main" id="{356E7617-BA77-4BF6-A908-4AB67684487D}"/>
                </a:ext>
              </a:extLst>
            </p:cNvPr>
            <p:cNvSpPr/>
            <p:nvPr/>
          </p:nvSpPr>
          <p:spPr>
            <a:xfrm>
              <a:off x="4290766" y="4123434"/>
              <a:ext cx="4015035" cy="807768"/>
            </a:xfrm>
            <a:prstGeom prst="rect">
              <a:avLst/>
            </a:prstGeom>
          </p:spPr>
          <p:txBody>
            <a:bodyPr wrap="square">
              <a:spAutoFit/>
            </a:bodyPr>
            <a:lstStyle/>
            <a:p>
              <a:pPr algn="ctr" defTabSz="1219110">
                <a:spcAft>
                  <a:spcPts val="1067"/>
                </a:spcAft>
                <a:defRPr/>
              </a:pPr>
              <a:r>
                <a:rPr lang="en-US" sz="2133" b="1">
                  <a:solidFill>
                    <a:srgbClr val="00447C"/>
                  </a:solidFill>
                  <a:latin typeface="Arial" panose="020B0604020202020204" pitchFamily="34" charset="0"/>
                  <a:ea typeface="SimSun"/>
                  <a:cs typeface="Times New Roman"/>
                </a:rPr>
                <a:t>Majority of your environment is ready for steady state monitoring at no additional cost</a:t>
              </a:r>
            </a:p>
          </p:txBody>
        </p:sp>
      </p:grpSp>
      <p:sp>
        <p:nvSpPr>
          <p:cNvPr id="33" name="Rectangle 32">
            <a:extLst>
              <a:ext uri="{FF2B5EF4-FFF2-40B4-BE49-F238E27FC236}">
                <a16:creationId xmlns:a16="http://schemas.microsoft.com/office/drawing/2014/main" id="{9F85E084-B75D-4778-A5E8-EAB2864436D0}"/>
              </a:ext>
            </a:extLst>
          </p:cNvPr>
          <p:cNvSpPr/>
          <p:nvPr/>
        </p:nvSpPr>
        <p:spPr>
          <a:xfrm>
            <a:off x="-11202" y="1501274"/>
            <a:ext cx="4691963" cy="1046196"/>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grpSp>
        <p:nvGrpSpPr>
          <p:cNvPr id="37" name="Group 36">
            <a:extLst>
              <a:ext uri="{FF2B5EF4-FFF2-40B4-BE49-F238E27FC236}">
                <a16:creationId xmlns:a16="http://schemas.microsoft.com/office/drawing/2014/main" id="{7F6A27EC-D432-4F7E-B672-A81A2ACA6C32}"/>
              </a:ext>
            </a:extLst>
          </p:cNvPr>
          <p:cNvGrpSpPr/>
          <p:nvPr/>
        </p:nvGrpSpPr>
        <p:grpSpPr>
          <a:xfrm>
            <a:off x="3508495" y="1650701"/>
            <a:ext cx="702540" cy="702539"/>
            <a:chOff x="2628868" y="1238024"/>
            <a:chExt cx="526905" cy="526903"/>
          </a:xfrm>
        </p:grpSpPr>
        <p:sp>
          <p:nvSpPr>
            <p:cNvPr id="38" name="Oval 37">
              <a:extLst>
                <a:ext uri="{FF2B5EF4-FFF2-40B4-BE49-F238E27FC236}">
                  <a16:creationId xmlns:a16="http://schemas.microsoft.com/office/drawing/2014/main" id="{75712D74-CB1C-495C-BEA8-7CE2A0D75A5F}"/>
                </a:ext>
              </a:extLst>
            </p:cNvPr>
            <p:cNvSpPr/>
            <p:nvPr/>
          </p:nvSpPr>
          <p:spPr>
            <a:xfrm>
              <a:off x="2628868" y="1238024"/>
              <a:ext cx="526905" cy="526903"/>
            </a:xfrm>
            <a:prstGeom prst="ellipse">
              <a:avLst/>
            </a:prstGeom>
            <a:solidFill>
              <a:schemeClr val="tx2">
                <a:lumMod val="85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0" name="Rectangle 39">
              <a:extLst>
                <a:ext uri="{FF2B5EF4-FFF2-40B4-BE49-F238E27FC236}">
                  <a16:creationId xmlns:a16="http://schemas.microsoft.com/office/drawing/2014/main" id="{6D14CD9E-CE97-48F5-A865-2306CAC7F29A}"/>
                </a:ext>
              </a:extLst>
            </p:cNvPr>
            <p:cNvSpPr/>
            <p:nvPr/>
          </p:nvSpPr>
          <p:spPr>
            <a:xfrm>
              <a:off x="2628868" y="1301420"/>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1</a:t>
              </a:r>
            </a:p>
          </p:txBody>
        </p:sp>
      </p:grpSp>
      <p:grpSp>
        <p:nvGrpSpPr>
          <p:cNvPr id="41" name="Group 40">
            <a:extLst>
              <a:ext uri="{FF2B5EF4-FFF2-40B4-BE49-F238E27FC236}">
                <a16:creationId xmlns:a16="http://schemas.microsoft.com/office/drawing/2014/main" id="{3D99CC9C-379A-4739-ACF4-40121621C510}"/>
              </a:ext>
            </a:extLst>
          </p:cNvPr>
          <p:cNvGrpSpPr/>
          <p:nvPr/>
        </p:nvGrpSpPr>
        <p:grpSpPr>
          <a:xfrm>
            <a:off x="3620402" y="2019050"/>
            <a:ext cx="1060361" cy="95796"/>
            <a:chOff x="2768609" y="2016098"/>
            <a:chExt cx="795271" cy="71847"/>
          </a:xfrm>
          <a:solidFill>
            <a:schemeClr val="bg1"/>
          </a:solidFill>
        </p:grpSpPr>
        <p:cxnSp>
          <p:nvCxnSpPr>
            <p:cNvPr id="42" name="Straight Connector 41">
              <a:extLst>
                <a:ext uri="{FF2B5EF4-FFF2-40B4-BE49-F238E27FC236}">
                  <a16:creationId xmlns:a16="http://schemas.microsoft.com/office/drawing/2014/main" id="{57B9C773-5666-4032-85C9-95C0E270A57F}"/>
                </a:ext>
              </a:extLst>
            </p:cNvPr>
            <p:cNvCxnSpPr>
              <a:cxnSpLocks/>
            </p:cNvCxnSpPr>
            <p:nvPr/>
          </p:nvCxnSpPr>
          <p:spPr>
            <a:xfrm flipH="1">
              <a:off x="2768609" y="2052021"/>
              <a:ext cx="725037" cy="0"/>
            </a:xfrm>
            <a:prstGeom prst="line">
              <a:avLst/>
            </a:prstGeom>
            <a:grpFill/>
            <a:ln w="22225" cap="rnd">
              <a:solidFill>
                <a:srgbClr val="00447C"/>
              </a:solidFill>
              <a:roun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12CBA48-AB3C-4DDF-9BB5-04896A9F53FA}"/>
                </a:ext>
              </a:extLst>
            </p:cNvPr>
            <p:cNvSpPr/>
            <p:nvPr/>
          </p:nvSpPr>
          <p:spPr>
            <a:xfrm>
              <a:off x="3492033" y="2016098"/>
              <a:ext cx="71847" cy="71847"/>
            </a:xfrm>
            <a:prstGeom prst="ellipse">
              <a:avLst/>
            </a:prstGeom>
            <a:solidFill>
              <a:srgbClr val="00447C"/>
            </a:solidFill>
            <a:ln>
              <a:solidFill>
                <a:srgbClr val="004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defRPr/>
              </a:pPr>
              <a:endParaRPr lang="en-US" sz="3200">
                <a:solidFill>
                  <a:srgbClr val="0076CE"/>
                </a:solidFill>
                <a:latin typeface="Arial"/>
              </a:endParaRPr>
            </a:p>
          </p:txBody>
        </p:sp>
      </p:grpSp>
      <p:grpSp>
        <p:nvGrpSpPr>
          <p:cNvPr id="44" name="Group 43">
            <a:extLst>
              <a:ext uri="{FF2B5EF4-FFF2-40B4-BE49-F238E27FC236}">
                <a16:creationId xmlns:a16="http://schemas.microsoft.com/office/drawing/2014/main" id="{572C4FED-BEAA-4BA0-81CA-38DF1695D476}"/>
              </a:ext>
            </a:extLst>
          </p:cNvPr>
          <p:cNvGrpSpPr/>
          <p:nvPr/>
        </p:nvGrpSpPr>
        <p:grpSpPr>
          <a:xfrm>
            <a:off x="3518698" y="1686484"/>
            <a:ext cx="702540" cy="702539"/>
            <a:chOff x="2637830" y="1264862"/>
            <a:chExt cx="526905" cy="526903"/>
          </a:xfrm>
        </p:grpSpPr>
        <p:sp>
          <p:nvSpPr>
            <p:cNvPr id="45" name="Oval 44">
              <a:extLst>
                <a:ext uri="{FF2B5EF4-FFF2-40B4-BE49-F238E27FC236}">
                  <a16:creationId xmlns:a16="http://schemas.microsoft.com/office/drawing/2014/main" id="{D022DE64-A386-4CA1-B729-0614B85708BF}"/>
                </a:ext>
              </a:extLst>
            </p:cNvPr>
            <p:cNvSpPr/>
            <p:nvPr/>
          </p:nvSpPr>
          <p:spPr>
            <a:xfrm>
              <a:off x="2637830" y="1264862"/>
              <a:ext cx="526905" cy="526903"/>
            </a:xfrm>
            <a:prstGeom prst="ellipse">
              <a:avLst/>
            </a:prstGeom>
            <a:solidFill>
              <a:srgbClr val="00447C"/>
            </a:solidFill>
            <a:ln w="28575" cap="flat" cmpd="sng" algn="ctr">
              <a:solidFill>
                <a:schemeClr val="bg1"/>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6" name="Rectangle 45">
              <a:extLst>
                <a:ext uri="{FF2B5EF4-FFF2-40B4-BE49-F238E27FC236}">
                  <a16:creationId xmlns:a16="http://schemas.microsoft.com/office/drawing/2014/main" id="{C80A59FE-EF9D-456A-BEC0-B9E2F574393A}"/>
                </a:ext>
              </a:extLst>
            </p:cNvPr>
            <p:cNvSpPr/>
            <p:nvPr/>
          </p:nvSpPr>
          <p:spPr>
            <a:xfrm>
              <a:off x="2637830" y="1328258"/>
              <a:ext cx="526905" cy="377074"/>
            </a:xfrm>
            <a:prstGeom prst="rect">
              <a:avLst/>
            </a:prstGeom>
          </p:spPr>
          <p:txBody>
            <a:bodyPr wrap="square">
              <a:spAutoFit/>
            </a:bodyPr>
            <a:lstStyle/>
            <a:p>
              <a:pPr algn="ctr" defTabSz="1219140">
                <a:defRPr/>
              </a:pPr>
              <a:r>
                <a:rPr lang="en-US" sz="2667">
                  <a:solidFill>
                    <a:srgbClr val="FFFFFF"/>
                  </a:solidFill>
                  <a:latin typeface="Arial" panose="020B0604020202020204"/>
                </a:rPr>
                <a:t>1</a:t>
              </a:r>
            </a:p>
          </p:txBody>
        </p:sp>
      </p:grpSp>
      <p:sp>
        <p:nvSpPr>
          <p:cNvPr id="121" name="Rectangle 120">
            <a:extLst>
              <a:ext uri="{FF2B5EF4-FFF2-40B4-BE49-F238E27FC236}">
                <a16:creationId xmlns:a16="http://schemas.microsoft.com/office/drawing/2014/main" id="{76DF4A79-B2AB-40E2-85DA-4AB4AB399633}"/>
              </a:ext>
            </a:extLst>
          </p:cNvPr>
          <p:cNvSpPr/>
          <p:nvPr/>
        </p:nvSpPr>
        <p:spPr>
          <a:xfrm>
            <a:off x="82525" y="1691135"/>
            <a:ext cx="3366443" cy="387735"/>
          </a:xfrm>
          <a:prstGeom prst="rect">
            <a:avLst/>
          </a:prstGeom>
        </p:spPr>
        <p:txBody>
          <a:bodyPr wrap="square">
            <a:spAutoFit/>
          </a:bodyPr>
          <a:lstStyle/>
          <a:p>
            <a:pPr defTabSz="1219110" fontAlgn="base">
              <a:lnSpc>
                <a:spcPct val="90000"/>
              </a:lnSpc>
              <a:spcBef>
                <a:spcPts val="600"/>
              </a:spcBef>
              <a:defRPr/>
            </a:pPr>
            <a:r>
              <a:rPr lang="en-US" sz="2133" b="1">
                <a:solidFill>
                  <a:srgbClr val="00447C"/>
                </a:solidFill>
                <a:latin typeface="Arial" panose="020B0604020202020204" pitchFamily="34" charset="0"/>
              </a:rPr>
              <a:t>Agent rollout assistance</a:t>
            </a:r>
          </a:p>
        </p:txBody>
      </p:sp>
      <p:sp>
        <p:nvSpPr>
          <p:cNvPr id="47" name="Rectangle 46">
            <a:extLst>
              <a:ext uri="{FF2B5EF4-FFF2-40B4-BE49-F238E27FC236}">
                <a16:creationId xmlns:a16="http://schemas.microsoft.com/office/drawing/2014/main" id="{D403A92E-BA80-419D-8FA1-950D14055B7D}"/>
              </a:ext>
            </a:extLst>
          </p:cNvPr>
          <p:cNvSpPr/>
          <p:nvPr/>
        </p:nvSpPr>
        <p:spPr>
          <a:xfrm>
            <a:off x="69095" y="5541854"/>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Cyber incident response initiation</a:t>
            </a:r>
          </a:p>
        </p:txBody>
      </p:sp>
      <p:grpSp>
        <p:nvGrpSpPr>
          <p:cNvPr id="48" name="Group 47">
            <a:extLst>
              <a:ext uri="{FF2B5EF4-FFF2-40B4-BE49-F238E27FC236}">
                <a16:creationId xmlns:a16="http://schemas.microsoft.com/office/drawing/2014/main" id="{64C7B772-A8E1-4BCF-8E96-D2F2D2F694BC}"/>
              </a:ext>
            </a:extLst>
          </p:cNvPr>
          <p:cNvGrpSpPr/>
          <p:nvPr/>
        </p:nvGrpSpPr>
        <p:grpSpPr>
          <a:xfrm>
            <a:off x="3510203" y="5523020"/>
            <a:ext cx="702540" cy="702539"/>
            <a:chOff x="2628868" y="3152644"/>
            <a:chExt cx="526905" cy="526903"/>
          </a:xfrm>
        </p:grpSpPr>
        <p:sp>
          <p:nvSpPr>
            <p:cNvPr id="49" name="Oval 48">
              <a:extLst>
                <a:ext uri="{FF2B5EF4-FFF2-40B4-BE49-F238E27FC236}">
                  <a16:creationId xmlns:a16="http://schemas.microsoft.com/office/drawing/2014/main" id="{07313A8F-55B4-48D7-934B-045C17969374}"/>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50" name="Rectangle 49">
              <a:extLst>
                <a:ext uri="{FF2B5EF4-FFF2-40B4-BE49-F238E27FC236}">
                  <a16:creationId xmlns:a16="http://schemas.microsoft.com/office/drawing/2014/main" id="{0790AF74-0EAD-4B09-B2E9-17826B97E4C0}"/>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4</a:t>
              </a:r>
            </a:p>
          </p:txBody>
        </p:sp>
      </p:grpSp>
      <p:pic>
        <p:nvPicPr>
          <p:cNvPr id="55" name="Picture 54">
            <a:extLst>
              <a:ext uri="{FF2B5EF4-FFF2-40B4-BE49-F238E27FC236}">
                <a16:creationId xmlns:a16="http://schemas.microsoft.com/office/drawing/2014/main" id="{ADEA4E9A-06B8-491E-B431-2C8C4133C3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79" y="6466132"/>
            <a:ext cx="1438656" cy="187024"/>
          </a:xfrm>
          <a:prstGeom prst="rect">
            <a:avLst/>
          </a:prstGeom>
        </p:spPr>
      </p:pic>
      <p:sp>
        <p:nvSpPr>
          <p:cNvPr id="39" name="Subtitle 11">
            <a:extLst>
              <a:ext uri="{FF2B5EF4-FFF2-40B4-BE49-F238E27FC236}">
                <a16:creationId xmlns:a16="http://schemas.microsoft.com/office/drawing/2014/main" id="{A774DA4E-9DA8-414F-AB26-C8C47774E227}"/>
              </a:ext>
            </a:extLst>
          </p:cNvPr>
          <p:cNvSpPr>
            <a:spLocks noGrp="1"/>
          </p:cNvSpPr>
          <p:nvPr>
            <p:ph type="subTitle" idx="1"/>
          </p:nvPr>
        </p:nvSpPr>
        <p:spPr>
          <a:xfrm>
            <a:off x="381000" y="838201"/>
            <a:ext cx="11430000" cy="287259"/>
          </a:xfrm>
        </p:spPr>
        <p:txBody>
          <a:bodyPr/>
          <a:lstStyle/>
          <a:p>
            <a:r>
              <a:rPr lang="en-US"/>
              <a:t>Powered by Taegis XDR </a:t>
            </a:r>
          </a:p>
        </p:txBody>
      </p:sp>
    </p:spTree>
    <p:extLst>
      <p:ext uri="{BB962C8B-B14F-4D97-AF65-F5344CB8AC3E}">
        <p14:creationId xmlns:p14="http://schemas.microsoft.com/office/powerpoint/2010/main" val="129697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D81DF4-4160-4FFA-9648-F2054DC0A481}"/>
              </a:ext>
            </a:extLst>
          </p:cNvPr>
          <p:cNvSpPr/>
          <p:nvPr/>
        </p:nvSpPr>
        <p:spPr>
          <a:xfrm>
            <a:off x="-494" y="2806855"/>
            <a:ext cx="4691963" cy="1046196"/>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0" name="Rectangle 29">
            <a:extLst>
              <a:ext uri="{FF2B5EF4-FFF2-40B4-BE49-F238E27FC236}">
                <a16:creationId xmlns:a16="http://schemas.microsoft.com/office/drawing/2014/main" id="{5C7E3F58-FF4F-4851-A730-2EE79DCE77AD}"/>
              </a:ext>
            </a:extLst>
          </p:cNvPr>
          <p:cNvSpPr/>
          <p:nvPr/>
        </p:nvSpPr>
        <p:spPr>
          <a:xfrm>
            <a:off x="4667795" y="1492073"/>
            <a:ext cx="7524204" cy="5343331"/>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4" name="Title 3">
            <a:extLst>
              <a:ext uri="{FF2B5EF4-FFF2-40B4-BE49-F238E27FC236}">
                <a16:creationId xmlns:a16="http://schemas.microsoft.com/office/drawing/2014/main" id="{77F0A23B-8474-4B37-B6C8-C8F4DCC83BD1}"/>
              </a:ext>
            </a:extLst>
          </p:cNvPr>
          <p:cNvSpPr>
            <a:spLocks noGrp="1"/>
          </p:cNvSpPr>
          <p:nvPr>
            <p:ph type="title"/>
          </p:nvPr>
        </p:nvSpPr>
        <p:spPr/>
        <p:txBody>
          <a:bodyPr/>
          <a:lstStyle/>
          <a:p>
            <a:pPr lvl="0">
              <a:defRPr/>
            </a:pPr>
            <a:r>
              <a:rPr lang="en-US">
                <a:solidFill>
                  <a:srgbClr val="0076CE"/>
                </a:solidFill>
              </a:rPr>
              <a:t>Managed Detection and Response features</a:t>
            </a:r>
            <a:endParaRPr lang="en-US" sz="2133">
              <a:solidFill>
                <a:srgbClr val="000000"/>
              </a:solidFill>
              <a:ea typeface="SimSun"/>
              <a:cs typeface="Times New Roman"/>
            </a:endParaRPr>
          </a:p>
        </p:txBody>
      </p:sp>
      <p:grpSp>
        <p:nvGrpSpPr>
          <p:cNvPr id="5" name="Group 4">
            <a:extLst>
              <a:ext uri="{FF2B5EF4-FFF2-40B4-BE49-F238E27FC236}">
                <a16:creationId xmlns:a16="http://schemas.microsoft.com/office/drawing/2014/main" id="{76867677-825D-4254-A77D-B5A9C7B083C5}"/>
              </a:ext>
            </a:extLst>
          </p:cNvPr>
          <p:cNvGrpSpPr/>
          <p:nvPr/>
        </p:nvGrpSpPr>
        <p:grpSpPr>
          <a:xfrm>
            <a:off x="3508495" y="1650701"/>
            <a:ext cx="702540" cy="702539"/>
            <a:chOff x="2628868" y="1238024"/>
            <a:chExt cx="526905" cy="526903"/>
          </a:xfrm>
        </p:grpSpPr>
        <p:sp>
          <p:nvSpPr>
            <p:cNvPr id="84" name="Oval 83">
              <a:extLst>
                <a:ext uri="{FF2B5EF4-FFF2-40B4-BE49-F238E27FC236}">
                  <a16:creationId xmlns:a16="http://schemas.microsoft.com/office/drawing/2014/main" id="{E1CB2CEE-CAF4-47AB-B035-4BFB6E2DF679}"/>
                </a:ext>
              </a:extLst>
            </p:cNvPr>
            <p:cNvSpPr/>
            <p:nvPr/>
          </p:nvSpPr>
          <p:spPr>
            <a:xfrm>
              <a:off x="2628868" y="1238024"/>
              <a:ext cx="526905" cy="526903"/>
            </a:xfrm>
            <a:prstGeom prst="ellipse">
              <a:avLst/>
            </a:prstGeom>
            <a:solidFill>
              <a:schemeClr val="tx2">
                <a:lumMod val="85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1" name="Rectangle 110">
              <a:extLst>
                <a:ext uri="{FF2B5EF4-FFF2-40B4-BE49-F238E27FC236}">
                  <a16:creationId xmlns:a16="http://schemas.microsoft.com/office/drawing/2014/main" id="{4D9E2C11-954A-49B1-B530-2BC3A5BFDE69}"/>
                </a:ext>
              </a:extLst>
            </p:cNvPr>
            <p:cNvSpPr/>
            <p:nvPr/>
          </p:nvSpPr>
          <p:spPr>
            <a:xfrm>
              <a:off x="2628868" y="1301420"/>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1</a:t>
              </a:r>
            </a:p>
          </p:txBody>
        </p:sp>
      </p:grpSp>
      <p:sp>
        <p:nvSpPr>
          <p:cNvPr id="122" name="Rectangle 121">
            <a:extLst>
              <a:ext uri="{FF2B5EF4-FFF2-40B4-BE49-F238E27FC236}">
                <a16:creationId xmlns:a16="http://schemas.microsoft.com/office/drawing/2014/main" id="{BF31FCE5-96B9-4258-A9A2-073BDDCBE871}"/>
              </a:ext>
            </a:extLst>
          </p:cNvPr>
          <p:cNvSpPr/>
          <p:nvPr/>
        </p:nvSpPr>
        <p:spPr>
          <a:xfrm>
            <a:off x="69095" y="2953303"/>
            <a:ext cx="3386957" cy="683136"/>
          </a:xfrm>
          <a:prstGeom prst="rect">
            <a:avLst/>
          </a:prstGeom>
        </p:spPr>
        <p:txBody>
          <a:bodyPr wrap="square">
            <a:spAutoFit/>
          </a:bodyPr>
          <a:lstStyle/>
          <a:p>
            <a:pPr defTabSz="1219110" fontAlgn="base">
              <a:lnSpc>
                <a:spcPct val="90000"/>
              </a:lnSpc>
              <a:spcBef>
                <a:spcPts val="800"/>
              </a:spcBef>
              <a:buClr>
                <a:srgbClr val="FFFFFF"/>
              </a:buClr>
              <a:defRPr/>
            </a:pPr>
            <a:r>
              <a:rPr lang="en-US" sz="2133" b="1">
                <a:solidFill>
                  <a:srgbClr val="00447C"/>
                </a:solidFill>
                <a:latin typeface="Arial" panose="020B0604020202020204" pitchFamily="34" charset="0"/>
              </a:rPr>
              <a:t>Threat detection &amp; investigation </a:t>
            </a:r>
          </a:p>
        </p:txBody>
      </p:sp>
      <p:grpSp>
        <p:nvGrpSpPr>
          <p:cNvPr id="10" name="Group 9">
            <a:extLst>
              <a:ext uri="{FF2B5EF4-FFF2-40B4-BE49-F238E27FC236}">
                <a16:creationId xmlns:a16="http://schemas.microsoft.com/office/drawing/2014/main" id="{FFD46FEC-E182-4D62-B054-DBC5D6A8517B}"/>
              </a:ext>
            </a:extLst>
          </p:cNvPr>
          <p:cNvGrpSpPr/>
          <p:nvPr/>
        </p:nvGrpSpPr>
        <p:grpSpPr>
          <a:xfrm>
            <a:off x="3508495" y="4201814"/>
            <a:ext cx="702540" cy="702539"/>
            <a:chOff x="2628868" y="3152644"/>
            <a:chExt cx="526905" cy="526903"/>
          </a:xfrm>
        </p:grpSpPr>
        <p:sp>
          <p:nvSpPr>
            <p:cNvPr id="27" name="Oval 26">
              <a:extLst>
                <a:ext uri="{FF2B5EF4-FFF2-40B4-BE49-F238E27FC236}">
                  <a16:creationId xmlns:a16="http://schemas.microsoft.com/office/drawing/2014/main" id="{B9A56D9E-9FA5-42DA-8718-34769736ACC2}"/>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28" name="Rectangle 27">
              <a:extLst>
                <a:ext uri="{FF2B5EF4-FFF2-40B4-BE49-F238E27FC236}">
                  <a16:creationId xmlns:a16="http://schemas.microsoft.com/office/drawing/2014/main" id="{E4B55406-3C74-4908-BB93-AEA2CB8861B7}"/>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3</a:t>
              </a:r>
            </a:p>
          </p:txBody>
        </p:sp>
      </p:grpSp>
      <p:sp>
        <p:nvSpPr>
          <p:cNvPr id="35" name="Rectangle 34">
            <a:extLst>
              <a:ext uri="{FF2B5EF4-FFF2-40B4-BE49-F238E27FC236}">
                <a16:creationId xmlns:a16="http://schemas.microsoft.com/office/drawing/2014/main" id="{C5A03AD2-8916-47D9-99F3-84FEF32B0D8A}"/>
              </a:ext>
            </a:extLst>
          </p:cNvPr>
          <p:cNvSpPr/>
          <p:nvPr/>
        </p:nvSpPr>
        <p:spPr>
          <a:xfrm>
            <a:off x="4789775" y="1661782"/>
            <a:ext cx="7312616" cy="4079963"/>
          </a:xfrm>
          <a:prstGeom prst="rect">
            <a:avLst/>
          </a:prstGeom>
          <a:noFill/>
        </p:spPr>
        <p:txBody>
          <a:bodyPr wrap="square">
            <a:spAutoFit/>
          </a:bodyPr>
          <a:lstStyle/>
          <a:p>
            <a:pPr defTabSz="1219140">
              <a:spcAft>
                <a:spcPts val="1067"/>
              </a:spcAft>
              <a:defRPr/>
            </a:pPr>
            <a:r>
              <a:rPr lang="en-US" sz="2133">
                <a:solidFill>
                  <a:srgbClr val="000000"/>
                </a:solidFill>
                <a:latin typeface="Arial" panose="020B0604020202020204" pitchFamily="34" charset="0"/>
                <a:ea typeface="SimSun"/>
                <a:cs typeface="Times New Roman"/>
              </a:rPr>
              <a:t>We will leverage market-leading Secureworks technology to detect advanced threats</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Review and investigate detected threats</a:t>
            </a:r>
            <a:r>
              <a:rPr lang="en-US" sz="2133" baseline="30000">
                <a:solidFill>
                  <a:srgbClr val="000000"/>
                </a:solidFill>
                <a:latin typeface="Arial" panose="020B0604020202020204" pitchFamily="34" charset="0"/>
                <a:ea typeface="SimSun"/>
                <a:cs typeface="Times New Roman"/>
              </a:rPr>
              <a:t>1</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Leverage Secureworks attacker data gained from 1,400+ incident response engagements in the last year</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Secureworks certified Dell security analysts available 24x7 for the customer</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Quarterly reviews to provide guidance to improve customer’s security posture</a:t>
            </a:r>
          </a:p>
          <a:p>
            <a:pPr marL="380981" indent="-380981" defTabSz="1219140">
              <a:spcAft>
                <a:spcPts val="1067"/>
              </a:spcAft>
              <a:buFont typeface="Arial" panose="020B0604020202020204" pitchFamily="34" charset="0"/>
              <a:buChar char="•"/>
              <a:defRPr/>
            </a:pPr>
            <a:endParaRPr lang="en-US" sz="2133">
              <a:solidFill>
                <a:srgbClr val="000000"/>
              </a:solidFill>
              <a:latin typeface="Arial" panose="020B0604020202020204" pitchFamily="34" charset="0"/>
              <a:ea typeface="SimSun"/>
              <a:cs typeface="Times New Roman"/>
            </a:endParaRPr>
          </a:p>
        </p:txBody>
      </p:sp>
      <p:grpSp>
        <p:nvGrpSpPr>
          <p:cNvPr id="15" name="Group 14">
            <a:extLst>
              <a:ext uri="{FF2B5EF4-FFF2-40B4-BE49-F238E27FC236}">
                <a16:creationId xmlns:a16="http://schemas.microsoft.com/office/drawing/2014/main" id="{32EB3295-48E4-4A79-AFC9-D08F4EB6368E}"/>
              </a:ext>
            </a:extLst>
          </p:cNvPr>
          <p:cNvGrpSpPr/>
          <p:nvPr/>
        </p:nvGrpSpPr>
        <p:grpSpPr>
          <a:xfrm>
            <a:off x="6512198" y="5165219"/>
            <a:ext cx="3835397" cy="1243366"/>
            <a:chOff x="4696160" y="4053247"/>
            <a:chExt cx="2876548" cy="932524"/>
          </a:xfrm>
        </p:grpSpPr>
        <p:sp>
          <p:nvSpPr>
            <p:cNvPr id="32" name="Rectangle 31">
              <a:extLst>
                <a:ext uri="{FF2B5EF4-FFF2-40B4-BE49-F238E27FC236}">
                  <a16:creationId xmlns:a16="http://schemas.microsoft.com/office/drawing/2014/main" id="{AF671DC0-1E3C-4970-A1A5-8E23882AC0A7}"/>
                </a:ext>
              </a:extLst>
            </p:cNvPr>
            <p:cNvSpPr/>
            <p:nvPr/>
          </p:nvSpPr>
          <p:spPr>
            <a:xfrm>
              <a:off x="4696160" y="4168524"/>
              <a:ext cx="2876548" cy="697090"/>
            </a:xfrm>
            <a:prstGeom prst="rect">
              <a:avLst/>
            </a:prstGeom>
            <a:solidFill>
              <a:srgbClr val="F2F2F2"/>
            </a:solid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4" name="Rectangle 33">
              <a:extLst>
                <a:ext uri="{FF2B5EF4-FFF2-40B4-BE49-F238E27FC236}">
                  <a16:creationId xmlns:a16="http://schemas.microsoft.com/office/drawing/2014/main" id="{7FE15DEA-6C39-4389-AD21-DBB2BF69820A}"/>
                </a:ext>
              </a:extLst>
            </p:cNvPr>
            <p:cNvSpPr/>
            <p:nvPr/>
          </p:nvSpPr>
          <p:spPr>
            <a:xfrm>
              <a:off x="5234087" y="4053247"/>
              <a:ext cx="2063035" cy="932524"/>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2" name="Rectangle 1">
              <a:extLst>
                <a:ext uri="{FF2B5EF4-FFF2-40B4-BE49-F238E27FC236}">
                  <a16:creationId xmlns:a16="http://schemas.microsoft.com/office/drawing/2014/main" id="{356E7617-BA77-4BF6-A908-4AB67684487D}"/>
                </a:ext>
              </a:extLst>
            </p:cNvPr>
            <p:cNvSpPr/>
            <p:nvPr/>
          </p:nvSpPr>
          <p:spPr>
            <a:xfrm>
              <a:off x="4952232" y="4224682"/>
              <a:ext cx="2364405" cy="561596"/>
            </a:xfrm>
            <a:prstGeom prst="rect">
              <a:avLst/>
            </a:prstGeom>
          </p:spPr>
          <p:txBody>
            <a:bodyPr wrap="square">
              <a:spAutoFit/>
            </a:bodyPr>
            <a:lstStyle/>
            <a:p>
              <a:pPr algn="ctr" defTabSz="1625438">
                <a:defRPr/>
              </a:pPr>
              <a:r>
                <a:rPr lang="en-US" sz="2133" b="1">
                  <a:solidFill>
                    <a:srgbClr val="00447C"/>
                  </a:solidFill>
                  <a:latin typeface="Arial" panose="020B0604020202020204" pitchFamily="34" charset="0"/>
                  <a:ea typeface="SimSun"/>
                  <a:cs typeface="Times New Roman"/>
                </a:rPr>
                <a:t>Around the clock, end-to-end monitoring</a:t>
              </a:r>
            </a:p>
          </p:txBody>
        </p:sp>
      </p:grpSp>
      <p:grpSp>
        <p:nvGrpSpPr>
          <p:cNvPr id="33" name="Group 32">
            <a:extLst>
              <a:ext uri="{FF2B5EF4-FFF2-40B4-BE49-F238E27FC236}">
                <a16:creationId xmlns:a16="http://schemas.microsoft.com/office/drawing/2014/main" id="{0D83E363-77A7-46A6-99E6-F11DE94AA95A}"/>
              </a:ext>
            </a:extLst>
          </p:cNvPr>
          <p:cNvGrpSpPr/>
          <p:nvPr/>
        </p:nvGrpSpPr>
        <p:grpSpPr>
          <a:xfrm>
            <a:off x="3608450" y="3234158"/>
            <a:ext cx="1060361" cy="95796"/>
            <a:chOff x="2768609" y="2016098"/>
            <a:chExt cx="795271" cy="71847"/>
          </a:xfrm>
          <a:solidFill>
            <a:srgbClr val="00447C"/>
          </a:solidFill>
        </p:grpSpPr>
        <p:cxnSp>
          <p:nvCxnSpPr>
            <p:cNvPr id="37" name="Straight Connector 36">
              <a:extLst>
                <a:ext uri="{FF2B5EF4-FFF2-40B4-BE49-F238E27FC236}">
                  <a16:creationId xmlns:a16="http://schemas.microsoft.com/office/drawing/2014/main" id="{21C69563-1A45-4F2B-B90B-E4E0A4143F54}"/>
                </a:ext>
              </a:extLst>
            </p:cNvPr>
            <p:cNvCxnSpPr>
              <a:cxnSpLocks/>
            </p:cNvCxnSpPr>
            <p:nvPr/>
          </p:nvCxnSpPr>
          <p:spPr>
            <a:xfrm flipH="1">
              <a:off x="2768609" y="2052021"/>
              <a:ext cx="725037" cy="0"/>
            </a:xfrm>
            <a:prstGeom prst="line">
              <a:avLst/>
            </a:prstGeom>
            <a:grpFill/>
            <a:ln w="22225" cap="rnd">
              <a:solidFill>
                <a:srgbClr val="00447C"/>
              </a:solidFill>
              <a:roun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CC57FE1-768E-4677-9FB1-7BC6E020A326}"/>
                </a:ext>
              </a:extLst>
            </p:cNvPr>
            <p:cNvSpPr/>
            <p:nvPr/>
          </p:nvSpPr>
          <p:spPr>
            <a:xfrm>
              <a:off x="3492033" y="2016098"/>
              <a:ext cx="71847" cy="71847"/>
            </a:xfrm>
            <a:prstGeom prst="ellipse">
              <a:avLst/>
            </a:prstGeom>
            <a:grpFill/>
            <a:ln>
              <a:solidFill>
                <a:srgbClr val="004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fontAlgn="base">
                <a:spcBef>
                  <a:spcPct val="0"/>
                </a:spcBef>
                <a:spcAft>
                  <a:spcPct val="0"/>
                </a:spcAft>
                <a:defRPr/>
              </a:pPr>
              <a:endParaRPr lang="en-US" sz="3200">
                <a:solidFill>
                  <a:srgbClr val="0076CE"/>
                </a:solidFill>
                <a:latin typeface="Arial"/>
              </a:endParaRPr>
            </a:p>
          </p:txBody>
        </p:sp>
      </p:grpSp>
      <p:grpSp>
        <p:nvGrpSpPr>
          <p:cNvPr id="40" name="Group 39">
            <a:extLst>
              <a:ext uri="{FF2B5EF4-FFF2-40B4-BE49-F238E27FC236}">
                <a16:creationId xmlns:a16="http://schemas.microsoft.com/office/drawing/2014/main" id="{94A0B0AD-A276-4AF4-A742-BF5DF7257EA7}"/>
              </a:ext>
            </a:extLst>
          </p:cNvPr>
          <p:cNvGrpSpPr/>
          <p:nvPr/>
        </p:nvGrpSpPr>
        <p:grpSpPr>
          <a:xfrm>
            <a:off x="3508495" y="2938917"/>
            <a:ext cx="702540" cy="702539"/>
            <a:chOff x="2633869" y="2197393"/>
            <a:chExt cx="526905" cy="526903"/>
          </a:xfrm>
        </p:grpSpPr>
        <p:sp>
          <p:nvSpPr>
            <p:cNvPr id="41" name="Oval 40">
              <a:extLst>
                <a:ext uri="{FF2B5EF4-FFF2-40B4-BE49-F238E27FC236}">
                  <a16:creationId xmlns:a16="http://schemas.microsoft.com/office/drawing/2014/main" id="{F7BDE28F-AAEE-4262-9716-C20AA13101F6}"/>
                </a:ext>
              </a:extLst>
            </p:cNvPr>
            <p:cNvSpPr/>
            <p:nvPr/>
          </p:nvSpPr>
          <p:spPr>
            <a:xfrm>
              <a:off x="2633869" y="2197393"/>
              <a:ext cx="526905" cy="526903"/>
            </a:xfrm>
            <a:prstGeom prst="ellipse">
              <a:avLst/>
            </a:prstGeom>
            <a:solidFill>
              <a:srgbClr val="00447C"/>
            </a:solidFill>
            <a:ln w="28575" cap="flat" cmpd="sng" algn="ctr">
              <a:solidFill>
                <a:schemeClr val="bg1"/>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2" name="Rectangle 41">
              <a:extLst>
                <a:ext uri="{FF2B5EF4-FFF2-40B4-BE49-F238E27FC236}">
                  <a16:creationId xmlns:a16="http://schemas.microsoft.com/office/drawing/2014/main" id="{92256914-7D5B-4142-9081-85333BA9BCE8}"/>
                </a:ext>
              </a:extLst>
            </p:cNvPr>
            <p:cNvSpPr/>
            <p:nvPr/>
          </p:nvSpPr>
          <p:spPr>
            <a:xfrm>
              <a:off x="2633869" y="2260789"/>
              <a:ext cx="526905" cy="377074"/>
            </a:xfrm>
            <a:prstGeom prst="rect">
              <a:avLst/>
            </a:prstGeom>
          </p:spPr>
          <p:txBody>
            <a:bodyPr wrap="square">
              <a:spAutoFit/>
            </a:bodyPr>
            <a:lstStyle/>
            <a:p>
              <a:pPr algn="ctr" defTabSz="1219140">
                <a:defRPr/>
              </a:pPr>
              <a:r>
                <a:rPr lang="en-US" sz="2667">
                  <a:solidFill>
                    <a:srgbClr val="FFFFFF"/>
                  </a:solidFill>
                  <a:latin typeface="Arial" panose="020B0604020202020204"/>
                </a:rPr>
                <a:t>2</a:t>
              </a:r>
            </a:p>
          </p:txBody>
        </p:sp>
      </p:grpSp>
      <p:grpSp>
        <p:nvGrpSpPr>
          <p:cNvPr id="43" name="Group 42">
            <a:extLst>
              <a:ext uri="{FF2B5EF4-FFF2-40B4-BE49-F238E27FC236}">
                <a16:creationId xmlns:a16="http://schemas.microsoft.com/office/drawing/2014/main" id="{0A47E689-533D-436F-855D-E79BA1C41C02}"/>
              </a:ext>
            </a:extLst>
          </p:cNvPr>
          <p:cNvGrpSpPr/>
          <p:nvPr/>
        </p:nvGrpSpPr>
        <p:grpSpPr>
          <a:xfrm>
            <a:off x="3510203" y="5523020"/>
            <a:ext cx="702540" cy="702539"/>
            <a:chOff x="2628868" y="3152644"/>
            <a:chExt cx="526905" cy="526903"/>
          </a:xfrm>
        </p:grpSpPr>
        <p:sp>
          <p:nvSpPr>
            <p:cNvPr id="44" name="Oval 43">
              <a:extLst>
                <a:ext uri="{FF2B5EF4-FFF2-40B4-BE49-F238E27FC236}">
                  <a16:creationId xmlns:a16="http://schemas.microsoft.com/office/drawing/2014/main" id="{7C18BA54-8476-4774-893E-946274B8BBE8}"/>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5" name="Rectangle 44">
              <a:extLst>
                <a:ext uri="{FF2B5EF4-FFF2-40B4-BE49-F238E27FC236}">
                  <a16:creationId xmlns:a16="http://schemas.microsoft.com/office/drawing/2014/main" id="{16708038-B4BE-492A-92E2-2A812AF6B7F8}"/>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4</a:t>
              </a:r>
            </a:p>
          </p:txBody>
        </p:sp>
      </p:grpSp>
      <p:sp>
        <p:nvSpPr>
          <p:cNvPr id="31" name="Rectangle 30">
            <a:extLst>
              <a:ext uri="{FF2B5EF4-FFF2-40B4-BE49-F238E27FC236}">
                <a16:creationId xmlns:a16="http://schemas.microsoft.com/office/drawing/2014/main" id="{87C7CA0E-63C7-4849-A8EE-C97F191A1B8A}"/>
              </a:ext>
            </a:extLst>
          </p:cNvPr>
          <p:cNvSpPr/>
          <p:nvPr/>
        </p:nvSpPr>
        <p:spPr>
          <a:xfrm>
            <a:off x="89609" y="1653913"/>
            <a:ext cx="3366443" cy="387735"/>
          </a:xfrm>
          <a:prstGeom prst="rect">
            <a:avLst/>
          </a:prstGeom>
        </p:spPr>
        <p:txBody>
          <a:bodyPr wrap="square">
            <a:spAutoFit/>
          </a:bodyPr>
          <a:lstStyle/>
          <a:p>
            <a:pPr defTabSz="1219110" fontAlgn="base">
              <a:lnSpc>
                <a:spcPct val="90000"/>
              </a:lnSpc>
              <a:spcBef>
                <a:spcPts val="600"/>
              </a:spcBef>
              <a:defRPr/>
            </a:pPr>
            <a:r>
              <a:rPr lang="en-US" sz="2133" b="1">
                <a:solidFill>
                  <a:srgbClr val="FFFFFF">
                    <a:lumMod val="75000"/>
                  </a:srgbClr>
                </a:solidFill>
                <a:latin typeface="Arial" panose="020B0604020202020204" pitchFamily="34" charset="0"/>
              </a:rPr>
              <a:t>Agent rollout assistance</a:t>
            </a:r>
          </a:p>
        </p:txBody>
      </p:sp>
      <p:sp>
        <p:nvSpPr>
          <p:cNvPr id="47" name="Rectangle 46">
            <a:extLst>
              <a:ext uri="{FF2B5EF4-FFF2-40B4-BE49-F238E27FC236}">
                <a16:creationId xmlns:a16="http://schemas.microsoft.com/office/drawing/2014/main" id="{137FD65E-529A-4033-A58A-EB7D75C59220}"/>
              </a:ext>
            </a:extLst>
          </p:cNvPr>
          <p:cNvSpPr/>
          <p:nvPr/>
        </p:nvSpPr>
        <p:spPr>
          <a:xfrm>
            <a:off x="69095" y="4196062"/>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Response and active remediation</a:t>
            </a:r>
          </a:p>
        </p:txBody>
      </p:sp>
      <p:sp>
        <p:nvSpPr>
          <p:cNvPr id="48" name="Rectangle 47">
            <a:extLst>
              <a:ext uri="{FF2B5EF4-FFF2-40B4-BE49-F238E27FC236}">
                <a16:creationId xmlns:a16="http://schemas.microsoft.com/office/drawing/2014/main" id="{F86E7E77-121A-4ED6-AABE-6AA4C66D25DA}"/>
              </a:ext>
            </a:extLst>
          </p:cNvPr>
          <p:cNvSpPr/>
          <p:nvPr/>
        </p:nvSpPr>
        <p:spPr>
          <a:xfrm>
            <a:off x="69095" y="5554164"/>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Cyber incident response initiation</a:t>
            </a:r>
          </a:p>
        </p:txBody>
      </p:sp>
      <p:pic>
        <p:nvPicPr>
          <p:cNvPr id="51" name="Picture 50">
            <a:extLst>
              <a:ext uri="{FF2B5EF4-FFF2-40B4-BE49-F238E27FC236}">
                <a16:creationId xmlns:a16="http://schemas.microsoft.com/office/drawing/2014/main" id="{5F66AA33-71C8-4E26-B840-8565B9926A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79" y="6466132"/>
            <a:ext cx="1438656" cy="187024"/>
          </a:xfrm>
          <a:prstGeom prst="rect">
            <a:avLst/>
          </a:prstGeom>
        </p:spPr>
      </p:pic>
      <p:sp>
        <p:nvSpPr>
          <p:cNvPr id="36" name="Subtitle 11">
            <a:extLst>
              <a:ext uri="{FF2B5EF4-FFF2-40B4-BE49-F238E27FC236}">
                <a16:creationId xmlns:a16="http://schemas.microsoft.com/office/drawing/2014/main" id="{3F79648A-D408-4241-BE95-568A7780631A}"/>
              </a:ext>
            </a:extLst>
          </p:cNvPr>
          <p:cNvSpPr>
            <a:spLocks noGrp="1"/>
          </p:cNvSpPr>
          <p:nvPr>
            <p:ph type="subTitle" idx="1"/>
          </p:nvPr>
        </p:nvSpPr>
        <p:spPr>
          <a:xfrm>
            <a:off x="381000" y="838201"/>
            <a:ext cx="11430000" cy="287259"/>
          </a:xfrm>
        </p:spPr>
        <p:txBody>
          <a:bodyPr/>
          <a:lstStyle/>
          <a:p>
            <a:r>
              <a:rPr lang="en-US"/>
              <a:t>Powered by Taegis XDR </a:t>
            </a:r>
          </a:p>
        </p:txBody>
      </p:sp>
      <p:sp>
        <p:nvSpPr>
          <p:cNvPr id="39" name="TextBox 38">
            <a:extLst>
              <a:ext uri="{FF2B5EF4-FFF2-40B4-BE49-F238E27FC236}">
                <a16:creationId xmlns:a16="http://schemas.microsoft.com/office/drawing/2014/main" id="{0E0FC546-0520-4F53-8CAF-DBC2A938E7E8}"/>
              </a:ext>
            </a:extLst>
          </p:cNvPr>
          <p:cNvSpPr txBox="1"/>
          <p:nvPr/>
        </p:nvSpPr>
        <p:spPr>
          <a:xfrm>
            <a:off x="4919423" y="6430983"/>
            <a:ext cx="5133392" cy="492635"/>
          </a:xfrm>
          <a:prstGeom prst="rect">
            <a:avLst/>
          </a:prstGeom>
          <a:noFill/>
        </p:spPr>
        <p:txBody>
          <a:bodyPr wrap="square" lIns="0" tIns="0" rIns="0" bIns="0" rtlCol="0">
            <a:spAutoFit/>
          </a:bodyPr>
          <a:lstStyle/>
          <a:p>
            <a:pPr defTabSz="914354"/>
            <a:r>
              <a:rPr lang="en-US" sz="1067" baseline="30000">
                <a:solidFill>
                  <a:srgbClr val="444444"/>
                </a:solidFill>
                <a:latin typeface="Arial"/>
              </a:rPr>
              <a:t>1</a:t>
            </a:r>
            <a:r>
              <a:rPr lang="en-US" sz="1067">
                <a:solidFill>
                  <a:srgbClr val="444444"/>
                </a:solidFill>
                <a:latin typeface="Arial"/>
              </a:rPr>
              <a:t>Additional fees for collected data exceeding 4GB/contracted endpoint/month. Customers exceeding this limit will be notified and options will be proposed.</a:t>
            </a:r>
          </a:p>
          <a:p>
            <a:pPr defTabSz="914354"/>
            <a:endParaRPr lang="en-US" sz="1067">
              <a:solidFill>
                <a:srgbClr val="444444"/>
              </a:solidFill>
              <a:highlight>
                <a:srgbClr val="FFFF00"/>
              </a:highlight>
              <a:latin typeface="Arial"/>
            </a:endParaRPr>
          </a:p>
        </p:txBody>
      </p:sp>
    </p:spTree>
    <p:extLst>
      <p:ext uri="{BB962C8B-B14F-4D97-AF65-F5344CB8AC3E}">
        <p14:creationId xmlns:p14="http://schemas.microsoft.com/office/powerpoint/2010/main" val="18660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01C865F-C6F8-4971-8A13-56B65C086660}"/>
              </a:ext>
            </a:extLst>
          </p:cNvPr>
          <p:cNvSpPr/>
          <p:nvPr/>
        </p:nvSpPr>
        <p:spPr>
          <a:xfrm>
            <a:off x="1" y="4007751"/>
            <a:ext cx="4691963" cy="1046196"/>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0" name="Rectangle 29">
            <a:extLst>
              <a:ext uri="{FF2B5EF4-FFF2-40B4-BE49-F238E27FC236}">
                <a16:creationId xmlns:a16="http://schemas.microsoft.com/office/drawing/2014/main" id="{5C7E3F58-FF4F-4851-A730-2EE79DCE77AD}"/>
              </a:ext>
            </a:extLst>
          </p:cNvPr>
          <p:cNvSpPr/>
          <p:nvPr/>
        </p:nvSpPr>
        <p:spPr>
          <a:xfrm>
            <a:off x="4667795" y="1492073"/>
            <a:ext cx="7524204" cy="5343331"/>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4" name="Title 3">
            <a:extLst>
              <a:ext uri="{FF2B5EF4-FFF2-40B4-BE49-F238E27FC236}">
                <a16:creationId xmlns:a16="http://schemas.microsoft.com/office/drawing/2014/main" id="{77F0A23B-8474-4B37-B6C8-C8F4DCC83BD1}"/>
              </a:ext>
            </a:extLst>
          </p:cNvPr>
          <p:cNvSpPr>
            <a:spLocks noGrp="1"/>
          </p:cNvSpPr>
          <p:nvPr>
            <p:ph type="title"/>
          </p:nvPr>
        </p:nvSpPr>
        <p:spPr/>
        <p:txBody>
          <a:bodyPr/>
          <a:lstStyle/>
          <a:p>
            <a:pPr lvl="0">
              <a:defRPr/>
            </a:pPr>
            <a:r>
              <a:rPr lang="en-US">
                <a:solidFill>
                  <a:srgbClr val="0076CE"/>
                </a:solidFill>
              </a:rPr>
              <a:t>Managed Detection and Response features</a:t>
            </a:r>
            <a:endParaRPr lang="en-US" sz="2133">
              <a:solidFill>
                <a:srgbClr val="000000"/>
              </a:solidFill>
              <a:ea typeface="SimSun"/>
              <a:cs typeface="Times New Roman"/>
            </a:endParaRPr>
          </a:p>
        </p:txBody>
      </p:sp>
      <p:grpSp>
        <p:nvGrpSpPr>
          <p:cNvPr id="5" name="Group 4">
            <a:extLst>
              <a:ext uri="{FF2B5EF4-FFF2-40B4-BE49-F238E27FC236}">
                <a16:creationId xmlns:a16="http://schemas.microsoft.com/office/drawing/2014/main" id="{76867677-825D-4254-A77D-B5A9C7B083C5}"/>
              </a:ext>
            </a:extLst>
          </p:cNvPr>
          <p:cNvGrpSpPr/>
          <p:nvPr/>
        </p:nvGrpSpPr>
        <p:grpSpPr>
          <a:xfrm>
            <a:off x="3508495" y="1650701"/>
            <a:ext cx="702540" cy="702539"/>
            <a:chOff x="2628868" y="1238024"/>
            <a:chExt cx="526905" cy="526903"/>
          </a:xfrm>
        </p:grpSpPr>
        <p:sp>
          <p:nvSpPr>
            <p:cNvPr id="84" name="Oval 83">
              <a:extLst>
                <a:ext uri="{FF2B5EF4-FFF2-40B4-BE49-F238E27FC236}">
                  <a16:creationId xmlns:a16="http://schemas.microsoft.com/office/drawing/2014/main" id="{E1CB2CEE-CAF4-47AB-B035-4BFB6E2DF679}"/>
                </a:ext>
              </a:extLst>
            </p:cNvPr>
            <p:cNvSpPr/>
            <p:nvPr/>
          </p:nvSpPr>
          <p:spPr>
            <a:xfrm>
              <a:off x="2628868" y="1238024"/>
              <a:ext cx="526905" cy="526903"/>
            </a:xfrm>
            <a:prstGeom prst="ellipse">
              <a:avLst/>
            </a:prstGeom>
            <a:solidFill>
              <a:schemeClr val="tx2">
                <a:lumMod val="85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1" name="Rectangle 110">
              <a:extLst>
                <a:ext uri="{FF2B5EF4-FFF2-40B4-BE49-F238E27FC236}">
                  <a16:creationId xmlns:a16="http://schemas.microsoft.com/office/drawing/2014/main" id="{4D9E2C11-954A-49B1-B530-2BC3A5BFDE69}"/>
                </a:ext>
              </a:extLst>
            </p:cNvPr>
            <p:cNvSpPr/>
            <p:nvPr/>
          </p:nvSpPr>
          <p:spPr>
            <a:xfrm>
              <a:off x="2628868" y="1301420"/>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1</a:t>
              </a:r>
            </a:p>
          </p:txBody>
        </p:sp>
      </p:grpSp>
      <p:sp>
        <p:nvSpPr>
          <p:cNvPr id="122" name="Rectangle 121">
            <a:extLst>
              <a:ext uri="{FF2B5EF4-FFF2-40B4-BE49-F238E27FC236}">
                <a16:creationId xmlns:a16="http://schemas.microsoft.com/office/drawing/2014/main" id="{BF31FCE5-96B9-4258-A9A2-073BDDCBE871}"/>
              </a:ext>
            </a:extLst>
          </p:cNvPr>
          <p:cNvSpPr/>
          <p:nvPr/>
        </p:nvSpPr>
        <p:spPr>
          <a:xfrm>
            <a:off x="69095" y="2944277"/>
            <a:ext cx="3386957" cy="683136"/>
          </a:xfrm>
          <a:prstGeom prst="rect">
            <a:avLst/>
          </a:prstGeom>
        </p:spPr>
        <p:txBody>
          <a:bodyPr wrap="square">
            <a:spAutoFit/>
          </a:bodyPr>
          <a:lstStyle/>
          <a:p>
            <a:pPr defTabSz="1219110" fontAlgn="base">
              <a:lnSpc>
                <a:spcPct val="90000"/>
              </a:lnSpc>
              <a:spcBef>
                <a:spcPts val="800"/>
              </a:spcBef>
              <a:buClr>
                <a:srgbClr val="FFFFFF"/>
              </a:buClr>
              <a:defRPr/>
            </a:pPr>
            <a:r>
              <a:rPr lang="en-US" sz="2133" b="1">
                <a:solidFill>
                  <a:srgbClr val="C8C9C7"/>
                </a:solidFill>
                <a:latin typeface="Arial" panose="020B0604020202020204" pitchFamily="34" charset="0"/>
              </a:rPr>
              <a:t>Threat detection &amp; investigation </a:t>
            </a:r>
          </a:p>
        </p:txBody>
      </p:sp>
      <p:grpSp>
        <p:nvGrpSpPr>
          <p:cNvPr id="6" name="Group 5">
            <a:extLst>
              <a:ext uri="{FF2B5EF4-FFF2-40B4-BE49-F238E27FC236}">
                <a16:creationId xmlns:a16="http://schemas.microsoft.com/office/drawing/2014/main" id="{09E5FA81-900B-436F-B407-71985992529E}"/>
              </a:ext>
            </a:extLst>
          </p:cNvPr>
          <p:cNvGrpSpPr/>
          <p:nvPr/>
        </p:nvGrpSpPr>
        <p:grpSpPr>
          <a:xfrm>
            <a:off x="3508495" y="2929885"/>
            <a:ext cx="702540" cy="702539"/>
            <a:chOff x="2628868" y="2197413"/>
            <a:chExt cx="526905" cy="526903"/>
          </a:xfrm>
        </p:grpSpPr>
        <p:sp>
          <p:nvSpPr>
            <p:cNvPr id="86" name="Oval 85">
              <a:extLst>
                <a:ext uri="{FF2B5EF4-FFF2-40B4-BE49-F238E27FC236}">
                  <a16:creationId xmlns:a16="http://schemas.microsoft.com/office/drawing/2014/main" id="{FB6C9DD7-AAE0-48E7-92E4-0DD39986C84A}"/>
                </a:ext>
              </a:extLst>
            </p:cNvPr>
            <p:cNvSpPr/>
            <p:nvPr/>
          </p:nvSpPr>
          <p:spPr>
            <a:xfrm>
              <a:off x="2628868" y="2197413"/>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2" name="Rectangle 111">
              <a:extLst>
                <a:ext uri="{FF2B5EF4-FFF2-40B4-BE49-F238E27FC236}">
                  <a16:creationId xmlns:a16="http://schemas.microsoft.com/office/drawing/2014/main" id="{D4E367CB-90D6-4D71-A5A6-180CB8CCFAF3}"/>
                </a:ext>
              </a:extLst>
            </p:cNvPr>
            <p:cNvSpPr/>
            <p:nvPr/>
          </p:nvSpPr>
          <p:spPr>
            <a:xfrm>
              <a:off x="2628868" y="2260809"/>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2</a:t>
              </a:r>
            </a:p>
          </p:txBody>
        </p:sp>
      </p:grpSp>
      <p:sp>
        <p:nvSpPr>
          <p:cNvPr id="25" name="Rectangle 24">
            <a:extLst>
              <a:ext uri="{FF2B5EF4-FFF2-40B4-BE49-F238E27FC236}">
                <a16:creationId xmlns:a16="http://schemas.microsoft.com/office/drawing/2014/main" id="{11FC16BF-D0A9-4DD7-9393-082D863079D0}"/>
              </a:ext>
            </a:extLst>
          </p:cNvPr>
          <p:cNvSpPr/>
          <p:nvPr/>
        </p:nvSpPr>
        <p:spPr>
          <a:xfrm>
            <a:off x="69095" y="4200908"/>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00447C"/>
                </a:solidFill>
                <a:latin typeface="Arial" panose="020B0604020202020204" pitchFamily="34" charset="0"/>
              </a:rPr>
              <a:t>Response and active remediation</a:t>
            </a:r>
          </a:p>
        </p:txBody>
      </p:sp>
      <p:grpSp>
        <p:nvGrpSpPr>
          <p:cNvPr id="10" name="Group 9">
            <a:extLst>
              <a:ext uri="{FF2B5EF4-FFF2-40B4-BE49-F238E27FC236}">
                <a16:creationId xmlns:a16="http://schemas.microsoft.com/office/drawing/2014/main" id="{FFD46FEC-E182-4D62-B054-DBC5D6A8517B}"/>
              </a:ext>
            </a:extLst>
          </p:cNvPr>
          <p:cNvGrpSpPr/>
          <p:nvPr/>
        </p:nvGrpSpPr>
        <p:grpSpPr>
          <a:xfrm>
            <a:off x="3508495" y="4203530"/>
            <a:ext cx="702540" cy="702539"/>
            <a:chOff x="2628868" y="3152644"/>
            <a:chExt cx="526905" cy="526903"/>
          </a:xfrm>
        </p:grpSpPr>
        <p:sp>
          <p:nvSpPr>
            <p:cNvPr id="27" name="Oval 26">
              <a:extLst>
                <a:ext uri="{FF2B5EF4-FFF2-40B4-BE49-F238E27FC236}">
                  <a16:creationId xmlns:a16="http://schemas.microsoft.com/office/drawing/2014/main" id="{B9A56D9E-9FA5-42DA-8718-34769736ACC2}"/>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28" name="Rectangle 27">
              <a:extLst>
                <a:ext uri="{FF2B5EF4-FFF2-40B4-BE49-F238E27FC236}">
                  <a16:creationId xmlns:a16="http://schemas.microsoft.com/office/drawing/2014/main" id="{E4B55406-3C74-4908-BB93-AEA2CB8861B7}"/>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3</a:t>
              </a:r>
            </a:p>
          </p:txBody>
        </p:sp>
      </p:grpSp>
      <p:sp>
        <p:nvSpPr>
          <p:cNvPr id="35" name="Rectangle 34">
            <a:extLst>
              <a:ext uri="{FF2B5EF4-FFF2-40B4-BE49-F238E27FC236}">
                <a16:creationId xmlns:a16="http://schemas.microsoft.com/office/drawing/2014/main" id="{C5A03AD2-8916-47D9-99F3-84FEF32B0D8A}"/>
              </a:ext>
            </a:extLst>
          </p:cNvPr>
          <p:cNvSpPr/>
          <p:nvPr/>
        </p:nvSpPr>
        <p:spPr>
          <a:xfrm>
            <a:off x="4884056" y="1593302"/>
            <a:ext cx="6926945" cy="3141373"/>
          </a:xfrm>
          <a:prstGeom prst="rect">
            <a:avLst/>
          </a:prstGeom>
          <a:noFill/>
        </p:spPr>
        <p:txBody>
          <a:bodyPr wrap="square">
            <a:spAutoFit/>
          </a:bodyPr>
          <a:lstStyle/>
          <a:p>
            <a:pPr defTabSz="1219140">
              <a:spcAft>
                <a:spcPts val="1067"/>
              </a:spcAft>
              <a:defRPr/>
            </a:pPr>
            <a:r>
              <a:rPr lang="en-US" sz="2133">
                <a:solidFill>
                  <a:srgbClr val="000000"/>
                </a:solidFill>
                <a:latin typeface="Arial" panose="020B0604020202020204" pitchFamily="34" charset="0"/>
                <a:ea typeface="SimSun"/>
                <a:cs typeface="Times New Roman"/>
              </a:rPr>
              <a:t>We’re the security experts on hand, ready to assist your customer 24x7 when XDR detects a threat</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Provide recommended actions to resolve detected threat</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Deliver step-by-step instructions to contain the threat even in the most complex situations</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Up to 40 hours of remote remediation guidance included per quarter</a:t>
            </a:r>
            <a:r>
              <a:rPr lang="en-US" sz="2133" baseline="30000">
                <a:solidFill>
                  <a:srgbClr val="000000"/>
                </a:solidFill>
                <a:latin typeface="Arial" panose="020B0604020202020204" pitchFamily="34" charset="0"/>
                <a:ea typeface="SimSun"/>
                <a:cs typeface="Times New Roman"/>
              </a:rPr>
              <a:t>1</a:t>
            </a:r>
            <a:r>
              <a:rPr lang="en-US" sz="2133">
                <a:solidFill>
                  <a:srgbClr val="000000"/>
                </a:solidFill>
                <a:latin typeface="Arial" panose="020B0604020202020204" pitchFamily="34" charset="0"/>
                <a:ea typeface="SimSun"/>
                <a:cs typeface="Times New Roman"/>
              </a:rPr>
              <a:t>. </a:t>
            </a:r>
          </a:p>
        </p:txBody>
      </p:sp>
      <p:grpSp>
        <p:nvGrpSpPr>
          <p:cNvPr id="3" name="Group 2">
            <a:extLst>
              <a:ext uri="{FF2B5EF4-FFF2-40B4-BE49-F238E27FC236}">
                <a16:creationId xmlns:a16="http://schemas.microsoft.com/office/drawing/2014/main" id="{9688E2DD-CFE3-494B-B93A-3372A095BC51}"/>
              </a:ext>
            </a:extLst>
          </p:cNvPr>
          <p:cNvGrpSpPr/>
          <p:nvPr/>
        </p:nvGrpSpPr>
        <p:grpSpPr>
          <a:xfrm>
            <a:off x="5853466" y="4959012"/>
            <a:ext cx="5152863" cy="1113731"/>
            <a:chOff x="4374269" y="3955548"/>
            <a:chExt cx="3864647" cy="835298"/>
          </a:xfrm>
        </p:grpSpPr>
        <p:sp>
          <p:nvSpPr>
            <p:cNvPr id="32" name="Rectangle 31">
              <a:extLst>
                <a:ext uri="{FF2B5EF4-FFF2-40B4-BE49-F238E27FC236}">
                  <a16:creationId xmlns:a16="http://schemas.microsoft.com/office/drawing/2014/main" id="{AF671DC0-1E3C-4970-A1A5-8E23882AC0A7}"/>
                </a:ext>
              </a:extLst>
            </p:cNvPr>
            <p:cNvSpPr/>
            <p:nvPr/>
          </p:nvSpPr>
          <p:spPr>
            <a:xfrm>
              <a:off x="4374269" y="4019549"/>
              <a:ext cx="3864647" cy="679591"/>
            </a:xfrm>
            <a:prstGeom prst="rect">
              <a:avLst/>
            </a:prstGeom>
            <a:solidFill>
              <a:srgbClr val="F2F2F2"/>
            </a:solid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4" name="Rectangle 33">
              <a:extLst>
                <a:ext uri="{FF2B5EF4-FFF2-40B4-BE49-F238E27FC236}">
                  <a16:creationId xmlns:a16="http://schemas.microsoft.com/office/drawing/2014/main" id="{7FE15DEA-6C39-4389-AD21-DBB2BF69820A}"/>
                </a:ext>
              </a:extLst>
            </p:cNvPr>
            <p:cNvSpPr/>
            <p:nvPr/>
          </p:nvSpPr>
          <p:spPr>
            <a:xfrm>
              <a:off x="4988378" y="3955548"/>
              <a:ext cx="2728367" cy="83529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2" name="Rectangle 1">
              <a:extLst>
                <a:ext uri="{FF2B5EF4-FFF2-40B4-BE49-F238E27FC236}">
                  <a16:creationId xmlns:a16="http://schemas.microsoft.com/office/drawing/2014/main" id="{356E7617-BA77-4BF6-A908-4AB67684487D}"/>
                </a:ext>
              </a:extLst>
            </p:cNvPr>
            <p:cNvSpPr/>
            <p:nvPr/>
          </p:nvSpPr>
          <p:spPr>
            <a:xfrm>
              <a:off x="4416462" y="4067713"/>
              <a:ext cx="3780261" cy="561596"/>
            </a:xfrm>
            <a:prstGeom prst="rect">
              <a:avLst/>
            </a:prstGeom>
          </p:spPr>
          <p:txBody>
            <a:bodyPr wrap="square">
              <a:spAutoFit/>
            </a:bodyPr>
            <a:lstStyle/>
            <a:p>
              <a:pPr algn="ctr" defTabSz="1625438">
                <a:defRPr/>
              </a:pPr>
              <a:r>
                <a:rPr lang="en-US" sz="2133" b="1">
                  <a:solidFill>
                    <a:srgbClr val="00447C"/>
                  </a:solidFill>
                  <a:latin typeface="Arial" panose="020B0604020202020204" pitchFamily="34" charset="0"/>
                  <a:ea typeface="SimSun"/>
                  <a:cs typeface="Times New Roman"/>
                </a:rPr>
                <a:t>Quickly address threats and keep your customer’s environment secure</a:t>
              </a:r>
            </a:p>
          </p:txBody>
        </p:sp>
      </p:grpSp>
      <p:grpSp>
        <p:nvGrpSpPr>
          <p:cNvPr id="43" name="Group 42">
            <a:extLst>
              <a:ext uri="{FF2B5EF4-FFF2-40B4-BE49-F238E27FC236}">
                <a16:creationId xmlns:a16="http://schemas.microsoft.com/office/drawing/2014/main" id="{CD353DF1-68ED-4B2B-9DED-EAE04015E66C}"/>
              </a:ext>
            </a:extLst>
          </p:cNvPr>
          <p:cNvGrpSpPr/>
          <p:nvPr/>
        </p:nvGrpSpPr>
        <p:grpSpPr>
          <a:xfrm>
            <a:off x="3510203" y="5523020"/>
            <a:ext cx="702540" cy="702539"/>
            <a:chOff x="2628868" y="3152644"/>
            <a:chExt cx="526905" cy="526903"/>
          </a:xfrm>
        </p:grpSpPr>
        <p:sp>
          <p:nvSpPr>
            <p:cNvPr id="44" name="Oval 43">
              <a:extLst>
                <a:ext uri="{FF2B5EF4-FFF2-40B4-BE49-F238E27FC236}">
                  <a16:creationId xmlns:a16="http://schemas.microsoft.com/office/drawing/2014/main" id="{61C4BF2E-9034-4C3D-91A1-46BAB16039F2}"/>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5" name="Rectangle 44">
              <a:extLst>
                <a:ext uri="{FF2B5EF4-FFF2-40B4-BE49-F238E27FC236}">
                  <a16:creationId xmlns:a16="http://schemas.microsoft.com/office/drawing/2014/main" id="{BC11A75B-A9FE-4A08-A458-C95E60B5D746}"/>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4</a:t>
              </a:r>
            </a:p>
          </p:txBody>
        </p:sp>
      </p:grpSp>
      <p:grpSp>
        <p:nvGrpSpPr>
          <p:cNvPr id="47" name="Group 46">
            <a:extLst>
              <a:ext uri="{FF2B5EF4-FFF2-40B4-BE49-F238E27FC236}">
                <a16:creationId xmlns:a16="http://schemas.microsoft.com/office/drawing/2014/main" id="{A28BEE72-DDCF-4085-AE94-AF86432551AF}"/>
              </a:ext>
            </a:extLst>
          </p:cNvPr>
          <p:cNvGrpSpPr/>
          <p:nvPr/>
        </p:nvGrpSpPr>
        <p:grpSpPr>
          <a:xfrm>
            <a:off x="3508307" y="4206662"/>
            <a:ext cx="702540" cy="702539"/>
            <a:chOff x="2634831" y="3154060"/>
            <a:chExt cx="526905" cy="526903"/>
          </a:xfrm>
        </p:grpSpPr>
        <p:sp>
          <p:nvSpPr>
            <p:cNvPr id="48" name="Oval 47">
              <a:extLst>
                <a:ext uri="{FF2B5EF4-FFF2-40B4-BE49-F238E27FC236}">
                  <a16:creationId xmlns:a16="http://schemas.microsoft.com/office/drawing/2014/main" id="{4BF6E870-FAE9-48FD-92BA-30B42E968C49}"/>
                </a:ext>
              </a:extLst>
            </p:cNvPr>
            <p:cNvSpPr/>
            <p:nvPr/>
          </p:nvSpPr>
          <p:spPr>
            <a:xfrm>
              <a:off x="2634831" y="3154060"/>
              <a:ext cx="526905" cy="526903"/>
            </a:xfrm>
            <a:prstGeom prst="ellipse">
              <a:avLst/>
            </a:prstGeom>
            <a:solidFill>
              <a:srgbClr val="00447C"/>
            </a:solidFill>
            <a:ln w="28575" cap="flat" cmpd="sng" algn="ctr">
              <a:solidFill>
                <a:schemeClr val="bg1"/>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9" name="Rectangle 48">
              <a:extLst>
                <a:ext uri="{FF2B5EF4-FFF2-40B4-BE49-F238E27FC236}">
                  <a16:creationId xmlns:a16="http://schemas.microsoft.com/office/drawing/2014/main" id="{9DC056E3-8827-46B1-9543-2C9F5F54F7EA}"/>
                </a:ext>
              </a:extLst>
            </p:cNvPr>
            <p:cNvSpPr/>
            <p:nvPr/>
          </p:nvSpPr>
          <p:spPr>
            <a:xfrm>
              <a:off x="2634831" y="3217456"/>
              <a:ext cx="526905" cy="377074"/>
            </a:xfrm>
            <a:prstGeom prst="rect">
              <a:avLst/>
            </a:prstGeom>
            <a:noFill/>
          </p:spPr>
          <p:txBody>
            <a:bodyPr wrap="square">
              <a:spAutoFit/>
            </a:bodyPr>
            <a:lstStyle/>
            <a:p>
              <a:pPr algn="ctr" defTabSz="1219140">
                <a:defRPr/>
              </a:pPr>
              <a:r>
                <a:rPr lang="en-US" sz="2667">
                  <a:solidFill>
                    <a:srgbClr val="FFFFFF"/>
                  </a:solidFill>
                  <a:latin typeface="Arial" panose="020B0604020202020204"/>
                </a:rPr>
                <a:t>3</a:t>
              </a:r>
            </a:p>
          </p:txBody>
        </p:sp>
      </p:grpSp>
      <p:sp>
        <p:nvSpPr>
          <p:cNvPr id="50" name="Rectangle 49">
            <a:extLst>
              <a:ext uri="{FF2B5EF4-FFF2-40B4-BE49-F238E27FC236}">
                <a16:creationId xmlns:a16="http://schemas.microsoft.com/office/drawing/2014/main" id="{C80A91B5-675E-42B2-891B-F6A84BF90015}"/>
              </a:ext>
            </a:extLst>
          </p:cNvPr>
          <p:cNvSpPr/>
          <p:nvPr/>
        </p:nvSpPr>
        <p:spPr>
          <a:xfrm>
            <a:off x="89609" y="1653913"/>
            <a:ext cx="3366443" cy="387735"/>
          </a:xfrm>
          <a:prstGeom prst="rect">
            <a:avLst/>
          </a:prstGeom>
        </p:spPr>
        <p:txBody>
          <a:bodyPr wrap="square">
            <a:spAutoFit/>
          </a:bodyPr>
          <a:lstStyle/>
          <a:p>
            <a:pPr defTabSz="1219110" fontAlgn="base">
              <a:lnSpc>
                <a:spcPct val="90000"/>
              </a:lnSpc>
              <a:spcBef>
                <a:spcPts val="600"/>
              </a:spcBef>
              <a:defRPr/>
            </a:pPr>
            <a:r>
              <a:rPr lang="en-US" sz="2133" b="1">
                <a:solidFill>
                  <a:srgbClr val="FFFFFF">
                    <a:lumMod val="75000"/>
                  </a:srgbClr>
                </a:solidFill>
                <a:latin typeface="Arial" panose="020B0604020202020204" pitchFamily="34" charset="0"/>
              </a:rPr>
              <a:t>Agent rollout assistance</a:t>
            </a:r>
          </a:p>
        </p:txBody>
      </p:sp>
      <p:sp>
        <p:nvSpPr>
          <p:cNvPr id="51" name="Rectangle 50">
            <a:extLst>
              <a:ext uri="{FF2B5EF4-FFF2-40B4-BE49-F238E27FC236}">
                <a16:creationId xmlns:a16="http://schemas.microsoft.com/office/drawing/2014/main" id="{750B40E4-86D6-47E5-A327-C3D1D8F836B3}"/>
              </a:ext>
            </a:extLst>
          </p:cNvPr>
          <p:cNvSpPr/>
          <p:nvPr/>
        </p:nvSpPr>
        <p:spPr>
          <a:xfrm>
            <a:off x="69095" y="5541848"/>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Cyber incident response initiation</a:t>
            </a:r>
          </a:p>
        </p:txBody>
      </p:sp>
      <p:pic>
        <p:nvPicPr>
          <p:cNvPr id="41" name="Picture 40">
            <a:extLst>
              <a:ext uri="{FF2B5EF4-FFF2-40B4-BE49-F238E27FC236}">
                <a16:creationId xmlns:a16="http://schemas.microsoft.com/office/drawing/2014/main" id="{1F476543-07D8-4CE7-9984-FD1678CC22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79" y="6466132"/>
            <a:ext cx="1438656" cy="187024"/>
          </a:xfrm>
          <a:prstGeom prst="rect">
            <a:avLst/>
          </a:prstGeom>
        </p:spPr>
      </p:pic>
      <p:sp>
        <p:nvSpPr>
          <p:cNvPr id="31" name="Subtitle 11">
            <a:extLst>
              <a:ext uri="{FF2B5EF4-FFF2-40B4-BE49-F238E27FC236}">
                <a16:creationId xmlns:a16="http://schemas.microsoft.com/office/drawing/2014/main" id="{5B6F7BC8-5095-4138-B4A2-F0F426F5C1EC}"/>
              </a:ext>
            </a:extLst>
          </p:cNvPr>
          <p:cNvSpPr>
            <a:spLocks noGrp="1"/>
          </p:cNvSpPr>
          <p:nvPr>
            <p:ph type="subTitle" idx="1"/>
          </p:nvPr>
        </p:nvSpPr>
        <p:spPr>
          <a:xfrm>
            <a:off x="381000" y="838201"/>
            <a:ext cx="11430000" cy="287259"/>
          </a:xfrm>
        </p:spPr>
        <p:txBody>
          <a:bodyPr/>
          <a:lstStyle/>
          <a:p>
            <a:r>
              <a:rPr lang="en-US"/>
              <a:t>Powered by Taegis XDR </a:t>
            </a:r>
          </a:p>
        </p:txBody>
      </p:sp>
      <p:sp>
        <p:nvSpPr>
          <p:cNvPr id="33" name="TextBox 32">
            <a:extLst>
              <a:ext uri="{FF2B5EF4-FFF2-40B4-BE49-F238E27FC236}">
                <a16:creationId xmlns:a16="http://schemas.microsoft.com/office/drawing/2014/main" id="{A03D0A2E-325F-4B9A-BFE2-9ADCDD873B61}"/>
              </a:ext>
            </a:extLst>
          </p:cNvPr>
          <p:cNvSpPr txBox="1"/>
          <p:nvPr/>
        </p:nvSpPr>
        <p:spPr>
          <a:xfrm>
            <a:off x="4919423" y="6430984"/>
            <a:ext cx="5133392" cy="328423"/>
          </a:xfrm>
          <a:prstGeom prst="rect">
            <a:avLst/>
          </a:prstGeom>
          <a:noFill/>
        </p:spPr>
        <p:txBody>
          <a:bodyPr wrap="square" lIns="0" tIns="0" rIns="0" bIns="0" rtlCol="0">
            <a:spAutoFit/>
          </a:bodyPr>
          <a:lstStyle/>
          <a:p>
            <a:pPr defTabSz="914354"/>
            <a:r>
              <a:rPr lang="en-US" sz="1067" baseline="30000">
                <a:solidFill>
                  <a:srgbClr val="444444"/>
                </a:solidFill>
                <a:latin typeface="Arial"/>
              </a:rPr>
              <a:t>1</a:t>
            </a:r>
            <a:r>
              <a:rPr lang="en-US" sz="1067">
                <a:solidFill>
                  <a:srgbClr val="444444"/>
                </a:solidFill>
                <a:latin typeface="Arial"/>
              </a:rPr>
              <a:t>If the customer needs more than 40 hours, propose Endpoint Security Advisory Service.</a:t>
            </a:r>
          </a:p>
        </p:txBody>
      </p:sp>
    </p:spTree>
    <p:extLst>
      <p:ext uri="{BB962C8B-B14F-4D97-AF65-F5344CB8AC3E}">
        <p14:creationId xmlns:p14="http://schemas.microsoft.com/office/powerpoint/2010/main" val="44142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FA0BC1E-36D8-4865-8770-7B0E81F7335D}"/>
              </a:ext>
            </a:extLst>
          </p:cNvPr>
          <p:cNvSpPr/>
          <p:nvPr/>
        </p:nvSpPr>
        <p:spPr>
          <a:xfrm>
            <a:off x="1" y="5308378"/>
            <a:ext cx="4691963" cy="1046196"/>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0" name="Rectangle 29">
            <a:extLst>
              <a:ext uri="{FF2B5EF4-FFF2-40B4-BE49-F238E27FC236}">
                <a16:creationId xmlns:a16="http://schemas.microsoft.com/office/drawing/2014/main" id="{5C7E3F58-FF4F-4851-A730-2EE79DCE77AD}"/>
              </a:ext>
            </a:extLst>
          </p:cNvPr>
          <p:cNvSpPr/>
          <p:nvPr/>
        </p:nvSpPr>
        <p:spPr>
          <a:xfrm>
            <a:off x="4667795" y="1492073"/>
            <a:ext cx="7524204" cy="5343331"/>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4" name="Title 3">
            <a:extLst>
              <a:ext uri="{FF2B5EF4-FFF2-40B4-BE49-F238E27FC236}">
                <a16:creationId xmlns:a16="http://schemas.microsoft.com/office/drawing/2014/main" id="{77F0A23B-8474-4B37-B6C8-C8F4DCC83BD1}"/>
              </a:ext>
            </a:extLst>
          </p:cNvPr>
          <p:cNvSpPr>
            <a:spLocks noGrp="1"/>
          </p:cNvSpPr>
          <p:nvPr>
            <p:ph type="title"/>
          </p:nvPr>
        </p:nvSpPr>
        <p:spPr/>
        <p:txBody>
          <a:bodyPr/>
          <a:lstStyle/>
          <a:p>
            <a:pPr lvl="0">
              <a:defRPr/>
            </a:pPr>
            <a:r>
              <a:rPr lang="en-US">
                <a:solidFill>
                  <a:srgbClr val="0076CE"/>
                </a:solidFill>
              </a:rPr>
              <a:t>Managed Detection and Response features</a:t>
            </a:r>
            <a:endParaRPr lang="en-US" sz="2133">
              <a:solidFill>
                <a:srgbClr val="000000"/>
              </a:solidFill>
              <a:ea typeface="SimSun"/>
              <a:cs typeface="Times New Roman"/>
            </a:endParaRPr>
          </a:p>
        </p:txBody>
      </p:sp>
      <p:grpSp>
        <p:nvGrpSpPr>
          <p:cNvPr id="5" name="Group 4">
            <a:extLst>
              <a:ext uri="{FF2B5EF4-FFF2-40B4-BE49-F238E27FC236}">
                <a16:creationId xmlns:a16="http://schemas.microsoft.com/office/drawing/2014/main" id="{76867677-825D-4254-A77D-B5A9C7B083C5}"/>
              </a:ext>
            </a:extLst>
          </p:cNvPr>
          <p:cNvGrpSpPr/>
          <p:nvPr/>
        </p:nvGrpSpPr>
        <p:grpSpPr>
          <a:xfrm>
            <a:off x="3508495" y="1650701"/>
            <a:ext cx="702540" cy="702539"/>
            <a:chOff x="2628868" y="1238024"/>
            <a:chExt cx="526905" cy="526903"/>
          </a:xfrm>
        </p:grpSpPr>
        <p:sp>
          <p:nvSpPr>
            <p:cNvPr id="84" name="Oval 83">
              <a:extLst>
                <a:ext uri="{FF2B5EF4-FFF2-40B4-BE49-F238E27FC236}">
                  <a16:creationId xmlns:a16="http://schemas.microsoft.com/office/drawing/2014/main" id="{E1CB2CEE-CAF4-47AB-B035-4BFB6E2DF679}"/>
                </a:ext>
              </a:extLst>
            </p:cNvPr>
            <p:cNvSpPr/>
            <p:nvPr/>
          </p:nvSpPr>
          <p:spPr>
            <a:xfrm>
              <a:off x="2628868" y="1238024"/>
              <a:ext cx="526905" cy="526903"/>
            </a:xfrm>
            <a:prstGeom prst="ellipse">
              <a:avLst/>
            </a:prstGeom>
            <a:solidFill>
              <a:schemeClr val="tx2">
                <a:lumMod val="85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1" name="Rectangle 110">
              <a:extLst>
                <a:ext uri="{FF2B5EF4-FFF2-40B4-BE49-F238E27FC236}">
                  <a16:creationId xmlns:a16="http://schemas.microsoft.com/office/drawing/2014/main" id="{4D9E2C11-954A-49B1-B530-2BC3A5BFDE69}"/>
                </a:ext>
              </a:extLst>
            </p:cNvPr>
            <p:cNvSpPr/>
            <p:nvPr/>
          </p:nvSpPr>
          <p:spPr>
            <a:xfrm>
              <a:off x="2628868" y="1301420"/>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1</a:t>
              </a:r>
            </a:p>
          </p:txBody>
        </p:sp>
      </p:grpSp>
      <p:sp>
        <p:nvSpPr>
          <p:cNvPr id="122" name="Rectangle 121">
            <a:extLst>
              <a:ext uri="{FF2B5EF4-FFF2-40B4-BE49-F238E27FC236}">
                <a16:creationId xmlns:a16="http://schemas.microsoft.com/office/drawing/2014/main" id="{BF31FCE5-96B9-4258-A9A2-073BDDCBE871}"/>
              </a:ext>
            </a:extLst>
          </p:cNvPr>
          <p:cNvSpPr/>
          <p:nvPr/>
        </p:nvSpPr>
        <p:spPr>
          <a:xfrm>
            <a:off x="69095" y="2958448"/>
            <a:ext cx="3386957" cy="683136"/>
          </a:xfrm>
          <a:prstGeom prst="rect">
            <a:avLst/>
          </a:prstGeom>
        </p:spPr>
        <p:txBody>
          <a:bodyPr wrap="square">
            <a:spAutoFit/>
          </a:bodyPr>
          <a:lstStyle/>
          <a:p>
            <a:pPr defTabSz="1219110" fontAlgn="base">
              <a:lnSpc>
                <a:spcPct val="90000"/>
              </a:lnSpc>
              <a:spcBef>
                <a:spcPts val="800"/>
              </a:spcBef>
              <a:buClr>
                <a:srgbClr val="FFFFFF"/>
              </a:buClr>
              <a:defRPr/>
            </a:pPr>
            <a:r>
              <a:rPr lang="en-US" sz="2133" b="1">
                <a:solidFill>
                  <a:srgbClr val="C8C9C7"/>
                </a:solidFill>
                <a:latin typeface="Arial" panose="020B0604020202020204" pitchFamily="34" charset="0"/>
              </a:rPr>
              <a:t>Threat detection &amp; investigation</a:t>
            </a:r>
          </a:p>
        </p:txBody>
      </p:sp>
      <p:grpSp>
        <p:nvGrpSpPr>
          <p:cNvPr id="6" name="Group 5">
            <a:extLst>
              <a:ext uri="{FF2B5EF4-FFF2-40B4-BE49-F238E27FC236}">
                <a16:creationId xmlns:a16="http://schemas.microsoft.com/office/drawing/2014/main" id="{09E5FA81-900B-436F-B407-71985992529E}"/>
              </a:ext>
            </a:extLst>
          </p:cNvPr>
          <p:cNvGrpSpPr/>
          <p:nvPr/>
        </p:nvGrpSpPr>
        <p:grpSpPr>
          <a:xfrm>
            <a:off x="3508495" y="2929885"/>
            <a:ext cx="702540" cy="702539"/>
            <a:chOff x="2628868" y="2197413"/>
            <a:chExt cx="526905" cy="526903"/>
          </a:xfrm>
        </p:grpSpPr>
        <p:sp>
          <p:nvSpPr>
            <p:cNvPr id="86" name="Oval 85">
              <a:extLst>
                <a:ext uri="{FF2B5EF4-FFF2-40B4-BE49-F238E27FC236}">
                  <a16:creationId xmlns:a16="http://schemas.microsoft.com/office/drawing/2014/main" id="{FB6C9DD7-AAE0-48E7-92E4-0DD39986C84A}"/>
                </a:ext>
              </a:extLst>
            </p:cNvPr>
            <p:cNvSpPr/>
            <p:nvPr/>
          </p:nvSpPr>
          <p:spPr>
            <a:xfrm>
              <a:off x="2628868" y="2197413"/>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112" name="Rectangle 111">
              <a:extLst>
                <a:ext uri="{FF2B5EF4-FFF2-40B4-BE49-F238E27FC236}">
                  <a16:creationId xmlns:a16="http://schemas.microsoft.com/office/drawing/2014/main" id="{D4E367CB-90D6-4D71-A5A6-180CB8CCFAF3}"/>
                </a:ext>
              </a:extLst>
            </p:cNvPr>
            <p:cNvSpPr/>
            <p:nvPr/>
          </p:nvSpPr>
          <p:spPr>
            <a:xfrm>
              <a:off x="2628868" y="2260809"/>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2</a:t>
              </a:r>
            </a:p>
          </p:txBody>
        </p:sp>
      </p:grpSp>
      <p:grpSp>
        <p:nvGrpSpPr>
          <p:cNvPr id="8" name="Group 7">
            <a:extLst>
              <a:ext uri="{FF2B5EF4-FFF2-40B4-BE49-F238E27FC236}">
                <a16:creationId xmlns:a16="http://schemas.microsoft.com/office/drawing/2014/main" id="{0DE6EC4C-0313-4447-AC39-4309CD50B39D}"/>
              </a:ext>
            </a:extLst>
          </p:cNvPr>
          <p:cNvGrpSpPr/>
          <p:nvPr/>
        </p:nvGrpSpPr>
        <p:grpSpPr>
          <a:xfrm>
            <a:off x="6120562" y="5130189"/>
            <a:ext cx="4618669" cy="1078094"/>
            <a:chOff x="4349543" y="3683835"/>
            <a:chExt cx="3464002" cy="808570"/>
          </a:xfrm>
        </p:grpSpPr>
        <p:sp>
          <p:nvSpPr>
            <p:cNvPr id="32" name="Rectangle 31">
              <a:extLst>
                <a:ext uri="{FF2B5EF4-FFF2-40B4-BE49-F238E27FC236}">
                  <a16:creationId xmlns:a16="http://schemas.microsoft.com/office/drawing/2014/main" id="{AF671DC0-1E3C-4970-A1A5-8E23882AC0A7}"/>
                </a:ext>
              </a:extLst>
            </p:cNvPr>
            <p:cNvSpPr/>
            <p:nvPr/>
          </p:nvSpPr>
          <p:spPr>
            <a:xfrm>
              <a:off x="4349543" y="3732144"/>
              <a:ext cx="3464002" cy="706293"/>
            </a:xfrm>
            <a:prstGeom prst="rect">
              <a:avLst/>
            </a:prstGeom>
            <a:solidFill>
              <a:srgbClr val="F2F2F2"/>
            </a:solidFill>
            <a:ln w="3810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4" name="Rectangle 33">
              <a:extLst>
                <a:ext uri="{FF2B5EF4-FFF2-40B4-BE49-F238E27FC236}">
                  <a16:creationId xmlns:a16="http://schemas.microsoft.com/office/drawing/2014/main" id="{7FE15DEA-6C39-4389-AD21-DBB2BF69820A}"/>
                </a:ext>
              </a:extLst>
            </p:cNvPr>
            <p:cNvSpPr/>
            <p:nvPr/>
          </p:nvSpPr>
          <p:spPr>
            <a:xfrm>
              <a:off x="4713185" y="3683835"/>
              <a:ext cx="2936751" cy="80857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2" name="Rectangle 1">
              <a:extLst>
                <a:ext uri="{FF2B5EF4-FFF2-40B4-BE49-F238E27FC236}">
                  <a16:creationId xmlns:a16="http://schemas.microsoft.com/office/drawing/2014/main" id="{356E7617-BA77-4BF6-A908-4AB67684487D}"/>
                </a:ext>
              </a:extLst>
            </p:cNvPr>
            <p:cNvSpPr/>
            <p:nvPr/>
          </p:nvSpPr>
          <p:spPr>
            <a:xfrm>
              <a:off x="4359542" y="3792903"/>
              <a:ext cx="3444004" cy="561596"/>
            </a:xfrm>
            <a:prstGeom prst="rect">
              <a:avLst/>
            </a:prstGeom>
          </p:spPr>
          <p:txBody>
            <a:bodyPr wrap="square">
              <a:spAutoFit/>
            </a:bodyPr>
            <a:lstStyle/>
            <a:p>
              <a:pPr algn="ctr" defTabSz="1625438">
                <a:spcAft>
                  <a:spcPts val="1423"/>
                </a:spcAft>
                <a:defRPr/>
              </a:pPr>
              <a:r>
                <a:rPr lang="en-US" sz="2133" b="1">
                  <a:solidFill>
                    <a:srgbClr val="00447C"/>
                  </a:solidFill>
                  <a:latin typeface="Arial" panose="020B0604020202020204" pitchFamily="34" charset="0"/>
                  <a:ea typeface="SimSun"/>
                  <a:cs typeface="Times New Roman"/>
                </a:rPr>
                <a:t>We’ll initiate the process to get you back up and running quickly</a:t>
              </a:r>
            </a:p>
          </p:txBody>
        </p:sp>
      </p:grpSp>
      <p:grpSp>
        <p:nvGrpSpPr>
          <p:cNvPr id="31" name="Group 30">
            <a:extLst>
              <a:ext uri="{FF2B5EF4-FFF2-40B4-BE49-F238E27FC236}">
                <a16:creationId xmlns:a16="http://schemas.microsoft.com/office/drawing/2014/main" id="{B6CA91A3-A9A4-4581-86CD-2FFEDEE2DAAF}"/>
              </a:ext>
            </a:extLst>
          </p:cNvPr>
          <p:cNvGrpSpPr/>
          <p:nvPr/>
        </p:nvGrpSpPr>
        <p:grpSpPr>
          <a:xfrm>
            <a:off x="3508495" y="4203806"/>
            <a:ext cx="702540" cy="702539"/>
            <a:chOff x="2628868" y="3152644"/>
            <a:chExt cx="526905" cy="526903"/>
          </a:xfrm>
        </p:grpSpPr>
        <p:sp>
          <p:nvSpPr>
            <p:cNvPr id="46" name="Oval 45">
              <a:extLst>
                <a:ext uri="{FF2B5EF4-FFF2-40B4-BE49-F238E27FC236}">
                  <a16:creationId xmlns:a16="http://schemas.microsoft.com/office/drawing/2014/main" id="{E1827511-85A9-4ED4-B5EB-0167CC566F49}"/>
                </a:ext>
              </a:extLst>
            </p:cNvPr>
            <p:cNvSpPr/>
            <p:nvPr/>
          </p:nvSpPr>
          <p:spPr>
            <a:xfrm>
              <a:off x="2628868" y="3152644"/>
              <a:ext cx="526905" cy="526903"/>
            </a:xfrm>
            <a:prstGeom prst="ellipse">
              <a:avLst/>
            </a:prstGeom>
            <a:solidFill>
              <a:schemeClr val="tx1">
                <a:lumMod val="20000"/>
                <a:lumOff val="80000"/>
              </a:schemeClr>
            </a:solidFill>
            <a:ln w="57150" cap="flat" cmpd="sng" algn="ctr">
              <a:solidFill>
                <a:srgbClr val="FFFFFF">
                  <a:alpha val="43000"/>
                </a:srgbClr>
              </a:solidFill>
              <a:prstDash val="solid"/>
              <a:miter lim="800000"/>
            </a:ln>
            <a:effectLst/>
          </p:spPr>
          <p:txBody>
            <a:bodyPr rtlCol="0" anchor="ctr"/>
            <a:lstStyle/>
            <a:p>
              <a:pPr algn="r" defTabSz="1219110">
                <a:defRPr/>
              </a:pPr>
              <a:endParaRPr lang="en-US" sz="1467" kern="0">
                <a:solidFill>
                  <a:srgbClr val="FFFFFF"/>
                </a:solidFill>
                <a:latin typeface="Arial" panose="020B0604020202020204"/>
              </a:endParaRPr>
            </a:p>
          </p:txBody>
        </p:sp>
        <p:sp>
          <p:nvSpPr>
            <p:cNvPr id="47" name="Rectangle 46">
              <a:extLst>
                <a:ext uri="{FF2B5EF4-FFF2-40B4-BE49-F238E27FC236}">
                  <a16:creationId xmlns:a16="http://schemas.microsoft.com/office/drawing/2014/main" id="{EF621302-A033-45B7-9C72-1015AF973D3D}"/>
                </a:ext>
              </a:extLst>
            </p:cNvPr>
            <p:cNvSpPr/>
            <p:nvPr/>
          </p:nvSpPr>
          <p:spPr>
            <a:xfrm>
              <a:off x="2628868" y="3216040"/>
              <a:ext cx="526905" cy="377074"/>
            </a:xfrm>
            <a:prstGeom prst="rect">
              <a:avLst/>
            </a:prstGeom>
            <a:noFill/>
          </p:spPr>
          <p:txBody>
            <a:bodyPr wrap="square">
              <a:spAutoFit/>
            </a:bodyPr>
            <a:lstStyle/>
            <a:p>
              <a:pPr algn="ctr" defTabSz="1219110">
                <a:defRPr/>
              </a:pPr>
              <a:r>
                <a:rPr lang="en-US" sz="2667">
                  <a:solidFill>
                    <a:srgbClr val="FFFFFF"/>
                  </a:solidFill>
                  <a:latin typeface="Arial" panose="020B0604020202020204"/>
                </a:rPr>
                <a:t>3</a:t>
              </a:r>
            </a:p>
          </p:txBody>
        </p:sp>
      </p:grpSp>
      <p:grpSp>
        <p:nvGrpSpPr>
          <p:cNvPr id="49" name="Group 48">
            <a:extLst>
              <a:ext uri="{FF2B5EF4-FFF2-40B4-BE49-F238E27FC236}">
                <a16:creationId xmlns:a16="http://schemas.microsoft.com/office/drawing/2014/main" id="{E300175F-5BED-44B0-81BA-351E7F933113}"/>
              </a:ext>
            </a:extLst>
          </p:cNvPr>
          <p:cNvGrpSpPr/>
          <p:nvPr/>
        </p:nvGrpSpPr>
        <p:grpSpPr>
          <a:xfrm>
            <a:off x="3608450" y="5765919"/>
            <a:ext cx="1060361" cy="95796"/>
            <a:chOff x="2768609" y="2016098"/>
            <a:chExt cx="795271" cy="71847"/>
          </a:xfrm>
          <a:solidFill>
            <a:srgbClr val="00447C"/>
          </a:solidFill>
        </p:grpSpPr>
        <p:cxnSp>
          <p:nvCxnSpPr>
            <p:cNvPr id="50" name="Straight Connector 49">
              <a:extLst>
                <a:ext uri="{FF2B5EF4-FFF2-40B4-BE49-F238E27FC236}">
                  <a16:creationId xmlns:a16="http://schemas.microsoft.com/office/drawing/2014/main" id="{0491F3C3-B6EE-407D-A628-68622FC0D0C1}"/>
                </a:ext>
              </a:extLst>
            </p:cNvPr>
            <p:cNvCxnSpPr>
              <a:cxnSpLocks/>
            </p:cNvCxnSpPr>
            <p:nvPr/>
          </p:nvCxnSpPr>
          <p:spPr>
            <a:xfrm flipH="1">
              <a:off x="2768609" y="2052021"/>
              <a:ext cx="725037" cy="0"/>
            </a:xfrm>
            <a:prstGeom prst="line">
              <a:avLst/>
            </a:prstGeom>
            <a:grpFill/>
            <a:ln w="22225" cap="rnd">
              <a:solidFill>
                <a:srgbClr val="00447C"/>
              </a:solidFill>
              <a:round/>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D287254A-7B06-49E7-8E57-8895ED219700}"/>
                </a:ext>
              </a:extLst>
            </p:cNvPr>
            <p:cNvSpPr/>
            <p:nvPr/>
          </p:nvSpPr>
          <p:spPr>
            <a:xfrm>
              <a:off x="3492033" y="2016098"/>
              <a:ext cx="71847" cy="71847"/>
            </a:xfrm>
            <a:prstGeom prst="ellipse">
              <a:avLst/>
            </a:prstGeom>
            <a:grpFill/>
            <a:ln>
              <a:solidFill>
                <a:srgbClr val="004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3200">
                <a:solidFill>
                  <a:srgbClr val="0076CE"/>
                </a:solidFill>
                <a:latin typeface="Arial"/>
              </a:endParaRPr>
            </a:p>
          </p:txBody>
        </p:sp>
      </p:grpSp>
      <p:grpSp>
        <p:nvGrpSpPr>
          <p:cNvPr id="52" name="Group 51">
            <a:extLst>
              <a:ext uri="{FF2B5EF4-FFF2-40B4-BE49-F238E27FC236}">
                <a16:creationId xmlns:a16="http://schemas.microsoft.com/office/drawing/2014/main" id="{578B18C0-D190-415B-8BAE-D769394809CE}"/>
              </a:ext>
            </a:extLst>
          </p:cNvPr>
          <p:cNvGrpSpPr/>
          <p:nvPr/>
        </p:nvGrpSpPr>
        <p:grpSpPr>
          <a:xfrm>
            <a:off x="3508495" y="5438489"/>
            <a:ext cx="702540" cy="702539"/>
            <a:chOff x="2633869" y="4078865"/>
            <a:chExt cx="526905" cy="526903"/>
          </a:xfrm>
        </p:grpSpPr>
        <p:sp>
          <p:nvSpPr>
            <p:cNvPr id="53" name="Oval 52">
              <a:extLst>
                <a:ext uri="{FF2B5EF4-FFF2-40B4-BE49-F238E27FC236}">
                  <a16:creationId xmlns:a16="http://schemas.microsoft.com/office/drawing/2014/main" id="{E2824DF9-1979-42C8-9B96-D3FF3A989198}"/>
                </a:ext>
              </a:extLst>
            </p:cNvPr>
            <p:cNvSpPr/>
            <p:nvPr/>
          </p:nvSpPr>
          <p:spPr>
            <a:xfrm>
              <a:off x="2633869" y="4078865"/>
              <a:ext cx="526905" cy="526903"/>
            </a:xfrm>
            <a:prstGeom prst="ellipse">
              <a:avLst/>
            </a:prstGeom>
            <a:solidFill>
              <a:srgbClr val="00447C"/>
            </a:solidFill>
            <a:ln w="28575" cap="flat" cmpd="sng" algn="ctr">
              <a:solidFill>
                <a:schemeClr val="bg1"/>
              </a:solidFill>
              <a:prstDash val="solid"/>
              <a:miter lim="800000"/>
            </a:ln>
            <a:effectLst/>
          </p:spPr>
          <p:txBody>
            <a:bodyPr rtlCol="0" anchor="ctr"/>
            <a:lstStyle/>
            <a:p>
              <a:pPr algn="r" defTabSz="1219080">
                <a:defRPr/>
              </a:pPr>
              <a:endParaRPr lang="en-US" sz="1467" kern="0">
                <a:solidFill>
                  <a:srgbClr val="FFFFFF"/>
                </a:solidFill>
                <a:latin typeface="Arial" panose="020B0604020202020204"/>
              </a:endParaRPr>
            </a:p>
          </p:txBody>
        </p:sp>
        <p:sp>
          <p:nvSpPr>
            <p:cNvPr id="54" name="Rectangle 53">
              <a:extLst>
                <a:ext uri="{FF2B5EF4-FFF2-40B4-BE49-F238E27FC236}">
                  <a16:creationId xmlns:a16="http://schemas.microsoft.com/office/drawing/2014/main" id="{2BE5A374-372F-44CC-9B81-5D6A30D6DE18}"/>
                </a:ext>
              </a:extLst>
            </p:cNvPr>
            <p:cNvSpPr/>
            <p:nvPr/>
          </p:nvSpPr>
          <p:spPr>
            <a:xfrm>
              <a:off x="2633869" y="4142261"/>
              <a:ext cx="526905" cy="377074"/>
            </a:xfrm>
            <a:prstGeom prst="rect">
              <a:avLst/>
            </a:prstGeom>
          </p:spPr>
          <p:txBody>
            <a:bodyPr wrap="square">
              <a:spAutoFit/>
            </a:bodyPr>
            <a:lstStyle/>
            <a:p>
              <a:pPr algn="ctr" defTabSz="1219110">
                <a:defRPr/>
              </a:pPr>
              <a:r>
                <a:rPr lang="en-US" sz="2667">
                  <a:solidFill>
                    <a:srgbClr val="FFFFFF"/>
                  </a:solidFill>
                  <a:latin typeface="Arial" panose="020B0604020202020204"/>
                </a:rPr>
                <a:t>4</a:t>
              </a:r>
            </a:p>
          </p:txBody>
        </p:sp>
      </p:grpSp>
      <p:sp>
        <p:nvSpPr>
          <p:cNvPr id="55" name="Rectangle 54">
            <a:extLst>
              <a:ext uri="{FF2B5EF4-FFF2-40B4-BE49-F238E27FC236}">
                <a16:creationId xmlns:a16="http://schemas.microsoft.com/office/drawing/2014/main" id="{260B09C2-D81A-43FB-81EB-6A7BA7B1516E}"/>
              </a:ext>
            </a:extLst>
          </p:cNvPr>
          <p:cNvSpPr/>
          <p:nvPr/>
        </p:nvSpPr>
        <p:spPr>
          <a:xfrm>
            <a:off x="89609" y="1663825"/>
            <a:ext cx="3366443" cy="387735"/>
          </a:xfrm>
          <a:prstGeom prst="rect">
            <a:avLst/>
          </a:prstGeom>
        </p:spPr>
        <p:txBody>
          <a:bodyPr wrap="square">
            <a:spAutoFit/>
          </a:bodyPr>
          <a:lstStyle/>
          <a:p>
            <a:pPr defTabSz="1219110" fontAlgn="base">
              <a:lnSpc>
                <a:spcPct val="90000"/>
              </a:lnSpc>
              <a:spcBef>
                <a:spcPts val="600"/>
              </a:spcBef>
              <a:defRPr/>
            </a:pPr>
            <a:r>
              <a:rPr lang="en-US" sz="2133" b="1">
                <a:solidFill>
                  <a:srgbClr val="FFFFFF">
                    <a:lumMod val="75000"/>
                  </a:srgbClr>
                </a:solidFill>
                <a:latin typeface="Arial" panose="020B0604020202020204" pitchFamily="34" charset="0"/>
              </a:rPr>
              <a:t>Agent rollout assistance</a:t>
            </a:r>
          </a:p>
        </p:txBody>
      </p:sp>
      <p:sp>
        <p:nvSpPr>
          <p:cNvPr id="56" name="Rectangle 55">
            <a:extLst>
              <a:ext uri="{FF2B5EF4-FFF2-40B4-BE49-F238E27FC236}">
                <a16:creationId xmlns:a16="http://schemas.microsoft.com/office/drawing/2014/main" id="{59667BF4-D69B-446D-975A-160768DFD42E}"/>
              </a:ext>
            </a:extLst>
          </p:cNvPr>
          <p:cNvSpPr/>
          <p:nvPr/>
        </p:nvSpPr>
        <p:spPr>
          <a:xfrm>
            <a:off x="69095" y="5457319"/>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00447C"/>
                </a:solidFill>
                <a:latin typeface="Arial" panose="020B0604020202020204" pitchFamily="34" charset="0"/>
              </a:rPr>
              <a:t>Cyber incident response initiation</a:t>
            </a:r>
          </a:p>
        </p:txBody>
      </p:sp>
      <p:sp>
        <p:nvSpPr>
          <p:cNvPr id="57" name="Rectangle 56">
            <a:extLst>
              <a:ext uri="{FF2B5EF4-FFF2-40B4-BE49-F238E27FC236}">
                <a16:creationId xmlns:a16="http://schemas.microsoft.com/office/drawing/2014/main" id="{50F7624C-BA08-4776-8EC8-B2955D346810}"/>
              </a:ext>
            </a:extLst>
          </p:cNvPr>
          <p:cNvSpPr/>
          <p:nvPr/>
        </p:nvSpPr>
        <p:spPr>
          <a:xfrm>
            <a:off x="69095" y="4198054"/>
            <a:ext cx="3366444" cy="683136"/>
          </a:xfrm>
          <a:prstGeom prst="rect">
            <a:avLst/>
          </a:prstGeom>
        </p:spPr>
        <p:txBody>
          <a:bodyPr wrap="square">
            <a:spAutoFit/>
          </a:bodyPr>
          <a:lstStyle/>
          <a:p>
            <a:pPr defTabSz="1219110" fontAlgn="base">
              <a:lnSpc>
                <a:spcPct val="90000"/>
              </a:lnSpc>
              <a:spcBef>
                <a:spcPts val="600"/>
              </a:spcBef>
              <a:defRPr/>
            </a:pPr>
            <a:r>
              <a:rPr lang="en-US" sz="2133" b="1">
                <a:solidFill>
                  <a:srgbClr val="C8C9C7"/>
                </a:solidFill>
                <a:latin typeface="Arial" panose="020B0604020202020204" pitchFamily="34" charset="0"/>
              </a:rPr>
              <a:t>Response and active remediation</a:t>
            </a:r>
          </a:p>
        </p:txBody>
      </p:sp>
      <p:pic>
        <p:nvPicPr>
          <p:cNvPr id="37" name="Picture 36">
            <a:extLst>
              <a:ext uri="{FF2B5EF4-FFF2-40B4-BE49-F238E27FC236}">
                <a16:creationId xmlns:a16="http://schemas.microsoft.com/office/drawing/2014/main" id="{A22A7514-FA0C-48CD-8640-2E1E4672E3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03079" y="6466132"/>
            <a:ext cx="1438656" cy="187024"/>
          </a:xfrm>
          <a:prstGeom prst="rect">
            <a:avLst/>
          </a:prstGeom>
        </p:spPr>
      </p:pic>
      <p:sp>
        <p:nvSpPr>
          <p:cNvPr id="33" name="Rectangle 32">
            <a:extLst>
              <a:ext uri="{FF2B5EF4-FFF2-40B4-BE49-F238E27FC236}">
                <a16:creationId xmlns:a16="http://schemas.microsoft.com/office/drawing/2014/main" id="{A1D36F08-5F02-471C-A93A-BBC73983681D}"/>
              </a:ext>
            </a:extLst>
          </p:cNvPr>
          <p:cNvSpPr/>
          <p:nvPr/>
        </p:nvSpPr>
        <p:spPr>
          <a:xfrm>
            <a:off x="4884056" y="1498601"/>
            <a:ext cx="6926945" cy="3469604"/>
          </a:xfrm>
          <a:prstGeom prst="rect">
            <a:avLst/>
          </a:prstGeom>
          <a:noFill/>
        </p:spPr>
        <p:txBody>
          <a:bodyPr wrap="square">
            <a:spAutoFit/>
          </a:bodyPr>
          <a:lstStyle/>
          <a:p>
            <a:pPr defTabSz="1219140">
              <a:spcAft>
                <a:spcPts val="1067"/>
              </a:spcAft>
              <a:defRPr/>
            </a:pPr>
            <a:r>
              <a:rPr lang="en-US" sz="2133">
                <a:solidFill>
                  <a:srgbClr val="000000"/>
                </a:solidFill>
                <a:latin typeface="Arial" panose="020B0604020202020204" pitchFamily="34" charset="0"/>
                <a:ea typeface="SimSun"/>
                <a:cs typeface="Times New Roman"/>
              </a:rPr>
              <a:t>If your customer has a breach, we have a process in place to quickly engage</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Up to 40 hours of remote incident response initiation per year to help speed up </a:t>
            </a:r>
            <a:r>
              <a:rPr lang="en-GB" sz="2133">
                <a:solidFill>
                  <a:srgbClr val="000000"/>
                </a:solidFill>
                <a:latin typeface="Arial" panose="020B0604020202020204" pitchFamily="34" charset="0"/>
                <a:ea typeface="SimSun"/>
                <a:cs typeface="Times New Roman"/>
              </a:rPr>
              <a:t>active investigations</a:t>
            </a:r>
            <a:endParaRPr lang="en-US" sz="2133">
              <a:solidFill>
                <a:srgbClr val="000000"/>
              </a:solidFill>
              <a:latin typeface="Arial" panose="020B0604020202020204" pitchFamily="34" charset="0"/>
              <a:ea typeface="SimSun"/>
              <a:cs typeface="Times New Roman"/>
            </a:endParaRPr>
          </a:p>
          <a:p>
            <a:pPr marL="380981" indent="-380981" defTabSz="1219140">
              <a:spcAft>
                <a:spcPts val="1067"/>
              </a:spcAft>
              <a:buFont typeface="Arial" panose="020B0604020202020204" pitchFamily="34" charset="0"/>
              <a:buChar char="•"/>
              <a:defRPr/>
            </a:pPr>
            <a:r>
              <a:rPr lang="en-US" sz="2133">
                <a:solidFill>
                  <a:srgbClr val="000000"/>
                </a:solidFill>
                <a:latin typeface="Arial"/>
              </a:rPr>
              <a:t>Guidance from our </a:t>
            </a:r>
            <a:r>
              <a:rPr lang="en-US" sz="2133">
                <a:solidFill>
                  <a:srgbClr val="000000"/>
                </a:solidFill>
                <a:latin typeface="Arial" panose="020B0604020202020204" pitchFamily="34" charset="0"/>
                <a:ea typeface="SimSun"/>
                <a:cs typeface="Times New Roman"/>
              </a:rPr>
              <a:t>certified security experts who have helped organizations of all sizes recover from severe security events within several weeks</a:t>
            </a:r>
            <a:r>
              <a:rPr lang="en-US" sz="2133" baseline="30000">
                <a:solidFill>
                  <a:srgbClr val="000000"/>
                </a:solidFill>
                <a:latin typeface="Arial" panose="020B0604020202020204" pitchFamily="34" charset="0"/>
                <a:ea typeface="SimSun"/>
                <a:cs typeface="Times New Roman"/>
              </a:rPr>
              <a:t>1</a:t>
            </a:r>
          </a:p>
          <a:p>
            <a:pPr marL="380981" indent="-380981" defTabSz="1219140">
              <a:spcAft>
                <a:spcPts val="1067"/>
              </a:spcAft>
              <a:buFont typeface="Arial" panose="020B0604020202020204" pitchFamily="34" charset="0"/>
              <a:buChar char="•"/>
              <a:defRPr/>
            </a:pPr>
            <a:r>
              <a:rPr lang="en-US" sz="2133">
                <a:solidFill>
                  <a:srgbClr val="000000"/>
                </a:solidFill>
                <a:latin typeface="Arial" panose="020B0604020202020204" pitchFamily="34" charset="0"/>
                <a:ea typeface="SimSun"/>
                <a:cs typeface="Times New Roman"/>
              </a:rPr>
              <a:t>Additional incident response services available to assist customers that need it  </a:t>
            </a:r>
          </a:p>
        </p:txBody>
      </p:sp>
      <p:sp>
        <p:nvSpPr>
          <p:cNvPr id="10" name="TextBox 9">
            <a:extLst>
              <a:ext uri="{FF2B5EF4-FFF2-40B4-BE49-F238E27FC236}">
                <a16:creationId xmlns:a16="http://schemas.microsoft.com/office/drawing/2014/main" id="{5C1C00BA-34F4-4715-BC71-AB195530987D}"/>
              </a:ext>
            </a:extLst>
          </p:cNvPr>
          <p:cNvSpPr txBox="1"/>
          <p:nvPr/>
        </p:nvSpPr>
        <p:spPr>
          <a:xfrm>
            <a:off x="4919424" y="6430983"/>
            <a:ext cx="4691961" cy="164212"/>
          </a:xfrm>
          <a:prstGeom prst="rect">
            <a:avLst/>
          </a:prstGeom>
          <a:noFill/>
        </p:spPr>
        <p:txBody>
          <a:bodyPr wrap="square" lIns="0" tIns="0" rIns="0" bIns="0" rtlCol="0">
            <a:spAutoFit/>
          </a:bodyPr>
          <a:lstStyle/>
          <a:p>
            <a:pPr defTabSz="914354"/>
            <a:r>
              <a:rPr lang="en-US" sz="1067" baseline="30000">
                <a:solidFill>
                  <a:srgbClr val="444444"/>
                </a:solidFill>
                <a:latin typeface="Arial"/>
              </a:rPr>
              <a:t>1</a:t>
            </a:r>
            <a:r>
              <a:rPr lang="en-US" sz="1067">
                <a:solidFill>
                  <a:srgbClr val="444444"/>
                </a:solidFill>
                <a:latin typeface="Arial"/>
              </a:rPr>
              <a:t>Additional fees once 40-hour limit is exceeded</a:t>
            </a:r>
          </a:p>
        </p:txBody>
      </p:sp>
      <p:sp>
        <p:nvSpPr>
          <p:cNvPr id="35" name="Subtitle 11">
            <a:extLst>
              <a:ext uri="{FF2B5EF4-FFF2-40B4-BE49-F238E27FC236}">
                <a16:creationId xmlns:a16="http://schemas.microsoft.com/office/drawing/2014/main" id="{6BC8CEB2-AA71-404B-A0AF-F4D2F4039AD3}"/>
              </a:ext>
            </a:extLst>
          </p:cNvPr>
          <p:cNvSpPr>
            <a:spLocks noGrp="1"/>
          </p:cNvSpPr>
          <p:nvPr>
            <p:ph type="subTitle" idx="1"/>
          </p:nvPr>
        </p:nvSpPr>
        <p:spPr>
          <a:xfrm>
            <a:off x="381000" y="838201"/>
            <a:ext cx="11430000" cy="287259"/>
          </a:xfrm>
        </p:spPr>
        <p:txBody>
          <a:bodyPr/>
          <a:lstStyle/>
          <a:p>
            <a:r>
              <a:rPr lang="en-US"/>
              <a:t>Powered by Taegis XDR </a:t>
            </a:r>
          </a:p>
        </p:txBody>
      </p:sp>
    </p:spTree>
    <p:extLst>
      <p:ext uri="{BB962C8B-B14F-4D97-AF65-F5344CB8AC3E}">
        <p14:creationId xmlns:p14="http://schemas.microsoft.com/office/powerpoint/2010/main" val="315314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242431" y="991530"/>
            <a:ext cx="11707140" cy="894415"/>
          </a:xfrm>
          <a:prstGeom prst="rect">
            <a:avLst/>
          </a:prstGeom>
          <a:solidFill>
            <a:srgbClr val="41B6E6"/>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36" name="Title 1">
            <a:extLst>
              <a:ext uri="{FF2B5EF4-FFF2-40B4-BE49-F238E27FC236}">
                <a16:creationId xmlns:a16="http://schemas.microsoft.com/office/drawing/2014/main" id="{D0642C84-6AC1-4796-8FA2-325472C2A2D7}"/>
              </a:ext>
            </a:extLst>
          </p:cNvPr>
          <p:cNvSpPr txBox="1">
            <a:spLocks/>
          </p:cNvSpPr>
          <p:nvPr/>
        </p:nvSpPr>
        <p:spPr>
          <a:xfrm>
            <a:off x="381000" y="304800"/>
            <a:ext cx="11430000" cy="5170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77"/>
            <a:r>
              <a:rPr lang="en-US" sz="3333">
                <a:solidFill>
                  <a:srgbClr val="0076CE"/>
                </a:solidFill>
                <a:latin typeface="Arial" panose="020B0604020202020204"/>
              </a:rPr>
              <a:t>Why Dell Technologies Managed Detection and Response?</a:t>
            </a:r>
          </a:p>
        </p:txBody>
      </p:sp>
      <p:grpSp>
        <p:nvGrpSpPr>
          <p:cNvPr id="5" name="Group 4">
            <a:extLst>
              <a:ext uri="{FF2B5EF4-FFF2-40B4-BE49-F238E27FC236}">
                <a16:creationId xmlns:a16="http://schemas.microsoft.com/office/drawing/2014/main" id="{C922D744-4597-430A-A90A-CD55DE02831C}"/>
              </a:ext>
            </a:extLst>
          </p:cNvPr>
          <p:cNvGrpSpPr/>
          <p:nvPr/>
        </p:nvGrpSpPr>
        <p:grpSpPr>
          <a:xfrm>
            <a:off x="7770573" y="4091296"/>
            <a:ext cx="4178997" cy="2118690"/>
            <a:chOff x="5844529" y="3248382"/>
            <a:chExt cx="3134248" cy="1322056"/>
          </a:xfrm>
        </p:grpSpPr>
        <p:sp>
          <p:nvSpPr>
            <p:cNvPr id="34" name="Rectangle 33"/>
            <p:cNvSpPr>
              <a:spLocks noChangeArrowheads="1"/>
            </p:cNvSpPr>
            <p:nvPr/>
          </p:nvSpPr>
          <p:spPr bwMode="auto">
            <a:xfrm>
              <a:off x="5844529" y="3248382"/>
              <a:ext cx="3134248" cy="1322056"/>
            </a:xfrm>
            <a:prstGeom prst="rect">
              <a:avLst/>
            </a:prstGeom>
            <a:solidFill>
              <a:srgbClr val="00447C"/>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38" name="Rectangle 37">
              <a:extLst>
                <a:ext uri="{FF2B5EF4-FFF2-40B4-BE49-F238E27FC236}">
                  <a16:creationId xmlns:a16="http://schemas.microsoft.com/office/drawing/2014/main" id="{79D1F7F3-A2C8-42A4-B3BB-284771CF4445}"/>
                </a:ext>
              </a:extLst>
            </p:cNvPr>
            <p:cNvSpPr/>
            <p:nvPr/>
          </p:nvSpPr>
          <p:spPr>
            <a:xfrm flipH="1">
              <a:off x="5901698" y="3494360"/>
              <a:ext cx="3019910" cy="830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1867">
                  <a:solidFill>
                    <a:srgbClr val="FFFFFF"/>
                  </a:solidFill>
                  <a:latin typeface="Arial"/>
                </a:rPr>
                <a:t>Step-by-step guidance to remediate indicators of compromise to help ensure the customer environment remains secure</a:t>
              </a:r>
            </a:p>
          </p:txBody>
        </p:sp>
      </p:grpSp>
      <p:grpSp>
        <p:nvGrpSpPr>
          <p:cNvPr id="3" name="Group 2">
            <a:extLst>
              <a:ext uri="{FF2B5EF4-FFF2-40B4-BE49-F238E27FC236}">
                <a16:creationId xmlns:a16="http://schemas.microsoft.com/office/drawing/2014/main" id="{0A42379D-9533-4633-8D17-1A6CE6376F92}"/>
              </a:ext>
            </a:extLst>
          </p:cNvPr>
          <p:cNvGrpSpPr/>
          <p:nvPr/>
        </p:nvGrpSpPr>
        <p:grpSpPr>
          <a:xfrm>
            <a:off x="3997393" y="1982494"/>
            <a:ext cx="3625431" cy="1477434"/>
            <a:chOff x="-3478844" y="2297029"/>
            <a:chExt cx="3111071" cy="1566287"/>
          </a:xfrm>
        </p:grpSpPr>
        <p:sp>
          <p:nvSpPr>
            <p:cNvPr id="31" name="Rectangle 30"/>
            <p:cNvSpPr>
              <a:spLocks noChangeArrowheads="1"/>
            </p:cNvSpPr>
            <p:nvPr/>
          </p:nvSpPr>
          <p:spPr bwMode="auto">
            <a:xfrm>
              <a:off x="-3478844" y="2297029"/>
              <a:ext cx="3111071" cy="1566287"/>
            </a:xfrm>
            <a:prstGeom prst="rect">
              <a:avLst/>
            </a:prstGeom>
            <a:solidFill>
              <a:schemeClr val="accent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55" name="Rectangle 54">
              <a:extLst>
                <a:ext uri="{FF2B5EF4-FFF2-40B4-BE49-F238E27FC236}">
                  <a16:creationId xmlns:a16="http://schemas.microsoft.com/office/drawing/2014/main" id="{DF89DACC-6FC0-4086-85CD-CF622F4A1727}"/>
                </a:ext>
              </a:extLst>
            </p:cNvPr>
            <p:cNvSpPr/>
            <p:nvPr/>
          </p:nvSpPr>
          <p:spPr>
            <a:xfrm flipH="1">
              <a:off x="-3312879" y="2493602"/>
              <a:ext cx="2779141" cy="1173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1867">
                  <a:solidFill>
                    <a:srgbClr val="FFFFFF"/>
                  </a:solidFill>
                  <a:latin typeface="Arial"/>
                </a:rPr>
                <a:t>Agent rollout assistance to help the customer deploy the agent for no additional fees</a:t>
              </a:r>
            </a:p>
          </p:txBody>
        </p:sp>
      </p:grpSp>
      <p:sp>
        <p:nvSpPr>
          <p:cNvPr id="42" name="Rectangle 41">
            <a:extLst>
              <a:ext uri="{FF2B5EF4-FFF2-40B4-BE49-F238E27FC236}">
                <a16:creationId xmlns:a16="http://schemas.microsoft.com/office/drawing/2014/main" id="{3AA5C490-4168-4E5E-BD42-C94916D3DB32}"/>
              </a:ext>
            </a:extLst>
          </p:cNvPr>
          <p:cNvSpPr/>
          <p:nvPr/>
        </p:nvSpPr>
        <p:spPr>
          <a:xfrm flipH="1">
            <a:off x="1054101" y="1071515"/>
            <a:ext cx="10083800" cy="73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2133">
                <a:solidFill>
                  <a:srgbClr val="FFFFFF"/>
                </a:solidFill>
                <a:latin typeface="Arial"/>
              </a:rPr>
              <a:t>Unique combination of our deep IT knowledge combined with industry-leading Secureworks security analytics platform</a:t>
            </a:r>
          </a:p>
        </p:txBody>
      </p:sp>
      <p:grpSp>
        <p:nvGrpSpPr>
          <p:cNvPr id="6" name="Group 5">
            <a:extLst>
              <a:ext uri="{FF2B5EF4-FFF2-40B4-BE49-F238E27FC236}">
                <a16:creationId xmlns:a16="http://schemas.microsoft.com/office/drawing/2014/main" id="{ECA823F5-F622-404C-AD0B-B0BA76CF4AAB}"/>
              </a:ext>
            </a:extLst>
          </p:cNvPr>
          <p:cNvGrpSpPr/>
          <p:nvPr/>
        </p:nvGrpSpPr>
        <p:grpSpPr>
          <a:xfrm>
            <a:off x="4001787" y="3519741"/>
            <a:ext cx="3621038" cy="1540959"/>
            <a:chOff x="3380864" y="3353087"/>
            <a:chExt cx="2382154" cy="1288691"/>
          </a:xfrm>
        </p:grpSpPr>
        <p:sp>
          <p:nvSpPr>
            <p:cNvPr id="14" name="Rectangle 13">
              <a:extLst>
                <a:ext uri="{FF2B5EF4-FFF2-40B4-BE49-F238E27FC236}">
                  <a16:creationId xmlns:a16="http://schemas.microsoft.com/office/drawing/2014/main" id="{638F0341-D94B-45B3-91AE-F6CF10101C15}"/>
                </a:ext>
              </a:extLst>
            </p:cNvPr>
            <p:cNvSpPr>
              <a:spLocks noChangeArrowheads="1"/>
            </p:cNvSpPr>
            <p:nvPr/>
          </p:nvSpPr>
          <p:spPr bwMode="auto">
            <a:xfrm>
              <a:off x="3380864" y="3353087"/>
              <a:ext cx="2382154" cy="1288691"/>
            </a:xfrm>
            <a:prstGeom prst="rect">
              <a:avLst/>
            </a:pr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15" name="Rectangle 14">
              <a:extLst>
                <a:ext uri="{FF2B5EF4-FFF2-40B4-BE49-F238E27FC236}">
                  <a16:creationId xmlns:a16="http://schemas.microsoft.com/office/drawing/2014/main" id="{E27817F9-EADE-42C0-B6B6-E01FF6DD0922}"/>
                </a:ext>
              </a:extLst>
            </p:cNvPr>
            <p:cNvSpPr/>
            <p:nvPr/>
          </p:nvSpPr>
          <p:spPr>
            <a:xfrm flipH="1">
              <a:off x="3441956" y="3511800"/>
              <a:ext cx="2259970" cy="97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1867">
                  <a:solidFill>
                    <a:srgbClr val="FFFFFF"/>
                  </a:solidFill>
                  <a:latin typeface="Arial"/>
                </a:rPr>
                <a:t>Flexible billing options: predictable monthly payments or annual contracts</a:t>
              </a:r>
            </a:p>
          </p:txBody>
        </p:sp>
      </p:grpSp>
      <p:grpSp>
        <p:nvGrpSpPr>
          <p:cNvPr id="4" name="Group 3">
            <a:extLst>
              <a:ext uri="{FF2B5EF4-FFF2-40B4-BE49-F238E27FC236}">
                <a16:creationId xmlns:a16="http://schemas.microsoft.com/office/drawing/2014/main" id="{87410A79-E6DD-43FF-8892-B18F57167EA3}"/>
              </a:ext>
            </a:extLst>
          </p:cNvPr>
          <p:cNvGrpSpPr/>
          <p:nvPr/>
        </p:nvGrpSpPr>
        <p:grpSpPr>
          <a:xfrm>
            <a:off x="242430" y="5148159"/>
            <a:ext cx="3591879" cy="1030027"/>
            <a:chOff x="153169" y="2004355"/>
            <a:chExt cx="3134130" cy="670811"/>
          </a:xfrm>
        </p:grpSpPr>
        <p:sp>
          <p:nvSpPr>
            <p:cNvPr id="16" name="Rectangle 15">
              <a:extLst>
                <a:ext uri="{FF2B5EF4-FFF2-40B4-BE49-F238E27FC236}">
                  <a16:creationId xmlns:a16="http://schemas.microsoft.com/office/drawing/2014/main" id="{4EA165D8-26E1-4269-B665-0F20B2B5A745}"/>
                </a:ext>
              </a:extLst>
            </p:cNvPr>
            <p:cNvSpPr>
              <a:spLocks noChangeArrowheads="1"/>
            </p:cNvSpPr>
            <p:nvPr/>
          </p:nvSpPr>
          <p:spPr bwMode="auto">
            <a:xfrm>
              <a:off x="153169" y="2004355"/>
              <a:ext cx="3134130" cy="670811"/>
            </a:xfrm>
            <a:prstGeom prst="rect">
              <a:avLst/>
            </a:prstGeom>
            <a:solidFill>
              <a:schemeClr val="accent1"/>
            </a:solidFill>
            <a:ln w="1111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50" name="Rectangle 49">
              <a:extLst>
                <a:ext uri="{FF2B5EF4-FFF2-40B4-BE49-F238E27FC236}">
                  <a16:creationId xmlns:a16="http://schemas.microsoft.com/office/drawing/2014/main" id="{5124C6A1-8359-48A4-B719-2BCF874AB55F}"/>
                </a:ext>
              </a:extLst>
            </p:cNvPr>
            <p:cNvSpPr/>
            <p:nvPr/>
          </p:nvSpPr>
          <p:spPr>
            <a:xfrm flipH="1">
              <a:off x="229256" y="2121443"/>
              <a:ext cx="2981955" cy="436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1867">
                  <a:solidFill>
                    <a:srgbClr val="FFFFFF"/>
                  </a:solidFill>
                  <a:latin typeface="Arial"/>
                </a:rPr>
                <a:t>Available for customers with as few as 50 endpoints</a:t>
              </a:r>
            </a:p>
          </p:txBody>
        </p:sp>
      </p:grpSp>
      <p:grpSp>
        <p:nvGrpSpPr>
          <p:cNvPr id="7" name="Group 6">
            <a:extLst>
              <a:ext uri="{FF2B5EF4-FFF2-40B4-BE49-F238E27FC236}">
                <a16:creationId xmlns:a16="http://schemas.microsoft.com/office/drawing/2014/main" id="{F0A3BD5A-76EE-4A89-B6B5-AB6AB00E7F57}"/>
              </a:ext>
            </a:extLst>
          </p:cNvPr>
          <p:cNvGrpSpPr/>
          <p:nvPr/>
        </p:nvGrpSpPr>
        <p:grpSpPr>
          <a:xfrm>
            <a:off x="7770573" y="1982494"/>
            <a:ext cx="4178997" cy="2012252"/>
            <a:chOff x="5844529" y="1711797"/>
            <a:chExt cx="3134248" cy="1355952"/>
          </a:xfrm>
        </p:grpSpPr>
        <p:sp>
          <p:nvSpPr>
            <p:cNvPr id="33" name="Rectangle 32"/>
            <p:cNvSpPr>
              <a:spLocks noChangeArrowheads="1"/>
            </p:cNvSpPr>
            <p:nvPr/>
          </p:nvSpPr>
          <p:spPr bwMode="auto">
            <a:xfrm>
              <a:off x="5844529" y="1711797"/>
              <a:ext cx="3134248" cy="1355952"/>
            </a:xfrm>
            <a:prstGeom prst="rect">
              <a:avLst/>
            </a:prstGeom>
            <a:solidFill>
              <a:schemeClr val="bg1"/>
            </a:solid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2" name="TextBox 1">
              <a:extLst>
                <a:ext uri="{FF2B5EF4-FFF2-40B4-BE49-F238E27FC236}">
                  <a16:creationId xmlns:a16="http://schemas.microsoft.com/office/drawing/2014/main" id="{413402BB-4630-4F2D-B6E7-2331A91235BF}"/>
                </a:ext>
              </a:extLst>
            </p:cNvPr>
            <p:cNvSpPr txBox="1"/>
            <p:nvPr/>
          </p:nvSpPr>
          <p:spPr>
            <a:xfrm>
              <a:off x="5973783" y="1958790"/>
              <a:ext cx="2875740" cy="861967"/>
            </a:xfrm>
            <a:prstGeom prst="rect">
              <a:avLst/>
            </a:prstGeom>
            <a:noFill/>
          </p:spPr>
          <p:txBody>
            <a:bodyPr wrap="square" lIns="0" tIns="0" rIns="0" bIns="0" rtlCol="0">
              <a:spAutoFit/>
            </a:bodyPr>
            <a:lstStyle/>
            <a:p>
              <a:pPr algn="ctr" defTabSz="914377"/>
              <a:r>
                <a:rPr lang="en-US" sz="1867">
                  <a:solidFill>
                    <a:srgbClr val="FFFFFF"/>
                  </a:solidFill>
                  <a:latin typeface="Arial"/>
                </a:rPr>
                <a:t>All analysts are XDR certified and have a range of certifications including GIAC SANS, CEH, CISSP's, </a:t>
              </a:r>
              <a:r>
                <a:rPr lang="en-US" sz="1867" err="1">
                  <a:solidFill>
                    <a:srgbClr val="FFFFFF"/>
                  </a:solidFill>
                  <a:latin typeface="Arial"/>
                </a:rPr>
                <a:t>CompTia</a:t>
              </a:r>
              <a:r>
                <a:rPr lang="en-US" sz="1867">
                  <a:solidFill>
                    <a:srgbClr val="FFFFFF"/>
                  </a:solidFill>
                  <a:latin typeface="Arial"/>
                </a:rPr>
                <a:t> etc.</a:t>
              </a:r>
            </a:p>
          </p:txBody>
        </p:sp>
      </p:grpSp>
      <p:grpSp>
        <p:nvGrpSpPr>
          <p:cNvPr id="8" name="Group 7">
            <a:extLst>
              <a:ext uri="{FF2B5EF4-FFF2-40B4-BE49-F238E27FC236}">
                <a16:creationId xmlns:a16="http://schemas.microsoft.com/office/drawing/2014/main" id="{4E37492C-AF0F-4C79-978A-D5E85E7DFF5E}"/>
              </a:ext>
            </a:extLst>
          </p:cNvPr>
          <p:cNvGrpSpPr/>
          <p:nvPr/>
        </p:nvGrpSpPr>
        <p:grpSpPr>
          <a:xfrm>
            <a:off x="242430" y="1977653"/>
            <a:ext cx="3595923" cy="3084177"/>
            <a:chOff x="203717" y="1697449"/>
            <a:chExt cx="3136392" cy="1974821"/>
          </a:xfrm>
        </p:grpSpPr>
        <p:sp>
          <p:nvSpPr>
            <p:cNvPr id="32" name="Rectangle 31"/>
            <p:cNvSpPr>
              <a:spLocks noChangeArrowheads="1"/>
            </p:cNvSpPr>
            <p:nvPr/>
          </p:nvSpPr>
          <p:spPr bwMode="auto">
            <a:xfrm>
              <a:off x="203717" y="1697449"/>
              <a:ext cx="3136392" cy="1974821"/>
            </a:xfrm>
            <a:prstGeom prst="rect">
              <a:avLst/>
            </a:pr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0076CE"/>
                </a:solidFill>
                <a:latin typeface="Arial"/>
              </a:endParaRPr>
            </a:p>
          </p:txBody>
        </p:sp>
        <p:sp>
          <p:nvSpPr>
            <p:cNvPr id="19" name="TextBox 18">
              <a:extLst>
                <a:ext uri="{FF2B5EF4-FFF2-40B4-BE49-F238E27FC236}">
                  <a16:creationId xmlns:a16="http://schemas.microsoft.com/office/drawing/2014/main" id="{89393D3E-1A23-485A-A70B-E256FD2C09BC}"/>
                </a:ext>
              </a:extLst>
            </p:cNvPr>
            <p:cNvSpPr txBox="1"/>
            <p:nvPr/>
          </p:nvSpPr>
          <p:spPr>
            <a:xfrm>
              <a:off x="334043" y="1897552"/>
              <a:ext cx="2875740" cy="1574614"/>
            </a:xfrm>
            <a:prstGeom prst="rect">
              <a:avLst/>
            </a:prstGeom>
            <a:noFill/>
          </p:spPr>
          <p:txBody>
            <a:bodyPr wrap="square" lIns="0" tIns="0" rIns="0" bIns="0" rtlCol="0">
              <a:spAutoFit/>
            </a:bodyPr>
            <a:lstStyle/>
            <a:p>
              <a:pPr algn="ctr" defTabSz="914377">
                <a:spcAft>
                  <a:spcPts val="1600"/>
                </a:spcAft>
                <a:defRPr/>
              </a:pPr>
              <a:r>
                <a:rPr lang="en-US" sz="1867">
                  <a:solidFill>
                    <a:srgbClr val="FFFFFF"/>
                  </a:solidFill>
                  <a:latin typeface="Arial"/>
                </a:rPr>
                <a:t>Our experts have over 150 years combined cybersecurity experience with multiple platforms </a:t>
              </a:r>
            </a:p>
            <a:p>
              <a:pPr algn="ctr" defTabSz="914377">
                <a:spcAft>
                  <a:spcPts val="1600"/>
                </a:spcAft>
                <a:defRPr/>
              </a:pPr>
              <a:r>
                <a:rPr lang="en-US" sz="1867">
                  <a:solidFill>
                    <a:srgbClr val="FFFFFF"/>
                  </a:solidFill>
                  <a:latin typeface="Arial"/>
                </a:rPr>
                <a:t>They are skilled in threat investigations, threat hunting, endpoint security, incident management and consulting</a:t>
              </a:r>
              <a:endParaRPr lang="en-US" sz="2400">
                <a:solidFill>
                  <a:srgbClr val="444444"/>
                </a:solidFill>
                <a:latin typeface="Arial"/>
              </a:endParaRPr>
            </a:p>
          </p:txBody>
        </p:sp>
      </p:grpSp>
      <p:sp>
        <p:nvSpPr>
          <p:cNvPr id="23" name="Rectangle 22">
            <a:extLst>
              <a:ext uri="{FF2B5EF4-FFF2-40B4-BE49-F238E27FC236}">
                <a16:creationId xmlns:a16="http://schemas.microsoft.com/office/drawing/2014/main" id="{60F365C9-1AB0-4E50-A2C7-E99A80A1B689}"/>
              </a:ext>
            </a:extLst>
          </p:cNvPr>
          <p:cNvSpPr/>
          <p:nvPr/>
        </p:nvSpPr>
        <p:spPr>
          <a:xfrm>
            <a:off x="3997394" y="5148159"/>
            <a:ext cx="3595923" cy="1030027"/>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70">
                <a:solidFill>
                  <a:schemeClr val="tx2"/>
                </a:solidFill>
              </a:rPr>
              <a:t>40 hours of incident response included in service</a:t>
            </a:r>
          </a:p>
        </p:txBody>
      </p:sp>
    </p:spTree>
    <p:extLst>
      <p:ext uri="{BB962C8B-B14F-4D97-AF65-F5344CB8AC3E}">
        <p14:creationId xmlns:p14="http://schemas.microsoft.com/office/powerpoint/2010/main" val="28712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a:xfrm>
            <a:off x="381000" y="2431804"/>
            <a:ext cx="11343169" cy="1994392"/>
          </a:xfrm>
        </p:spPr>
        <p:txBody>
          <a:bodyPr>
            <a:normAutofit/>
          </a:bodyPr>
          <a:lstStyle/>
          <a:p>
            <a:r>
              <a:rPr lang="en-US"/>
              <a:t>Secureworks Taegis XDR </a:t>
            </a:r>
            <a:br>
              <a:rPr lang="en-US"/>
            </a:br>
            <a:r>
              <a:rPr lang="en-US" sz="2933"/>
              <a:t>Previously Red Cloak TDR</a:t>
            </a:r>
          </a:p>
        </p:txBody>
      </p:sp>
      <p:pic>
        <p:nvPicPr>
          <p:cNvPr id="3" name="Picture 2">
            <a:extLst>
              <a:ext uri="{FF2B5EF4-FFF2-40B4-BE49-F238E27FC236}">
                <a16:creationId xmlns:a16="http://schemas.microsoft.com/office/drawing/2014/main" id="{C0C092F4-2040-4DCE-8C45-6A0195660278}"/>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75C331A9-0EC3-41E9-A75B-6F560138CB8C}"/>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32480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3BB5-4175-4C00-802C-49AB01FCBDD7}"/>
              </a:ext>
            </a:extLst>
          </p:cNvPr>
          <p:cNvSpPr>
            <a:spLocks noGrp="1"/>
          </p:cNvSpPr>
          <p:nvPr>
            <p:ph type="title"/>
          </p:nvPr>
        </p:nvSpPr>
        <p:spPr>
          <a:xfrm>
            <a:off x="381000" y="224287"/>
            <a:ext cx="11430000" cy="775597"/>
          </a:xfrm>
        </p:spPr>
        <p:txBody>
          <a:bodyPr/>
          <a:lstStyle/>
          <a:p>
            <a:r>
              <a:rPr lang="en-US"/>
              <a:t>Dell Technologies Managed Detection and Response</a:t>
            </a:r>
            <a:br>
              <a:rPr lang="en-US"/>
            </a:br>
            <a:r>
              <a:rPr lang="en-US" sz="1867">
                <a:solidFill>
                  <a:schemeClr val="bg2"/>
                </a:solidFill>
              </a:rPr>
              <a:t>Powered by Taegis XDR</a:t>
            </a:r>
          </a:p>
        </p:txBody>
      </p:sp>
      <p:grpSp>
        <p:nvGrpSpPr>
          <p:cNvPr id="3" name="Group 2">
            <a:extLst>
              <a:ext uri="{FF2B5EF4-FFF2-40B4-BE49-F238E27FC236}">
                <a16:creationId xmlns:a16="http://schemas.microsoft.com/office/drawing/2014/main" id="{0BEC1FA8-8D58-4E6F-844E-378599A06658}"/>
              </a:ext>
            </a:extLst>
          </p:cNvPr>
          <p:cNvGrpSpPr/>
          <p:nvPr/>
        </p:nvGrpSpPr>
        <p:grpSpPr>
          <a:xfrm>
            <a:off x="9098421" y="1349389"/>
            <a:ext cx="2438400" cy="2226705"/>
            <a:chOff x="5860868" y="1975440"/>
            <a:chExt cx="1828800" cy="1670029"/>
          </a:xfrm>
        </p:grpSpPr>
        <p:sp>
          <p:nvSpPr>
            <p:cNvPr id="4" name="Oval 3">
              <a:extLst>
                <a:ext uri="{FF2B5EF4-FFF2-40B4-BE49-F238E27FC236}">
                  <a16:creationId xmlns:a16="http://schemas.microsoft.com/office/drawing/2014/main" id="{9AE66488-194A-417E-8832-5B7AEF5BF202}"/>
                </a:ext>
              </a:extLst>
            </p:cNvPr>
            <p:cNvSpPr/>
            <p:nvPr/>
          </p:nvSpPr>
          <p:spPr>
            <a:xfrm>
              <a:off x="5860868" y="1975440"/>
              <a:ext cx="1828800" cy="1670029"/>
            </a:xfrm>
            <a:prstGeom prst="ellipse">
              <a:avLst/>
            </a:prstGeom>
            <a:solidFill>
              <a:schemeClr val="tx2"/>
            </a:solidFill>
            <a:ln w="12700" cmpd="sng">
              <a:solidFill>
                <a:srgbClr val="EEEEEE"/>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5" name="Rectangle 4">
              <a:extLst>
                <a:ext uri="{FF2B5EF4-FFF2-40B4-BE49-F238E27FC236}">
                  <a16:creationId xmlns:a16="http://schemas.microsoft.com/office/drawing/2014/main" id="{39203DAE-0508-429A-9D0C-D9DFA1E4A66E}"/>
                </a:ext>
              </a:extLst>
            </p:cNvPr>
            <p:cNvSpPr/>
            <p:nvPr/>
          </p:nvSpPr>
          <p:spPr>
            <a:xfrm>
              <a:off x="6012632" y="2643179"/>
              <a:ext cx="1553402" cy="318549"/>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Taegis XDR</a:t>
              </a:r>
            </a:p>
          </p:txBody>
        </p:sp>
      </p:grpSp>
      <p:grpSp>
        <p:nvGrpSpPr>
          <p:cNvPr id="6" name="Group 5">
            <a:extLst>
              <a:ext uri="{FF2B5EF4-FFF2-40B4-BE49-F238E27FC236}">
                <a16:creationId xmlns:a16="http://schemas.microsoft.com/office/drawing/2014/main" id="{28A6C0D3-FBED-4AD7-9F5A-C4241ED83005}"/>
              </a:ext>
            </a:extLst>
          </p:cNvPr>
          <p:cNvGrpSpPr/>
          <p:nvPr/>
        </p:nvGrpSpPr>
        <p:grpSpPr>
          <a:xfrm>
            <a:off x="658364" y="1343462"/>
            <a:ext cx="2438400" cy="2226706"/>
            <a:chOff x="1456508" y="1975440"/>
            <a:chExt cx="1828800" cy="1670029"/>
          </a:xfrm>
        </p:grpSpPr>
        <p:sp>
          <p:nvSpPr>
            <p:cNvPr id="7" name="Oval 6">
              <a:extLst>
                <a:ext uri="{FF2B5EF4-FFF2-40B4-BE49-F238E27FC236}">
                  <a16:creationId xmlns:a16="http://schemas.microsoft.com/office/drawing/2014/main" id="{10048521-B8AF-4D45-9630-4F8DFEF6AAB9}"/>
                </a:ext>
              </a:extLst>
            </p:cNvPr>
            <p:cNvSpPr/>
            <p:nvPr/>
          </p:nvSpPr>
          <p:spPr>
            <a:xfrm>
              <a:off x="1456508" y="1975440"/>
              <a:ext cx="1828800" cy="1670029"/>
            </a:xfrm>
            <a:prstGeom prst="ellipse">
              <a:avLst/>
            </a:prstGeom>
            <a:solidFill>
              <a:schemeClr val="tx2"/>
            </a:solidFill>
            <a:ln w="12700" cmpd="sng">
              <a:solidFill>
                <a:srgbClr val="EEEEEE"/>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8" name="Rectangle 7">
              <a:extLst>
                <a:ext uri="{FF2B5EF4-FFF2-40B4-BE49-F238E27FC236}">
                  <a16:creationId xmlns:a16="http://schemas.microsoft.com/office/drawing/2014/main" id="{3B954D87-EF1E-4BAC-96D8-4FC065E79169}"/>
                </a:ext>
              </a:extLst>
            </p:cNvPr>
            <p:cNvSpPr/>
            <p:nvPr/>
          </p:nvSpPr>
          <p:spPr>
            <a:xfrm>
              <a:off x="1456508" y="2398325"/>
              <a:ext cx="1828800" cy="817147"/>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Managed Detection and Response</a:t>
              </a:r>
            </a:p>
          </p:txBody>
        </p:sp>
      </p:grpSp>
      <p:grpSp>
        <p:nvGrpSpPr>
          <p:cNvPr id="9" name="Group 8">
            <a:extLst>
              <a:ext uri="{FF2B5EF4-FFF2-40B4-BE49-F238E27FC236}">
                <a16:creationId xmlns:a16="http://schemas.microsoft.com/office/drawing/2014/main" id="{B7467FDC-CBDC-4182-AB6E-9084CCACC215}"/>
              </a:ext>
            </a:extLst>
          </p:cNvPr>
          <p:cNvGrpSpPr/>
          <p:nvPr/>
        </p:nvGrpSpPr>
        <p:grpSpPr>
          <a:xfrm>
            <a:off x="4870660" y="1361690"/>
            <a:ext cx="2438400" cy="2226705"/>
            <a:chOff x="3658688" y="1975440"/>
            <a:chExt cx="1828800" cy="1670029"/>
          </a:xfrm>
        </p:grpSpPr>
        <p:sp>
          <p:nvSpPr>
            <p:cNvPr id="10" name="Oval 9">
              <a:extLst>
                <a:ext uri="{FF2B5EF4-FFF2-40B4-BE49-F238E27FC236}">
                  <a16:creationId xmlns:a16="http://schemas.microsoft.com/office/drawing/2014/main" id="{06B52D8D-CB0F-4CC5-BBB2-7450CF5183BF}"/>
                </a:ext>
              </a:extLst>
            </p:cNvPr>
            <p:cNvSpPr/>
            <p:nvPr/>
          </p:nvSpPr>
          <p:spPr>
            <a:xfrm>
              <a:off x="3658688" y="1975440"/>
              <a:ext cx="1828800" cy="1670029"/>
            </a:xfrm>
            <a:prstGeom prst="ellipse">
              <a:avLst/>
            </a:prstGeom>
            <a:solidFill>
              <a:schemeClr val="tx2"/>
            </a:solidFill>
            <a:ln w="12700" cmpd="sng">
              <a:solidFill>
                <a:srgbClr val="EEEEEE"/>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11" name="Rectangle 10">
              <a:extLst>
                <a:ext uri="{FF2B5EF4-FFF2-40B4-BE49-F238E27FC236}">
                  <a16:creationId xmlns:a16="http://schemas.microsoft.com/office/drawing/2014/main" id="{8D7EDEA4-9ED8-4E74-AEEB-4178C1E63118}"/>
                </a:ext>
              </a:extLst>
            </p:cNvPr>
            <p:cNvSpPr/>
            <p:nvPr/>
          </p:nvSpPr>
          <p:spPr>
            <a:xfrm>
              <a:off x="3796387" y="2501143"/>
              <a:ext cx="1553402" cy="567848"/>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More secure environment</a:t>
              </a:r>
            </a:p>
          </p:txBody>
        </p:sp>
      </p:grpSp>
      <p:sp>
        <p:nvSpPr>
          <p:cNvPr id="12" name="TextBox 11">
            <a:extLst>
              <a:ext uri="{FF2B5EF4-FFF2-40B4-BE49-F238E27FC236}">
                <a16:creationId xmlns:a16="http://schemas.microsoft.com/office/drawing/2014/main" id="{C44975AC-39E6-4E2B-BBD9-D897CDE091DE}"/>
              </a:ext>
            </a:extLst>
          </p:cNvPr>
          <p:cNvSpPr txBox="1"/>
          <p:nvPr/>
        </p:nvSpPr>
        <p:spPr>
          <a:xfrm>
            <a:off x="302627" y="3729667"/>
            <a:ext cx="3149875" cy="1477328"/>
          </a:xfrm>
          <a:prstGeom prst="rect">
            <a:avLst/>
          </a:prstGeom>
          <a:noFill/>
        </p:spPr>
        <p:txBody>
          <a:bodyPr wrap="square" lIns="0" tIns="0" rIns="0" bIns="0" rtlCol="0">
            <a:spAutoFit/>
          </a:bodyPr>
          <a:lstStyle/>
          <a:p>
            <a:pPr marL="231642" indent="-231642" defTabSz="914377">
              <a:spcBef>
                <a:spcPts val="1600"/>
              </a:spcBef>
              <a:buFont typeface="Arial" panose="020B0604020202020204" pitchFamily="34" charset="0"/>
              <a:buChar char="•"/>
              <a:defRPr/>
            </a:pPr>
            <a:r>
              <a:rPr lang="en-US" sz="1600">
                <a:solidFill>
                  <a:srgbClr val="FFFFFF"/>
                </a:solidFill>
                <a:latin typeface="Arial"/>
              </a:rPr>
              <a:t>Around-the-clock threat detection and investigation to help secure your environment plus remediation assistance if needed.</a:t>
            </a:r>
          </a:p>
          <a:p>
            <a:pPr marL="231642" indent="-231642" algn="ctr" defTabSz="914377">
              <a:buClr>
                <a:srgbClr val="FFFFFF"/>
              </a:buClr>
              <a:buFont typeface="Arial" panose="020B0604020202020204" pitchFamily="34" charset="0"/>
              <a:buChar char="•"/>
              <a:defRPr/>
            </a:pPr>
            <a:endParaRPr lang="en-US" sz="1600">
              <a:solidFill>
                <a:srgbClr val="FFFFFF"/>
              </a:solidFill>
              <a:latin typeface="Arial"/>
            </a:endParaRPr>
          </a:p>
        </p:txBody>
      </p:sp>
      <p:sp>
        <p:nvSpPr>
          <p:cNvPr id="13" name="TextBox 12">
            <a:extLst>
              <a:ext uri="{FF2B5EF4-FFF2-40B4-BE49-F238E27FC236}">
                <a16:creationId xmlns:a16="http://schemas.microsoft.com/office/drawing/2014/main" id="{CA1A59D5-E2EB-40A2-9F21-1BC557BA6E6A}"/>
              </a:ext>
            </a:extLst>
          </p:cNvPr>
          <p:cNvSpPr txBox="1"/>
          <p:nvPr/>
        </p:nvSpPr>
        <p:spPr>
          <a:xfrm>
            <a:off x="4466595" y="3778988"/>
            <a:ext cx="3246531" cy="2380139"/>
          </a:xfrm>
          <a:prstGeom prst="rect">
            <a:avLst/>
          </a:prstGeom>
          <a:noFill/>
        </p:spPr>
        <p:txBody>
          <a:bodyPr wrap="square" lIns="0" tIns="0" rIns="0" bIns="0" rtlCol="0">
            <a:spAutoFit/>
          </a:bodyPr>
          <a:lstStyle/>
          <a:p>
            <a:pPr marL="231642" indent="-231642" defTabSz="914377">
              <a:spcBef>
                <a:spcPts val="1600"/>
              </a:spcBef>
              <a:buFont typeface="Arial" panose="020B0604020202020204" pitchFamily="34" charset="0"/>
              <a:buChar char="•"/>
              <a:defRPr/>
            </a:pPr>
            <a:r>
              <a:rPr lang="en-US" sz="1600">
                <a:solidFill>
                  <a:srgbClr val="FFFFFF"/>
                </a:solidFill>
                <a:latin typeface="Arial"/>
              </a:rPr>
              <a:t>Enhance security with XDR deployment assistance and 24x7 alert monitoring</a:t>
            </a:r>
          </a:p>
          <a:p>
            <a:pPr marL="231642" indent="-231642" defTabSz="914377">
              <a:spcBef>
                <a:spcPts val="1600"/>
              </a:spcBef>
              <a:buFont typeface="Arial" panose="020B0604020202020204" pitchFamily="34" charset="0"/>
              <a:buChar char="•"/>
              <a:defRPr/>
            </a:pPr>
            <a:r>
              <a:rPr lang="en-US" sz="1600">
                <a:solidFill>
                  <a:srgbClr val="FFFFFF"/>
                </a:solidFill>
                <a:latin typeface="Arial"/>
              </a:rPr>
              <a:t>Peace of mind with incident response support</a:t>
            </a:r>
          </a:p>
          <a:p>
            <a:pPr marL="231642" indent="-231642" defTabSz="914377">
              <a:spcBef>
                <a:spcPts val="1600"/>
              </a:spcBef>
              <a:buFont typeface="Arial" panose="020B0604020202020204" pitchFamily="34" charset="0"/>
              <a:buChar char="•"/>
              <a:defRPr/>
            </a:pPr>
            <a:r>
              <a:rPr lang="en-US" sz="1600">
                <a:solidFill>
                  <a:srgbClr val="FFFFFF"/>
                </a:solidFill>
                <a:latin typeface="Arial"/>
              </a:rPr>
              <a:t>Get back up and running quickly with our end-to-end response and remediation solutions</a:t>
            </a:r>
          </a:p>
        </p:txBody>
      </p:sp>
      <p:sp>
        <p:nvSpPr>
          <p:cNvPr id="14" name="TextBox 13">
            <a:extLst>
              <a:ext uri="{FF2B5EF4-FFF2-40B4-BE49-F238E27FC236}">
                <a16:creationId xmlns:a16="http://schemas.microsoft.com/office/drawing/2014/main" id="{C50EE201-EE0F-47F3-8193-B0EADB52D3CF}"/>
              </a:ext>
            </a:extLst>
          </p:cNvPr>
          <p:cNvSpPr txBox="1"/>
          <p:nvPr/>
        </p:nvSpPr>
        <p:spPr>
          <a:xfrm>
            <a:off x="8556317" y="3729667"/>
            <a:ext cx="3589235" cy="2585323"/>
          </a:xfrm>
          <a:prstGeom prst="rect">
            <a:avLst/>
          </a:prstGeom>
          <a:noFill/>
        </p:spPr>
        <p:txBody>
          <a:bodyPr wrap="square" lIns="0" tIns="0" rIns="0" bIns="0" rtlCol="0">
            <a:spAutoFit/>
          </a:bodyPr>
          <a:lstStyle/>
          <a:p>
            <a:pPr marL="228594" indent="-228594" defTabSz="914377">
              <a:spcBef>
                <a:spcPts val="1600"/>
              </a:spcBef>
              <a:buFont typeface="Arial" panose="020B0604020202020204" pitchFamily="34" charset="0"/>
              <a:buChar char="•"/>
              <a:defRPr/>
            </a:pPr>
            <a:r>
              <a:rPr lang="en-US" sz="1600">
                <a:solidFill>
                  <a:srgbClr val="FFFFFF"/>
                </a:solidFill>
                <a:latin typeface="Arial"/>
              </a:rPr>
              <a:t>Over 21 years of attack and threat actor data</a:t>
            </a:r>
          </a:p>
          <a:p>
            <a:pPr marL="228594" indent="-228594" defTabSz="914377">
              <a:spcBef>
                <a:spcPts val="1600"/>
              </a:spcBef>
              <a:buFont typeface="Arial" panose="020B0604020202020204" pitchFamily="34" charset="0"/>
              <a:buChar char="•"/>
              <a:defRPr/>
            </a:pPr>
            <a:r>
              <a:rPr lang="en-US" sz="1600">
                <a:solidFill>
                  <a:srgbClr val="FFFFFF"/>
                </a:solidFill>
                <a:latin typeface="Arial"/>
              </a:rPr>
              <a:t>Over 80 researchers in the Secureworks Counter Threat Unit </a:t>
            </a:r>
            <a:r>
              <a:rPr lang="en-US" sz="1600" baseline="30000">
                <a:solidFill>
                  <a:srgbClr val="FFFFFF"/>
                </a:solidFill>
                <a:latin typeface="Arial"/>
              </a:rPr>
              <a:t>TM</a:t>
            </a:r>
          </a:p>
          <a:p>
            <a:pPr marL="228594" indent="-228594" defTabSz="914377">
              <a:spcBef>
                <a:spcPts val="1600"/>
              </a:spcBef>
              <a:buFont typeface="Arial" panose="020B0604020202020204" pitchFamily="34" charset="0"/>
              <a:buChar char="•"/>
              <a:defRPr/>
            </a:pPr>
            <a:r>
              <a:rPr lang="en-US" sz="1600">
                <a:solidFill>
                  <a:srgbClr val="FFFFFF"/>
                </a:solidFill>
                <a:latin typeface="Arial"/>
              </a:rPr>
              <a:t>Over 135 threat groups actively monitored</a:t>
            </a:r>
          </a:p>
          <a:p>
            <a:pPr marL="228594" indent="-228594" defTabSz="914377">
              <a:spcBef>
                <a:spcPts val="1600"/>
              </a:spcBef>
              <a:buFont typeface="Arial" panose="020B0604020202020204" pitchFamily="34" charset="0"/>
              <a:buChar char="•"/>
              <a:defRPr/>
            </a:pPr>
            <a:r>
              <a:rPr lang="en-US" sz="1600">
                <a:solidFill>
                  <a:srgbClr val="FFFFFF"/>
                </a:solidFill>
                <a:latin typeface="Arial"/>
              </a:rPr>
              <a:t>Over 52,000 unique threat indicators update daily</a:t>
            </a:r>
          </a:p>
        </p:txBody>
      </p:sp>
      <p:sp>
        <p:nvSpPr>
          <p:cNvPr id="15" name="Arrow: Right 14">
            <a:extLst>
              <a:ext uri="{FF2B5EF4-FFF2-40B4-BE49-F238E27FC236}">
                <a16:creationId xmlns:a16="http://schemas.microsoft.com/office/drawing/2014/main" id="{B3500638-8050-4EFC-8879-9F0342608D8A}"/>
              </a:ext>
            </a:extLst>
          </p:cNvPr>
          <p:cNvSpPr/>
          <p:nvPr/>
        </p:nvSpPr>
        <p:spPr>
          <a:xfrm>
            <a:off x="3267457" y="2068787"/>
            <a:ext cx="1392348" cy="771925"/>
          </a:xfrm>
          <a:prstGeom prst="rightArrow">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US" sz="1467">
                <a:solidFill>
                  <a:srgbClr val="FFFFFF"/>
                </a:solidFill>
                <a:latin typeface="Arial"/>
              </a:rPr>
              <a:t>for a </a:t>
            </a:r>
          </a:p>
        </p:txBody>
      </p:sp>
      <p:sp>
        <p:nvSpPr>
          <p:cNvPr id="16" name="Arrow: Right 15">
            <a:extLst>
              <a:ext uri="{FF2B5EF4-FFF2-40B4-BE49-F238E27FC236}">
                <a16:creationId xmlns:a16="http://schemas.microsoft.com/office/drawing/2014/main" id="{CF29DC41-16D3-442F-BEC6-9A49BDEDA625}"/>
              </a:ext>
            </a:extLst>
          </p:cNvPr>
          <p:cNvSpPr/>
          <p:nvPr/>
        </p:nvSpPr>
        <p:spPr>
          <a:xfrm>
            <a:off x="7517553" y="2089079"/>
            <a:ext cx="1434859" cy="771925"/>
          </a:xfrm>
          <a:prstGeom prst="rightArrow">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US" sz="1467">
                <a:solidFill>
                  <a:srgbClr val="FFFFFF"/>
                </a:solidFill>
                <a:latin typeface="Arial"/>
              </a:rPr>
              <a:t>powered by</a:t>
            </a:r>
          </a:p>
        </p:txBody>
      </p:sp>
      <p:pic>
        <p:nvPicPr>
          <p:cNvPr id="17" name="Picture 16">
            <a:extLst>
              <a:ext uri="{FF2B5EF4-FFF2-40B4-BE49-F238E27FC236}">
                <a16:creationId xmlns:a16="http://schemas.microsoft.com/office/drawing/2014/main" id="{8CCB26E8-E747-4856-9B50-7B18125F7B10}"/>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18" name="fl" descr="                              Dell - Internal Use - Confidential&#10;">
            <a:extLst>
              <a:ext uri="{FF2B5EF4-FFF2-40B4-BE49-F238E27FC236}">
                <a16:creationId xmlns:a16="http://schemas.microsoft.com/office/drawing/2014/main" id="{964AC9A0-D753-4168-9D24-436DB38F961D}"/>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193693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02E636-3BED-4463-BA49-BACF812C8228}"/>
              </a:ext>
            </a:extLst>
          </p:cNvPr>
          <p:cNvPicPr>
            <a:picLocks noChangeAspect="1"/>
          </p:cNvPicPr>
          <p:nvPr/>
        </p:nvPicPr>
        <p:blipFill rotWithShape="1">
          <a:blip r:embed="rId3"/>
          <a:srcRect b="33348"/>
          <a:stretch/>
        </p:blipFill>
        <p:spPr>
          <a:xfrm>
            <a:off x="0" y="1208303"/>
            <a:ext cx="12192000" cy="4570999"/>
          </a:xfrm>
          <a:prstGeom prst="rect">
            <a:avLst/>
          </a:prstGeom>
        </p:spPr>
      </p:pic>
      <p:sp>
        <p:nvSpPr>
          <p:cNvPr id="11" name="Rectangle 10">
            <a:extLst>
              <a:ext uri="{FF2B5EF4-FFF2-40B4-BE49-F238E27FC236}">
                <a16:creationId xmlns:a16="http://schemas.microsoft.com/office/drawing/2014/main" id="{A6C39D83-5C45-4AAF-84BD-966499E6D444}"/>
              </a:ext>
            </a:extLst>
          </p:cNvPr>
          <p:cNvSpPr/>
          <p:nvPr/>
        </p:nvSpPr>
        <p:spPr>
          <a:xfrm>
            <a:off x="2431" y="1232177"/>
            <a:ext cx="12219116" cy="4571003"/>
          </a:xfrm>
          <a:prstGeom prst="rect">
            <a:avLst/>
          </a:prstGeom>
          <a:solidFill>
            <a:schemeClr val="bg1">
              <a:alpha val="88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1600">
              <a:solidFill>
                <a:srgbClr val="000000"/>
              </a:solidFill>
              <a:latin typeface="Arial"/>
            </a:endParaRPr>
          </a:p>
        </p:txBody>
      </p:sp>
      <p:sp>
        <p:nvSpPr>
          <p:cNvPr id="14" name="TextBox 13">
            <a:extLst>
              <a:ext uri="{FF2B5EF4-FFF2-40B4-BE49-F238E27FC236}">
                <a16:creationId xmlns:a16="http://schemas.microsoft.com/office/drawing/2014/main" id="{4BDCB3FB-8CF7-4A0E-858A-365BF6A2B9C7}"/>
              </a:ext>
            </a:extLst>
          </p:cNvPr>
          <p:cNvSpPr txBox="1"/>
          <p:nvPr/>
        </p:nvSpPr>
        <p:spPr>
          <a:xfrm>
            <a:off x="570594" y="5814664"/>
            <a:ext cx="10133119" cy="717825"/>
          </a:xfrm>
          <a:prstGeom prst="rect">
            <a:avLst/>
          </a:prstGeom>
          <a:noFill/>
        </p:spPr>
        <p:txBody>
          <a:bodyPr wrap="square" lIns="0" tIns="0" rIns="0" bIns="0" rtlCol="0">
            <a:spAutoFit/>
          </a:bodyPr>
          <a:lstStyle/>
          <a:p>
            <a:pPr defTabSz="1219110" fontAlgn="base">
              <a:spcBef>
                <a:spcPct val="0"/>
              </a:spcBef>
              <a:spcAft>
                <a:spcPct val="0"/>
              </a:spcAft>
              <a:defRPr/>
            </a:pPr>
            <a:r>
              <a:rPr lang="en-US" sz="933">
                <a:solidFill>
                  <a:srgbClr val="444444"/>
                </a:solidFill>
                <a:latin typeface="Arial"/>
              </a:rPr>
              <a:t>1 Source: </a:t>
            </a:r>
            <a:r>
              <a:rPr lang="en-US" sz="933">
                <a:solidFill>
                  <a:srgbClr val="444444"/>
                </a:solidFill>
                <a:latin typeface="Arial"/>
                <a:hlinkClick r:id="rId4"/>
              </a:rPr>
              <a:t>State of the Connected Customer</a:t>
            </a:r>
            <a:r>
              <a:rPr lang="en-US" sz="933">
                <a:solidFill>
                  <a:srgbClr val="444444"/>
                </a:solidFill>
                <a:latin typeface="Arial"/>
              </a:rPr>
              <a:t>. Salesforce, 2019.</a:t>
            </a:r>
          </a:p>
          <a:p>
            <a:pPr defTabSz="1219110" fontAlgn="base">
              <a:spcBef>
                <a:spcPct val="0"/>
              </a:spcBef>
              <a:spcAft>
                <a:spcPct val="0"/>
              </a:spcAft>
              <a:defRPr/>
            </a:pPr>
            <a:r>
              <a:rPr lang="en-US" sz="933">
                <a:solidFill>
                  <a:srgbClr val="444444"/>
                </a:solidFill>
                <a:latin typeface="Arial"/>
              </a:rPr>
              <a:t>2 Source: Forrester Consulting Thought Leadership Paper Commissioned by Dell, </a:t>
            </a:r>
            <a:r>
              <a:rPr lang="en-US" sz="933">
                <a:solidFill>
                  <a:srgbClr val="444444"/>
                </a:solidFill>
                <a:latin typeface="Arial"/>
                <a:hlinkClick r:id="rId5"/>
              </a:rPr>
              <a:t>BIOS Security – The Next Frontier for Endpoint Protection</a:t>
            </a:r>
            <a:r>
              <a:rPr lang="en-US" sz="933">
                <a:solidFill>
                  <a:srgbClr val="444444"/>
                </a:solidFill>
                <a:latin typeface="Arial"/>
              </a:rPr>
              <a:t>, June 2019</a:t>
            </a:r>
          </a:p>
          <a:p>
            <a:pPr defTabSz="1219110" fontAlgn="base">
              <a:spcBef>
                <a:spcPct val="0"/>
              </a:spcBef>
              <a:spcAft>
                <a:spcPct val="0"/>
              </a:spcAft>
              <a:defRPr/>
            </a:pPr>
            <a:r>
              <a:rPr lang="en-US" sz="933">
                <a:solidFill>
                  <a:srgbClr val="444444"/>
                </a:solidFill>
                <a:latin typeface="Arial"/>
              </a:rPr>
              <a:t>3 Source: Accenture, </a:t>
            </a:r>
            <a:r>
              <a:rPr lang="en-US" sz="933">
                <a:solidFill>
                  <a:srgbClr val="444444"/>
                </a:solidFill>
                <a:latin typeface="Arial"/>
                <a:hlinkClick r:id="rId6"/>
              </a:rPr>
              <a:t>Ninth Annual Cost of Cybercrime Study</a:t>
            </a:r>
            <a:r>
              <a:rPr lang="en-US" sz="933">
                <a:solidFill>
                  <a:srgbClr val="444444"/>
                </a:solidFill>
                <a:latin typeface="Arial"/>
              </a:rPr>
              <a:t>, March 2019.</a:t>
            </a:r>
          </a:p>
          <a:p>
            <a:pPr defTabSz="1219110" fontAlgn="base">
              <a:spcBef>
                <a:spcPct val="0"/>
              </a:spcBef>
              <a:spcAft>
                <a:spcPct val="0"/>
              </a:spcAft>
              <a:defRPr/>
            </a:pPr>
            <a:r>
              <a:rPr lang="en-US" sz="933">
                <a:solidFill>
                  <a:srgbClr val="444444"/>
                </a:solidFill>
                <a:latin typeface="Arial"/>
              </a:rPr>
              <a:t>4 Source: CSO, </a:t>
            </a:r>
            <a:r>
              <a:rPr lang="en-US" sz="933">
                <a:solidFill>
                  <a:srgbClr val="444444"/>
                </a:solidFill>
                <a:latin typeface="Arial"/>
                <a:hlinkClick r:id="rId7"/>
              </a:rPr>
              <a:t>The 15 biggest data breaches of the 21st century</a:t>
            </a:r>
            <a:r>
              <a:rPr lang="en-US" sz="933">
                <a:solidFill>
                  <a:srgbClr val="444444"/>
                </a:solidFill>
                <a:latin typeface="Arial"/>
              </a:rPr>
              <a:t>, April 2020.</a:t>
            </a:r>
          </a:p>
          <a:p>
            <a:pPr defTabSz="1219110" fontAlgn="base">
              <a:spcBef>
                <a:spcPct val="0"/>
              </a:spcBef>
              <a:spcAft>
                <a:spcPct val="0"/>
              </a:spcAft>
              <a:defRPr/>
            </a:pPr>
            <a:r>
              <a:rPr lang="en-US" sz="933">
                <a:solidFill>
                  <a:srgbClr val="444444"/>
                </a:solidFill>
                <a:latin typeface="Arial"/>
              </a:rPr>
              <a:t>5 Source: Ransomware Attacks Predicted to Occur... </a:t>
            </a:r>
            <a:r>
              <a:rPr lang="en-US" sz="933">
                <a:solidFill>
                  <a:srgbClr val="444444"/>
                </a:solidFill>
                <a:latin typeface="Arial"/>
                <a:hlinkClick r:id="rId8"/>
              </a:rPr>
              <a:t>The National Law Review, 2020</a:t>
            </a:r>
            <a:r>
              <a:rPr lang="en-US" sz="933">
                <a:solidFill>
                  <a:srgbClr val="444444"/>
                </a:solidFill>
                <a:latin typeface="Arial"/>
              </a:rPr>
              <a:t>.</a:t>
            </a:r>
          </a:p>
        </p:txBody>
      </p:sp>
      <p:pic>
        <p:nvPicPr>
          <p:cNvPr id="6" name="Picture 5" descr="A close up of a necklace&#10;&#10;Description generated with high confidence">
            <a:extLst>
              <a:ext uri="{FF2B5EF4-FFF2-40B4-BE49-F238E27FC236}">
                <a16:creationId xmlns:a16="http://schemas.microsoft.com/office/drawing/2014/main" id="{99AF4BEF-8687-4F39-9680-27497DCE48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593" y="1627288"/>
            <a:ext cx="3852912" cy="3304411"/>
          </a:xfrm>
          <a:prstGeom prst="rect">
            <a:avLst/>
          </a:prstGeom>
        </p:spPr>
      </p:pic>
      <p:sp>
        <p:nvSpPr>
          <p:cNvPr id="12" name="Content Placeholder 2">
            <a:extLst>
              <a:ext uri="{FF2B5EF4-FFF2-40B4-BE49-F238E27FC236}">
                <a16:creationId xmlns:a16="http://schemas.microsoft.com/office/drawing/2014/main" id="{F017B0BD-2475-4491-B158-C58B92CF7388}"/>
              </a:ext>
            </a:extLst>
          </p:cNvPr>
          <p:cNvSpPr txBox="1">
            <a:spLocks/>
          </p:cNvSpPr>
          <p:nvPr/>
        </p:nvSpPr>
        <p:spPr>
          <a:xfrm>
            <a:off x="763555" y="2082245"/>
            <a:ext cx="3466991" cy="2585516"/>
          </a:xfrm>
          <a:prstGeom prst="rect">
            <a:avLst/>
          </a:prstGeom>
          <a:noFill/>
        </p:spPr>
        <p:txBody>
          <a:bodyPr wrap="square" lIns="0" tIns="121920" rIns="0" bIns="0">
            <a:spAutoFit/>
          </a:bodyPr>
          <a:lstStyle>
            <a:lvl1pPr marL="0" indent="0" algn="l" defTabSz="685783" rtl="0" eaLnBrk="1" latinLnBrk="0" hangingPunct="1">
              <a:lnSpc>
                <a:spcPct val="100000"/>
              </a:lnSpc>
              <a:spcBef>
                <a:spcPts val="0"/>
              </a:spcBef>
              <a:buFont typeface="Arial" panose="020B0604020202020204" pitchFamily="34" charset="0"/>
              <a:buNone/>
              <a:defRPr sz="1400" kern="1200">
                <a:solidFill>
                  <a:schemeClr val="bg2"/>
                </a:solidFill>
                <a:latin typeface="Arial" panose="020B0604020202020204" pitchFamily="34" charset="0"/>
                <a:ea typeface="+mn-ea"/>
                <a:cs typeface="+mn-cs"/>
              </a:defRPr>
            </a:lvl1pPr>
            <a:lvl2pPr marL="342892" indent="0" algn="ctr" defTabSz="685783"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783" indent="0" algn="ctr" defTabSz="685783"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675"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566"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457"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348"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240"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132" indent="0" algn="ctr" defTabSz="685783"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defTabSz="1219140" fontAlgn="base">
              <a:spcAft>
                <a:spcPct val="0"/>
              </a:spcAft>
              <a:defRPr/>
            </a:pPr>
            <a:r>
              <a:rPr lang="en-GB" sz="5333" b="1">
                <a:solidFill>
                  <a:srgbClr val="FFFFFF"/>
                </a:solidFill>
                <a:latin typeface="Arial"/>
                <a:cs typeface="Arial" panose="020B0604020202020204" pitchFamily="34" charset="0"/>
              </a:rPr>
              <a:t>84%</a:t>
            </a:r>
          </a:p>
          <a:p>
            <a:pPr algn="ctr" defTabSz="1219140" fontAlgn="base">
              <a:spcAft>
                <a:spcPct val="0"/>
              </a:spcAft>
              <a:defRPr/>
            </a:pPr>
            <a:r>
              <a:rPr lang="en-US" sz="2667">
                <a:solidFill>
                  <a:srgbClr val="FFFFFF"/>
                </a:solidFill>
                <a:latin typeface="Arial"/>
              </a:rPr>
              <a:t>of customers are more loyal to companies with strong security controls</a:t>
            </a:r>
            <a:r>
              <a:rPr lang="en-US" sz="2667" baseline="30000">
                <a:solidFill>
                  <a:srgbClr val="FFFFFF"/>
                </a:solidFill>
                <a:latin typeface="Arial"/>
              </a:rPr>
              <a:t>1</a:t>
            </a:r>
            <a:endParaRPr lang="en-US" sz="3733" baseline="30000">
              <a:solidFill>
                <a:srgbClr val="000000"/>
              </a:solidFill>
              <a:latin typeface="Arial"/>
            </a:endParaRPr>
          </a:p>
        </p:txBody>
      </p:sp>
      <p:sp>
        <p:nvSpPr>
          <p:cNvPr id="18" name="Title 17">
            <a:extLst>
              <a:ext uri="{FF2B5EF4-FFF2-40B4-BE49-F238E27FC236}">
                <a16:creationId xmlns:a16="http://schemas.microsoft.com/office/drawing/2014/main" id="{CD764AA4-9733-4760-95BB-1726B8E1B38A}"/>
              </a:ext>
            </a:extLst>
          </p:cNvPr>
          <p:cNvSpPr>
            <a:spLocks noGrp="1"/>
          </p:cNvSpPr>
          <p:nvPr>
            <p:ph type="title"/>
          </p:nvPr>
        </p:nvSpPr>
        <p:spPr>
          <a:xfrm>
            <a:off x="381000" y="304800"/>
            <a:ext cx="11430000" cy="517064"/>
          </a:xfrm>
        </p:spPr>
        <p:txBody>
          <a:bodyPr/>
          <a:lstStyle/>
          <a:p>
            <a:r>
              <a:rPr lang="en-US">
                <a:solidFill>
                  <a:srgbClr val="0076CE"/>
                </a:solidFill>
              </a:rPr>
              <a:t>Companies struggle to keep pace with security threats</a:t>
            </a:r>
            <a:endParaRPr lang="en-US"/>
          </a:p>
        </p:txBody>
      </p:sp>
      <p:cxnSp>
        <p:nvCxnSpPr>
          <p:cNvPr id="15" name="Straight Connector 14">
            <a:extLst>
              <a:ext uri="{FF2B5EF4-FFF2-40B4-BE49-F238E27FC236}">
                <a16:creationId xmlns:a16="http://schemas.microsoft.com/office/drawing/2014/main" id="{0D1DEC39-BDC1-41EF-9565-88360B3546ED}"/>
              </a:ext>
            </a:extLst>
          </p:cNvPr>
          <p:cNvCxnSpPr>
            <a:cxnSpLocks/>
          </p:cNvCxnSpPr>
          <p:nvPr/>
        </p:nvCxnSpPr>
        <p:spPr>
          <a:xfrm>
            <a:off x="-27116" y="1220240"/>
            <a:ext cx="12192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470B597-E348-46DB-816D-735F34870AC4}"/>
              </a:ext>
            </a:extLst>
          </p:cNvPr>
          <p:cNvGrpSpPr/>
          <p:nvPr/>
        </p:nvGrpSpPr>
        <p:grpSpPr>
          <a:xfrm>
            <a:off x="4731478" y="4735119"/>
            <a:ext cx="7374519" cy="759808"/>
            <a:chOff x="3548608" y="3551339"/>
            <a:chExt cx="5530889" cy="569856"/>
          </a:xfrm>
        </p:grpSpPr>
        <p:sp>
          <p:nvSpPr>
            <p:cNvPr id="13" name="Rectangle 12">
              <a:extLst>
                <a:ext uri="{FF2B5EF4-FFF2-40B4-BE49-F238E27FC236}">
                  <a16:creationId xmlns:a16="http://schemas.microsoft.com/office/drawing/2014/main" id="{95F60668-66D4-451A-822D-62D46063BFF9}"/>
                </a:ext>
              </a:extLst>
            </p:cNvPr>
            <p:cNvSpPr/>
            <p:nvPr/>
          </p:nvSpPr>
          <p:spPr>
            <a:xfrm>
              <a:off x="3548608" y="3551339"/>
              <a:ext cx="877052" cy="5501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fontAlgn="base">
                <a:spcAft>
                  <a:spcPts val="1067"/>
                </a:spcAft>
                <a:defRPr/>
              </a:pPr>
              <a:r>
                <a:rPr lang="en-US" sz="4000" b="1">
                  <a:solidFill>
                    <a:srgbClr val="F2AF00"/>
                  </a:solidFill>
                  <a:latin typeface="Arial"/>
                </a:rPr>
                <a:t>$6T</a:t>
              </a:r>
              <a:endParaRPr lang="en-US" sz="4000">
                <a:solidFill>
                  <a:srgbClr val="FFFFFF"/>
                </a:solidFill>
                <a:latin typeface="Arial"/>
              </a:endParaRPr>
            </a:p>
          </p:txBody>
        </p:sp>
        <p:sp>
          <p:nvSpPr>
            <p:cNvPr id="2" name="TextBox 1">
              <a:extLst>
                <a:ext uri="{FF2B5EF4-FFF2-40B4-BE49-F238E27FC236}">
                  <a16:creationId xmlns:a16="http://schemas.microsoft.com/office/drawing/2014/main" id="{44147C8E-142C-432B-BA1D-2CFD54034605}"/>
                </a:ext>
              </a:extLst>
            </p:cNvPr>
            <p:cNvSpPr txBox="1"/>
            <p:nvPr/>
          </p:nvSpPr>
          <p:spPr>
            <a:xfrm>
              <a:off x="4440027" y="3567197"/>
              <a:ext cx="4639470" cy="553998"/>
            </a:xfrm>
            <a:prstGeom prst="rect">
              <a:avLst/>
            </a:prstGeom>
            <a:noFill/>
          </p:spPr>
          <p:txBody>
            <a:bodyPr wrap="square" lIns="0" tIns="0" rIns="0" bIns="0" rtlCol="0">
              <a:spAutoFit/>
            </a:bodyPr>
            <a:lstStyle/>
            <a:p>
              <a:pPr defTabSz="914377">
                <a:defRPr/>
              </a:pPr>
              <a:r>
                <a:rPr lang="en-US" sz="2400">
                  <a:solidFill>
                    <a:srgbClr val="FFFFFF"/>
                  </a:solidFill>
                  <a:latin typeface="Arial"/>
                </a:rPr>
                <a:t>is the estimated cost of global damages related to cybercrime in 2021</a:t>
              </a:r>
              <a:r>
                <a:rPr lang="en-US" sz="2400" baseline="30000">
                  <a:solidFill>
                    <a:srgbClr val="FFFFFF"/>
                  </a:solidFill>
                  <a:latin typeface="Arial"/>
                </a:rPr>
                <a:t>5</a:t>
              </a:r>
            </a:p>
          </p:txBody>
        </p:sp>
      </p:grpSp>
      <p:grpSp>
        <p:nvGrpSpPr>
          <p:cNvPr id="5" name="Group 4">
            <a:extLst>
              <a:ext uri="{FF2B5EF4-FFF2-40B4-BE49-F238E27FC236}">
                <a16:creationId xmlns:a16="http://schemas.microsoft.com/office/drawing/2014/main" id="{D1F10338-CB36-48FB-A463-CCAAE66DFB51}"/>
              </a:ext>
            </a:extLst>
          </p:cNvPr>
          <p:cNvGrpSpPr/>
          <p:nvPr/>
        </p:nvGrpSpPr>
        <p:grpSpPr>
          <a:xfrm>
            <a:off x="4362704" y="2649091"/>
            <a:ext cx="6734231" cy="733539"/>
            <a:chOff x="3272028" y="2023833"/>
            <a:chExt cx="5050673" cy="550154"/>
          </a:xfrm>
        </p:grpSpPr>
        <p:sp>
          <p:nvSpPr>
            <p:cNvPr id="3" name="TextBox 2">
              <a:extLst>
                <a:ext uri="{FF2B5EF4-FFF2-40B4-BE49-F238E27FC236}">
                  <a16:creationId xmlns:a16="http://schemas.microsoft.com/office/drawing/2014/main" id="{BE3475F6-81CD-425A-9AB3-04F10105C7F6}"/>
                </a:ext>
              </a:extLst>
            </p:cNvPr>
            <p:cNvSpPr txBox="1"/>
            <p:nvPr/>
          </p:nvSpPr>
          <p:spPr>
            <a:xfrm>
              <a:off x="4438224" y="2172070"/>
              <a:ext cx="3884477" cy="276999"/>
            </a:xfrm>
            <a:prstGeom prst="rect">
              <a:avLst/>
            </a:prstGeom>
            <a:noFill/>
          </p:spPr>
          <p:txBody>
            <a:bodyPr wrap="none" lIns="0" tIns="0" rIns="0" bIns="0" rtlCol="0">
              <a:spAutoFit/>
            </a:bodyPr>
            <a:lstStyle/>
            <a:p>
              <a:pPr algn="ctr" defTabSz="914377">
                <a:defRPr/>
              </a:pPr>
              <a:r>
                <a:rPr lang="en-US" sz="2400">
                  <a:solidFill>
                    <a:srgbClr val="FFFFFF"/>
                  </a:solidFill>
                  <a:latin typeface="Arial"/>
                </a:rPr>
                <a:t>is the cost of an average data breach</a:t>
              </a:r>
              <a:r>
                <a:rPr lang="en-US" sz="2400" baseline="30000">
                  <a:solidFill>
                    <a:srgbClr val="FFFFFF"/>
                  </a:solidFill>
                  <a:latin typeface="Arial"/>
                </a:rPr>
                <a:t>3</a:t>
              </a:r>
              <a:endParaRPr lang="en-US" sz="2400">
                <a:solidFill>
                  <a:srgbClr val="444444"/>
                </a:solidFill>
                <a:latin typeface="Arial"/>
              </a:endParaRPr>
            </a:p>
          </p:txBody>
        </p:sp>
        <p:sp>
          <p:nvSpPr>
            <p:cNvPr id="21" name="Rectangle 20">
              <a:extLst>
                <a:ext uri="{FF2B5EF4-FFF2-40B4-BE49-F238E27FC236}">
                  <a16:creationId xmlns:a16="http://schemas.microsoft.com/office/drawing/2014/main" id="{2DFD86B7-6055-42D9-AC8B-55BA9C499DA0}"/>
                </a:ext>
              </a:extLst>
            </p:cNvPr>
            <p:cNvSpPr/>
            <p:nvPr/>
          </p:nvSpPr>
          <p:spPr>
            <a:xfrm>
              <a:off x="3272028" y="2023833"/>
              <a:ext cx="1153632" cy="5501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1147205" indent="-1147205" defTabSz="1219140" fontAlgn="base">
                <a:spcAft>
                  <a:spcPts val="1067"/>
                </a:spcAft>
                <a:defRPr/>
              </a:pPr>
              <a:r>
                <a:rPr lang="en-US" sz="4000" b="1">
                  <a:solidFill>
                    <a:srgbClr val="F2AF00"/>
                  </a:solidFill>
                  <a:latin typeface="Arial"/>
                </a:rPr>
                <a:t>$13M</a:t>
              </a:r>
            </a:p>
          </p:txBody>
        </p:sp>
      </p:grpSp>
      <p:grpSp>
        <p:nvGrpSpPr>
          <p:cNvPr id="7" name="Group 6">
            <a:extLst>
              <a:ext uri="{FF2B5EF4-FFF2-40B4-BE49-F238E27FC236}">
                <a16:creationId xmlns:a16="http://schemas.microsoft.com/office/drawing/2014/main" id="{C03209B9-ED5D-4CE6-B2DA-FD0F44B5050D}"/>
              </a:ext>
            </a:extLst>
          </p:cNvPr>
          <p:cNvGrpSpPr/>
          <p:nvPr/>
        </p:nvGrpSpPr>
        <p:grpSpPr>
          <a:xfrm>
            <a:off x="4542929" y="3683878"/>
            <a:ext cx="7563068" cy="749995"/>
            <a:chOff x="3407196" y="2725859"/>
            <a:chExt cx="5672301" cy="562496"/>
          </a:xfrm>
        </p:grpSpPr>
        <p:sp>
          <p:nvSpPr>
            <p:cNvPr id="17" name="TextBox 16">
              <a:extLst>
                <a:ext uri="{FF2B5EF4-FFF2-40B4-BE49-F238E27FC236}">
                  <a16:creationId xmlns:a16="http://schemas.microsoft.com/office/drawing/2014/main" id="{189F3984-5F5F-4596-94E9-76A87A3EEBD1}"/>
                </a:ext>
              </a:extLst>
            </p:cNvPr>
            <p:cNvSpPr txBox="1"/>
            <p:nvPr/>
          </p:nvSpPr>
          <p:spPr>
            <a:xfrm>
              <a:off x="4440027" y="2725859"/>
              <a:ext cx="4639470" cy="553998"/>
            </a:xfrm>
            <a:prstGeom prst="rect">
              <a:avLst/>
            </a:prstGeom>
            <a:noFill/>
          </p:spPr>
          <p:txBody>
            <a:bodyPr wrap="square" lIns="0" tIns="0" rIns="0" bIns="0" rtlCol="0">
              <a:spAutoFit/>
            </a:bodyPr>
            <a:lstStyle/>
            <a:p>
              <a:pPr defTabSz="914377">
                <a:defRPr/>
              </a:pPr>
              <a:r>
                <a:rPr lang="en-US" sz="2400">
                  <a:solidFill>
                    <a:srgbClr val="FFFFFF"/>
                  </a:solidFill>
                  <a:latin typeface="Arial"/>
                </a:rPr>
                <a:t>personal data records were stolen in just the top two data breaches of the last decade</a:t>
              </a:r>
              <a:r>
                <a:rPr lang="en-US" sz="2400" baseline="30000">
                  <a:solidFill>
                    <a:srgbClr val="FFFFFF"/>
                  </a:solidFill>
                  <a:latin typeface="Arial"/>
                </a:rPr>
                <a:t>4</a:t>
              </a:r>
              <a:endParaRPr lang="en-US" sz="2400" baseline="30000">
                <a:solidFill>
                  <a:srgbClr val="444444"/>
                </a:solidFill>
                <a:latin typeface="Arial"/>
              </a:endParaRPr>
            </a:p>
          </p:txBody>
        </p:sp>
        <p:sp>
          <p:nvSpPr>
            <p:cNvPr id="22" name="Rectangle 21">
              <a:extLst>
                <a:ext uri="{FF2B5EF4-FFF2-40B4-BE49-F238E27FC236}">
                  <a16:creationId xmlns:a16="http://schemas.microsoft.com/office/drawing/2014/main" id="{7999CFD8-AA07-42AE-9DF6-8B351F6080E5}"/>
                </a:ext>
              </a:extLst>
            </p:cNvPr>
            <p:cNvSpPr/>
            <p:nvPr/>
          </p:nvSpPr>
          <p:spPr>
            <a:xfrm>
              <a:off x="3407196" y="2738201"/>
              <a:ext cx="989871" cy="5501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1147205" indent="-1147205" defTabSz="1219140" fontAlgn="base">
                <a:spcAft>
                  <a:spcPts val="1067"/>
                </a:spcAft>
                <a:defRPr/>
              </a:pPr>
              <a:r>
                <a:rPr lang="en-US" sz="4000" b="1">
                  <a:solidFill>
                    <a:srgbClr val="F2AF00"/>
                  </a:solidFill>
                  <a:latin typeface="Arial"/>
                </a:rPr>
                <a:t>3.5B</a:t>
              </a:r>
              <a:endParaRPr lang="en-US" sz="4000">
                <a:solidFill>
                  <a:srgbClr val="FFFFFF"/>
                </a:solidFill>
                <a:latin typeface="Arial"/>
              </a:endParaRPr>
            </a:p>
          </p:txBody>
        </p:sp>
      </p:grpSp>
      <p:grpSp>
        <p:nvGrpSpPr>
          <p:cNvPr id="4" name="Group 3">
            <a:extLst>
              <a:ext uri="{FF2B5EF4-FFF2-40B4-BE49-F238E27FC236}">
                <a16:creationId xmlns:a16="http://schemas.microsoft.com/office/drawing/2014/main" id="{7B8BD88D-4F61-48AC-8444-ED6EDDE95A9A}"/>
              </a:ext>
            </a:extLst>
          </p:cNvPr>
          <p:cNvGrpSpPr/>
          <p:nvPr/>
        </p:nvGrpSpPr>
        <p:grpSpPr>
          <a:xfrm>
            <a:off x="4767994" y="1583512"/>
            <a:ext cx="7338001" cy="764332"/>
            <a:chOff x="3575995" y="1187634"/>
            <a:chExt cx="5503501" cy="573249"/>
          </a:xfrm>
        </p:grpSpPr>
        <p:sp>
          <p:nvSpPr>
            <p:cNvPr id="20" name="Rectangle 19">
              <a:extLst>
                <a:ext uri="{FF2B5EF4-FFF2-40B4-BE49-F238E27FC236}">
                  <a16:creationId xmlns:a16="http://schemas.microsoft.com/office/drawing/2014/main" id="{26952040-D216-4787-BDAD-3A71222F29FF}"/>
                </a:ext>
              </a:extLst>
            </p:cNvPr>
            <p:cNvSpPr/>
            <p:nvPr/>
          </p:nvSpPr>
          <p:spPr>
            <a:xfrm>
              <a:off x="3575995" y="1210729"/>
              <a:ext cx="849665" cy="5501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1219140" fontAlgn="base">
                <a:spcAft>
                  <a:spcPts val="1067"/>
                </a:spcAft>
                <a:defRPr/>
              </a:pPr>
              <a:r>
                <a:rPr lang="en-US" sz="4000" b="1">
                  <a:solidFill>
                    <a:srgbClr val="F2AF00"/>
                  </a:solidFill>
                  <a:latin typeface="Arial"/>
                </a:rPr>
                <a:t>63</a:t>
              </a:r>
              <a:r>
                <a:rPr lang="en-US" sz="4000" b="1" baseline="30000">
                  <a:solidFill>
                    <a:srgbClr val="F2AF00"/>
                  </a:solidFill>
                  <a:latin typeface="Arial"/>
                </a:rPr>
                <a:t>%</a:t>
              </a:r>
              <a:endParaRPr lang="en-US" sz="4000">
                <a:solidFill>
                  <a:srgbClr val="FFFFFF"/>
                </a:solidFill>
                <a:latin typeface="Arial"/>
              </a:endParaRPr>
            </a:p>
          </p:txBody>
        </p:sp>
        <p:sp>
          <p:nvSpPr>
            <p:cNvPr id="23" name="TextBox 22">
              <a:extLst>
                <a:ext uri="{FF2B5EF4-FFF2-40B4-BE49-F238E27FC236}">
                  <a16:creationId xmlns:a16="http://schemas.microsoft.com/office/drawing/2014/main" id="{CF371131-8CBC-43A7-B987-C44D341825A7}"/>
                </a:ext>
              </a:extLst>
            </p:cNvPr>
            <p:cNvSpPr txBox="1"/>
            <p:nvPr/>
          </p:nvSpPr>
          <p:spPr>
            <a:xfrm>
              <a:off x="4440026" y="1187634"/>
              <a:ext cx="4639470" cy="553998"/>
            </a:xfrm>
            <a:prstGeom prst="rect">
              <a:avLst/>
            </a:prstGeom>
            <a:noFill/>
          </p:spPr>
          <p:txBody>
            <a:bodyPr wrap="square" lIns="0" tIns="0" rIns="0" bIns="0" rtlCol="0">
              <a:spAutoFit/>
            </a:bodyPr>
            <a:lstStyle/>
            <a:p>
              <a:pPr defTabSz="914377">
                <a:defRPr/>
              </a:pPr>
              <a:r>
                <a:rPr lang="en-US" sz="2400">
                  <a:solidFill>
                    <a:srgbClr val="FFFFFF"/>
                  </a:solidFill>
                  <a:latin typeface="Arial"/>
                </a:rPr>
                <a:t>of companies have already experienced data compromise due to an exploited vulnerability</a:t>
              </a:r>
              <a:r>
                <a:rPr lang="en-US" sz="2400" baseline="30000">
                  <a:solidFill>
                    <a:srgbClr val="FFFFFF"/>
                  </a:solidFill>
                  <a:latin typeface="Arial"/>
                </a:rPr>
                <a:t>2</a:t>
              </a:r>
              <a:endParaRPr lang="en-US" sz="2400">
                <a:solidFill>
                  <a:srgbClr val="444444"/>
                </a:solidFill>
                <a:latin typeface="Arial"/>
              </a:endParaRPr>
            </a:p>
          </p:txBody>
        </p:sp>
      </p:grpSp>
    </p:spTree>
    <p:extLst>
      <p:ext uri="{BB962C8B-B14F-4D97-AF65-F5344CB8AC3E}">
        <p14:creationId xmlns:p14="http://schemas.microsoft.com/office/powerpoint/2010/main" val="187684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3BB5-4175-4C00-802C-49AB01FCBDD7}"/>
              </a:ext>
            </a:extLst>
          </p:cNvPr>
          <p:cNvSpPr>
            <a:spLocks noGrp="1"/>
          </p:cNvSpPr>
          <p:nvPr>
            <p:ph type="title"/>
          </p:nvPr>
        </p:nvSpPr>
        <p:spPr>
          <a:xfrm>
            <a:off x="381000" y="304801"/>
            <a:ext cx="11430000" cy="517001"/>
          </a:xfrm>
        </p:spPr>
        <p:txBody>
          <a:bodyPr/>
          <a:lstStyle/>
          <a:p>
            <a:r>
              <a:rPr lang="en-US"/>
              <a:t>What does XDR do?</a:t>
            </a:r>
            <a:endParaRPr lang="en-US" sz="1867">
              <a:solidFill>
                <a:schemeClr val="bg2"/>
              </a:solidFill>
            </a:endParaRPr>
          </a:p>
        </p:txBody>
      </p:sp>
      <p:sp>
        <p:nvSpPr>
          <p:cNvPr id="13" name="TextBox 12">
            <a:extLst>
              <a:ext uri="{FF2B5EF4-FFF2-40B4-BE49-F238E27FC236}">
                <a16:creationId xmlns:a16="http://schemas.microsoft.com/office/drawing/2014/main" id="{CA1A59D5-E2EB-40A2-9F21-1BC557BA6E6A}"/>
              </a:ext>
            </a:extLst>
          </p:cNvPr>
          <p:cNvSpPr txBox="1"/>
          <p:nvPr/>
        </p:nvSpPr>
        <p:spPr>
          <a:xfrm>
            <a:off x="492938" y="1981647"/>
            <a:ext cx="11206125" cy="4144276"/>
          </a:xfrm>
          <a:prstGeom prst="rect">
            <a:avLst/>
          </a:prstGeom>
          <a:noFill/>
        </p:spPr>
        <p:txBody>
          <a:bodyPr wrap="square" lIns="0" tIns="0" rIns="0" bIns="0" rtlCol="0">
            <a:spAutoFit/>
          </a:bodyPr>
          <a:lstStyle/>
          <a:p>
            <a:pPr marL="231642" indent="-231642" defTabSz="914377">
              <a:spcBef>
                <a:spcPts val="2400"/>
              </a:spcBef>
              <a:buFont typeface="Arial" panose="020B0604020202020204" pitchFamily="34" charset="0"/>
              <a:buChar char="•"/>
              <a:defRPr/>
            </a:pPr>
            <a:r>
              <a:rPr lang="en-US" sz="2133" b="1">
                <a:solidFill>
                  <a:srgbClr val="FFFFFF"/>
                </a:solidFill>
                <a:latin typeface="Arial"/>
              </a:rPr>
              <a:t>Correlates</a:t>
            </a:r>
            <a:r>
              <a:rPr lang="en-US" sz="2133">
                <a:solidFill>
                  <a:srgbClr val="FFFFFF"/>
                </a:solidFill>
                <a:latin typeface="Arial"/>
              </a:rPr>
              <a:t> security-relevant data from endpoint, network, cloud, and business systems</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Detects</a:t>
            </a:r>
            <a:r>
              <a:rPr lang="en-US" sz="2133">
                <a:solidFill>
                  <a:srgbClr val="FFFFFF"/>
                </a:solidFill>
                <a:latin typeface="Arial"/>
              </a:rPr>
              <a:t> both known and unknown threats</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Enriches</a:t>
            </a:r>
            <a:r>
              <a:rPr lang="en-US" sz="2133">
                <a:solidFill>
                  <a:srgbClr val="FFFFFF"/>
                </a:solidFill>
                <a:latin typeface="Arial"/>
              </a:rPr>
              <a:t> data with relevant user and asset context to speed sense-making</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Maps</a:t>
            </a:r>
            <a:r>
              <a:rPr lang="en-US" sz="2133">
                <a:solidFill>
                  <a:srgbClr val="FFFFFF"/>
                </a:solidFill>
                <a:latin typeface="Arial"/>
              </a:rPr>
              <a:t> security alerts to MITRE ATT&amp;CK framework</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Supports</a:t>
            </a:r>
            <a:r>
              <a:rPr lang="en-US" sz="2133">
                <a:solidFill>
                  <a:srgbClr val="FFFFFF"/>
                </a:solidFill>
                <a:latin typeface="Arial"/>
              </a:rPr>
              <a:t> collaborative investigations</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Automates</a:t>
            </a:r>
            <a:r>
              <a:rPr lang="en-US" sz="2133">
                <a:solidFill>
                  <a:srgbClr val="FFFFFF"/>
                </a:solidFill>
                <a:latin typeface="Arial"/>
              </a:rPr>
              <a:t> containment and prevention actions</a:t>
            </a:r>
          </a:p>
          <a:p>
            <a:pPr marL="231642" indent="-231642" defTabSz="914377">
              <a:spcBef>
                <a:spcPts val="2400"/>
              </a:spcBef>
              <a:buFont typeface="Arial" panose="020B0604020202020204" pitchFamily="34" charset="0"/>
              <a:buChar char="•"/>
              <a:defRPr/>
            </a:pPr>
            <a:r>
              <a:rPr lang="en-US" sz="2133" b="1">
                <a:solidFill>
                  <a:srgbClr val="FFFFFF"/>
                </a:solidFill>
                <a:latin typeface="Arial"/>
              </a:rPr>
              <a:t>Includes</a:t>
            </a:r>
            <a:r>
              <a:rPr lang="en-US" sz="2133">
                <a:solidFill>
                  <a:srgbClr val="FFFFFF"/>
                </a:solidFill>
                <a:latin typeface="Arial"/>
              </a:rPr>
              <a:t> Secureworks’ market-leading threat intelligence and endpoint agent</a:t>
            </a:r>
          </a:p>
        </p:txBody>
      </p:sp>
      <p:pic>
        <p:nvPicPr>
          <p:cNvPr id="4" name="Picture 3">
            <a:extLst>
              <a:ext uri="{FF2B5EF4-FFF2-40B4-BE49-F238E27FC236}">
                <a16:creationId xmlns:a16="http://schemas.microsoft.com/office/drawing/2014/main" id="{B61FF334-0ADA-4FE6-9392-63F0320CF0E6}"/>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4FD700C4-C313-4A88-B1F4-B7512CF855E5}"/>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264373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3BB5-4175-4C00-802C-49AB01FCBDD7}"/>
              </a:ext>
            </a:extLst>
          </p:cNvPr>
          <p:cNvSpPr>
            <a:spLocks noGrp="1"/>
          </p:cNvSpPr>
          <p:nvPr>
            <p:ph type="title"/>
          </p:nvPr>
        </p:nvSpPr>
        <p:spPr>
          <a:xfrm>
            <a:off x="381000" y="304801"/>
            <a:ext cx="11430000" cy="517001"/>
          </a:xfrm>
        </p:spPr>
        <p:txBody>
          <a:bodyPr/>
          <a:lstStyle/>
          <a:p>
            <a:r>
              <a:rPr lang="en-US"/>
              <a:t>XDR data source integrations</a:t>
            </a:r>
            <a:endParaRPr lang="en-US" sz="1867">
              <a:solidFill>
                <a:schemeClr val="bg2"/>
              </a:solidFill>
            </a:endParaRPr>
          </a:p>
        </p:txBody>
      </p:sp>
      <p:sp>
        <p:nvSpPr>
          <p:cNvPr id="13" name="TextBox 12">
            <a:extLst>
              <a:ext uri="{FF2B5EF4-FFF2-40B4-BE49-F238E27FC236}">
                <a16:creationId xmlns:a16="http://schemas.microsoft.com/office/drawing/2014/main" id="{CA1A59D5-E2EB-40A2-9F21-1BC557BA6E6A}"/>
              </a:ext>
            </a:extLst>
          </p:cNvPr>
          <p:cNvSpPr txBox="1"/>
          <p:nvPr/>
        </p:nvSpPr>
        <p:spPr>
          <a:xfrm>
            <a:off x="5845941" y="2307558"/>
            <a:ext cx="3394568" cy="3304174"/>
          </a:xfrm>
          <a:prstGeom prst="rect">
            <a:avLst/>
          </a:prstGeom>
          <a:noFill/>
        </p:spPr>
        <p:txBody>
          <a:bodyPr wrap="square" lIns="0" tIns="0" rIns="0" bIns="0" rtlCol="0">
            <a:spAutoFit/>
          </a:bodyPr>
          <a:lstStyle/>
          <a:p>
            <a:pPr marL="285744" indent="-285744" defTabSz="914377">
              <a:spcAft>
                <a:spcPts val="800"/>
              </a:spcAft>
              <a:buFont typeface="Arial" panose="020B0604020202020204" pitchFamily="34" charset="0"/>
              <a:buChar char="•"/>
              <a:defRPr/>
            </a:pPr>
            <a:r>
              <a:rPr lang="en-US" sz="1467">
                <a:solidFill>
                  <a:srgbClr val="FFFFFF"/>
                </a:solidFill>
                <a:latin typeface="Arial"/>
              </a:rPr>
              <a:t>Red Cloak Endpoint Agent</a:t>
            </a:r>
            <a:r>
              <a:rPr lang="en-US" sz="1467" baseline="30000">
                <a:solidFill>
                  <a:srgbClr val="FFFFFF"/>
                </a:solidFill>
                <a:effectLst>
                  <a:outerShdw blurRad="38100" dist="38100" dir="2700000" algn="tl">
                    <a:srgbClr val="000000">
                      <a:alpha val="43137"/>
                    </a:srgbClr>
                  </a:outerShdw>
                </a:effectLst>
                <a:latin typeface="Arial"/>
              </a:rPr>
              <a:t>1, 2</a:t>
            </a:r>
            <a:endParaRPr lang="en-US" sz="1467">
              <a:solidFill>
                <a:srgbClr val="FFFFFF"/>
              </a:solidFill>
              <a:effectLst>
                <a:outerShdw blurRad="38100" dist="38100" dir="2700000" algn="tl">
                  <a:srgbClr val="000000">
                    <a:alpha val="43137"/>
                  </a:srgbClr>
                </a:outerShdw>
              </a:effectLst>
              <a:latin typeface="Arial"/>
            </a:endParaRPr>
          </a:p>
          <a:p>
            <a:pPr marL="285744" indent="-285744" defTabSz="914377">
              <a:spcAft>
                <a:spcPts val="800"/>
              </a:spcAft>
              <a:buFont typeface="Arial" panose="020B0604020202020204" pitchFamily="34" charset="0"/>
              <a:buChar char="•"/>
              <a:defRPr/>
            </a:pPr>
            <a:r>
              <a:rPr lang="en-US" sz="1467">
                <a:solidFill>
                  <a:srgbClr val="FFFFFF"/>
                </a:solidFill>
                <a:latin typeface="Arial"/>
              </a:rPr>
              <a:t>CrowdStrike Falcon Insight</a:t>
            </a:r>
            <a:r>
              <a:rPr lang="en-US" sz="1467" baseline="30000">
                <a:solidFill>
                  <a:srgbClr val="FFFFFF"/>
                </a:solidFill>
                <a:effectLst>
                  <a:outerShdw blurRad="38100" dist="38100" dir="2700000" algn="tl">
                    <a:srgbClr val="000000">
                      <a:alpha val="43137"/>
                    </a:srgbClr>
                  </a:outerShdw>
                </a:effectLst>
                <a:latin typeface="Arial"/>
              </a:rPr>
              <a:t>1</a:t>
            </a:r>
          </a:p>
          <a:p>
            <a:pPr marL="285744" indent="-285744" defTabSz="914377">
              <a:spcAft>
                <a:spcPts val="800"/>
              </a:spcAft>
              <a:buFont typeface="Arial" panose="020B0604020202020204" pitchFamily="34" charset="0"/>
              <a:buChar char="•"/>
              <a:defRPr/>
            </a:pPr>
            <a:r>
              <a:rPr lang="en-US" sz="1467">
                <a:solidFill>
                  <a:srgbClr val="FFFFFF"/>
                </a:solidFill>
                <a:latin typeface="Arial"/>
              </a:rPr>
              <a:t>VMware Carbon Black Cloud Endpoint Standard</a:t>
            </a:r>
            <a:r>
              <a:rPr lang="en-US" sz="1467" baseline="30000">
                <a:solidFill>
                  <a:srgbClr val="FFFFFF"/>
                </a:solidFill>
                <a:effectLst>
                  <a:outerShdw blurRad="38100" dist="38100" dir="2700000" algn="tl">
                    <a:srgbClr val="000000">
                      <a:alpha val="43137"/>
                    </a:srgbClr>
                  </a:outerShdw>
                </a:effectLst>
                <a:latin typeface="Arial"/>
              </a:rPr>
              <a:t>1</a:t>
            </a:r>
            <a:r>
              <a:rPr lang="en-US" sz="1467">
                <a:solidFill>
                  <a:srgbClr val="FFFFFF"/>
                </a:solidFill>
                <a:effectLst>
                  <a:outerShdw blurRad="38100" dist="38100" dir="2700000" algn="tl">
                    <a:srgbClr val="000000">
                      <a:alpha val="43137"/>
                    </a:srgbClr>
                  </a:outerShdw>
                </a:effectLst>
                <a:latin typeface="Arial"/>
              </a:rPr>
              <a:t> </a:t>
            </a:r>
          </a:p>
          <a:p>
            <a:pPr marL="285744" indent="-285744" defTabSz="914377">
              <a:spcAft>
                <a:spcPts val="800"/>
              </a:spcAft>
              <a:buFont typeface="Arial" panose="020B0604020202020204" pitchFamily="34" charset="0"/>
              <a:buChar char="•"/>
              <a:defRPr/>
            </a:pPr>
            <a:r>
              <a:rPr lang="en-US" sz="1467">
                <a:solidFill>
                  <a:srgbClr val="FFFFFF"/>
                </a:solidFill>
                <a:latin typeface="Arial"/>
              </a:rPr>
              <a:t>VMware Carbon Black Cloud Enterprise EDR </a:t>
            </a:r>
          </a:p>
          <a:p>
            <a:pPr marL="285744" indent="-285744" defTabSz="914377">
              <a:spcAft>
                <a:spcPts val="800"/>
              </a:spcAft>
              <a:buFont typeface="Arial" panose="020B0604020202020204" pitchFamily="34" charset="0"/>
              <a:buChar char="•"/>
              <a:defRPr/>
            </a:pPr>
            <a:r>
              <a:rPr lang="en-US" sz="1467">
                <a:solidFill>
                  <a:srgbClr val="FFFFFF"/>
                </a:solidFill>
                <a:latin typeface="Arial"/>
              </a:rPr>
              <a:t>VMware Carbon Black Hosted EDR</a:t>
            </a:r>
          </a:p>
          <a:p>
            <a:pPr marL="285744" indent="-285744" defTabSz="914377">
              <a:spcAft>
                <a:spcPts val="800"/>
              </a:spcAft>
              <a:buFont typeface="Arial" panose="020B0604020202020204" pitchFamily="34" charset="0"/>
              <a:buChar char="•"/>
              <a:defRPr/>
            </a:pPr>
            <a:r>
              <a:rPr lang="en-US" sz="1467">
                <a:solidFill>
                  <a:srgbClr val="FFFFFF"/>
                </a:solidFill>
                <a:latin typeface="Arial"/>
              </a:rPr>
              <a:t>Microsoft Windows Event Logs</a:t>
            </a:r>
          </a:p>
          <a:p>
            <a:pPr marL="285744" indent="-285744" defTabSz="914377">
              <a:spcAft>
                <a:spcPts val="800"/>
              </a:spcAft>
              <a:buFont typeface="Arial" panose="020B0604020202020204" pitchFamily="34" charset="0"/>
              <a:buChar char="•"/>
              <a:defRPr/>
            </a:pPr>
            <a:r>
              <a:rPr lang="en-US" sz="1467">
                <a:solidFill>
                  <a:srgbClr val="FFFFFF"/>
                </a:solidFill>
                <a:latin typeface="Arial"/>
              </a:rPr>
              <a:t>Microsoft DNS</a:t>
            </a:r>
          </a:p>
          <a:p>
            <a:pPr marL="285744" indent="-285744" defTabSz="914377">
              <a:spcAft>
                <a:spcPts val="800"/>
              </a:spcAft>
              <a:buFont typeface="Arial" panose="020B0604020202020204" pitchFamily="34" charset="0"/>
              <a:buChar char="•"/>
              <a:defRPr/>
            </a:pPr>
            <a:r>
              <a:rPr lang="en-US" sz="1467">
                <a:solidFill>
                  <a:srgbClr val="FFFFFF"/>
                </a:solidFill>
                <a:latin typeface="Arial"/>
              </a:rPr>
              <a:t>Microsoft Defender for Endpoint</a:t>
            </a:r>
            <a:r>
              <a:rPr lang="en-US" sz="1467" baseline="30000">
                <a:solidFill>
                  <a:srgbClr val="FFFFFF"/>
                </a:solidFill>
                <a:effectLst>
                  <a:outerShdw blurRad="38100" dist="38100" dir="2700000" algn="tl">
                    <a:srgbClr val="000000">
                      <a:alpha val="43137"/>
                    </a:srgbClr>
                  </a:outerShdw>
                </a:effectLst>
                <a:latin typeface="Arial"/>
              </a:rPr>
              <a:t>3</a:t>
            </a:r>
            <a:r>
              <a:rPr lang="en-US" sz="1467">
                <a:solidFill>
                  <a:srgbClr val="FFFFFF"/>
                </a:solidFill>
                <a:latin typeface="Arial"/>
              </a:rPr>
              <a:t> </a:t>
            </a:r>
          </a:p>
          <a:p>
            <a:pPr marL="285744" indent="-285744" defTabSz="914377">
              <a:spcAft>
                <a:spcPts val="800"/>
              </a:spcAft>
              <a:buFont typeface="Arial" panose="020B0604020202020204" pitchFamily="34" charset="0"/>
              <a:buChar char="•"/>
              <a:defRPr/>
            </a:pPr>
            <a:r>
              <a:rPr lang="en-US" sz="1467">
                <a:solidFill>
                  <a:srgbClr val="FFFFFF"/>
                </a:solidFill>
                <a:latin typeface="Arial"/>
              </a:rPr>
              <a:t>Linux Servers</a:t>
            </a:r>
          </a:p>
        </p:txBody>
      </p:sp>
      <p:sp>
        <p:nvSpPr>
          <p:cNvPr id="5" name="TextBox 4">
            <a:extLst>
              <a:ext uri="{FF2B5EF4-FFF2-40B4-BE49-F238E27FC236}">
                <a16:creationId xmlns:a16="http://schemas.microsoft.com/office/drawing/2014/main" id="{C2F40AA3-4BC6-4E91-B4D4-3A1A6F515E4B}"/>
              </a:ext>
            </a:extLst>
          </p:cNvPr>
          <p:cNvSpPr txBox="1"/>
          <p:nvPr/>
        </p:nvSpPr>
        <p:spPr>
          <a:xfrm>
            <a:off x="9724433" y="2307557"/>
            <a:ext cx="2203987" cy="1539204"/>
          </a:xfrm>
          <a:prstGeom prst="rect">
            <a:avLst/>
          </a:prstGeom>
          <a:noFill/>
        </p:spPr>
        <p:txBody>
          <a:bodyPr wrap="square" lIns="0" tIns="0" rIns="0" bIns="0" rtlCol="0">
            <a:spAutoFit/>
          </a:bodyPr>
          <a:lstStyle/>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Microsoft Office 365</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Microsoft Azure AD</a:t>
            </a:r>
            <a:r>
              <a:rPr lang="en-US" sz="1467" baseline="30000">
                <a:solidFill>
                  <a:srgbClr val="FFFFFF"/>
                </a:solidFill>
                <a:effectLst>
                  <a:outerShdw blurRad="38100" dist="38100" dir="2700000" algn="tl">
                    <a:srgbClr val="000000">
                      <a:alpha val="43137"/>
                    </a:srgbClr>
                  </a:outerShdw>
                </a:effectLst>
                <a:latin typeface="Arial"/>
              </a:rPr>
              <a:t>2</a:t>
            </a:r>
            <a:endParaRPr lang="en-US" sz="1467">
              <a:solidFill>
                <a:srgbClr val="FFFFFF"/>
              </a:solidFill>
              <a:effectLst>
                <a:outerShdw blurRad="38100" dist="38100" dir="2700000" algn="tl">
                  <a:srgbClr val="000000">
                    <a:alpha val="43137"/>
                  </a:srgbClr>
                </a:outerShdw>
              </a:effectLst>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Microsoft Azure </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AWS </a:t>
            </a:r>
            <a:r>
              <a:rPr lang="en-US" sz="1467" err="1">
                <a:solidFill>
                  <a:srgbClr val="FFFFFF"/>
                </a:solidFill>
                <a:latin typeface="Arial"/>
              </a:rPr>
              <a:t>GuardDuty</a:t>
            </a:r>
            <a:endParaRPr lang="en-US" sz="1467">
              <a:solidFill>
                <a:srgbClr val="FFFFFF"/>
              </a:solidFill>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AWS CloudTrail</a:t>
            </a:r>
          </a:p>
        </p:txBody>
      </p:sp>
      <p:grpSp>
        <p:nvGrpSpPr>
          <p:cNvPr id="6" name="Group 5">
            <a:extLst>
              <a:ext uri="{FF2B5EF4-FFF2-40B4-BE49-F238E27FC236}">
                <a16:creationId xmlns:a16="http://schemas.microsoft.com/office/drawing/2014/main" id="{3BCBD564-5BC7-49ED-971D-587E3DD95319}"/>
              </a:ext>
            </a:extLst>
          </p:cNvPr>
          <p:cNvGrpSpPr/>
          <p:nvPr/>
        </p:nvGrpSpPr>
        <p:grpSpPr>
          <a:xfrm>
            <a:off x="234500" y="2307558"/>
            <a:ext cx="5000517" cy="3632533"/>
            <a:chOff x="175875" y="1470619"/>
            <a:chExt cx="3750388" cy="2724400"/>
          </a:xfrm>
        </p:grpSpPr>
        <p:sp>
          <p:nvSpPr>
            <p:cNvPr id="4" name="TextBox 3">
              <a:extLst>
                <a:ext uri="{FF2B5EF4-FFF2-40B4-BE49-F238E27FC236}">
                  <a16:creationId xmlns:a16="http://schemas.microsoft.com/office/drawing/2014/main" id="{96B27CD1-257E-4EF9-B2A7-899BBF408C28}"/>
                </a:ext>
              </a:extLst>
            </p:cNvPr>
            <p:cNvSpPr txBox="1"/>
            <p:nvPr/>
          </p:nvSpPr>
          <p:spPr>
            <a:xfrm>
              <a:off x="175875" y="1470619"/>
              <a:ext cx="1787596" cy="2647456"/>
            </a:xfrm>
            <a:prstGeom prst="rect">
              <a:avLst/>
            </a:prstGeom>
            <a:noFill/>
          </p:spPr>
          <p:txBody>
            <a:bodyPr wrap="square" lIns="0" tIns="0" rIns="0" bIns="0" rtlCol="0">
              <a:spAutoFit/>
            </a:bodyPr>
            <a:lstStyle/>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Secureworks iSensor</a:t>
              </a:r>
              <a:r>
                <a:rPr lang="en-US" sz="1467" baseline="30000">
                  <a:solidFill>
                    <a:srgbClr val="FFFFFF"/>
                  </a:solidFill>
                  <a:effectLst>
                    <a:outerShdw blurRad="38100" dist="38100" dir="2700000" algn="tl">
                      <a:srgbClr val="000000">
                        <a:alpha val="43137"/>
                      </a:srgbClr>
                    </a:outerShdw>
                  </a:effectLst>
                  <a:latin typeface="Arial"/>
                </a:rPr>
                <a:t>2</a:t>
              </a:r>
              <a:endParaRPr lang="en-US" sz="1467">
                <a:solidFill>
                  <a:srgbClr val="FFFFFF"/>
                </a:solidFill>
                <a:effectLst>
                  <a:outerShdw blurRad="38100" dist="38100" dir="2700000" algn="tl">
                    <a:srgbClr val="000000">
                      <a:alpha val="43137"/>
                    </a:srgbClr>
                  </a:outerShdw>
                </a:effectLst>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Aruba ClearPass</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Barracuda NGFW and WAF</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Check Point</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Cisco ASA, FTD, Meraki, </a:t>
              </a:r>
              <a:r>
                <a:rPr lang="en-US" sz="1467" err="1">
                  <a:solidFill>
                    <a:srgbClr val="FFFFFF"/>
                  </a:solidFill>
                  <a:latin typeface="Arial"/>
                </a:rPr>
                <a:t>Ironport</a:t>
              </a:r>
              <a:r>
                <a:rPr lang="en-US" sz="1467">
                  <a:solidFill>
                    <a:srgbClr val="FFFFFF"/>
                  </a:solidFill>
                  <a:latin typeface="Arial"/>
                </a:rPr>
                <a:t>, IOS, NX-OS</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Citrix ADC</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F5 LTM and ASM WAF</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Fortinet </a:t>
              </a:r>
              <a:r>
                <a:rPr lang="en-US" sz="1467" err="1">
                  <a:solidFill>
                    <a:srgbClr val="FFFFFF"/>
                  </a:solidFill>
                  <a:latin typeface="Arial"/>
                </a:rPr>
                <a:t>Fortigate</a:t>
              </a:r>
              <a:r>
                <a:rPr lang="en-US" sz="1467">
                  <a:solidFill>
                    <a:srgbClr val="FFFFFF"/>
                  </a:solidFill>
                  <a:latin typeface="Arial"/>
                </a:rPr>
                <a:t> and </a:t>
              </a:r>
              <a:r>
                <a:rPr lang="en-US" sz="1467" err="1">
                  <a:solidFill>
                    <a:srgbClr val="FFFFFF"/>
                  </a:solidFill>
                  <a:latin typeface="Arial"/>
                </a:rPr>
                <a:t>FortiWeb</a:t>
              </a:r>
              <a:endParaRPr lang="en-US" sz="1467">
                <a:solidFill>
                  <a:srgbClr val="FFFFFF"/>
                </a:solidFill>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Imperva WAF</a:t>
              </a:r>
            </a:p>
          </p:txBody>
        </p:sp>
        <p:sp>
          <p:nvSpPr>
            <p:cNvPr id="9" name="TextBox 8">
              <a:extLst>
                <a:ext uri="{FF2B5EF4-FFF2-40B4-BE49-F238E27FC236}">
                  <a16:creationId xmlns:a16="http://schemas.microsoft.com/office/drawing/2014/main" id="{3EA79CE7-819A-4565-9AB9-BC765E79AE60}"/>
                </a:ext>
              </a:extLst>
            </p:cNvPr>
            <p:cNvSpPr txBox="1"/>
            <p:nvPr/>
          </p:nvSpPr>
          <p:spPr>
            <a:xfrm>
              <a:off x="2138666" y="1470619"/>
              <a:ext cx="1787597" cy="2724400"/>
            </a:xfrm>
            <a:prstGeom prst="rect">
              <a:avLst/>
            </a:prstGeom>
            <a:noFill/>
          </p:spPr>
          <p:txBody>
            <a:bodyPr wrap="square" lIns="0" tIns="0" rIns="0" bIns="0" rtlCol="0">
              <a:spAutoFit/>
            </a:bodyPr>
            <a:lstStyle/>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Infoblox</a:t>
              </a:r>
              <a:endParaRPr lang="en-US" sz="1333">
                <a:solidFill>
                  <a:srgbClr val="FFFFFF"/>
                </a:solidFill>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Juniper Pulse Secure and SRX</a:t>
              </a:r>
            </a:p>
            <a:p>
              <a:pPr marL="285744" indent="-285744" defTabSz="914377">
                <a:spcAft>
                  <a:spcPts val="800"/>
                </a:spcAft>
                <a:buClr>
                  <a:srgbClr val="FFFFFF"/>
                </a:buClr>
                <a:buFont typeface="Arial" panose="020B0604020202020204" pitchFamily="34" charset="0"/>
                <a:buChar char="•"/>
                <a:defRPr/>
              </a:pPr>
              <a:r>
                <a:rPr lang="en-US" sz="1467" err="1">
                  <a:solidFill>
                    <a:srgbClr val="FFFFFF"/>
                  </a:solidFill>
                  <a:latin typeface="Arial"/>
                </a:rPr>
                <a:t>Lastline</a:t>
              </a:r>
              <a:endParaRPr lang="en-US" sz="1467">
                <a:solidFill>
                  <a:srgbClr val="FFFFFF"/>
                </a:solidFill>
                <a:latin typeface="Arial"/>
              </a:endParaRP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McAfee Web Gateway</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Palo Alto Firewall</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SonicWall Firewall</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Suricata</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Symantec </a:t>
              </a:r>
              <a:r>
                <a:rPr lang="en-US" sz="1467" err="1">
                  <a:solidFill>
                    <a:srgbClr val="FFFFFF"/>
                  </a:solidFill>
                  <a:latin typeface="Arial"/>
                </a:rPr>
                <a:t>ProxySG</a:t>
              </a:r>
              <a:r>
                <a:rPr lang="en-US" sz="1467">
                  <a:solidFill>
                    <a:srgbClr val="FFFFFF"/>
                  </a:solidFill>
                  <a:latin typeface="Arial"/>
                </a:rPr>
                <a:t> (Blue Coat)</a:t>
              </a:r>
            </a:p>
            <a:p>
              <a:pPr marL="285744" indent="-285744" defTabSz="914377">
                <a:spcAft>
                  <a:spcPts val="800"/>
                </a:spcAft>
                <a:buClr>
                  <a:srgbClr val="FFFFFF"/>
                </a:buClr>
                <a:buFont typeface="Arial" panose="020B0604020202020204" pitchFamily="34" charset="0"/>
                <a:buChar char="•"/>
                <a:defRPr/>
              </a:pPr>
              <a:r>
                <a:rPr lang="en-US" sz="1467">
                  <a:solidFill>
                    <a:srgbClr val="FFFFFF"/>
                  </a:solidFill>
                  <a:latin typeface="Arial"/>
                </a:rPr>
                <a:t>WatchGuard Firewall</a:t>
              </a:r>
            </a:p>
            <a:p>
              <a:pPr marL="285744" indent="-285744" defTabSz="914377">
                <a:spcAft>
                  <a:spcPts val="800"/>
                </a:spcAft>
                <a:buClr>
                  <a:srgbClr val="FFFFFF"/>
                </a:buClr>
                <a:buFont typeface="Arial" panose="020B0604020202020204" pitchFamily="34" charset="0"/>
                <a:buChar char="•"/>
                <a:defRPr/>
              </a:pPr>
              <a:r>
                <a:rPr lang="en-US" sz="1467" err="1">
                  <a:solidFill>
                    <a:srgbClr val="FFFFFF"/>
                  </a:solidFill>
                  <a:latin typeface="Arial"/>
                </a:rPr>
                <a:t>zScaler</a:t>
              </a:r>
              <a:r>
                <a:rPr lang="en-US" sz="1467">
                  <a:solidFill>
                    <a:srgbClr val="FFFFFF"/>
                  </a:solidFill>
                  <a:latin typeface="Arial"/>
                </a:rPr>
                <a:t> Firewall</a:t>
              </a:r>
            </a:p>
          </p:txBody>
        </p:sp>
      </p:grpSp>
      <p:sp>
        <p:nvSpPr>
          <p:cNvPr id="15" name="TextBox 14">
            <a:extLst>
              <a:ext uri="{FF2B5EF4-FFF2-40B4-BE49-F238E27FC236}">
                <a16:creationId xmlns:a16="http://schemas.microsoft.com/office/drawing/2014/main" id="{324F2E51-A9AB-49B1-8C33-AE4B0BDFAA0D}"/>
              </a:ext>
            </a:extLst>
          </p:cNvPr>
          <p:cNvSpPr txBox="1"/>
          <p:nvPr/>
        </p:nvSpPr>
        <p:spPr>
          <a:xfrm>
            <a:off x="5727295" y="5774229"/>
            <a:ext cx="5409512" cy="584775"/>
          </a:xfrm>
          <a:prstGeom prst="rect">
            <a:avLst/>
          </a:prstGeom>
          <a:noFill/>
        </p:spPr>
        <p:txBody>
          <a:bodyPr wrap="square" rtlCol="0">
            <a:spAutoFit/>
          </a:bodyPr>
          <a:lstStyle/>
          <a:p>
            <a:pPr defTabSz="914377">
              <a:defRPr/>
            </a:pPr>
            <a:r>
              <a:rPr lang="en-US" sz="8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800">
                <a:solidFill>
                  <a:srgbClr val="FFFFFF"/>
                </a:solidFill>
                <a:latin typeface="Arial" panose="020B0604020202020204" pitchFamily="34" charset="0"/>
                <a:cs typeface="Arial" panose="020B0604020202020204" pitchFamily="34" charset="0"/>
              </a:rPr>
              <a:t>One EDR technology required for MDR Service, CrowdStrike Falcon Insight (TDR/MDR)</a:t>
            </a:r>
          </a:p>
          <a:p>
            <a:pPr defTabSz="914377">
              <a:defRPr/>
            </a:pPr>
            <a:r>
              <a:rPr lang="en-US" sz="8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800" b="1" baseline="3000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a:solidFill>
                  <a:srgbClr val="FFFFFF"/>
                </a:solidFill>
                <a:latin typeface="Arial" panose="020B0604020202020204" pitchFamily="34" charset="0"/>
                <a:cs typeface="Arial" panose="020B0604020202020204" pitchFamily="34" charset="0"/>
              </a:rPr>
              <a:t>Response actions available</a:t>
            </a:r>
          </a:p>
          <a:p>
            <a:pPr defTabSz="914377">
              <a:defRPr/>
            </a:pPr>
            <a:r>
              <a:rPr lang="en-US" sz="800" b="1">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800">
                <a:solidFill>
                  <a:srgbClr val="FFFFFF"/>
                </a:solidFill>
                <a:latin typeface="Arial" panose="020B0604020202020204" pitchFamily="34" charset="0"/>
                <a:cs typeface="Arial" panose="020B0604020202020204" pitchFamily="34" charset="0"/>
              </a:rPr>
              <a:t>  Microsoft Defender for Endpoint (TDR only) – previously </a:t>
            </a:r>
            <a:r>
              <a:rPr lang="en-US" sz="800" b="1">
                <a:solidFill>
                  <a:srgbClr val="FFFFFF"/>
                </a:solidFill>
                <a:latin typeface="Arial" panose="020B0604020202020204" pitchFamily="34" charset="0"/>
                <a:ea typeface="Calibri" panose="020F0502020204030204" pitchFamily="34" charset="0"/>
                <a:cs typeface="Arial" panose="020B0604020202020204" pitchFamily="34" charset="0"/>
              </a:rPr>
              <a:t>Microsoft Defender ATP</a:t>
            </a:r>
            <a:endParaRPr lang="en-US" sz="800">
              <a:solidFill>
                <a:srgbClr val="FFFFFF"/>
              </a:solidFill>
              <a:latin typeface="Arial" panose="020B0604020202020204" pitchFamily="34" charset="0"/>
              <a:cs typeface="Arial" panose="020B0604020202020204" pitchFamily="34" charset="0"/>
            </a:endParaRPr>
          </a:p>
          <a:p>
            <a:pPr marL="171446" indent="-171446" defTabSz="914377">
              <a:buFont typeface="Arial" panose="020B0604020202020204" pitchFamily="34" charset="0"/>
              <a:buChar char="•"/>
              <a:defRPr/>
            </a:pPr>
            <a:r>
              <a:rPr lang="en-US" sz="800">
                <a:solidFill>
                  <a:srgbClr val="FFFFFF"/>
                </a:solidFill>
                <a:latin typeface="Arial" panose="020B0604020202020204" pitchFamily="34" charset="0"/>
                <a:cs typeface="Arial" panose="020B0604020202020204" pitchFamily="34" charset="0"/>
              </a:rPr>
              <a:t>CrowdStrike Falcon Prevent (TDR only)</a:t>
            </a:r>
          </a:p>
        </p:txBody>
      </p:sp>
      <p:grpSp>
        <p:nvGrpSpPr>
          <p:cNvPr id="27" name="Group 26">
            <a:extLst>
              <a:ext uri="{FF2B5EF4-FFF2-40B4-BE49-F238E27FC236}">
                <a16:creationId xmlns:a16="http://schemas.microsoft.com/office/drawing/2014/main" id="{C3958C5B-DEE6-4F16-8BBF-E59F60109DAC}"/>
              </a:ext>
            </a:extLst>
          </p:cNvPr>
          <p:cNvGrpSpPr/>
          <p:nvPr/>
        </p:nvGrpSpPr>
        <p:grpSpPr>
          <a:xfrm>
            <a:off x="2034946" y="924785"/>
            <a:ext cx="1399628" cy="1278116"/>
            <a:chOff x="1475525" y="649198"/>
            <a:chExt cx="1049721" cy="958587"/>
          </a:xfrm>
        </p:grpSpPr>
        <p:sp>
          <p:nvSpPr>
            <p:cNvPr id="17" name="Oval 16">
              <a:extLst>
                <a:ext uri="{FF2B5EF4-FFF2-40B4-BE49-F238E27FC236}">
                  <a16:creationId xmlns:a16="http://schemas.microsoft.com/office/drawing/2014/main" id="{1D758E40-183B-479B-AE21-9C7FE2664B33}"/>
                </a:ext>
              </a:extLst>
            </p:cNvPr>
            <p:cNvSpPr/>
            <p:nvPr/>
          </p:nvSpPr>
          <p:spPr>
            <a:xfrm>
              <a:off x="1475525" y="649198"/>
              <a:ext cx="1049721" cy="958587"/>
            </a:xfrm>
            <a:prstGeom prst="ellipse">
              <a:avLst/>
            </a:prstGeom>
            <a:solidFill>
              <a:schemeClr val="tx2"/>
            </a:solidFill>
            <a:ln w="12700" cmpd="sng">
              <a:solidFill>
                <a:schemeClr val="bg1"/>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18" name="Rectangle 17">
              <a:extLst>
                <a:ext uri="{FF2B5EF4-FFF2-40B4-BE49-F238E27FC236}">
                  <a16:creationId xmlns:a16="http://schemas.microsoft.com/office/drawing/2014/main" id="{E900046E-26AD-413B-82AE-96FAE2ADD7AE}"/>
                </a:ext>
              </a:extLst>
            </p:cNvPr>
            <p:cNvSpPr/>
            <p:nvPr/>
          </p:nvSpPr>
          <p:spPr>
            <a:xfrm>
              <a:off x="1475525" y="957675"/>
              <a:ext cx="1049721" cy="318549"/>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Network</a:t>
              </a:r>
            </a:p>
          </p:txBody>
        </p:sp>
      </p:grpSp>
      <p:grpSp>
        <p:nvGrpSpPr>
          <p:cNvPr id="25" name="Group 24">
            <a:extLst>
              <a:ext uri="{FF2B5EF4-FFF2-40B4-BE49-F238E27FC236}">
                <a16:creationId xmlns:a16="http://schemas.microsoft.com/office/drawing/2014/main" id="{AB92729A-25B0-4761-A1DB-B256C672C1D7}"/>
              </a:ext>
            </a:extLst>
          </p:cNvPr>
          <p:cNvGrpSpPr/>
          <p:nvPr/>
        </p:nvGrpSpPr>
        <p:grpSpPr>
          <a:xfrm>
            <a:off x="6715464" y="924785"/>
            <a:ext cx="1527181" cy="1278116"/>
            <a:chOff x="4912738" y="688963"/>
            <a:chExt cx="1145386" cy="958587"/>
          </a:xfrm>
        </p:grpSpPr>
        <p:sp>
          <p:nvSpPr>
            <p:cNvPr id="21" name="Oval 20">
              <a:extLst>
                <a:ext uri="{FF2B5EF4-FFF2-40B4-BE49-F238E27FC236}">
                  <a16:creationId xmlns:a16="http://schemas.microsoft.com/office/drawing/2014/main" id="{2712B8F8-D8F4-447D-83BB-E9664437577B}"/>
                </a:ext>
              </a:extLst>
            </p:cNvPr>
            <p:cNvSpPr/>
            <p:nvPr/>
          </p:nvSpPr>
          <p:spPr>
            <a:xfrm>
              <a:off x="4960571" y="688963"/>
              <a:ext cx="1049721" cy="958587"/>
            </a:xfrm>
            <a:prstGeom prst="ellipse">
              <a:avLst/>
            </a:prstGeom>
            <a:solidFill>
              <a:schemeClr val="tx2"/>
            </a:solidFill>
            <a:ln w="12700" cmpd="sng">
              <a:solidFill>
                <a:schemeClr val="bg1"/>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22" name="Rectangle 21">
              <a:extLst>
                <a:ext uri="{FF2B5EF4-FFF2-40B4-BE49-F238E27FC236}">
                  <a16:creationId xmlns:a16="http://schemas.microsoft.com/office/drawing/2014/main" id="{8D9167AD-4871-45EB-8ADC-ACF875965C86}"/>
                </a:ext>
              </a:extLst>
            </p:cNvPr>
            <p:cNvSpPr/>
            <p:nvPr/>
          </p:nvSpPr>
          <p:spPr>
            <a:xfrm>
              <a:off x="4912738" y="997440"/>
              <a:ext cx="1145386" cy="318549"/>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Endpoint</a:t>
              </a:r>
            </a:p>
          </p:txBody>
        </p:sp>
      </p:grpSp>
      <p:grpSp>
        <p:nvGrpSpPr>
          <p:cNvPr id="26" name="Group 25">
            <a:extLst>
              <a:ext uri="{FF2B5EF4-FFF2-40B4-BE49-F238E27FC236}">
                <a16:creationId xmlns:a16="http://schemas.microsoft.com/office/drawing/2014/main" id="{8A75D62F-8F43-4C07-9431-454180D7C07C}"/>
              </a:ext>
            </a:extLst>
          </p:cNvPr>
          <p:cNvGrpSpPr/>
          <p:nvPr/>
        </p:nvGrpSpPr>
        <p:grpSpPr>
          <a:xfrm>
            <a:off x="10126614" y="924785"/>
            <a:ext cx="1399628" cy="1278116"/>
            <a:chOff x="7530274" y="688963"/>
            <a:chExt cx="1049721" cy="958587"/>
          </a:xfrm>
        </p:grpSpPr>
        <p:sp>
          <p:nvSpPr>
            <p:cNvPr id="23" name="Oval 22">
              <a:extLst>
                <a:ext uri="{FF2B5EF4-FFF2-40B4-BE49-F238E27FC236}">
                  <a16:creationId xmlns:a16="http://schemas.microsoft.com/office/drawing/2014/main" id="{2A640E42-D2F0-4484-8BEA-D7AFD3972FEB}"/>
                </a:ext>
              </a:extLst>
            </p:cNvPr>
            <p:cNvSpPr/>
            <p:nvPr/>
          </p:nvSpPr>
          <p:spPr>
            <a:xfrm>
              <a:off x="7530274" y="688963"/>
              <a:ext cx="1049721" cy="958587"/>
            </a:xfrm>
            <a:prstGeom prst="ellipse">
              <a:avLst/>
            </a:prstGeom>
            <a:solidFill>
              <a:schemeClr val="tx2"/>
            </a:solidFill>
            <a:ln w="12700" cmpd="sng">
              <a:solidFill>
                <a:schemeClr val="bg1"/>
              </a:solidFill>
            </a:ln>
            <a:effectLst/>
          </p:spPr>
          <p:txBody>
            <a:bodyPr wrap="square" lIns="243840" tIns="182880" rIns="182880" bIns="182880" rtlCol="0" anchor="ctr">
              <a:noAutofit/>
            </a:bodyPr>
            <a:lstStyle/>
            <a:p>
              <a:pPr algn="ctr" defTabSz="914377">
                <a:lnSpc>
                  <a:spcPct val="90000"/>
                </a:lnSpc>
                <a:spcBef>
                  <a:spcPts val="800"/>
                </a:spcBef>
                <a:defRPr/>
              </a:pPr>
              <a:endParaRPr lang="en-US" sz="2667">
                <a:solidFill>
                  <a:srgbClr val="FFFFFF"/>
                </a:solidFill>
                <a:latin typeface="Arial"/>
              </a:endParaRPr>
            </a:p>
          </p:txBody>
        </p:sp>
        <p:sp>
          <p:nvSpPr>
            <p:cNvPr id="24" name="Rectangle 23">
              <a:extLst>
                <a:ext uri="{FF2B5EF4-FFF2-40B4-BE49-F238E27FC236}">
                  <a16:creationId xmlns:a16="http://schemas.microsoft.com/office/drawing/2014/main" id="{3E9C14EE-0788-4AC7-82A8-E8AD80CFC6B5}"/>
                </a:ext>
              </a:extLst>
            </p:cNvPr>
            <p:cNvSpPr/>
            <p:nvPr/>
          </p:nvSpPr>
          <p:spPr>
            <a:xfrm>
              <a:off x="7530274" y="997440"/>
              <a:ext cx="1049721" cy="318549"/>
            </a:xfrm>
            <a:prstGeom prst="rect">
              <a:avLst/>
            </a:prstGeom>
          </p:spPr>
          <p:txBody>
            <a:bodyPr wrap="square">
              <a:spAutoFit/>
            </a:bodyPr>
            <a:lstStyle/>
            <a:p>
              <a:pPr algn="ctr" defTabSz="914377">
                <a:lnSpc>
                  <a:spcPct val="90000"/>
                </a:lnSpc>
                <a:spcBef>
                  <a:spcPts val="800"/>
                </a:spcBef>
                <a:defRPr/>
              </a:pPr>
              <a:r>
                <a:rPr lang="en-US" sz="2400">
                  <a:solidFill>
                    <a:srgbClr val="0076CE"/>
                  </a:solidFill>
                  <a:latin typeface="Arial"/>
                </a:rPr>
                <a:t>Cloud</a:t>
              </a:r>
            </a:p>
          </p:txBody>
        </p:sp>
      </p:grpSp>
      <p:pic>
        <p:nvPicPr>
          <p:cNvPr id="19" name="Picture 18">
            <a:extLst>
              <a:ext uri="{FF2B5EF4-FFF2-40B4-BE49-F238E27FC236}">
                <a16:creationId xmlns:a16="http://schemas.microsoft.com/office/drawing/2014/main" id="{43D0DB4B-9B97-4EFD-B9AF-D0517078E6FD}"/>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20" name="fl" descr="                              Dell - Internal Use - Confidential&#10;">
            <a:extLst>
              <a:ext uri="{FF2B5EF4-FFF2-40B4-BE49-F238E27FC236}">
                <a16:creationId xmlns:a16="http://schemas.microsoft.com/office/drawing/2014/main" id="{B48EC3BE-FD8D-4F4F-AF18-653A5FCD208C}"/>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59057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5D3DD52E-E9D1-4458-80CB-9DD25341FD9E}"/>
              </a:ext>
            </a:extLst>
          </p:cNvPr>
          <p:cNvSpPr/>
          <p:nvPr/>
        </p:nvSpPr>
        <p:spPr>
          <a:xfrm>
            <a:off x="0" y="1353235"/>
            <a:ext cx="12192000" cy="4539565"/>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6" name="Title 1">
            <a:extLst>
              <a:ext uri="{FF2B5EF4-FFF2-40B4-BE49-F238E27FC236}">
                <a16:creationId xmlns:a16="http://schemas.microsoft.com/office/drawing/2014/main" id="{D0642C84-6AC1-4796-8FA2-325472C2A2D7}"/>
              </a:ext>
            </a:extLst>
          </p:cNvPr>
          <p:cNvSpPr txBox="1">
            <a:spLocks/>
          </p:cNvSpPr>
          <p:nvPr/>
        </p:nvSpPr>
        <p:spPr>
          <a:xfrm>
            <a:off x="381000" y="304800"/>
            <a:ext cx="11430000" cy="5170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77">
              <a:defRPr/>
            </a:pPr>
            <a:r>
              <a:rPr lang="en-US" sz="3333">
                <a:solidFill>
                  <a:srgbClr val="0076CE"/>
                </a:solidFill>
                <a:latin typeface="Arial" panose="020B0604020202020204"/>
              </a:rPr>
              <a:t>Threat Intelligence</a:t>
            </a:r>
          </a:p>
        </p:txBody>
      </p:sp>
      <p:sp>
        <p:nvSpPr>
          <p:cNvPr id="85" name="Text Placeholder 9">
            <a:extLst>
              <a:ext uri="{FF2B5EF4-FFF2-40B4-BE49-F238E27FC236}">
                <a16:creationId xmlns:a16="http://schemas.microsoft.com/office/drawing/2014/main" id="{20A5C245-0B7E-4ECC-99E2-5F01825C096A}"/>
              </a:ext>
            </a:extLst>
          </p:cNvPr>
          <p:cNvSpPr txBox="1">
            <a:spLocks/>
          </p:cNvSpPr>
          <p:nvPr/>
        </p:nvSpPr>
        <p:spPr>
          <a:xfrm>
            <a:off x="442341" y="803030"/>
            <a:ext cx="8480151" cy="428433"/>
          </a:xfrm>
          <a:custGeom>
            <a:avLst/>
            <a:gdLst>
              <a:gd name="connsiteX0" fmla="*/ 0 w 2630658"/>
              <a:gd name="connsiteY0" fmla="*/ 0 h 3784209"/>
              <a:gd name="connsiteX1" fmla="*/ 2630658 w 2630658"/>
              <a:gd name="connsiteY1" fmla="*/ 0 h 3784209"/>
              <a:gd name="connsiteX2" fmla="*/ 2630658 w 2630658"/>
              <a:gd name="connsiteY2" fmla="*/ 3784209 h 3784209"/>
              <a:gd name="connsiteX3" fmla="*/ 0 w 2630658"/>
              <a:gd name="connsiteY3" fmla="*/ 3784209 h 3784209"/>
            </a:gdLst>
            <a:ahLst/>
            <a:cxnLst>
              <a:cxn ang="0">
                <a:pos x="connsiteX0" y="connsiteY0"/>
              </a:cxn>
              <a:cxn ang="0">
                <a:pos x="connsiteX1" y="connsiteY1"/>
              </a:cxn>
              <a:cxn ang="0">
                <a:pos x="connsiteX2" y="connsiteY2"/>
              </a:cxn>
              <a:cxn ang="0">
                <a:pos x="connsiteX3" y="connsiteY3"/>
              </a:cxn>
            </a:cxnLst>
            <a:rect l="l" t="t" r="r" b="b"/>
            <a:pathLst>
              <a:path w="2630658" h="3784209">
                <a:moveTo>
                  <a:pt x="0" y="0"/>
                </a:moveTo>
                <a:lnTo>
                  <a:pt x="2630658" y="0"/>
                </a:lnTo>
                <a:lnTo>
                  <a:pt x="2630658" y="3784209"/>
                </a:lnTo>
                <a:lnTo>
                  <a:pt x="0" y="3784209"/>
                </a:lnTo>
                <a:close/>
              </a:path>
            </a:pathLst>
          </a:custGeom>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54">
              <a:lnSpc>
                <a:spcPct val="100000"/>
              </a:lnSpc>
              <a:spcBef>
                <a:spcPts val="0"/>
              </a:spcBef>
              <a:buNone/>
            </a:pPr>
            <a:r>
              <a:rPr lang="en-US" sz="1867">
                <a:solidFill>
                  <a:srgbClr val="000000"/>
                </a:solidFill>
                <a:latin typeface="Arial" panose="020B0604020202020204" pitchFamily="34" charset="0"/>
              </a:rPr>
              <a:t>Threat landscape from the Secureworks Counter Threat Unit™ research team</a:t>
            </a:r>
          </a:p>
        </p:txBody>
      </p:sp>
      <p:grpSp>
        <p:nvGrpSpPr>
          <p:cNvPr id="28" name="Group 27">
            <a:extLst>
              <a:ext uri="{FF2B5EF4-FFF2-40B4-BE49-F238E27FC236}">
                <a16:creationId xmlns:a16="http://schemas.microsoft.com/office/drawing/2014/main" id="{C1619BDC-34C0-4A1E-9735-B36DCCE85BBD}"/>
              </a:ext>
            </a:extLst>
          </p:cNvPr>
          <p:cNvGrpSpPr/>
          <p:nvPr/>
        </p:nvGrpSpPr>
        <p:grpSpPr>
          <a:xfrm>
            <a:off x="8711931" y="1724080"/>
            <a:ext cx="2743469" cy="584107"/>
            <a:chOff x="6533948" y="1290092"/>
            <a:chExt cx="2057602" cy="438080"/>
          </a:xfrm>
        </p:grpSpPr>
        <p:sp>
          <p:nvSpPr>
            <p:cNvPr id="99" name="Text Placeholder 3">
              <a:extLst>
                <a:ext uri="{FF2B5EF4-FFF2-40B4-BE49-F238E27FC236}">
                  <a16:creationId xmlns:a16="http://schemas.microsoft.com/office/drawing/2014/main" id="{6F582179-6F50-4E2B-9C92-6FB52C5757D1}"/>
                </a:ext>
              </a:extLst>
            </p:cNvPr>
            <p:cNvSpPr txBox="1">
              <a:spLocks/>
            </p:cNvSpPr>
            <p:nvPr/>
          </p:nvSpPr>
          <p:spPr>
            <a:xfrm>
              <a:off x="7134838" y="1382174"/>
              <a:ext cx="1456712" cy="230833"/>
            </a:xfrm>
            <a:prstGeom prst="rect">
              <a:avLst/>
            </a:prstGeom>
          </p:spPr>
          <p:txBody>
            <a:bodyPr wrap="square"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INCIDENT RESPONSE</a:t>
              </a:r>
            </a:p>
          </p:txBody>
        </p:sp>
        <p:grpSp>
          <p:nvGrpSpPr>
            <p:cNvPr id="190" name="Group 189">
              <a:extLst>
                <a:ext uri="{FF2B5EF4-FFF2-40B4-BE49-F238E27FC236}">
                  <a16:creationId xmlns:a16="http://schemas.microsoft.com/office/drawing/2014/main" id="{F4FB7AD6-1504-4B44-BF24-79DB7A4A7DAE}"/>
                </a:ext>
              </a:extLst>
            </p:cNvPr>
            <p:cNvGrpSpPr/>
            <p:nvPr/>
          </p:nvGrpSpPr>
          <p:grpSpPr>
            <a:xfrm>
              <a:off x="6533948" y="1290092"/>
              <a:ext cx="438080" cy="438080"/>
              <a:chOff x="5154619" y="2228856"/>
              <a:chExt cx="438080" cy="438080"/>
            </a:xfrm>
          </p:grpSpPr>
          <p:sp>
            <p:nvSpPr>
              <p:cNvPr id="123" name="Oval 122">
                <a:extLst>
                  <a:ext uri="{FF2B5EF4-FFF2-40B4-BE49-F238E27FC236}">
                    <a16:creationId xmlns:a16="http://schemas.microsoft.com/office/drawing/2014/main" id="{036F8392-59C4-41E6-AA4A-7691CEBE4C46}"/>
                  </a:ext>
                </a:extLst>
              </p:cNvPr>
              <p:cNvSpPr/>
              <p:nvPr/>
            </p:nvSpPr>
            <p:spPr>
              <a:xfrm>
                <a:off x="5154619" y="222885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43" name="Group 142">
                <a:extLst>
                  <a:ext uri="{FF2B5EF4-FFF2-40B4-BE49-F238E27FC236}">
                    <a16:creationId xmlns:a16="http://schemas.microsoft.com/office/drawing/2014/main" id="{B084A127-E85F-46CE-A00A-9A28D7C1DDBA}"/>
                  </a:ext>
                </a:extLst>
              </p:cNvPr>
              <p:cNvGrpSpPr/>
              <p:nvPr/>
            </p:nvGrpSpPr>
            <p:grpSpPr>
              <a:xfrm>
                <a:off x="5257772" y="2335184"/>
                <a:ext cx="231775" cy="206375"/>
                <a:chOff x="8294664" y="2836899"/>
                <a:chExt cx="231775" cy="206375"/>
              </a:xfrm>
              <a:solidFill>
                <a:schemeClr val="tx2"/>
              </a:solidFill>
            </p:grpSpPr>
            <p:sp>
              <p:nvSpPr>
                <p:cNvPr id="144" name="Freeform 2774">
                  <a:extLst>
                    <a:ext uri="{FF2B5EF4-FFF2-40B4-BE49-F238E27FC236}">
                      <a16:creationId xmlns:a16="http://schemas.microsoft.com/office/drawing/2014/main" id="{572B47B6-20E5-49A0-9BF5-096CDF41286B}"/>
                    </a:ext>
                  </a:extLst>
                </p:cNvPr>
                <p:cNvSpPr>
                  <a:spLocks noEditPoints="1"/>
                </p:cNvSpPr>
                <p:nvPr/>
              </p:nvSpPr>
              <p:spPr bwMode="auto">
                <a:xfrm>
                  <a:off x="8294664" y="2836899"/>
                  <a:ext cx="231775" cy="206375"/>
                </a:xfrm>
                <a:custGeom>
                  <a:avLst/>
                  <a:gdLst>
                    <a:gd name="T0" fmla="*/ 73 w 146"/>
                    <a:gd name="T1" fmla="*/ 0 h 130"/>
                    <a:gd name="T2" fmla="*/ 0 w 146"/>
                    <a:gd name="T3" fmla="*/ 130 h 130"/>
                    <a:gd name="T4" fmla="*/ 146 w 146"/>
                    <a:gd name="T5" fmla="*/ 130 h 130"/>
                    <a:gd name="T6" fmla="*/ 73 w 146"/>
                    <a:gd name="T7" fmla="*/ 0 h 130"/>
                    <a:gd name="T8" fmla="*/ 73 w 146"/>
                    <a:gd name="T9" fmla="*/ 19 h 130"/>
                    <a:gd name="T10" fmla="*/ 132 w 146"/>
                    <a:gd name="T11" fmla="*/ 121 h 130"/>
                    <a:gd name="T12" fmla="*/ 14 w 146"/>
                    <a:gd name="T13" fmla="*/ 121 h 130"/>
                    <a:gd name="T14" fmla="*/ 73 w 146"/>
                    <a:gd name="T15" fmla="*/ 19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30">
                      <a:moveTo>
                        <a:pt x="73" y="0"/>
                      </a:moveTo>
                      <a:lnTo>
                        <a:pt x="0" y="130"/>
                      </a:lnTo>
                      <a:lnTo>
                        <a:pt x="146" y="130"/>
                      </a:lnTo>
                      <a:lnTo>
                        <a:pt x="73" y="0"/>
                      </a:lnTo>
                      <a:close/>
                      <a:moveTo>
                        <a:pt x="73" y="19"/>
                      </a:moveTo>
                      <a:lnTo>
                        <a:pt x="132" y="121"/>
                      </a:lnTo>
                      <a:lnTo>
                        <a:pt x="14" y="121"/>
                      </a:lnTo>
                      <a:lnTo>
                        <a:pt x="7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45" name="Rectangle 2775">
                  <a:extLst>
                    <a:ext uri="{FF2B5EF4-FFF2-40B4-BE49-F238E27FC236}">
                      <a16:creationId xmlns:a16="http://schemas.microsoft.com/office/drawing/2014/main" id="{6C1D7535-51A1-476B-97D4-52B3A6559DFD}"/>
                    </a:ext>
                  </a:extLst>
                </p:cNvPr>
                <p:cNvSpPr>
                  <a:spLocks noChangeArrowheads="1"/>
                </p:cNvSpPr>
                <p:nvPr/>
              </p:nvSpPr>
              <p:spPr bwMode="auto">
                <a:xfrm>
                  <a:off x="8402614" y="2998824"/>
                  <a:ext cx="1587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46" name="Rectangle 2776">
                  <a:extLst>
                    <a:ext uri="{FF2B5EF4-FFF2-40B4-BE49-F238E27FC236}">
                      <a16:creationId xmlns:a16="http://schemas.microsoft.com/office/drawing/2014/main" id="{11162DD0-333B-4E08-A605-6AEDFF1A8C60}"/>
                    </a:ext>
                  </a:extLst>
                </p:cNvPr>
                <p:cNvSpPr>
                  <a:spLocks noChangeArrowheads="1"/>
                </p:cNvSpPr>
                <p:nvPr/>
              </p:nvSpPr>
              <p:spPr bwMode="auto">
                <a:xfrm>
                  <a:off x="8402614" y="2911511"/>
                  <a:ext cx="15875"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31" name="Group 30">
            <a:extLst>
              <a:ext uri="{FF2B5EF4-FFF2-40B4-BE49-F238E27FC236}">
                <a16:creationId xmlns:a16="http://schemas.microsoft.com/office/drawing/2014/main" id="{D596CEB8-38A1-41C5-B558-9B0323D8C9BD}"/>
              </a:ext>
            </a:extLst>
          </p:cNvPr>
          <p:cNvGrpSpPr/>
          <p:nvPr/>
        </p:nvGrpSpPr>
        <p:grpSpPr>
          <a:xfrm>
            <a:off x="8711931" y="4079172"/>
            <a:ext cx="2628205" cy="584107"/>
            <a:chOff x="6533948" y="3035228"/>
            <a:chExt cx="1971154" cy="438080"/>
          </a:xfrm>
        </p:grpSpPr>
        <p:sp>
          <p:nvSpPr>
            <p:cNvPr id="95" name="Text Placeholder 3">
              <a:extLst>
                <a:ext uri="{FF2B5EF4-FFF2-40B4-BE49-F238E27FC236}">
                  <a16:creationId xmlns:a16="http://schemas.microsoft.com/office/drawing/2014/main" id="{E687D460-18BE-4C2F-8DB6-7CD82B7810A8}"/>
                </a:ext>
              </a:extLst>
            </p:cNvPr>
            <p:cNvSpPr txBox="1">
              <a:spLocks/>
            </p:cNvSpPr>
            <p:nvPr/>
          </p:nvSpPr>
          <p:spPr>
            <a:xfrm>
              <a:off x="7132691" y="3127310"/>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SOCIAL MEDIA</a:t>
              </a:r>
            </a:p>
          </p:txBody>
        </p:sp>
        <p:grpSp>
          <p:nvGrpSpPr>
            <p:cNvPr id="9" name="Group 8">
              <a:extLst>
                <a:ext uri="{FF2B5EF4-FFF2-40B4-BE49-F238E27FC236}">
                  <a16:creationId xmlns:a16="http://schemas.microsoft.com/office/drawing/2014/main" id="{247BF717-D3A5-4291-9ED3-6015DFE59AED}"/>
                </a:ext>
              </a:extLst>
            </p:cNvPr>
            <p:cNvGrpSpPr/>
            <p:nvPr/>
          </p:nvGrpSpPr>
          <p:grpSpPr>
            <a:xfrm>
              <a:off x="6533948" y="3035228"/>
              <a:ext cx="438080" cy="438080"/>
              <a:chOff x="5154621" y="3907176"/>
              <a:chExt cx="438080" cy="438080"/>
            </a:xfrm>
          </p:grpSpPr>
          <p:sp>
            <p:nvSpPr>
              <p:cNvPr id="126" name="Oval 125">
                <a:extLst>
                  <a:ext uri="{FF2B5EF4-FFF2-40B4-BE49-F238E27FC236}">
                    <a16:creationId xmlns:a16="http://schemas.microsoft.com/office/drawing/2014/main" id="{E51CAD2C-DA76-4E2F-873C-18602D6A80B4}"/>
                  </a:ext>
                </a:extLst>
              </p:cNvPr>
              <p:cNvSpPr/>
              <p:nvPr/>
            </p:nvSpPr>
            <p:spPr>
              <a:xfrm>
                <a:off x="5154621" y="390717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63" name="Freeform 1767">
                <a:extLst>
                  <a:ext uri="{FF2B5EF4-FFF2-40B4-BE49-F238E27FC236}">
                    <a16:creationId xmlns:a16="http://schemas.microsoft.com/office/drawing/2014/main" id="{8D645F84-149B-4E47-B22D-442D8D121278}"/>
                  </a:ext>
                </a:extLst>
              </p:cNvPr>
              <p:cNvSpPr>
                <a:spLocks noEditPoints="1"/>
              </p:cNvSpPr>
              <p:nvPr/>
            </p:nvSpPr>
            <p:spPr bwMode="auto">
              <a:xfrm>
                <a:off x="5261742" y="4032554"/>
                <a:ext cx="223838" cy="225425"/>
              </a:xfrm>
              <a:custGeom>
                <a:avLst/>
                <a:gdLst>
                  <a:gd name="T0" fmla="*/ 132 w 141"/>
                  <a:gd name="T1" fmla="*/ 9 h 142"/>
                  <a:gd name="T2" fmla="*/ 132 w 141"/>
                  <a:gd name="T3" fmla="*/ 92 h 142"/>
                  <a:gd name="T4" fmla="*/ 94 w 141"/>
                  <a:gd name="T5" fmla="*/ 92 h 142"/>
                  <a:gd name="T6" fmla="*/ 92 w 141"/>
                  <a:gd name="T7" fmla="*/ 92 h 142"/>
                  <a:gd name="T8" fmla="*/ 87 w 141"/>
                  <a:gd name="T9" fmla="*/ 94 h 142"/>
                  <a:gd name="T10" fmla="*/ 66 w 141"/>
                  <a:gd name="T11" fmla="*/ 118 h 142"/>
                  <a:gd name="T12" fmla="*/ 66 w 141"/>
                  <a:gd name="T13" fmla="*/ 101 h 142"/>
                  <a:gd name="T14" fmla="*/ 66 w 141"/>
                  <a:gd name="T15" fmla="*/ 92 h 142"/>
                  <a:gd name="T16" fmla="*/ 56 w 141"/>
                  <a:gd name="T17" fmla="*/ 92 h 142"/>
                  <a:gd name="T18" fmla="*/ 9 w 141"/>
                  <a:gd name="T19" fmla="*/ 92 h 142"/>
                  <a:gd name="T20" fmla="*/ 9 w 141"/>
                  <a:gd name="T21" fmla="*/ 9 h 142"/>
                  <a:gd name="T22" fmla="*/ 132 w 141"/>
                  <a:gd name="T23" fmla="*/ 9 h 142"/>
                  <a:gd name="T24" fmla="*/ 141 w 141"/>
                  <a:gd name="T25" fmla="*/ 0 h 142"/>
                  <a:gd name="T26" fmla="*/ 0 w 141"/>
                  <a:gd name="T27" fmla="*/ 0 h 142"/>
                  <a:gd name="T28" fmla="*/ 0 w 141"/>
                  <a:gd name="T29" fmla="*/ 101 h 142"/>
                  <a:gd name="T30" fmla="*/ 56 w 141"/>
                  <a:gd name="T31" fmla="*/ 101 h 142"/>
                  <a:gd name="T32" fmla="*/ 56 w 141"/>
                  <a:gd name="T33" fmla="*/ 142 h 142"/>
                  <a:gd name="T34" fmla="*/ 94 w 141"/>
                  <a:gd name="T35" fmla="*/ 101 h 142"/>
                  <a:gd name="T36" fmla="*/ 141 w 141"/>
                  <a:gd name="T37" fmla="*/ 101 h 142"/>
                  <a:gd name="T38" fmla="*/ 141 w 141"/>
                  <a:gd name="T39" fmla="*/ 0 h 142"/>
                  <a:gd name="T40" fmla="*/ 141 w 141"/>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42">
                    <a:moveTo>
                      <a:pt x="132" y="9"/>
                    </a:moveTo>
                    <a:lnTo>
                      <a:pt x="132" y="92"/>
                    </a:lnTo>
                    <a:lnTo>
                      <a:pt x="94" y="92"/>
                    </a:lnTo>
                    <a:lnTo>
                      <a:pt x="92" y="92"/>
                    </a:lnTo>
                    <a:lnTo>
                      <a:pt x="87" y="94"/>
                    </a:lnTo>
                    <a:lnTo>
                      <a:pt x="66" y="118"/>
                    </a:lnTo>
                    <a:lnTo>
                      <a:pt x="66" y="101"/>
                    </a:lnTo>
                    <a:lnTo>
                      <a:pt x="66" y="92"/>
                    </a:lnTo>
                    <a:lnTo>
                      <a:pt x="56" y="92"/>
                    </a:lnTo>
                    <a:lnTo>
                      <a:pt x="9" y="92"/>
                    </a:lnTo>
                    <a:lnTo>
                      <a:pt x="9" y="9"/>
                    </a:lnTo>
                    <a:lnTo>
                      <a:pt x="132" y="9"/>
                    </a:lnTo>
                    <a:moveTo>
                      <a:pt x="141" y="0"/>
                    </a:moveTo>
                    <a:lnTo>
                      <a:pt x="0" y="0"/>
                    </a:lnTo>
                    <a:lnTo>
                      <a:pt x="0" y="101"/>
                    </a:lnTo>
                    <a:lnTo>
                      <a:pt x="56" y="101"/>
                    </a:lnTo>
                    <a:lnTo>
                      <a:pt x="56" y="142"/>
                    </a:lnTo>
                    <a:lnTo>
                      <a:pt x="94" y="101"/>
                    </a:lnTo>
                    <a:lnTo>
                      <a:pt x="141" y="101"/>
                    </a:lnTo>
                    <a:lnTo>
                      <a:pt x="141" y="0"/>
                    </a:lnTo>
                    <a:lnTo>
                      <a:pt x="141" y="0"/>
                    </a:lnTo>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sp>
        <p:nvSpPr>
          <p:cNvPr id="101" name="Text Placeholder 3">
            <a:extLst>
              <a:ext uri="{FF2B5EF4-FFF2-40B4-BE49-F238E27FC236}">
                <a16:creationId xmlns:a16="http://schemas.microsoft.com/office/drawing/2014/main" id="{4D080E95-A937-4EB2-BB0D-B06B440E667C}"/>
              </a:ext>
            </a:extLst>
          </p:cNvPr>
          <p:cNvSpPr txBox="1">
            <a:spLocks/>
          </p:cNvSpPr>
          <p:nvPr/>
        </p:nvSpPr>
        <p:spPr>
          <a:xfrm>
            <a:off x="9510256" y="3416917"/>
            <a:ext cx="1829881" cy="307777"/>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SURVEILLANCE</a:t>
            </a:r>
          </a:p>
        </p:txBody>
      </p:sp>
      <p:grpSp>
        <p:nvGrpSpPr>
          <p:cNvPr id="29" name="Group 28">
            <a:extLst>
              <a:ext uri="{FF2B5EF4-FFF2-40B4-BE49-F238E27FC236}">
                <a16:creationId xmlns:a16="http://schemas.microsoft.com/office/drawing/2014/main" id="{D69D8B1F-53A3-4DE9-ABC4-CCECC9B2B070}"/>
              </a:ext>
            </a:extLst>
          </p:cNvPr>
          <p:cNvGrpSpPr/>
          <p:nvPr/>
        </p:nvGrpSpPr>
        <p:grpSpPr>
          <a:xfrm>
            <a:off x="8711931" y="2509111"/>
            <a:ext cx="2628205" cy="584107"/>
            <a:chOff x="6533948" y="1927436"/>
            <a:chExt cx="1971154" cy="438080"/>
          </a:xfrm>
        </p:grpSpPr>
        <p:sp>
          <p:nvSpPr>
            <p:cNvPr id="100" name="Text Placeholder 3">
              <a:extLst>
                <a:ext uri="{FF2B5EF4-FFF2-40B4-BE49-F238E27FC236}">
                  <a16:creationId xmlns:a16="http://schemas.microsoft.com/office/drawing/2014/main" id="{B95EB604-6B14-4419-8BB7-032608F054C8}"/>
                </a:ext>
              </a:extLst>
            </p:cNvPr>
            <p:cNvSpPr txBox="1">
              <a:spLocks/>
            </p:cNvSpPr>
            <p:nvPr/>
          </p:nvSpPr>
          <p:spPr>
            <a:xfrm>
              <a:off x="7132691" y="2019518"/>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UNDERGROUND</a:t>
              </a:r>
            </a:p>
          </p:txBody>
        </p:sp>
        <p:grpSp>
          <p:nvGrpSpPr>
            <p:cNvPr id="6" name="Group 5">
              <a:extLst>
                <a:ext uri="{FF2B5EF4-FFF2-40B4-BE49-F238E27FC236}">
                  <a16:creationId xmlns:a16="http://schemas.microsoft.com/office/drawing/2014/main" id="{95076AC9-5508-462D-80EF-E7C52E1E6BA8}"/>
                </a:ext>
              </a:extLst>
            </p:cNvPr>
            <p:cNvGrpSpPr/>
            <p:nvPr/>
          </p:nvGrpSpPr>
          <p:grpSpPr>
            <a:xfrm>
              <a:off x="6533948" y="1927436"/>
              <a:ext cx="438080" cy="438080"/>
              <a:chOff x="5154619" y="2788295"/>
              <a:chExt cx="438080" cy="438080"/>
            </a:xfrm>
          </p:grpSpPr>
          <p:sp>
            <p:nvSpPr>
              <p:cNvPr id="124" name="Oval 123">
                <a:extLst>
                  <a:ext uri="{FF2B5EF4-FFF2-40B4-BE49-F238E27FC236}">
                    <a16:creationId xmlns:a16="http://schemas.microsoft.com/office/drawing/2014/main" id="{4F798ECD-9865-4EA1-9661-32E4FA3D0493}"/>
                  </a:ext>
                </a:extLst>
              </p:cNvPr>
              <p:cNvSpPr/>
              <p:nvPr/>
            </p:nvSpPr>
            <p:spPr>
              <a:xfrm>
                <a:off x="5154619" y="2788295"/>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68" name="Group 167">
                <a:extLst>
                  <a:ext uri="{FF2B5EF4-FFF2-40B4-BE49-F238E27FC236}">
                    <a16:creationId xmlns:a16="http://schemas.microsoft.com/office/drawing/2014/main" id="{7BAAB804-316B-4AFC-8811-2B14692E8B7B}"/>
                  </a:ext>
                </a:extLst>
              </p:cNvPr>
              <p:cNvGrpSpPr/>
              <p:nvPr/>
            </p:nvGrpSpPr>
            <p:grpSpPr>
              <a:xfrm>
                <a:off x="5296665" y="2894623"/>
                <a:ext cx="153988" cy="225425"/>
                <a:chOff x="-1349548" y="2781410"/>
                <a:chExt cx="153988" cy="225425"/>
              </a:xfrm>
              <a:solidFill>
                <a:schemeClr val="tx2"/>
              </a:solidFill>
            </p:grpSpPr>
            <p:sp>
              <p:nvSpPr>
                <p:cNvPr id="169" name="Freeform 1969">
                  <a:extLst>
                    <a:ext uri="{FF2B5EF4-FFF2-40B4-BE49-F238E27FC236}">
                      <a16:creationId xmlns:a16="http://schemas.microsoft.com/office/drawing/2014/main" id="{54E4C461-9E96-4B45-8AB8-957FE9CB6EA5}"/>
                    </a:ext>
                  </a:extLst>
                </p:cNvPr>
                <p:cNvSpPr>
                  <a:spLocks/>
                </p:cNvSpPr>
                <p:nvPr/>
              </p:nvSpPr>
              <p:spPr bwMode="auto">
                <a:xfrm>
                  <a:off x="-1349548" y="2781410"/>
                  <a:ext cx="153988" cy="225425"/>
                </a:xfrm>
                <a:custGeom>
                  <a:avLst/>
                  <a:gdLst>
                    <a:gd name="T0" fmla="*/ 21 w 41"/>
                    <a:gd name="T1" fmla="*/ 0 h 60"/>
                    <a:gd name="T2" fmla="*/ 0 w 41"/>
                    <a:gd name="T3" fmla="*/ 22 h 60"/>
                    <a:gd name="T4" fmla="*/ 4 w 41"/>
                    <a:gd name="T5" fmla="*/ 22 h 60"/>
                    <a:gd name="T6" fmla="*/ 21 w 41"/>
                    <a:gd name="T7" fmla="*/ 4 h 60"/>
                    <a:gd name="T8" fmla="*/ 37 w 41"/>
                    <a:gd name="T9" fmla="*/ 22 h 60"/>
                    <a:gd name="T10" fmla="*/ 32 w 41"/>
                    <a:gd name="T11" fmla="*/ 35 h 60"/>
                    <a:gd name="T12" fmla="*/ 24 w 41"/>
                    <a:gd name="T13" fmla="*/ 47 h 60"/>
                    <a:gd name="T14" fmla="*/ 14 w 41"/>
                    <a:gd name="T15" fmla="*/ 56 h 60"/>
                    <a:gd name="T16" fmla="*/ 6 w 41"/>
                    <a:gd name="T17" fmla="*/ 49 h 60"/>
                    <a:gd name="T18" fmla="*/ 2 w 41"/>
                    <a:gd name="T19" fmla="*/ 49 h 60"/>
                    <a:gd name="T20" fmla="*/ 14 w 41"/>
                    <a:gd name="T21" fmla="*/ 60 h 60"/>
                    <a:gd name="T22" fmla="*/ 28 w 41"/>
                    <a:gd name="T23" fmla="*/ 50 h 60"/>
                    <a:gd name="T24" fmla="*/ 36 w 41"/>
                    <a:gd name="T25" fmla="*/ 38 h 60"/>
                    <a:gd name="T26" fmla="*/ 41 w 41"/>
                    <a:gd name="T27" fmla="*/ 22 h 60"/>
                    <a:gd name="T28" fmla="*/ 21 w 41"/>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0">
                      <a:moveTo>
                        <a:pt x="21" y="0"/>
                      </a:moveTo>
                      <a:cubicBezTo>
                        <a:pt x="10" y="0"/>
                        <a:pt x="0" y="10"/>
                        <a:pt x="0" y="22"/>
                      </a:cubicBezTo>
                      <a:cubicBezTo>
                        <a:pt x="4" y="22"/>
                        <a:pt x="4" y="22"/>
                        <a:pt x="4" y="22"/>
                      </a:cubicBezTo>
                      <a:cubicBezTo>
                        <a:pt x="4" y="12"/>
                        <a:pt x="12" y="4"/>
                        <a:pt x="21" y="4"/>
                      </a:cubicBezTo>
                      <a:cubicBezTo>
                        <a:pt x="30" y="4"/>
                        <a:pt x="37" y="12"/>
                        <a:pt x="37" y="22"/>
                      </a:cubicBezTo>
                      <a:cubicBezTo>
                        <a:pt x="37" y="22"/>
                        <a:pt x="37" y="29"/>
                        <a:pt x="32" y="35"/>
                      </a:cubicBezTo>
                      <a:cubicBezTo>
                        <a:pt x="27" y="43"/>
                        <a:pt x="24" y="47"/>
                        <a:pt x="24" y="47"/>
                      </a:cubicBezTo>
                      <a:cubicBezTo>
                        <a:pt x="21" y="52"/>
                        <a:pt x="18" y="56"/>
                        <a:pt x="14" y="56"/>
                      </a:cubicBezTo>
                      <a:cubicBezTo>
                        <a:pt x="10" y="56"/>
                        <a:pt x="6" y="53"/>
                        <a:pt x="6" y="49"/>
                      </a:cubicBezTo>
                      <a:cubicBezTo>
                        <a:pt x="2" y="49"/>
                        <a:pt x="2" y="49"/>
                        <a:pt x="2" y="49"/>
                      </a:cubicBezTo>
                      <a:cubicBezTo>
                        <a:pt x="2" y="55"/>
                        <a:pt x="8" y="60"/>
                        <a:pt x="14" y="60"/>
                      </a:cubicBezTo>
                      <a:cubicBezTo>
                        <a:pt x="20" y="60"/>
                        <a:pt x="24" y="55"/>
                        <a:pt x="28" y="50"/>
                      </a:cubicBezTo>
                      <a:cubicBezTo>
                        <a:pt x="28" y="50"/>
                        <a:pt x="31" y="45"/>
                        <a:pt x="36" y="38"/>
                      </a:cubicBezTo>
                      <a:cubicBezTo>
                        <a:pt x="41" y="30"/>
                        <a:pt x="41" y="23"/>
                        <a:pt x="41" y="22"/>
                      </a:cubicBezTo>
                      <a:cubicBezTo>
                        <a:pt x="41" y="10"/>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70" name="Freeform 1970">
                  <a:extLst>
                    <a:ext uri="{FF2B5EF4-FFF2-40B4-BE49-F238E27FC236}">
                      <a16:creationId xmlns:a16="http://schemas.microsoft.com/office/drawing/2014/main" id="{3C244428-68A1-42DC-857C-4057912BE5EF}"/>
                    </a:ext>
                  </a:extLst>
                </p:cNvPr>
                <p:cNvSpPr>
                  <a:spLocks/>
                </p:cNvSpPr>
                <p:nvPr/>
              </p:nvSpPr>
              <p:spPr bwMode="auto">
                <a:xfrm>
                  <a:off x="-1316210" y="2814748"/>
                  <a:ext cx="90488" cy="128588"/>
                </a:xfrm>
                <a:custGeom>
                  <a:avLst/>
                  <a:gdLst>
                    <a:gd name="T0" fmla="*/ 12 w 24"/>
                    <a:gd name="T1" fmla="*/ 4 h 34"/>
                    <a:gd name="T2" fmla="*/ 20 w 24"/>
                    <a:gd name="T3" fmla="*/ 12 h 34"/>
                    <a:gd name="T4" fmla="*/ 24 w 24"/>
                    <a:gd name="T5" fmla="*/ 12 h 34"/>
                    <a:gd name="T6" fmla="*/ 12 w 24"/>
                    <a:gd name="T7" fmla="*/ 0 h 34"/>
                    <a:gd name="T8" fmla="*/ 0 w 24"/>
                    <a:gd name="T9" fmla="*/ 12 h 34"/>
                    <a:gd name="T10" fmla="*/ 5 w 24"/>
                    <a:gd name="T11" fmla="*/ 22 h 34"/>
                    <a:gd name="T12" fmla="*/ 7 w 24"/>
                    <a:gd name="T13" fmla="*/ 23 h 34"/>
                    <a:gd name="T14" fmla="*/ 2 w 24"/>
                    <a:gd name="T15" fmla="*/ 32 h 34"/>
                    <a:gd name="T16" fmla="*/ 5 w 24"/>
                    <a:gd name="T17" fmla="*/ 34 h 34"/>
                    <a:gd name="T18" fmla="*/ 12 w 24"/>
                    <a:gd name="T19" fmla="*/ 22 h 34"/>
                    <a:gd name="T20" fmla="*/ 8 w 24"/>
                    <a:gd name="T21" fmla="*/ 18 h 34"/>
                    <a:gd name="T22" fmla="*/ 4 w 24"/>
                    <a:gd name="T23" fmla="*/ 12 h 34"/>
                    <a:gd name="T24" fmla="*/ 12 w 24"/>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4">
                      <a:moveTo>
                        <a:pt x="12" y="4"/>
                      </a:moveTo>
                      <a:cubicBezTo>
                        <a:pt x="16" y="4"/>
                        <a:pt x="20" y="8"/>
                        <a:pt x="20" y="12"/>
                      </a:cubicBezTo>
                      <a:cubicBezTo>
                        <a:pt x="24" y="12"/>
                        <a:pt x="24" y="12"/>
                        <a:pt x="24" y="12"/>
                      </a:cubicBezTo>
                      <a:cubicBezTo>
                        <a:pt x="24" y="5"/>
                        <a:pt x="18" y="0"/>
                        <a:pt x="12" y="0"/>
                      </a:cubicBezTo>
                      <a:cubicBezTo>
                        <a:pt x="5" y="0"/>
                        <a:pt x="0" y="5"/>
                        <a:pt x="0" y="12"/>
                      </a:cubicBezTo>
                      <a:cubicBezTo>
                        <a:pt x="0" y="16"/>
                        <a:pt x="2" y="20"/>
                        <a:pt x="5" y="22"/>
                      </a:cubicBezTo>
                      <a:cubicBezTo>
                        <a:pt x="7" y="23"/>
                        <a:pt x="7" y="23"/>
                        <a:pt x="7" y="23"/>
                      </a:cubicBezTo>
                      <a:cubicBezTo>
                        <a:pt x="2" y="32"/>
                        <a:pt x="2" y="32"/>
                        <a:pt x="2" y="32"/>
                      </a:cubicBezTo>
                      <a:cubicBezTo>
                        <a:pt x="5" y="34"/>
                        <a:pt x="5" y="34"/>
                        <a:pt x="5" y="34"/>
                      </a:cubicBezTo>
                      <a:cubicBezTo>
                        <a:pt x="12" y="22"/>
                        <a:pt x="12" y="22"/>
                        <a:pt x="12" y="22"/>
                      </a:cubicBezTo>
                      <a:cubicBezTo>
                        <a:pt x="8" y="18"/>
                        <a:pt x="8" y="18"/>
                        <a:pt x="8" y="18"/>
                      </a:cubicBezTo>
                      <a:cubicBezTo>
                        <a:pt x="5" y="17"/>
                        <a:pt x="4" y="15"/>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32" name="Group 31">
            <a:extLst>
              <a:ext uri="{FF2B5EF4-FFF2-40B4-BE49-F238E27FC236}">
                <a16:creationId xmlns:a16="http://schemas.microsoft.com/office/drawing/2014/main" id="{285E810C-C5DF-4DCD-BF1D-89C97EC9C5B3}"/>
              </a:ext>
            </a:extLst>
          </p:cNvPr>
          <p:cNvGrpSpPr/>
          <p:nvPr/>
        </p:nvGrpSpPr>
        <p:grpSpPr>
          <a:xfrm>
            <a:off x="4614613" y="1724080"/>
            <a:ext cx="3568620" cy="3741140"/>
            <a:chOff x="3605324" y="1293060"/>
            <a:chExt cx="2676465" cy="2805855"/>
          </a:xfrm>
        </p:grpSpPr>
        <p:grpSp>
          <p:nvGrpSpPr>
            <p:cNvPr id="25" name="Group 24">
              <a:extLst>
                <a:ext uri="{FF2B5EF4-FFF2-40B4-BE49-F238E27FC236}">
                  <a16:creationId xmlns:a16="http://schemas.microsoft.com/office/drawing/2014/main" id="{E865302B-CEFE-4B73-B032-9B455D2AA84E}"/>
                </a:ext>
              </a:extLst>
            </p:cNvPr>
            <p:cNvGrpSpPr/>
            <p:nvPr/>
          </p:nvGrpSpPr>
          <p:grpSpPr>
            <a:xfrm>
              <a:off x="3605324" y="2470606"/>
              <a:ext cx="2676465" cy="438080"/>
              <a:chOff x="3662474" y="2515665"/>
              <a:chExt cx="2676465" cy="438080"/>
            </a:xfrm>
          </p:grpSpPr>
          <p:sp>
            <p:nvSpPr>
              <p:cNvPr id="96" name="Text Placeholder 3">
                <a:extLst>
                  <a:ext uri="{FF2B5EF4-FFF2-40B4-BE49-F238E27FC236}">
                    <a16:creationId xmlns:a16="http://schemas.microsoft.com/office/drawing/2014/main" id="{C44ED8CE-92FB-4AA4-A6AE-D7519E770CF3}"/>
                  </a:ext>
                </a:extLst>
              </p:cNvPr>
              <p:cNvSpPr txBox="1">
                <a:spLocks/>
              </p:cNvSpPr>
              <p:nvPr/>
            </p:nvSpPr>
            <p:spPr>
              <a:xfrm>
                <a:off x="4263364" y="2607747"/>
                <a:ext cx="2075575" cy="230833"/>
              </a:xfrm>
              <a:prstGeom prst="rect">
                <a:avLst/>
              </a:prstGeom>
            </p:spPr>
            <p:txBody>
              <a:bodyPr wrap="square"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GEOPOLITICAL ANALYSIS</a:t>
                </a:r>
              </a:p>
            </p:txBody>
          </p:sp>
          <p:grpSp>
            <p:nvGrpSpPr>
              <p:cNvPr id="2" name="Group 1">
                <a:extLst>
                  <a:ext uri="{FF2B5EF4-FFF2-40B4-BE49-F238E27FC236}">
                    <a16:creationId xmlns:a16="http://schemas.microsoft.com/office/drawing/2014/main" id="{ED0A9C0C-DD2D-4431-8C4D-30DE4A92C848}"/>
                  </a:ext>
                </a:extLst>
              </p:cNvPr>
              <p:cNvGrpSpPr/>
              <p:nvPr/>
            </p:nvGrpSpPr>
            <p:grpSpPr>
              <a:xfrm>
                <a:off x="3662474" y="2515665"/>
                <a:ext cx="438080" cy="438080"/>
                <a:chOff x="5154619" y="550536"/>
                <a:chExt cx="438080" cy="438080"/>
              </a:xfrm>
            </p:grpSpPr>
            <p:sp>
              <p:nvSpPr>
                <p:cNvPr id="127" name="Oval 126">
                  <a:extLst>
                    <a:ext uri="{FF2B5EF4-FFF2-40B4-BE49-F238E27FC236}">
                      <a16:creationId xmlns:a16="http://schemas.microsoft.com/office/drawing/2014/main" id="{D3828CB9-7FDF-4353-AAB7-4219740354E3}"/>
                    </a:ext>
                  </a:extLst>
                </p:cNvPr>
                <p:cNvSpPr/>
                <p:nvPr/>
              </p:nvSpPr>
              <p:spPr>
                <a:xfrm>
                  <a:off x="5154619" y="55053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49" name="Freeform 1971">
                  <a:extLst>
                    <a:ext uri="{FF2B5EF4-FFF2-40B4-BE49-F238E27FC236}">
                      <a16:creationId xmlns:a16="http://schemas.microsoft.com/office/drawing/2014/main" id="{80A75B94-1D83-468B-BA08-9A9C6B11E9AE}"/>
                    </a:ext>
                  </a:extLst>
                </p:cNvPr>
                <p:cNvSpPr>
                  <a:spLocks noEditPoints="1"/>
                </p:cNvSpPr>
                <p:nvPr/>
              </p:nvSpPr>
              <p:spPr bwMode="auto">
                <a:xfrm>
                  <a:off x="5266899" y="658220"/>
                  <a:ext cx="223838" cy="225425"/>
                </a:xfrm>
                <a:custGeom>
                  <a:avLst/>
                  <a:gdLst>
                    <a:gd name="T0" fmla="*/ 0 w 60"/>
                    <a:gd name="T1" fmla="*/ 30 h 60"/>
                    <a:gd name="T2" fmla="*/ 60 w 60"/>
                    <a:gd name="T3" fmla="*/ 30 h 60"/>
                    <a:gd name="T4" fmla="*/ 4 w 60"/>
                    <a:gd name="T5" fmla="*/ 32 h 60"/>
                    <a:gd name="T6" fmla="*/ 15 w 60"/>
                    <a:gd name="T7" fmla="*/ 41 h 60"/>
                    <a:gd name="T8" fmla="*/ 4 w 60"/>
                    <a:gd name="T9" fmla="*/ 32 h 60"/>
                    <a:gd name="T10" fmla="*/ 32 w 60"/>
                    <a:gd name="T11" fmla="*/ 4 h 60"/>
                    <a:gd name="T12" fmla="*/ 32 w 60"/>
                    <a:gd name="T13" fmla="*/ 14 h 60"/>
                    <a:gd name="T14" fmla="*/ 42 w 60"/>
                    <a:gd name="T15" fmla="*/ 28 h 60"/>
                    <a:gd name="T16" fmla="*/ 32 w 60"/>
                    <a:gd name="T17" fmla="*/ 18 h 60"/>
                    <a:gd name="T18" fmla="*/ 28 w 60"/>
                    <a:gd name="T19" fmla="*/ 4 h 60"/>
                    <a:gd name="T20" fmla="*/ 20 w 60"/>
                    <a:gd name="T21" fmla="*/ 14 h 60"/>
                    <a:gd name="T22" fmla="*/ 28 w 60"/>
                    <a:gd name="T23" fmla="*/ 18 h 60"/>
                    <a:gd name="T24" fmla="*/ 18 w 60"/>
                    <a:gd name="T25" fmla="*/ 28 h 60"/>
                    <a:gd name="T26" fmla="*/ 28 w 60"/>
                    <a:gd name="T27" fmla="*/ 18 h 60"/>
                    <a:gd name="T28" fmla="*/ 4 w 60"/>
                    <a:gd name="T29" fmla="*/ 28 h 60"/>
                    <a:gd name="T30" fmla="*/ 15 w 60"/>
                    <a:gd name="T31" fmla="*/ 18 h 60"/>
                    <a:gd name="T32" fmla="*/ 18 w 60"/>
                    <a:gd name="T33" fmla="*/ 32 h 60"/>
                    <a:gd name="T34" fmla="*/ 28 w 60"/>
                    <a:gd name="T35" fmla="*/ 41 h 60"/>
                    <a:gd name="T36" fmla="*/ 18 w 60"/>
                    <a:gd name="T37" fmla="*/ 32 h 60"/>
                    <a:gd name="T38" fmla="*/ 28 w 60"/>
                    <a:gd name="T39" fmla="*/ 55 h 60"/>
                    <a:gd name="T40" fmla="*/ 28 w 60"/>
                    <a:gd name="T41" fmla="*/ 45 h 60"/>
                    <a:gd name="T42" fmla="*/ 32 w 60"/>
                    <a:gd name="T43" fmla="*/ 45 h 60"/>
                    <a:gd name="T44" fmla="*/ 32 w 60"/>
                    <a:gd name="T45" fmla="*/ 55 h 60"/>
                    <a:gd name="T46" fmla="*/ 32 w 60"/>
                    <a:gd name="T47" fmla="*/ 32 h 60"/>
                    <a:gd name="T48" fmla="*/ 41 w 60"/>
                    <a:gd name="T49" fmla="*/ 41 h 60"/>
                    <a:gd name="T50" fmla="*/ 46 w 60"/>
                    <a:gd name="T51" fmla="*/ 32 h 60"/>
                    <a:gd name="T52" fmla="*/ 53 w 60"/>
                    <a:gd name="T53" fmla="*/ 41 h 60"/>
                    <a:gd name="T54" fmla="*/ 46 w 60"/>
                    <a:gd name="T55" fmla="*/ 32 h 60"/>
                    <a:gd name="T56" fmla="*/ 45 w 60"/>
                    <a:gd name="T57" fmla="*/ 18 h 60"/>
                    <a:gd name="T58" fmla="*/ 56 w 60"/>
                    <a:gd name="T59" fmla="*/ 28 h 60"/>
                    <a:gd name="T60" fmla="*/ 51 w 60"/>
                    <a:gd name="T61" fmla="*/ 14 h 60"/>
                    <a:gd name="T62" fmla="*/ 39 w 60"/>
                    <a:gd name="T63" fmla="*/ 5 h 60"/>
                    <a:gd name="T64" fmla="*/ 20 w 60"/>
                    <a:gd name="T65" fmla="*/ 5 h 60"/>
                    <a:gd name="T66" fmla="*/ 9 w 60"/>
                    <a:gd name="T67" fmla="*/ 14 h 60"/>
                    <a:gd name="T68" fmla="*/ 9 w 60"/>
                    <a:gd name="T69" fmla="*/ 45 h 60"/>
                    <a:gd name="T70" fmla="*/ 20 w 60"/>
                    <a:gd name="T71" fmla="*/ 54 h 60"/>
                    <a:gd name="T72" fmla="*/ 39 w 60"/>
                    <a:gd name="T73" fmla="*/ 54 h 60"/>
                    <a:gd name="T74" fmla="*/ 51 w 60"/>
                    <a:gd name="T7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30" y="0"/>
                      </a:moveTo>
                      <a:cubicBezTo>
                        <a:pt x="13" y="0"/>
                        <a:pt x="0" y="13"/>
                        <a:pt x="0" y="30"/>
                      </a:cubicBezTo>
                      <a:cubicBezTo>
                        <a:pt x="0" y="46"/>
                        <a:pt x="13" y="60"/>
                        <a:pt x="30" y="60"/>
                      </a:cubicBezTo>
                      <a:cubicBezTo>
                        <a:pt x="46" y="60"/>
                        <a:pt x="60" y="46"/>
                        <a:pt x="60" y="30"/>
                      </a:cubicBezTo>
                      <a:cubicBezTo>
                        <a:pt x="60" y="13"/>
                        <a:pt x="46" y="0"/>
                        <a:pt x="30" y="0"/>
                      </a:cubicBezTo>
                      <a:close/>
                      <a:moveTo>
                        <a:pt x="4" y="32"/>
                      </a:moveTo>
                      <a:cubicBezTo>
                        <a:pt x="14" y="32"/>
                        <a:pt x="14" y="32"/>
                        <a:pt x="14" y="32"/>
                      </a:cubicBezTo>
                      <a:cubicBezTo>
                        <a:pt x="14" y="35"/>
                        <a:pt x="14" y="38"/>
                        <a:pt x="15" y="41"/>
                      </a:cubicBezTo>
                      <a:cubicBezTo>
                        <a:pt x="7" y="41"/>
                        <a:pt x="7" y="41"/>
                        <a:pt x="7" y="41"/>
                      </a:cubicBezTo>
                      <a:cubicBezTo>
                        <a:pt x="5" y="38"/>
                        <a:pt x="4" y="35"/>
                        <a:pt x="4" y="32"/>
                      </a:cubicBezTo>
                      <a:close/>
                      <a:moveTo>
                        <a:pt x="32" y="14"/>
                      </a:moveTo>
                      <a:cubicBezTo>
                        <a:pt x="32" y="4"/>
                        <a:pt x="32" y="4"/>
                        <a:pt x="32" y="4"/>
                      </a:cubicBezTo>
                      <a:cubicBezTo>
                        <a:pt x="35" y="5"/>
                        <a:pt x="38" y="9"/>
                        <a:pt x="39" y="14"/>
                      </a:cubicBezTo>
                      <a:lnTo>
                        <a:pt x="32" y="14"/>
                      </a:lnTo>
                      <a:close/>
                      <a:moveTo>
                        <a:pt x="41" y="18"/>
                      </a:moveTo>
                      <a:cubicBezTo>
                        <a:pt x="41" y="21"/>
                        <a:pt x="42" y="24"/>
                        <a:pt x="42" y="28"/>
                      </a:cubicBezTo>
                      <a:cubicBezTo>
                        <a:pt x="32" y="28"/>
                        <a:pt x="32" y="28"/>
                        <a:pt x="32" y="28"/>
                      </a:cubicBezTo>
                      <a:cubicBezTo>
                        <a:pt x="32" y="18"/>
                        <a:pt x="32" y="18"/>
                        <a:pt x="32" y="18"/>
                      </a:cubicBezTo>
                      <a:lnTo>
                        <a:pt x="41" y="18"/>
                      </a:lnTo>
                      <a:close/>
                      <a:moveTo>
                        <a:pt x="28" y="4"/>
                      </a:moveTo>
                      <a:cubicBezTo>
                        <a:pt x="28" y="14"/>
                        <a:pt x="28" y="14"/>
                        <a:pt x="28" y="14"/>
                      </a:cubicBezTo>
                      <a:cubicBezTo>
                        <a:pt x="20" y="14"/>
                        <a:pt x="20" y="14"/>
                        <a:pt x="20" y="14"/>
                      </a:cubicBezTo>
                      <a:cubicBezTo>
                        <a:pt x="22" y="9"/>
                        <a:pt x="25" y="5"/>
                        <a:pt x="28" y="4"/>
                      </a:cubicBezTo>
                      <a:close/>
                      <a:moveTo>
                        <a:pt x="28" y="18"/>
                      </a:moveTo>
                      <a:cubicBezTo>
                        <a:pt x="28" y="28"/>
                        <a:pt x="28" y="28"/>
                        <a:pt x="28" y="28"/>
                      </a:cubicBezTo>
                      <a:cubicBezTo>
                        <a:pt x="18" y="28"/>
                        <a:pt x="18" y="28"/>
                        <a:pt x="18" y="28"/>
                      </a:cubicBezTo>
                      <a:cubicBezTo>
                        <a:pt x="18" y="24"/>
                        <a:pt x="18" y="21"/>
                        <a:pt x="19" y="18"/>
                      </a:cubicBezTo>
                      <a:lnTo>
                        <a:pt x="28" y="18"/>
                      </a:lnTo>
                      <a:close/>
                      <a:moveTo>
                        <a:pt x="14" y="28"/>
                      </a:moveTo>
                      <a:cubicBezTo>
                        <a:pt x="4" y="28"/>
                        <a:pt x="4" y="28"/>
                        <a:pt x="4" y="28"/>
                      </a:cubicBezTo>
                      <a:cubicBezTo>
                        <a:pt x="4" y="24"/>
                        <a:pt x="5" y="21"/>
                        <a:pt x="7" y="18"/>
                      </a:cubicBezTo>
                      <a:cubicBezTo>
                        <a:pt x="15" y="18"/>
                        <a:pt x="15" y="18"/>
                        <a:pt x="15" y="18"/>
                      </a:cubicBezTo>
                      <a:cubicBezTo>
                        <a:pt x="14" y="21"/>
                        <a:pt x="14" y="24"/>
                        <a:pt x="14" y="28"/>
                      </a:cubicBezTo>
                      <a:close/>
                      <a:moveTo>
                        <a:pt x="18" y="32"/>
                      </a:moveTo>
                      <a:cubicBezTo>
                        <a:pt x="28" y="32"/>
                        <a:pt x="28" y="32"/>
                        <a:pt x="28" y="32"/>
                      </a:cubicBezTo>
                      <a:cubicBezTo>
                        <a:pt x="28" y="41"/>
                        <a:pt x="28" y="41"/>
                        <a:pt x="28" y="41"/>
                      </a:cubicBezTo>
                      <a:cubicBezTo>
                        <a:pt x="19" y="41"/>
                        <a:pt x="19" y="41"/>
                        <a:pt x="19" y="41"/>
                      </a:cubicBezTo>
                      <a:cubicBezTo>
                        <a:pt x="18" y="38"/>
                        <a:pt x="18" y="35"/>
                        <a:pt x="18" y="32"/>
                      </a:cubicBezTo>
                      <a:close/>
                      <a:moveTo>
                        <a:pt x="28" y="45"/>
                      </a:moveTo>
                      <a:cubicBezTo>
                        <a:pt x="28" y="55"/>
                        <a:pt x="28" y="55"/>
                        <a:pt x="28" y="55"/>
                      </a:cubicBezTo>
                      <a:cubicBezTo>
                        <a:pt x="25" y="54"/>
                        <a:pt x="22" y="50"/>
                        <a:pt x="20" y="45"/>
                      </a:cubicBezTo>
                      <a:lnTo>
                        <a:pt x="28" y="45"/>
                      </a:lnTo>
                      <a:close/>
                      <a:moveTo>
                        <a:pt x="32" y="55"/>
                      </a:moveTo>
                      <a:cubicBezTo>
                        <a:pt x="32" y="45"/>
                        <a:pt x="32" y="45"/>
                        <a:pt x="32" y="45"/>
                      </a:cubicBezTo>
                      <a:cubicBezTo>
                        <a:pt x="39" y="45"/>
                        <a:pt x="39" y="45"/>
                        <a:pt x="39" y="45"/>
                      </a:cubicBezTo>
                      <a:cubicBezTo>
                        <a:pt x="38" y="50"/>
                        <a:pt x="35" y="54"/>
                        <a:pt x="32" y="55"/>
                      </a:cubicBezTo>
                      <a:close/>
                      <a:moveTo>
                        <a:pt x="32" y="41"/>
                      </a:moveTo>
                      <a:cubicBezTo>
                        <a:pt x="32" y="32"/>
                        <a:pt x="32" y="32"/>
                        <a:pt x="32" y="32"/>
                      </a:cubicBezTo>
                      <a:cubicBezTo>
                        <a:pt x="42" y="32"/>
                        <a:pt x="42" y="32"/>
                        <a:pt x="42" y="32"/>
                      </a:cubicBezTo>
                      <a:cubicBezTo>
                        <a:pt x="42" y="35"/>
                        <a:pt x="41" y="38"/>
                        <a:pt x="41" y="41"/>
                      </a:cubicBezTo>
                      <a:lnTo>
                        <a:pt x="32" y="41"/>
                      </a:lnTo>
                      <a:close/>
                      <a:moveTo>
                        <a:pt x="46" y="32"/>
                      </a:moveTo>
                      <a:cubicBezTo>
                        <a:pt x="56" y="32"/>
                        <a:pt x="56" y="32"/>
                        <a:pt x="56" y="32"/>
                      </a:cubicBezTo>
                      <a:cubicBezTo>
                        <a:pt x="56" y="35"/>
                        <a:pt x="55" y="38"/>
                        <a:pt x="53" y="41"/>
                      </a:cubicBezTo>
                      <a:cubicBezTo>
                        <a:pt x="45" y="41"/>
                        <a:pt x="45" y="41"/>
                        <a:pt x="45" y="41"/>
                      </a:cubicBezTo>
                      <a:cubicBezTo>
                        <a:pt x="46" y="38"/>
                        <a:pt x="46" y="35"/>
                        <a:pt x="46" y="32"/>
                      </a:cubicBezTo>
                      <a:close/>
                      <a:moveTo>
                        <a:pt x="46" y="28"/>
                      </a:moveTo>
                      <a:cubicBezTo>
                        <a:pt x="46" y="24"/>
                        <a:pt x="46" y="21"/>
                        <a:pt x="45" y="18"/>
                      </a:cubicBezTo>
                      <a:cubicBezTo>
                        <a:pt x="53" y="18"/>
                        <a:pt x="53" y="18"/>
                        <a:pt x="53" y="18"/>
                      </a:cubicBezTo>
                      <a:cubicBezTo>
                        <a:pt x="55" y="21"/>
                        <a:pt x="56" y="24"/>
                        <a:pt x="56" y="28"/>
                      </a:cubicBezTo>
                      <a:lnTo>
                        <a:pt x="46" y="28"/>
                      </a:lnTo>
                      <a:close/>
                      <a:moveTo>
                        <a:pt x="51" y="14"/>
                      </a:moveTo>
                      <a:cubicBezTo>
                        <a:pt x="44" y="14"/>
                        <a:pt x="44" y="14"/>
                        <a:pt x="44" y="14"/>
                      </a:cubicBezTo>
                      <a:cubicBezTo>
                        <a:pt x="43" y="11"/>
                        <a:pt x="41" y="8"/>
                        <a:pt x="39" y="5"/>
                      </a:cubicBezTo>
                      <a:cubicBezTo>
                        <a:pt x="44" y="7"/>
                        <a:pt x="48" y="10"/>
                        <a:pt x="51" y="14"/>
                      </a:cubicBezTo>
                      <a:close/>
                      <a:moveTo>
                        <a:pt x="20" y="5"/>
                      </a:moveTo>
                      <a:cubicBezTo>
                        <a:pt x="19" y="8"/>
                        <a:pt x="17" y="11"/>
                        <a:pt x="16" y="14"/>
                      </a:cubicBezTo>
                      <a:cubicBezTo>
                        <a:pt x="9" y="14"/>
                        <a:pt x="9" y="14"/>
                        <a:pt x="9" y="14"/>
                      </a:cubicBezTo>
                      <a:cubicBezTo>
                        <a:pt x="12" y="10"/>
                        <a:pt x="16" y="7"/>
                        <a:pt x="20" y="5"/>
                      </a:cubicBezTo>
                      <a:close/>
                      <a:moveTo>
                        <a:pt x="9" y="45"/>
                      </a:moveTo>
                      <a:cubicBezTo>
                        <a:pt x="16" y="45"/>
                        <a:pt x="16" y="45"/>
                        <a:pt x="16" y="45"/>
                      </a:cubicBezTo>
                      <a:cubicBezTo>
                        <a:pt x="17" y="49"/>
                        <a:pt x="19" y="52"/>
                        <a:pt x="20" y="54"/>
                      </a:cubicBezTo>
                      <a:cubicBezTo>
                        <a:pt x="16" y="52"/>
                        <a:pt x="12" y="49"/>
                        <a:pt x="9" y="45"/>
                      </a:cubicBezTo>
                      <a:close/>
                      <a:moveTo>
                        <a:pt x="39" y="54"/>
                      </a:moveTo>
                      <a:cubicBezTo>
                        <a:pt x="41" y="52"/>
                        <a:pt x="43" y="49"/>
                        <a:pt x="44" y="45"/>
                      </a:cubicBezTo>
                      <a:cubicBezTo>
                        <a:pt x="51" y="45"/>
                        <a:pt x="51" y="45"/>
                        <a:pt x="51" y="45"/>
                      </a:cubicBezTo>
                      <a:cubicBezTo>
                        <a:pt x="48" y="49"/>
                        <a:pt x="44" y="52"/>
                        <a:pt x="39" y="5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nvGrpSpPr>
            <p:cNvPr id="26" name="Group 25">
              <a:extLst>
                <a:ext uri="{FF2B5EF4-FFF2-40B4-BE49-F238E27FC236}">
                  <a16:creationId xmlns:a16="http://schemas.microsoft.com/office/drawing/2014/main" id="{F2259C0D-E5E5-4014-B5BD-6675FDB5CFA2}"/>
                </a:ext>
              </a:extLst>
            </p:cNvPr>
            <p:cNvGrpSpPr/>
            <p:nvPr/>
          </p:nvGrpSpPr>
          <p:grpSpPr>
            <a:xfrm>
              <a:off x="3605324" y="3059379"/>
              <a:ext cx="1973301" cy="438080"/>
              <a:chOff x="3662474" y="3048732"/>
              <a:chExt cx="1973301" cy="438080"/>
            </a:xfrm>
          </p:grpSpPr>
          <p:sp>
            <p:nvSpPr>
              <p:cNvPr id="97" name="Text Placeholder 3">
                <a:extLst>
                  <a:ext uri="{FF2B5EF4-FFF2-40B4-BE49-F238E27FC236}">
                    <a16:creationId xmlns:a16="http://schemas.microsoft.com/office/drawing/2014/main" id="{A1FEC3AC-9095-4422-8F53-3CAA52C1C89C}"/>
                  </a:ext>
                </a:extLst>
              </p:cNvPr>
              <p:cNvSpPr txBox="1">
                <a:spLocks/>
              </p:cNvSpPr>
              <p:nvPr/>
            </p:nvSpPr>
            <p:spPr>
              <a:xfrm>
                <a:off x="4263364" y="3140814"/>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INVESTIGATIONS</a:t>
                </a:r>
              </a:p>
            </p:txBody>
          </p:sp>
          <p:grpSp>
            <p:nvGrpSpPr>
              <p:cNvPr id="3" name="Group 2">
                <a:extLst>
                  <a:ext uri="{FF2B5EF4-FFF2-40B4-BE49-F238E27FC236}">
                    <a16:creationId xmlns:a16="http://schemas.microsoft.com/office/drawing/2014/main" id="{22F37E9A-36A9-4DAF-982F-685C7D5C9F16}"/>
                  </a:ext>
                </a:extLst>
              </p:cNvPr>
              <p:cNvGrpSpPr/>
              <p:nvPr/>
            </p:nvGrpSpPr>
            <p:grpSpPr>
              <a:xfrm>
                <a:off x="3662474" y="3048732"/>
                <a:ext cx="438080" cy="438080"/>
                <a:chOff x="5154619" y="1109976"/>
                <a:chExt cx="438080" cy="438080"/>
              </a:xfrm>
            </p:grpSpPr>
            <p:sp>
              <p:nvSpPr>
                <p:cNvPr id="121" name="Oval 120">
                  <a:extLst>
                    <a:ext uri="{FF2B5EF4-FFF2-40B4-BE49-F238E27FC236}">
                      <a16:creationId xmlns:a16="http://schemas.microsoft.com/office/drawing/2014/main" id="{F89AC261-018C-4B27-937C-2877EB76FD56}"/>
                    </a:ext>
                  </a:extLst>
                </p:cNvPr>
                <p:cNvSpPr/>
                <p:nvPr/>
              </p:nvSpPr>
              <p:spPr>
                <a:xfrm>
                  <a:off x="5154619" y="110997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72" name="Freeform 2523">
                  <a:extLst>
                    <a:ext uri="{FF2B5EF4-FFF2-40B4-BE49-F238E27FC236}">
                      <a16:creationId xmlns:a16="http://schemas.microsoft.com/office/drawing/2014/main" id="{7DC26A72-7EE3-4F38-8D75-F10BDD51ABDE}"/>
                    </a:ext>
                  </a:extLst>
                </p:cNvPr>
                <p:cNvSpPr>
                  <a:spLocks noEditPoints="1"/>
                </p:cNvSpPr>
                <p:nvPr/>
              </p:nvSpPr>
              <p:spPr bwMode="auto">
                <a:xfrm>
                  <a:off x="5257084" y="1196865"/>
                  <a:ext cx="225425" cy="228600"/>
                </a:xfrm>
                <a:custGeom>
                  <a:avLst/>
                  <a:gdLst>
                    <a:gd name="T0" fmla="*/ 60 w 60"/>
                    <a:gd name="T1" fmla="*/ 58 h 61"/>
                    <a:gd name="T2" fmla="*/ 40 w 60"/>
                    <a:gd name="T3" fmla="*/ 38 h 61"/>
                    <a:gd name="T4" fmla="*/ 46 w 60"/>
                    <a:gd name="T5" fmla="*/ 23 h 61"/>
                    <a:gd name="T6" fmla="*/ 23 w 60"/>
                    <a:gd name="T7" fmla="*/ 0 h 61"/>
                    <a:gd name="T8" fmla="*/ 0 w 60"/>
                    <a:gd name="T9" fmla="*/ 23 h 61"/>
                    <a:gd name="T10" fmla="*/ 23 w 60"/>
                    <a:gd name="T11" fmla="*/ 46 h 61"/>
                    <a:gd name="T12" fmla="*/ 37 w 60"/>
                    <a:gd name="T13" fmla="*/ 41 h 61"/>
                    <a:gd name="T14" fmla="*/ 57 w 60"/>
                    <a:gd name="T15" fmla="*/ 61 h 61"/>
                    <a:gd name="T16" fmla="*/ 60 w 60"/>
                    <a:gd name="T17" fmla="*/ 58 h 61"/>
                    <a:gd name="T18" fmla="*/ 23 w 60"/>
                    <a:gd name="T19" fmla="*/ 42 h 61"/>
                    <a:gd name="T20" fmla="*/ 4 w 60"/>
                    <a:gd name="T21" fmla="*/ 23 h 61"/>
                    <a:gd name="T22" fmla="*/ 23 w 60"/>
                    <a:gd name="T23" fmla="*/ 4 h 61"/>
                    <a:gd name="T24" fmla="*/ 42 w 60"/>
                    <a:gd name="T25" fmla="*/ 23 h 61"/>
                    <a:gd name="T26" fmla="*/ 23 w 60"/>
                    <a:gd name="T27"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60" y="58"/>
                      </a:moveTo>
                      <a:cubicBezTo>
                        <a:pt x="40" y="38"/>
                        <a:pt x="40" y="38"/>
                        <a:pt x="40" y="38"/>
                      </a:cubicBezTo>
                      <a:cubicBezTo>
                        <a:pt x="44" y="34"/>
                        <a:pt x="46" y="29"/>
                        <a:pt x="46" y="23"/>
                      </a:cubicBezTo>
                      <a:cubicBezTo>
                        <a:pt x="46" y="11"/>
                        <a:pt x="35" y="0"/>
                        <a:pt x="23" y="0"/>
                      </a:cubicBezTo>
                      <a:cubicBezTo>
                        <a:pt x="10" y="0"/>
                        <a:pt x="0" y="11"/>
                        <a:pt x="0" y="23"/>
                      </a:cubicBezTo>
                      <a:cubicBezTo>
                        <a:pt x="0" y="36"/>
                        <a:pt x="10" y="46"/>
                        <a:pt x="23" y="46"/>
                      </a:cubicBezTo>
                      <a:cubicBezTo>
                        <a:pt x="28" y="46"/>
                        <a:pt x="33" y="44"/>
                        <a:pt x="37" y="41"/>
                      </a:cubicBezTo>
                      <a:cubicBezTo>
                        <a:pt x="57" y="61"/>
                        <a:pt x="57" y="61"/>
                        <a:pt x="57" y="61"/>
                      </a:cubicBezTo>
                      <a:lnTo>
                        <a:pt x="60" y="58"/>
                      </a:lnTo>
                      <a:close/>
                      <a:moveTo>
                        <a:pt x="23" y="42"/>
                      </a:moveTo>
                      <a:cubicBezTo>
                        <a:pt x="12" y="42"/>
                        <a:pt x="4" y="34"/>
                        <a:pt x="4" y="23"/>
                      </a:cubicBezTo>
                      <a:cubicBezTo>
                        <a:pt x="4" y="13"/>
                        <a:pt x="12" y="4"/>
                        <a:pt x="23" y="4"/>
                      </a:cubicBezTo>
                      <a:cubicBezTo>
                        <a:pt x="33" y="4"/>
                        <a:pt x="42" y="13"/>
                        <a:pt x="42" y="23"/>
                      </a:cubicBezTo>
                      <a:cubicBezTo>
                        <a:pt x="42" y="34"/>
                        <a:pt x="33" y="42"/>
                        <a:pt x="23" y="42"/>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nvGrpSpPr>
            <p:cNvPr id="27" name="Group 26">
              <a:extLst>
                <a:ext uri="{FF2B5EF4-FFF2-40B4-BE49-F238E27FC236}">
                  <a16:creationId xmlns:a16="http://schemas.microsoft.com/office/drawing/2014/main" id="{A85E6125-073D-4AB2-9FE2-0A2A566AA2CC}"/>
                </a:ext>
              </a:extLst>
            </p:cNvPr>
            <p:cNvGrpSpPr/>
            <p:nvPr/>
          </p:nvGrpSpPr>
          <p:grpSpPr>
            <a:xfrm>
              <a:off x="3605324" y="3660835"/>
              <a:ext cx="2550771" cy="438080"/>
              <a:chOff x="3662474" y="3653853"/>
              <a:chExt cx="2550771" cy="438080"/>
            </a:xfrm>
          </p:grpSpPr>
          <p:sp>
            <p:nvSpPr>
              <p:cNvPr id="98" name="Text Placeholder 3">
                <a:extLst>
                  <a:ext uri="{FF2B5EF4-FFF2-40B4-BE49-F238E27FC236}">
                    <a16:creationId xmlns:a16="http://schemas.microsoft.com/office/drawing/2014/main" id="{B2039368-36DF-4651-B464-D1D3817C974E}"/>
                  </a:ext>
                </a:extLst>
              </p:cNvPr>
              <p:cNvSpPr txBox="1">
                <a:spLocks/>
              </p:cNvSpPr>
              <p:nvPr/>
            </p:nvSpPr>
            <p:spPr>
              <a:xfrm>
                <a:off x="4263364" y="3665144"/>
                <a:ext cx="1949881" cy="392415"/>
              </a:xfrm>
              <a:prstGeom prst="rect">
                <a:avLst/>
              </a:prstGeom>
            </p:spPr>
            <p:txBody>
              <a:bodyPr wrap="square"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THREAT INTELLIGENCE SUPPORT</a:t>
                </a:r>
              </a:p>
            </p:txBody>
          </p:sp>
          <p:grpSp>
            <p:nvGrpSpPr>
              <p:cNvPr id="4" name="Group 3">
                <a:extLst>
                  <a:ext uri="{FF2B5EF4-FFF2-40B4-BE49-F238E27FC236}">
                    <a16:creationId xmlns:a16="http://schemas.microsoft.com/office/drawing/2014/main" id="{6BEEF3A8-BC36-4CE6-8CCA-A9B59D0CFF1F}"/>
                  </a:ext>
                </a:extLst>
              </p:cNvPr>
              <p:cNvGrpSpPr/>
              <p:nvPr/>
            </p:nvGrpSpPr>
            <p:grpSpPr>
              <a:xfrm>
                <a:off x="3662474" y="3653853"/>
                <a:ext cx="438080" cy="438080"/>
                <a:chOff x="5154619" y="1669416"/>
                <a:chExt cx="438080" cy="438080"/>
              </a:xfrm>
            </p:grpSpPr>
            <p:sp>
              <p:nvSpPr>
                <p:cNvPr id="122" name="Oval 121">
                  <a:extLst>
                    <a:ext uri="{FF2B5EF4-FFF2-40B4-BE49-F238E27FC236}">
                      <a16:creationId xmlns:a16="http://schemas.microsoft.com/office/drawing/2014/main" id="{C0F985B7-310C-43C9-8C21-DF814636CCA2}"/>
                    </a:ext>
                  </a:extLst>
                </p:cNvPr>
                <p:cNvSpPr/>
                <p:nvPr/>
              </p:nvSpPr>
              <p:spPr>
                <a:xfrm>
                  <a:off x="5154619" y="166941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74" name="Group 173">
                  <a:extLst>
                    <a:ext uri="{FF2B5EF4-FFF2-40B4-BE49-F238E27FC236}">
                      <a16:creationId xmlns:a16="http://schemas.microsoft.com/office/drawing/2014/main" id="{B1F5C4CA-A388-4C17-A08E-9F865BB23179}"/>
                    </a:ext>
                  </a:extLst>
                </p:cNvPr>
                <p:cNvGrpSpPr>
                  <a:grpSpLocks noChangeAspect="1"/>
                </p:cNvGrpSpPr>
                <p:nvPr/>
              </p:nvGrpSpPr>
              <p:grpSpPr>
                <a:xfrm>
                  <a:off x="5270805" y="1769584"/>
                  <a:ext cx="205708" cy="237744"/>
                  <a:chOff x="-884143" y="1096963"/>
                  <a:chExt cx="193675" cy="223837"/>
                </a:xfrm>
                <a:solidFill>
                  <a:schemeClr val="tx2"/>
                </a:solidFill>
              </p:grpSpPr>
              <p:sp>
                <p:nvSpPr>
                  <p:cNvPr id="175" name="Freeform 2741">
                    <a:extLst>
                      <a:ext uri="{FF2B5EF4-FFF2-40B4-BE49-F238E27FC236}">
                        <a16:creationId xmlns:a16="http://schemas.microsoft.com/office/drawing/2014/main" id="{CE8EDE73-1AC4-4EF3-AD90-F6053B1E8CE4}"/>
                      </a:ext>
                    </a:extLst>
                  </p:cNvPr>
                  <p:cNvSpPr>
                    <a:spLocks/>
                  </p:cNvSpPr>
                  <p:nvPr/>
                </p:nvSpPr>
                <p:spPr bwMode="auto">
                  <a:xfrm>
                    <a:off x="-884143" y="1235075"/>
                    <a:ext cx="193675" cy="85725"/>
                  </a:xfrm>
                  <a:custGeom>
                    <a:avLst/>
                    <a:gdLst>
                      <a:gd name="T0" fmla="*/ 52 w 52"/>
                      <a:gd name="T1" fmla="*/ 21 h 23"/>
                      <a:gd name="T2" fmla="*/ 47 w 52"/>
                      <a:gd name="T3" fmla="*/ 8 h 23"/>
                      <a:gd name="T4" fmla="*/ 44 w 52"/>
                      <a:gd name="T5" fmla="*/ 10 h 23"/>
                      <a:gd name="T6" fmla="*/ 48 w 52"/>
                      <a:gd name="T7" fmla="*/ 19 h 23"/>
                      <a:gd name="T8" fmla="*/ 4 w 52"/>
                      <a:gd name="T9" fmla="*/ 19 h 23"/>
                      <a:gd name="T10" fmla="*/ 14 w 52"/>
                      <a:gd name="T11" fmla="*/ 3 h 23"/>
                      <a:gd name="T12" fmla="*/ 12 w 52"/>
                      <a:gd name="T13" fmla="*/ 0 h 23"/>
                      <a:gd name="T14" fmla="*/ 0 w 52"/>
                      <a:gd name="T15" fmla="*/ 21 h 23"/>
                      <a:gd name="T16" fmla="*/ 0 w 52"/>
                      <a:gd name="T17" fmla="*/ 23 h 23"/>
                      <a:gd name="T18" fmla="*/ 52 w 52"/>
                      <a:gd name="T19" fmla="*/ 23 h 23"/>
                      <a:gd name="T20" fmla="*/ 52 w 52"/>
                      <a:gd name="T2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3">
                        <a:moveTo>
                          <a:pt x="52" y="21"/>
                        </a:moveTo>
                        <a:cubicBezTo>
                          <a:pt x="52" y="21"/>
                          <a:pt x="51" y="14"/>
                          <a:pt x="47" y="8"/>
                        </a:cubicBezTo>
                        <a:cubicBezTo>
                          <a:pt x="44" y="10"/>
                          <a:pt x="44" y="10"/>
                          <a:pt x="44" y="10"/>
                        </a:cubicBezTo>
                        <a:cubicBezTo>
                          <a:pt x="46" y="13"/>
                          <a:pt x="47" y="17"/>
                          <a:pt x="48" y="19"/>
                        </a:cubicBezTo>
                        <a:cubicBezTo>
                          <a:pt x="4" y="19"/>
                          <a:pt x="4" y="19"/>
                          <a:pt x="4" y="19"/>
                        </a:cubicBezTo>
                        <a:cubicBezTo>
                          <a:pt x="5" y="15"/>
                          <a:pt x="8" y="8"/>
                          <a:pt x="14" y="3"/>
                        </a:cubicBezTo>
                        <a:cubicBezTo>
                          <a:pt x="12" y="0"/>
                          <a:pt x="12" y="0"/>
                          <a:pt x="12" y="0"/>
                        </a:cubicBezTo>
                        <a:cubicBezTo>
                          <a:pt x="2" y="7"/>
                          <a:pt x="0" y="20"/>
                          <a:pt x="0" y="21"/>
                        </a:cubicBezTo>
                        <a:cubicBezTo>
                          <a:pt x="0" y="23"/>
                          <a:pt x="0" y="23"/>
                          <a:pt x="0" y="23"/>
                        </a:cubicBezTo>
                        <a:cubicBezTo>
                          <a:pt x="52" y="23"/>
                          <a:pt x="52" y="23"/>
                          <a:pt x="52" y="23"/>
                        </a:cubicBezTo>
                        <a:lnTo>
                          <a:pt x="5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76" name="Rectangle 2742">
                    <a:extLst>
                      <a:ext uri="{FF2B5EF4-FFF2-40B4-BE49-F238E27FC236}">
                        <a16:creationId xmlns:a16="http://schemas.microsoft.com/office/drawing/2014/main" id="{9C7C4D18-8372-460B-B978-D9F7BF009398}"/>
                      </a:ext>
                    </a:extLst>
                  </p:cNvPr>
                  <p:cNvSpPr>
                    <a:spLocks noChangeArrowheads="1"/>
                  </p:cNvSpPr>
                  <p:nvPr/>
                </p:nvSpPr>
                <p:spPr bwMode="auto">
                  <a:xfrm>
                    <a:off x="-842868" y="1284288"/>
                    <a:ext cx="365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77" name="Freeform 2743">
                    <a:extLst>
                      <a:ext uri="{FF2B5EF4-FFF2-40B4-BE49-F238E27FC236}">
                        <a16:creationId xmlns:a16="http://schemas.microsoft.com/office/drawing/2014/main" id="{B38CAA89-41C6-41BA-AF9E-04428DC4C2BC}"/>
                      </a:ext>
                    </a:extLst>
                  </p:cNvPr>
                  <p:cNvSpPr>
                    <a:spLocks noEditPoints="1"/>
                  </p:cNvSpPr>
                  <p:nvPr/>
                </p:nvSpPr>
                <p:spPr bwMode="auto">
                  <a:xfrm>
                    <a:off x="-861918" y="1096963"/>
                    <a:ext cx="149225" cy="168275"/>
                  </a:xfrm>
                  <a:custGeom>
                    <a:avLst/>
                    <a:gdLst>
                      <a:gd name="T0" fmla="*/ 3 w 40"/>
                      <a:gd name="T1" fmla="*/ 29 h 45"/>
                      <a:gd name="T2" fmla="*/ 7 w 40"/>
                      <a:gd name="T3" fmla="*/ 29 h 45"/>
                      <a:gd name="T4" fmla="*/ 7 w 40"/>
                      <a:gd name="T5" fmla="*/ 28 h 45"/>
                      <a:gd name="T6" fmla="*/ 20 w 40"/>
                      <a:gd name="T7" fmla="*/ 37 h 45"/>
                      <a:gd name="T8" fmla="*/ 33 w 40"/>
                      <a:gd name="T9" fmla="*/ 28 h 45"/>
                      <a:gd name="T10" fmla="*/ 33 w 40"/>
                      <a:gd name="T11" fmla="*/ 29 h 45"/>
                      <a:gd name="T12" fmla="*/ 36 w 40"/>
                      <a:gd name="T13" fmla="*/ 29 h 45"/>
                      <a:gd name="T14" fmla="*/ 36 w 40"/>
                      <a:gd name="T15" fmla="*/ 37 h 45"/>
                      <a:gd name="T16" fmla="*/ 27 w 40"/>
                      <a:gd name="T17" fmla="*/ 41 h 45"/>
                      <a:gd name="T18" fmla="*/ 24 w 40"/>
                      <a:gd name="T19" fmla="*/ 41 h 45"/>
                      <a:gd name="T20" fmla="*/ 24 w 40"/>
                      <a:gd name="T21" fmla="*/ 39 h 45"/>
                      <a:gd name="T22" fmla="*/ 20 w 40"/>
                      <a:gd name="T23" fmla="*/ 39 h 45"/>
                      <a:gd name="T24" fmla="*/ 20 w 40"/>
                      <a:gd name="T25" fmla="*/ 45 h 45"/>
                      <a:gd name="T26" fmla="*/ 28 w 40"/>
                      <a:gd name="T27" fmla="*/ 45 h 45"/>
                      <a:gd name="T28" fmla="*/ 40 w 40"/>
                      <a:gd name="T29" fmla="*/ 39 h 45"/>
                      <a:gd name="T30" fmla="*/ 40 w 40"/>
                      <a:gd name="T31" fmla="*/ 28 h 45"/>
                      <a:gd name="T32" fmla="*/ 40 w 40"/>
                      <a:gd name="T33" fmla="*/ 17 h 45"/>
                      <a:gd name="T34" fmla="*/ 20 w 40"/>
                      <a:gd name="T35" fmla="*/ 0 h 45"/>
                      <a:gd name="T36" fmla="*/ 0 w 40"/>
                      <a:gd name="T37" fmla="*/ 17 h 45"/>
                      <a:gd name="T38" fmla="*/ 0 w 40"/>
                      <a:gd name="T39" fmla="*/ 28 h 45"/>
                      <a:gd name="T40" fmla="*/ 3 w 40"/>
                      <a:gd name="T41" fmla="*/ 28 h 45"/>
                      <a:gd name="T42" fmla="*/ 3 w 40"/>
                      <a:gd name="T43" fmla="*/ 29 h 45"/>
                      <a:gd name="T44" fmla="*/ 20 w 40"/>
                      <a:gd name="T45" fmla="*/ 33 h 45"/>
                      <a:gd name="T46" fmla="*/ 10 w 40"/>
                      <a:gd name="T47" fmla="*/ 23 h 45"/>
                      <a:gd name="T48" fmla="*/ 20 w 40"/>
                      <a:gd name="T49" fmla="*/ 13 h 45"/>
                      <a:gd name="T50" fmla="*/ 30 w 40"/>
                      <a:gd name="T51" fmla="*/ 23 h 45"/>
                      <a:gd name="T52" fmla="*/ 20 w 40"/>
                      <a:gd name="T53" fmla="*/ 33 h 45"/>
                      <a:gd name="T54" fmla="*/ 20 w 40"/>
                      <a:gd name="T55" fmla="*/ 4 h 45"/>
                      <a:gd name="T56" fmla="*/ 36 w 40"/>
                      <a:gd name="T57" fmla="*/ 17 h 45"/>
                      <a:gd name="T58" fmla="*/ 36 w 40"/>
                      <a:gd name="T59" fmla="*/ 21 h 45"/>
                      <a:gd name="T60" fmla="*/ 34 w 40"/>
                      <a:gd name="T61" fmla="*/ 21 h 45"/>
                      <a:gd name="T62" fmla="*/ 20 w 40"/>
                      <a:gd name="T63" fmla="*/ 9 h 45"/>
                      <a:gd name="T64" fmla="*/ 6 w 40"/>
                      <a:gd name="T65" fmla="*/ 21 h 45"/>
                      <a:gd name="T66" fmla="*/ 4 w 40"/>
                      <a:gd name="T67" fmla="*/ 21 h 45"/>
                      <a:gd name="T68" fmla="*/ 4 w 40"/>
                      <a:gd name="T69" fmla="*/ 17 h 45"/>
                      <a:gd name="T70" fmla="*/ 20 w 40"/>
                      <a:gd name="T7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45">
                        <a:moveTo>
                          <a:pt x="3" y="29"/>
                        </a:moveTo>
                        <a:cubicBezTo>
                          <a:pt x="7" y="29"/>
                          <a:pt x="7" y="29"/>
                          <a:pt x="7" y="29"/>
                        </a:cubicBezTo>
                        <a:cubicBezTo>
                          <a:pt x="7" y="28"/>
                          <a:pt x="7" y="28"/>
                          <a:pt x="7" y="28"/>
                        </a:cubicBezTo>
                        <a:cubicBezTo>
                          <a:pt x="9" y="33"/>
                          <a:pt x="14" y="37"/>
                          <a:pt x="20" y="37"/>
                        </a:cubicBezTo>
                        <a:cubicBezTo>
                          <a:pt x="26" y="37"/>
                          <a:pt x="31" y="33"/>
                          <a:pt x="33" y="28"/>
                        </a:cubicBezTo>
                        <a:cubicBezTo>
                          <a:pt x="33" y="29"/>
                          <a:pt x="33" y="29"/>
                          <a:pt x="33" y="29"/>
                        </a:cubicBezTo>
                        <a:cubicBezTo>
                          <a:pt x="36" y="29"/>
                          <a:pt x="36" y="29"/>
                          <a:pt x="36" y="29"/>
                        </a:cubicBezTo>
                        <a:cubicBezTo>
                          <a:pt x="36" y="37"/>
                          <a:pt x="36" y="37"/>
                          <a:pt x="36" y="37"/>
                        </a:cubicBezTo>
                        <a:cubicBezTo>
                          <a:pt x="27" y="41"/>
                          <a:pt x="27" y="41"/>
                          <a:pt x="27" y="41"/>
                        </a:cubicBezTo>
                        <a:cubicBezTo>
                          <a:pt x="24" y="41"/>
                          <a:pt x="24" y="41"/>
                          <a:pt x="24" y="41"/>
                        </a:cubicBezTo>
                        <a:cubicBezTo>
                          <a:pt x="24" y="39"/>
                          <a:pt x="24" y="39"/>
                          <a:pt x="24" y="39"/>
                        </a:cubicBezTo>
                        <a:cubicBezTo>
                          <a:pt x="20" y="39"/>
                          <a:pt x="20" y="39"/>
                          <a:pt x="20" y="39"/>
                        </a:cubicBezTo>
                        <a:cubicBezTo>
                          <a:pt x="20" y="45"/>
                          <a:pt x="20" y="45"/>
                          <a:pt x="20" y="45"/>
                        </a:cubicBezTo>
                        <a:cubicBezTo>
                          <a:pt x="28" y="45"/>
                          <a:pt x="28" y="45"/>
                          <a:pt x="28" y="45"/>
                        </a:cubicBezTo>
                        <a:cubicBezTo>
                          <a:pt x="40" y="39"/>
                          <a:pt x="40" y="39"/>
                          <a:pt x="40" y="39"/>
                        </a:cubicBezTo>
                        <a:cubicBezTo>
                          <a:pt x="40" y="28"/>
                          <a:pt x="40" y="28"/>
                          <a:pt x="40" y="28"/>
                        </a:cubicBezTo>
                        <a:cubicBezTo>
                          <a:pt x="40" y="17"/>
                          <a:pt x="40" y="17"/>
                          <a:pt x="40" y="17"/>
                        </a:cubicBezTo>
                        <a:cubicBezTo>
                          <a:pt x="40" y="7"/>
                          <a:pt x="29" y="0"/>
                          <a:pt x="20" y="0"/>
                        </a:cubicBezTo>
                        <a:cubicBezTo>
                          <a:pt x="11" y="0"/>
                          <a:pt x="0" y="7"/>
                          <a:pt x="0" y="17"/>
                        </a:cubicBezTo>
                        <a:cubicBezTo>
                          <a:pt x="0" y="28"/>
                          <a:pt x="0" y="28"/>
                          <a:pt x="0" y="28"/>
                        </a:cubicBezTo>
                        <a:cubicBezTo>
                          <a:pt x="3" y="28"/>
                          <a:pt x="3" y="28"/>
                          <a:pt x="3" y="28"/>
                        </a:cubicBezTo>
                        <a:lnTo>
                          <a:pt x="3" y="29"/>
                        </a:lnTo>
                        <a:close/>
                        <a:moveTo>
                          <a:pt x="20" y="33"/>
                        </a:moveTo>
                        <a:cubicBezTo>
                          <a:pt x="14" y="33"/>
                          <a:pt x="10" y="28"/>
                          <a:pt x="10" y="23"/>
                        </a:cubicBezTo>
                        <a:cubicBezTo>
                          <a:pt x="10" y="17"/>
                          <a:pt x="14" y="13"/>
                          <a:pt x="20" y="13"/>
                        </a:cubicBezTo>
                        <a:cubicBezTo>
                          <a:pt x="26" y="13"/>
                          <a:pt x="30" y="17"/>
                          <a:pt x="30" y="23"/>
                        </a:cubicBezTo>
                        <a:cubicBezTo>
                          <a:pt x="30" y="28"/>
                          <a:pt x="26" y="33"/>
                          <a:pt x="20" y="33"/>
                        </a:cubicBezTo>
                        <a:close/>
                        <a:moveTo>
                          <a:pt x="20" y="4"/>
                        </a:moveTo>
                        <a:cubicBezTo>
                          <a:pt x="27" y="4"/>
                          <a:pt x="36" y="10"/>
                          <a:pt x="36" y="17"/>
                        </a:cubicBezTo>
                        <a:cubicBezTo>
                          <a:pt x="36" y="21"/>
                          <a:pt x="36" y="21"/>
                          <a:pt x="36" y="21"/>
                        </a:cubicBezTo>
                        <a:cubicBezTo>
                          <a:pt x="34" y="21"/>
                          <a:pt x="34" y="21"/>
                          <a:pt x="34" y="21"/>
                        </a:cubicBezTo>
                        <a:cubicBezTo>
                          <a:pt x="33" y="14"/>
                          <a:pt x="27" y="9"/>
                          <a:pt x="20" y="9"/>
                        </a:cubicBezTo>
                        <a:cubicBezTo>
                          <a:pt x="13" y="9"/>
                          <a:pt x="7" y="14"/>
                          <a:pt x="6" y="21"/>
                        </a:cubicBezTo>
                        <a:cubicBezTo>
                          <a:pt x="4" y="21"/>
                          <a:pt x="4" y="21"/>
                          <a:pt x="4" y="21"/>
                        </a:cubicBezTo>
                        <a:cubicBezTo>
                          <a:pt x="4" y="17"/>
                          <a:pt x="4" y="17"/>
                          <a:pt x="4" y="17"/>
                        </a:cubicBezTo>
                        <a:cubicBezTo>
                          <a:pt x="4" y="10"/>
                          <a:pt x="13"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23" name="Group 22">
              <a:extLst>
                <a:ext uri="{FF2B5EF4-FFF2-40B4-BE49-F238E27FC236}">
                  <a16:creationId xmlns:a16="http://schemas.microsoft.com/office/drawing/2014/main" id="{F5C363C5-9122-446B-98F2-35B069354A5E}"/>
                </a:ext>
              </a:extLst>
            </p:cNvPr>
            <p:cNvGrpSpPr/>
            <p:nvPr/>
          </p:nvGrpSpPr>
          <p:grpSpPr>
            <a:xfrm>
              <a:off x="3605324" y="1293060"/>
              <a:ext cx="1973301" cy="438080"/>
              <a:chOff x="3662474" y="1264485"/>
              <a:chExt cx="1973301" cy="438080"/>
            </a:xfrm>
          </p:grpSpPr>
          <p:sp>
            <p:nvSpPr>
              <p:cNvPr id="93" name="Text Placeholder 3">
                <a:extLst>
                  <a:ext uri="{FF2B5EF4-FFF2-40B4-BE49-F238E27FC236}">
                    <a16:creationId xmlns:a16="http://schemas.microsoft.com/office/drawing/2014/main" id="{2949412E-6B7F-4B2A-9CC1-0ACDDCF463FB}"/>
                  </a:ext>
                </a:extLst>
              </p:cNvPr>
              <p:cNvSpPr txBox="1">
                <a:spLocks/>
              </p:cNvSpPr>
              <p:nvPr/>
            </p:nvSpPr>
            <p:spPr>
              <a:xfrm>
                <a:off x="4263364" y="1336113"/>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MAILING LIST</a:t>
                </a:r>
              </a:p>
            </p:txBody>
          </p:sp>
          <p:grpSp>
            <p:nvGrpSpPr>
              <p:cNvPr id="11" name="Group 10">
                <a:extLst>
                  <a:ext uri="{FF2B5EF4-FFF2-40B4-BE49-F238E27FC236}">
                    <a16:creationId xmlns:a16="http://schemas.microsoft.com/office/drawing/2014/main" id="{78C05310-437A-4CA3-9C01-0122147058D7}"/>
                  </a:ext>
                </a:extLst>
              </p:cNvPr>
              <p:cNvGrpSpPr/>
              <p:nvPr/>
            </p:nvGrpSpPr>
            <p:grpSpPr>
              <a:xfrm>
                <a:off x="3662474" y="1264485"/>
                <a:ext cx="438080" cy="438080"/>
                <a:chOff x="6541886" y="3347735"/>
                <a:chExt cx="438080" cy="438080"/>
              </a:xfrm>
            </p:grpSpPr>
            <p:sp>
              <p:nvSpPr>
                <p:cNvPr id="118" name="Oval 117">
                  <a:extLst>
                    <a:ext uri="{FF2B5EF4-FFF2-40B4-BE49-F238E27FC236}">
                      <a16:creationId xmlns:a16="http://schemas.microsoft.com/office/drawing/2014/main" id="{91D91DAA-6BAA-4452-87C5-8453BFCB2C03}"/>
                    </a:ext>
                  </a:extLst>
                </p:cNvPr>
                <p:cNvSpPr/>
                <p:nvPr/>
              </p:nvSpPr>
              <p:spPr>
                <a:xfrm>
                  <a:off x="6541886" y="3347735"/>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47" name="Freeform 2135">
                  <a:extLst>
                    <a:ext uri="{FF2B5EF4-FFF2-40B4-BE49-F238E27FC236}">
                      <a16:creationId xmlns:a16="http://schemas.microsoft.com/office/drawing/2014/main" id="{AB658109-99A9-4601-853E-D8EA1FD996FC}"/>
                    </a:ext>
                  </a:extLst>
                </p:cNvPr>
                <p:cNvSpPr>
                  <a:spLocks noEditPoints="1"/>
                </p:cNvSpPr>
                <p:nvPr/>
              </p:nvSpPr>
              <p:spPr bwMode="auto">
                <a:xfrm>
                  <a:off x="6649007" y="3484225"/>
                  <a:ext cx="223838" cy="165100"/>
                </a:xfrm>
                <a:custGeom>
                  <a:avLst/>
                  <a:gdLst>
                    <a:gd name="T0" fmla="*/ 0 w 141"/>
                    <a:gd name="T1" fmla="*/ 0 h 104"/>
                    <a:gd name="T2" fmla="*/ 0 w 141"/>
                    <a:gd name="T3" fmla="*/ 104 h 104"/>
                    <a:gd name="T4" fmla="*/ 141 w 141"/>
                    <a:gd name="T5" fmla="*/ 104 h 104"/>
                    <a:gd name="T6" fmla="*/ 141 w 141"/>
                    <a:gd name="T7" fmla="*/ 0 h 104"/>
                    <a:gd name="T8" fmla="*/ 0 w 141"/>
                    <a:gd name="T9" fmla="*/ 0 h 104"/>
                    <a:gd name="T10" fmla="*/ 125 w 141"/>
                    <a:gd name="T11" fmla="*/ 9 h 104"/>
                    <a:gd name="T12" fmla="*/ 71 w 141"/>
                    <a:gd name="T13" fmla="*/ 63 h 104"/>
                    <a:gd name="T14" fmla="*/ 16 w 141"/>
                    <a:gd name="T15" fmla="*/ 9 h 104"/>
                    <a:gd name="T16" fmla="*/ 125 w 141"/>
                    <a:gd name="T17" fmla="*/ 9 h 104"/>
                    <a:gd name="T18" fmla="*/ 9 w 141"/>
                    <a:gd name="T19" fmla="*/ 94 h 104"/>
                    <a:gd name="T20" fmla="*/ 9 w 141"/>
                    <a:gd name="T21" fmla="*/ 16 h 104"/>
                    <a:gd name="T22" fmla="*/ 71 w 141"/>
                    <a:gd name="T23" fmla="*/ 78 h 104"/>
                    <a:gd name="T24" fmla="*/ 132 w 141"/>
                    <a:gd name="T25" fmla="*/ 16 h 104"/>
                    <a:gd name="T26" fmla="*/ 132 w 141"/>
                    <a:gd name="T27" fmla="*/ 94 h 104"/>
                    <a:gd name="T28" fmla="*/ 9 w 141"/>
                    <a:gd name="T29"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104">
                      <a:moveTo>
                        <a:pt x="0" y="0"/>
                      </a:moveTo>
                      <a:lnTo>
                        <a:pt x="0" y="104"/>
                      </a:lnTo>
                      <a:lnTo>
                        <a:pt x="141" y="104"/>
                      </a:lnTo>
                      <a:lnTo>
                        <a:pt x="141" y="0"/>
                      </a:lnTo>
                      <a:lnTo>
                        <a:pt x="0" y="0"/>
                      </a:lnTo>
                      <a:close/>
                      <a:moveTo>
                        <a:pt x="125" y="9"/>
                      </a:moveTo>
                      <a:lnTo>
                        <a:pt x="71" y="63"/>
                      </a:lnTo>
                      <a:lnTo>
                        <a:pt x="16" y="9"/>
                      </a:lnTo>
                      <a:lnTo>
                        <a:pt x="125" y="9"/>
                      </a:lnTo>
                      <a:close/>
                      <a:moveTo>
                        <a:pt x="9" y="94"/>
                      </a:moveTo>
                      <a:lnTo>
                        <a:pt x="9" y="16"/>
                      </a:lnTo>
                      <a:lnTo>
                        <a:pt x="71" y="78"/>
                      </a:lnTo>
                      <a:lnTo>
                        <a:pt x="132" y="16"/>
                      </a:lnTo>
                      <a:lnTo>
                        <a:pt x="132" y="94"/>
                      </a:lnTo>
                      <a:lnTo>
                        <a:pt x="9" y="94"/>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nvGrpSpPr>
            <p:cNvPr id="24" name="Group 23">
              <a:extLst>
                <a:ext uri="{FF2B5EF4-FFF2-40B4-BE49-F238E27FC236}">
                  <a16:creationId xmlns:a16="http://schemas.microsoft.com/office/drawing/2014/main" id="{E5EAB678-56C2-4EDF-96A2-45F383E00F9A}"/>
                </a:ext>
              </a:extLst>
            </p:cNvPr>
            <p:cNvGrpSpPr/>
            <p:nvPr/>
          </p:nvGrpSpPr>
          <p:grpSpPr>
            <a:xfrm>
              <a:off x="3605324" y="1881833"/>
              <a:ext cx="1973301" cy="438080"/>
              <a:chOff x="3662474" y="1935887"/>
              <a:chExt cx="1973301" cy="438080"/>
            </a:xfrm>
          </p:grpSpPr>
          <p:sp>
            <p:nvSpPr>
              <p:cNvPr id="94" name="Text Placeholder 3">
                <a:extLst>
                  <a:ext uri="{FF2B5EF4-FFF2-40B4-BE49-F238E27FC236}">
                    <a16:creationId xmlns:a16="http://schemas.microsoft.com/office/drawing/2014/main" id="{22FC9C71-6613-41AD-81FA-C513BE7E8D5E}"/>
                  </a:ext>
                </a:extLst>
              </p:cNvPr>
              <p:cNvSpPr txBox="1">
                <a:spLocks/>
              </p:cNvSpPr>
              <p:nvPr/>
            </p:nvSpPr>
            <p:spPr>
              <a:xfrm>
                <a:off x="4263364" y="2027969"/>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WEBSITE SCRAPING</a:t>
                </a:r>
              </a:p>
            </p:txBody>
          </p:sp>
          <p:grpSp>
            <p:nvGrpSpPr>
              <p:cNvPr id="10" name="Group 9">
                <a:extLst>
                  <a:ext uri="{FF2B5EF4-FFF2-40B4-BE49-F238E27FC236}">
                    <a16:creationId xmlns:a16="http://schemas.microsoft.com/office/drawing/2014/main" id="{4B3FE2D8-C30E-4CD0-A397-2106CBC295D6}"/>
                  </a:ext>
                </a:extLst>
              </p:cNvPr>
              <p:cNvGrpSpPr/>
              <p:nvPr/>
            </p:nvGrpSpPr>
            <p:grpSpPr>
              <a:xfrm>
                <a:off x="3662474" y="1935887"/>
                <a:ext cx="438080" cy="438080"/>
                <a:chOff x="6541887" y="3907176"/>
                <a:chExt cx="438080" cy="438080"/>
              </a:xfrm>
            </p:grpSpPr>
            <p:sp>
              <p:nvSpPr>
                <p:cNvPr id="119" name="Oval 118">
                  <a:extLst>
                    <a:ext uri="{FF2B5EF4-FFF2-40B4-BE49-F238E27FC236}">
                      <a16:creationId xmlns:a16="http://schemas.microsoft.com/office/drawing/2014/main" id="{4D0E17F3-A088-454F-A030-837EE19BEA1B}"/>
                    </a:ext>
                  </a:extLst>
                </p:cNvPr>
                <p:cNvSpPr/>
                <p:nvPr/>
              </p:nvSpPr>
              <p:spPr>
                <a:xfrm>
                  <a:off x="6541887" y="390717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73" name="Freeform 2777">
                  <a:extLst>
                    <a:ext uri="{FF2B5EF4-FFF2-40B4-BE49-F238E27FC236}">
                      <a16:creationId xmlns:a16="http://schemas.microsoft.com/office/drawing/2014/main" id="{C1DAEECF-496E-4761-8CA5-21855A707F45}"/>
                    </a:ext>
                  </a:extLst>
                </p:cNvPr>
                <p:cNvSpPr>
                  <a:spLocks noChangeAspect="1" noEditPoints="1"/>
                </p:cNvSpPr>
                <p:nvPr/>
              </p:nvSpPr>
              <p:spPr bwMode="auto">
                <a:xfrm>
                  <a:off x="6632252" y="4025632"/>
                  <a:ext cx="257350" cy="201168"/>
                </a:xfrm>
                <a:custGeom>
                  <a:avLst/>
                  <a:gdLst>
                    <a:gd name="T0" fmla="*/ 0 w 142"/>
                    <a:gd name="T1" fmla="*/ 0 h 111"/>
                    <a:gd name="T2" fmla="*/ 0 w 142"/>
                    <a:gd name="T3" fmla="*/ 111 h 111"/>
                    <a:gd name="T4" fmla="*/ 142 w 142"/>
                    <a:gd name="T5" fmla="*/ 111 h 111"/>
                    <a:gd name="T6" fmla="*/ 142 w 142"/>
                    <a:gd name="T7" fmla="*/ 0 h 111"/>
                    <a:gd name="T8" fmla="*/ 0 w 142"/>
                    <a:gd name="T9" fmla="*/ 0 h 111"/>
                    <a:gd name="T10" fmla="*/ 132 w 142"/>
                    <a:gd name="T11" fmla="*/ 9 h 111"/>
                    <a:gd name="T12" fmla="*/ 132 w 142"/>
                    <a:gd name="T13" fmla="*/ 28 h 111"/>
                    <a:gd name="T14" fmla="*/ 9 w 142"/>
                    <a:gd name="T15" fmla="*/ 28 h 111"/>
                    <a:gd name="T16" fmla="*/ 9 w 142"/>
                    <a:gd name="T17" fmla="*/ 9 h 111"/>
                    <a:gd name="T18" fmla="*/ 132 w 142"/>
                    <a:gd name="T19" fmla="*/ 9 h 111"/>
                    <a:gd name="T20" fmla="*/ 9 w 142"/>
                    <a:gd name="T21" fmla="*/ 102 h 111"/>
                    <a:gd name="T22" fmla="*/ 9 w 142"/>
                    <a:gd name="T23" fmla="*/ 38 h 111"/>
                    <a:gd name="T24" fmla="*/ 132 w 142"/>
                    <a:gd name="T25" fmla="*/ 38 h 111"/>
                    <a:gd name="T26" fmla="*/ 132 w 142"/>
                    <a:gd name="T27" fmla="*/ 102 h 111"/>
                    <a:gd name="T28" fmla="*/ 9 w 142"/>
                    <a:gd name="T29"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11">
                      <a:moveTo>
                        <a:pt x="0" y="0"/>
                      </a:moveTo>
                      <a:lnTo>
                        <a:pt x="0" y="111"/>
                      </a:lnTo>
                      <a:lnTo>
                        <a:pt x="142" y="111"/>
                      </a:lnTo>
                      <a:lnTo>
                        <a:pt x="142" y="0"/>
                      </a:lnTo>
                      <a:lnTo>
                        <a:pt x="0" y="0"/>
                      </a:lnTo>
                      <a:close/>
                      <a:moveTo>
                        <a:pt x="132" y="9"/>
                      </a:moveTo>
                      <a:lnTo>
                        <a:pt x="132" y="28"/>
                      </a:lnTo>
                      <a:lnTo>
                        <a:pt x="9" y="28"/>
                      </a:lnTo>
                      <a:lnTo>
                        <a:pt x="9" y="9"/>
                      </a:lnTo>
                      <a:lnTo>
                        <a:pt x="132" y="9"/>
                      </a:lnTo>
                      <a:close/>
                      <a:moveTo>
                        <a:pt x="9" y="102"/>
                      </a:moveTo>
                      <a:lnTo>
                        <a:pt x="9" y="38"/>
                      </a:lnTo>
                      <a:lnTo>
                        <a:pt x="132" y="38"/>
                      </a:lnTo>
                      <a:lnTo>
                        <a:pt x="132" y="102"/>
                      </a:lnTo>
                      <a:lnTo>
                        <a:pt x="9" y="102"/>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34" name="Group 33">
            <a:extLst>
              <a:ext uri="{FF2B5EF4-FFF2-40B4-BE49-F238E27FC236}">
                <a16:creationId xmlns:a16="http://schemas.microsoft.com/office/drawing/2014/main" id="{E0DE6F9E-5D05-4E4A-AE7F-C5212D4E1571}"/>
              </a:ext>
            </a:extLst>
          </p:cNvPr>
          <p:cNvGrpSpPr/>
          <p:nvPr/>
        </p:nvGrpSpPr>
        <p:grpSpPr>
          <a:xfrm>
            <a:off x="874136" y="1724081"/>
            <a:ext cx="3211779" cy="3741140"/>
            <a:chOff x="655602" y="1293060"/>
            <a:chExt cx="2408834" cy="2805855"/>
          </a:xfrm>
        </p:grpSpPr>
        <p:grpSp>
          <p:nvGrpSpPr>
            <p:cNvPr id="19" name="Group 18">
              <a:extLst>
                <a:ext uri="{FF2B5EF4-FFF2-40B4-BE49-F238E27FC236}">
                  <a16:creationId xmlns:a16="http://schemas.microsoft.com/office/drawing/2014/main" id="{5880AD3C-F94F-4C5E-8F76-660CDE154BB3}"/>
                </a:ext>
              </a:extLst>
            </p:cNvPr>
            <p:cNvGrpSpPr/>
            <p:nvPr/>
          </p:nvGrpSpPr>
          <p:grpSpPr>
            <a:xfrm>
              <a:off x="655602" y="1881833"/>
              <a:ext cx="1973301" cy="438080"/>
              <a:chOff x="655602" y="1887266"/>
              <a:chExt cx="1973301" cy="438080"/>
            </a:xfrm>
          </p:grpSpPr>
          <p:sp>
            <p:nvSpPr>
              <p:cNvPr id="89" name="Text Placeholder 3">
                <a:extLst>
                  <a:ext uri="{FF2B5EF4-FFF2-40B4-BE49-F238E27FC236}">
                    <a16:creationId xmlns:a16="http://schemas.microsoft.com/office/drawing/2014/main" id="{68069D5F-86D4-488E-BD1E-287AA1A6EB4B}"/>
                  </a:ext>
                </a:extLst>
              </p:cNvPr>
              <p:cNvSpPr txBox="1">
                <a:spLocks/>
              </p:cNvSpPr>
              <p:nvPr/>
            </p:nvSpPr>
            <p:spPr>
              <a:xfrm>
                <a:off x="1256492" y="1977773"/>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RELATIONSHIPS</a:t>
                </a:r>
              </a:p>
            </p:txBody>
          </p:sp>
          <p:grpSp>
            <p:nvGrpSpPr>
              <p:cNvPr id="187" name="Group 186">
                <a:extLst>
                  <a:ext uri="{FF2B5EF4-FFF2-40B4-BE49-F238E27FC236}">
                    <a16:creationId xmlns:a16="http://schemas.microsoft.com/office/drawing/2014/main" id="{140999A4-07FB-4D82-BC88-9F36814104DE}"/>
                  </a:ext>
                </a:extLst>
              </p:cNvPr>
              <p:cNvGrpSpPr/>
              <p:nvPr/>
            </p:nvGrpSpPr>
            <p:grpSpPr>
              <a:xfrm>
                <a:off x="655602" y="1887266"/>
                <a:ext cx="438080" cy="438080"/>
                <a:chOff x="6541886" y="1109976"/>
                <a:chExt cx="438080" cy="438080"/>
              </a:xfrm>
            </p:grpSpPr>
            <p:sp>
              <p:nvSpPr>
                <p:cNvPr id="114" name="Oval 113">
                  <a:extLst>
                    <a:ext uri="{FF2B5EF4-FFF2-40B4-BE49-F238E27FC236}">
                      <a16:creationId xmlns:a16="http://schemas.microsoft.com/office/drawing/2014/main" id="{D5B6A90B-8CA0-4ADA-842A-BF3E90712E44}"/>
                    </a:ext>
                  </a:extLst>
                </p:cNvPr>
                <p:cNvSpPr/>
                <p:nvPr/>
              </p:nvSpPr>
              <p:spPr>
                <a:xfrm>
                  <a:off x="6541886" y="110997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50" name="Group 149">
                  <a:extLst>
                    <a:ext uri="{FF2B5EF4-FFF2-40B4-BE49-F238E27FC236}">
                      <a16:creationId xmlns:a16="http://schemas.microsoft.com/office/drawing/2014/main" id="{03C1DDDD-3C5F-4CEF-858B-B02B74B7594B}"/>
                    </a:ext>
                  </a:extLst>
                </p:cNvPr>
                <p:cNvGrpSpPr>
                  <a:grpSpLocks noChangeAspect="1"/>
                </p:cNvGrpSpPr>
                <p:nvPr/>
              </p:nvGrpSpPr>
              <p:grpSpPr>
                <a:xfrm>
                  <a:off x="6619417" y="1246720"/>
                  <a:ext cx="283019" cy="164592"/>
                  <a:chOff x="4938713" y="623888"/>
                  <a:chExt cx="223838" cy="130175"/>
                </a:xfrm>
                <a:solidFill>
                  <a:schemeClr val="tx2"/>
                </a:solidFill>
              </p:grpSpPr>
              <p:sp>
                <p:nvSpPr>
                  <p:cNvPr id="151" name="Freeform 2272">
                    <a:extLst>
                      <a:ext uri="{FF2B5EF4-FFF2-40B4-BE49-F238E27FC236}">
                        <a16:creationId xmlns:a16="http://schemas.microsoft.com/office/drawing/2014/main" id="{1A5C4771-D9A7-480C-BD80-654DF07B68B8}"/>
                      </a:ext>
                    </a:extLst>
                  </p:cNvPr>
                  <p:cNvSpPr>
                    <a:spLocks/>
                  </p:cNvSpPr>
                  <p:nvPr/>
                </p:nvSpPr>
                <p:spPr bwMode="auto">
                  <a:xfrm>
                    <a:off x="5087938" y="687388"/>
                    <a:ext cx="74613" cy="52388"/>
                  </a:xfrm>
                  <a:custGeom>
                    <a:avLst/>
                    <a:gdLst>
                      <a:gd name="T0" fmla="*/ 20 w 20"/>
                      <a:gd name="T1" fmla="*/ 12 h 14"/>
                      <a:gd name="T2" fmla="*/ 13 w 20"/>
                      <a:gd name="T3" fmla="*/ 1 h 14"/>
                      <a:gd name="T4" fmla="*/ 12 w 20"/>
                      <a:gd name="T5" fmla="*/ 0 h 14"/>
                      <a:gd name="T6" fmla="*/ 11 w 20"/>
                      <a:gd name="T7" fmla="*/ 1 h 14"/>
                      <a:gd name="T8" fmla="*/ 1 w 20"/>
                      <a:gd name="T9" fmla="*/ 1 h 14"/>
                      <a:gd name="T10" fmla="*/ 0 w 20"/>
                      <a:gd name="T11" fmla="*/ 1 h 14"/>
                      <a:gd name="T12" fmla="*/ 0 w 20"/>
                      <a:gd name="T13" fmla="*/ 2 h 14"/>
                      <a:gd name="T14" fmla="*/ 5 w 20"/>
                      <a:gd name="T15" fmla="*/ 7 h 14"/>
                      <a:gd name="T16" fmla="*/ 12 w 20"/>
                      <a:gd name="T17" fmla="*/ 5 h 14"/>
                      <a:gd name="T18" fmla="*/ 15 w 20"/>
                      <a:gd name="T19" fmla="*/ 10 h 14"/>
                      <a:gd name="T20" fmla="*/ 7 w 20"/>
                      <a:gd name="T21" fmla="*/ 10 h 14"/>
                      <a:gd name="T22" fmla="*/ 8 w 20"/>
                      <a:gd name="T23" fmla="*/ 14 h 14"/>
                      <a:gd name="T24" fmla="*/ 20 w 20"/>
                      <a:gd name="T25" fmla="*/ 14 h 14"/>
                      <a:gd name="T26" fmla="*/ 20 w 20"/>
                      <a:gd name="T2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20" y="12"/>
                        </a:moveTo>
                        <a:cubicBezTo>
                          <a:pt x="20" y="12"/>
                          <a:pt x="19" y="5"/>
                          <a:pt x="13" y="1"/>
                        </a:cubicBezTo>
                        <a:cubicBezTo>
                          <a:pt x="12" y="0"/>
                          <a:pt x="12" y="0"/>
                          <a:pt x="12" y="0"/>
                        </a:cubicBezTo>
                        <a:cubicBezTo>
                          <a:pt x="11" y="1"/>
                          <a:pt x="11" y="1"/>
                          <a:pt x="11" y="1"/>
                        </a:cubicBezTo>
                        <a:cubicBezTo>
                          <a:pt x="8" y="4"/>
                          <a:pt x="4" y="4"/>
                          <a:pt x="1" y="1"/>
                        </a:cubicBezTo>
                        <a:cubicBezTo>
                          <a:pt x="0" y="1"/>
                          <a:pt x="0" y="1"/>
                          <a:pt x="0" y="1"/>
                        </a:cubicBezTo>
                        <a:cubicBezTo>
                          <a:pt x="0" y="1"/>
                          <a:pt x="0" y="1"/>
                          <a:pt x="0" y="2"/>
                        </a:cubicBezTo>
                        <a:cubicBezTo>
                          <a:pt x="2" y="3"/>
                          <a:pt x="4" y="5"/>
                          <a:pt x="5" y="7"/>
                        </a:cubicBezTo>
                        <a:cubicBezTo>
                          <a:pt x="7" y="7"/>
                          <a:pt x="10" y="7"/>
                          <a:pt x="12" y="5"/>
                        </a:cubicBezTo>
                        <a:cubicBezTo>
                          <a:pt x="14" y="7"/>
                          <a:pt x="15" y="9"/>
                          <a:pt x="15" y="10"/>
                        </a:cubicBezTo>
                        <a:cubicBezTo>
                          <a:pt x="7" y="10"/>
                          <a:pt x="7" y="10"/>
                          <a:pt x="7" y="10"/>
                        </a:cubicBezTo>
                        <a:cubicBezTo>
                          <a:pt x="7" y="12"/>
                          <a:pt x="8" y="13"/>
                          <a:pt x="8" y="14"/>
                        </a:cubicBezTo>
                        <a:cubicBezTo>
                          <a:pt x="20" y="14"/>
                          <a:pt x="20" y="14"/>
                          <a:pt x="20" y="14"/>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52" name="Freeform 2273">
                    <a:extLst>
                      <a:ext uri="{FF2B5EF4-FFF2-40B4-BE49-F238E27FC236}">
                        <a16:creationId xmlns:a16="http://schemas.microsoft.com/office/drawing/2014/main" id="{81655293-C203-462B-81A7-3B5E39B0864C}"/>
                      </a:ext>
                    </a:extLst>
                  </p:cNvPr>
                  <p:cNvSpPr>
                    <a:spLocks/>
                  </p:cNvSpPr>
                  <p:nvPr/>
                </p:nvSpPr>
                <p:spPr bwMode="auto">
                  <a:xfrm>
                    <a:off x="5084763" y="623888"/>
                    <a:ext cx="55563" cy="58738"/>
                  </a:xfrm>
                  <a:custGeom>
                    <a:avLst/>
                    <a:gdLst>
                      <a:gd name="T0" fmla="*/ 7 w 15"/>
                      <a:gd name="T1" fmla="*/ 4 h 16"/>
                      <a:gd name="T2" fmla="*/ 11 w 15"/>
                      <a:gd name="T3" fmla="*/ 8 h 16"/>
                      <a:gd name="T4" fmla="*/ 7 w 15"/>
                      <a:gd name="T5" fmla="*/ 12 h 16"/>
                      <a:gd name="T6" fmla="*/ 3 w 15"/>
                      <a:gd name="T7" fmla="*/ 10 h 16"/>
                      <a:gd name="T8" fmla="*/ 3 w 15"/>
                      <a:gd name="T9" fmla="*/ 11 h 16"/>
                      <a:gd name="T10" fmla="*/ 3 w 15"/>
                      <a:gd name="T11" fmla="*/ 15 h 16"/>
                      <a:gd name="T12" fmla="*/ 7 w 15"/>
                      <a:gd name="T13" fmla="*/ 16 h 16"/>
                      <a:gd name="T14" fmla="*/ 15 w 15"/>
                      <a:gd name="T15" fmla="*/ 8 h 16"/>
                      <a:gd name="T16" fmla="*/ 7 w 15"/>
                      <a:gd name="T17" fmla="*/ 0 h 16"/>
                      <a:gd name="T18" fmla="*/ 0 w 15"/>
                      <a:gd name="T19" fmla="*/ 3 h 16"/>
                      <a:gd name="T20" fmla="*/ 3 w 15"/>
                      <a:gd name="T21" fmla="*/ 8 h 16"/>
                      <a:gd name="T22" fmla="*/ 7 w 15"/>
                      <a:gd name="T2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6">
                        <a:moveTo>
                          <a:pt x="7" y="4"/>
                        </a:moveTo>
                        <a:cubicBezTo>
                          <a:pt x="9" y="4"/>
                          <a:pt x="11" y="5"/>
                          <a:pt x="11" y="8"/>
                        </a:cubicBezTo>
                        <a:cubicBezTo>
                          <a:pt x="11" y="10"/>
                          <a:pt x="9" y="12"/>
                          <a:pt x="7" y="12"/>
                        </a:cubicBezTo>
                        <a:cubicBezTo>
                          <a:pt x="5" y="12"/>
                          <a:pt x="4" y="11"/>
                          <a:pt x="3" y="10"/>
                        </a:cubicBezTo>
                        <a:cubicBezTo>
                          <a:pt x="3" y="10"/>
                          <a:pt x="3" y="11"/>
                          <a:pt x="3" y="11"/>
                        </a:cubicBezTo>
                        <a:cubicBezTo>
                          <a:pt x="3" y="13"/>
                          <a:pt x="3" y="14"/>
                          <a:pt x="3" y="15"/>
                        </a:cubicBezTo>
                        <a:cubicBezTo>
                          <a:pt x="4" y="16"/>
                          <a:pt x="5" y="16"/>
                          <a:pt x="7" y="16"/>
                        </a:cubicBezTo>
                        <a:cubicBezTo>
                          <a:pt x="11" y="16"/>
                          <a:pt x="15" y="12"/>
                          <a:pt x="15" y="8"/>
                        </a:cubicBezTo>
                        <a:cubicBezTo>
                          <a:pt x="15" y="3"/>
                          <a:pt x="11" y="0"/>
                          <a:pt x="7" y="0"/>
                        </a:cubicBezTo>
                        <a:cubicBezTo>
                          <a:pt x="4" y="0"/>
                          <a:pt x="1" y="1"/>
                          <a:pt x="0" y="3"/>
                        </a:cubicBezTo>
                        <a:cubicBezTo>
                          <a:pt x="1" y="4"/>
                          <a:pt x="2" y="6"/>
                          <a:pt x="3" y="8"/>
                        </a:cubicBezTo>
                        <a:cubicBezTo>
                          <a:pt x="3" y="5"/>
                          <a:pt x="5"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53" name="Freeform 2274">
                    <a:extLst>
                      <a:ext uri="{FF2B5EF4-FFF2-40B4-BE49-F238E27FC236}">
                        <a16:creationId xmlns:a16="http://schemas.microsoft.com/office/drawing/2014/main" id="{6EDBEEB2-B213-4833-82DB-D326D9C1C3A3}"/>
                      </a:ext>
                    </a:extLst>
                  </p:cNvPr>
                  <p:cNvSpPr>
                    <a:spLocks/>
                  </p:cNvSpPr>
                  <p:nvPr/>
                </p:nvSpPr>
                <p:spPr bwMode="auto">
                  <a:xfrm>
                    <a:off x="4938713" y="687388"/>
                    <a:ext cx="74613" cy="52388"/>
                  </a:xfrm>
                  <a:custGeom>
                    <a:avLst/>
                    <a:gdLst>
                      <a:gd name="T0" fmla="*/ 15 w 20"/>
                      <a:gd name="T1" fmla="*/ 7 h 14"/>
                      <a:gd name="T2" fmla="*/ 20 w 20"/>
                      <a:gd name="T3" fmla="*/ 2 h 14"/>
                      <a:gd name="T4" fmla="*/ 19 w 20"/>
                      <a:gd name="T5" fmla="*/ 1 h 14"/>
                      <a:gd name="T6" fmla="*/ 19 w 20"/>
                      <a:gd name="T7" fmla="*/ 1 h 14"/>
                      <a:gd name="T8" fmla="*/ 9 w 20"/>
                      <a:gd name="T9" fmla="*/ 1 h 14"/>
                      <a:gd name="T10" fmla="*/ 8 w 20"/>
                      <a:gd name="T11" fmla="*/ 0 h 14"/>
                      <a:gd name="T12" fmla="*/ 7 w 20"/>
                      <a:gd name="T13" fmla="*/ 1 h 14"/>
                      <a:gd name="T14" fmla="*/ 0 w 20"/>
                      <a:gd name="T15" fmla="*/ 12 h 14"/>
                      <a:gd name="T16" fmla="*/ 0 w 20"/>
                      <a:gd name="T17" fmla="*/ 14 h 14"/>
                      <a:gd name="T18" fmla="*/ 12 w 20"/>
                      <a:gd name="T19" fmla="*/ 14 h 14"/>
                      <a:gd name="T20" fmla="*/ 13 w 20"/>
                      <a:gd name="T21" fmla="*/ 10 h 14"/>
                      <a:gd name="T22" fmla="*/ 5 w 20"/>
                      <a:gd name="T23" fmla="*/ 10 h 14"/>
                      <a:gd name="T24" fmla="*/ 8 w 20"/>
                      <a:gd name="T25" fmla="*/ 5 h 14"/>
                      <a:gd name="T26" fmla="*/ 15 w 20"/>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4">
                        <a:moveTo>
                          <a:pt x="15" y="7"/>
                        </a:moveTo>
                        <a:cubicBezTo>
                          <a:pt x="16" y="5"/>
                          <a:pt x="18" y="3"/>
                          <a:pt x="20" y="2"/>
                        </a:cubicBezTo>
                        <a:cubicBezTo>
                          <a:pt x="20" y="1"/>
                          <a:pt x="20" y="1"/>
                          <a:pt x="19" y="1"/>
                        </a:cubicBezTo>
                        <a:cubicBezTo>
                          <a:pt x="19" y="1"/>
                          <a:pt x="19" y="1"/>
                          <a:pt x="19" y="1"/>
                        </a:cubicBezTo>
                        <a:cubicBezTo>
                          <a:pt x="16" y="4"/>
                          <a:pt x="12" y="4"/>
                          <a:pt x="9" y="1"/>
                        </a:cubicBezTo>
                        <a:cubicBezTo>
                          <a:pt x="8" y="0"/>
                          <a:pt x="8" y="0"/>
                          <a:pt x="8" y="0"/>
                        </a:cubicBezTo>
                        <a:cubicBezTo>
                          <a:pt x="7" y="1"/>
                          <a:pt x="7" y="1"/>
                          <a:pt x="7" y="1"/>
                        </a:cubicBezTo>
                        <a:cubicBezTo>
                          <a:pt x="1" y="5"/>
                          <a:pt x="0" y="12"/>
                          <a:pt x="0" y="12"/>
                        </a:cubicBezTo>
                        <a:cubicBezTo>
                          <a:pt x="0" y="14"/>
                          <a:pt x="0" y="14"/>
                          <a:pt x="0" y="14"/>
                        </a:cubicBezTo>
                        <a:cubicBezTo>
                          <a:pt x="12" y="14"/>
                          <a:pt x="12" y="14"/>
                          <a:pt x="12" y="14"/>
                        </a:cubicBezTo>
                        <a:cubicBezTo>
                          <a:pt x="12" y="13"/>
                          <a:pt x="13" y="12"/>
                          <a:pt x="13" y="10"/>
                        </a:cubicBezTo>
                        <a:cubicBezTo>
                          <a:pt x="5" y="10"/>
                          <a:pt x="5" y="10"/>
                          <a:pt x="5" y="10"/>
                        </a:cubicBezTo>
                        <a:cubicBezTo>
                          <a:pt x="5" y="9"/>
                          <a:pt x="6" y="7"/>
                          <a:pt x="8" y="5"/>
                        </a:cubicBezTo>
                        <a:cubicBezTo>
                          <a:pt x="10" y="7"/>
                          <a:pt x="12" y="7"/>
                          <a:pt x="1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54" name="Freeform 2275">
                    <a:extLst>
                      <a:ext uri="{FF2B5EF4-FFF2-40B4-BE49-F238E27FC236}">
                        <a16:creationId xmlns:a16="http://schemas.microsoft.com/office/drawing/2014/main" id="{419DEBD9-49F4-49FA-946B-4AA4A78299FF}"/>
                      </a:ext>
                    </a:extLst>
                  </p:cNvPr>
                  <p:cNvSpPr>
                    <a:spLocks/>
                  </p:cNvSpPr>
                  <p:nvPr/>
                </p:nvSpPr>
                <p:spPr bwMode="auto">
                  <a:xfrm>
                    <a:off x="4960938" y="623888"/>
                    <a:ext cx="55563" cy="58738"/>
                  </a:xfrm>
                  <a:custGeom>
                    <a:avLst/>
                    <a:gdLst>
                      <a:gd name="T0" fmla="*/ 8 w 15"/>
                      <a:gd name="T1" fmla="*/ 16 h 16"/>
                      <a:gd name="T2" fmla="*/ 12 w 15"/>
                      <a:gd name="T3" fmla="*/ 15 h 16"/>
                      <a:gd name="T4" fmla="*/ 12 w 15"/>
                      <a:gd name="T5" fmla="*/ 11 h 16"/>
                      <a:gd name="T6" fmla="*/ 12 w 15"/>
                      <a:gd name="T7" fmla="*/ 10 h 16"/>
                      <a:gd name="T8" fmla="*/ 8 w 15"/>
                      <a:gd name="T9" fmla="*/ 12 h 16"/>
                      <a:gd name="T10" fmla="*/ 4 w 15"/>
                      <a:gd name="T11" fmla="*/ 8 h 16"/>
                      <a:gd name="T12" fmla="*/ 8 w 15"/>
                      <a:gd name="T13" fmla="*/ 4 h 16"/>
                      <a:gd name="T14" fmla="*/ 12 w 15"/>
                      <a:gd name="T15" fmla="*/ 8 h 16"/>
                      <a:gd name="T16" fmla="*/ 15 w 15"/>
                      <a:gd name="T17" fmla="*/ 3 h 16"/>
                      <a:gd name="T18" fmla="*/ 8 w 15"/>
                      <a:gd name="T19" fmla="*/ 0 h 16"/>
                      <a:gd name="T20" fmla="*/ 0 w 15"/>
                      <a:gd name="T21" fmla="*/ 8 h 16"/>
                      <a:gd name="T22" fmla="*/ 8 w 15"/>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6">
                        <a:moveTo>
                          <a:pt x="8" y="16"/>
                        </a:moveTo>
                        <a:cubicBezTo>
                          <a:pt x="10" y="16"/>
                          <a:pt x="11" y="16"/>
                          <a:pt x="12" y="15"/>
                        </a:cubicBezTo>
                        <a:cubicBezTo>
                          <a:pt x="12" y="14"/>
                          <a:pt x="12" y="13"/>
                          <a:pt x="12" y="11"/>
                        </a:cubicBezTo>
                        <a:cubicBezTo>
                          <a:pt x="12" y="11"/>
                          <a:pt x="12" y="10"/>
                          <a:pt x="12" y="10"/>
                        </a:cubicBezTo>
                        <a:cubicBezTo>
                          <a:pt x="11" y="11"/>
                          <a:pt x="10" y="12"/>
                          <a:pt x="8" y="12"/>
                        </a:cubicBezTo>
                        <a:cubicBezTo>
                          <a:pt x="6" y="12"/>
                          <a:pt x="4" y="10"/>
                          <a:pt x="4" y="8"/>
                        </a:cubicBezTo>
                        <a:cubicBezTo>
                          <a:pt x="4" y="5"/>
                          <a:pt x="6" y="4"/>
                          <a:pt x="8" y="4"/>
                        </a:cubicBezTo>
                        <a:cubicBezTo>
                          <a:pt x="10" y="4"/>
                          <a:pt x="12" y="5"/>
                          <a:pt x="12" y="8"/>
                        </a:cubicBezTo>
                        <a:cubicBezTo>
                          <a:pt x="13" y="6"/>
                          <a:pt x="14" y="5"/>
                          <a:pt x="15" y="3"/>
                        </a:cubicBezTo>
                        <a:cubicBezTo>
                          <a:pt x="13" y="1"/>
                          <a:pt x="11" y="0"/>
                          <a:pt x="8" y="0"/>
                        </a:cubicBezTo>
                        <a:cubicBezTo>
                          <a:pt x="3" y="0"/>
                          <a:pt x="0" y="3"/>
                          <a:pt x="0" y="8"/>
                        </a:cubicBezTo>
                        <a:cubicBezTo>
                          <a:pt x="0" y="12"/>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55" name="Freeform 2276">
                    <a:extLst>
                      <a:ext uri="{FF2B5EF4-FFF2-40B4-BE49-F238E27FC236}">
                        <a16:creationId xmlns:a16="http://schemas.microsoft.com/office/drawing/2014/main" id="{60100B5A-4115-4859-AD78-BDBFF21F45AA}"/>
                      </a:ext>
                    </a:extLst>
                  </p:cNvPr>
                  <p:cNvSpPr>
                    <a:spLocks noEditPoints="1"/>
                  </p:cNvSpPr>
                  <p:nvPr/>
                </p:nvSpPr>
                <p:spPr bwMode="auto">
                  <a:xfrm>
                    <a:off x="5021263" y="635000"/>
                    <a:ext cx="58738" cy="63500"/>
                  </a:xfrm>
                  <a:custGeom>
                    <a:avLst/>
                    <a:gdLst>
                      <a:gd name="T0" fmla="*/ 1 w 16"/>
                      <a:gd name="T1" fmla="*/ 13 h 17"/>
                      <a:gd name="T2" fmla="*/ 1 w 16"/>
                      <a:gd name="T3" fmla="*/ 13 h 17"/>
                      <a:gd name="T4" fmla="*/ 2 w 16"/>
                      <a:gd name="T5" fmla="*/ 15 h 17"/>
                      <a:gd name="T6" fmla="*/ 3 w 16"/>
                      <a:gd name="T7" fmla="*/ 15 h 17"/>
                      <a:gd name="T8" fmla="*/ 4 w 16"/>
                      <a:gd name="T9" fmla="*/ 16 h 17"/>
                      <a:gd name="T10" fmla="*/ 4 w 16"/>
                      <a:gd name="T11" fmla="*/ 16 h 17"/>
                      <a:gd name="T12" fmla="*/ 6 w 16"/>
                      <a:gd name="T13" fmla="*/ 16 h 17"/>
                      <a:gd name="T14" fmla="*/ 6 w 16"/>
                      <a:gd name="T15" fmla="*/ 16 h 17"/>
                      <a:gd name="T16" fmla="*/ 8 w 16"/>
                      <a:gd name="T17" fmla="*/ 17 h 17"/>
                      <a:gd name="T18" fmla="*/ 10 w 16"/>
                      <a:gd name="T19" fmla="*/ 16 h 17"/>
                      <a:gd name="T20" fmla="*/ 10 w 16"/>
                      <a:gd name="T21" fmla="*/ 16 h 17"/>
                      <a:gd name="T22" fmla="*/ 12 w 16"/>
                      <a:gd name="T23" fmla="*/ 16 h 17"/>
                      <a:gd name="T24" fmla="*/ 12 w 16"/>
                      <a:gd name="T25" fmla="*/ 16 h 17"/>
                      <a:gd name="T26" fmla="*/ 13 w 16"/>
                      <a:gd name="T27" fmla="*/ 15 h 17"/>
                      <a:gd name="T28" fmla="*/ 13 w 16"/>
                      <a:gd name="T29" fmla="*/ 15 h 17"/>
                      <a:gd name="T30" fmla="*/ 15 w 16"/>
                      <a:gd name="T31" fmla="*/ 13 h 17"/>
                      <a:gd name="T32" fmla="*/ 15 w 16"/>
                      <a:gd name="T33" fmla="*/ 13 h 17"/>
                      <a:gd name="T34" fmla="*/ 15 w 16"/>
                      <a:gd name="T35" fmla="*/ 13 h 17"/>
                      <a:gd name="T36" fmla="*/ 16 w 16"/>
                      <a:gd name="T37" fmla="*/ 8 h 17"/>
                      <a:gd name="T38" fmla="*/ 16 w 16"/>
                      <a:gd name="T39" fmla="*/ 8 h 17"/>
                      <a:gd name="T40" fmla="*/ 16 w 16"/>
                      <a:gd name="T41" fmla="*/ 8 h 17"/>
                      <a:gd name="T42" fmla="*/ 16 w 16"/>
                      <a:gd name="T43" fmla="*/ 8 h 17"/>
                      <a:gd name="T44" fmla="*/ 16 w 16"/>
                      <a:gd name="T45" fmla="*/ 5 h 17"/>
                      <a:gd name="T46" fmla="*/ 16 w 16"/>
                      <a:gd name="T47" fmla="*/ 5 h 17"/>
                      <a:gd name="T48" fmla="*/ 16 w 16"/>
                      <a:gd name="T49" fmla="*/ 5 h 17"/>
                      <a:gd name="T50" fmla="*/ 8 w 16"/>
                      <a:gd name="T51" fmla="*/ 0 h 17"/>
                      <a:gd name="T52" fmla="*/ 0 w 16"/>
                      <a:gd name="T53" fmla="*/ 8 h 17"/>
                      <a:gd name="T54" fmla="*/ 1 w 16"/>
                      <a:gd name="T55" fmla="*/ 13 h 17"/>
                      <a:gd name="T56" fmla="*/ 8 w 16"/>
                      <a:gd name="T57" fmla="*/ 4 h 17"/>
                      <a:gd name="T58" fmla="*/ 12 w 16"/>
                      <a:gd name="T59" fmla="*/ 8 h 17"/>
                      <a:gd name="T60" fmla="*/ 8 w 16"/>
                      <a:gd name="T61" fmla="*/ 13 h 17"/>
                      <a:gd name="T62" fmla="*/ 4 w 16"/>
                      <a:gd name="T63" fmla="*/ 8 h 17"/>
                      <a:gd name="T64" fmla="*/ 8 w 16"/>
                      <a:gd name="T65"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17">
                        <a:moveTo>
                          <a:pt x="1" y="13"/>
                        </a:moveTo>
                        <a:cubicBezTo>
                          <a:pt x="1" y="13"/>
                          <a:pt x="1" y="13"/>
                          <a:pt x="1" y="13"/>
                        </a:cubicBezTo>
                        <a:cubicBezTo>
                          <a:pt x="2" y="14"/>
                          <a:pt x="2" y="14"/>
                          <a:pt x="2" y="15"/>
                        </a:cubicBezTo>
                        <a:cubicBezTo>
                          <a:pt x="3" y="15"/>
                          <a:pt x="3" y="15"/>
                          <a:pt x="3" y="15"/>
                        </a:cubicBezTo>
                        <a:cubicBezTo>
                          <a:pt x="3" y="15"/>
                          <a:pt x="3" y="15"/>
                          <a:pt x="4" y="16"/>
                        </a:cubicBezTo>
                        <a:cubicBezTo>
                          <a:pt x="4" y="16"/>
                          <a:pt x="4" y="16"/>
                          <a:pt x="4" y="16"/>
                        </a:cubicBezTo>
                        <a:cubicBezTo>
                          <a:pt x="5" y="16"/>
                          <a:pt x="5" y="16"/>
                          <a:pt x="6" y="16"/>
                        </a:cubicBezTo>
                        <a:cubicBezTo>
                          <a:pt x="6" y="16"/>
                          <a:pt x="6" y="16"/>
                          <a:pt x="6" y="16"/>
                        </a:cubicBezTo>
                        <a:cubicBezTo>
                          <a:pt x="7" y="17"/>
                          <a:pt x="7" y="17"/>
                          <a:pt x="8" y="17"/>
                        </a:cubicBezTo>
                        <a:cubicBezTo>
                          <a:pt x="9" y="17"/>
                          <a:pt x="9" y="17"/>
                          <a:pt x="10" y="16"/>
                        </a:cubicBezTo>
                        <a:cubicBezTo>
                          <a:pt x="10" y="16"/>
                          <a:pt x="10" y="16"/>
                          <a:pt x="10" y="16"/>
                        </a:cubicBezTo>
                        <a:cubicBezTo>
                          <a:pt x="11" y="16"/>
                          <a:pt x="11" y="16"/>
                          <a:pt x="12" y="16"/>
                        </a:cubicBezTo>
                        <a:cubicBezTo>
                          <a:pt x="12" y="16"/>
                          <a:pt x="12" y="16"/>
                          <a:pt x="12" y="16"/>
                        </a:cubicBezTo>
                        <a:cubicBezTo>
                          <a:pt x="12" y="15"/>
                          <a:pt x="13" y="15"/>
                          <a:pt x="13" y="15"/>
                        </a:cubicBezTo>
                        <a:cubicBezTo>
                          <a:pt x="13" y="15"/>
                          <a:pt x="13" y="15"/>
                          <a:pt x="13" y="15"/>
                        </a:cubicBezTo>
                        <a:cubicBezTo>
                          <a:pt x="14" y="14"/>
                          <a:pt x="14" y="14"/>
                          <a:pt x="15" y="13"/>
                        </a:cubicBezTo>
                        <a:cubicBezTo>
                          <a:pt x="15" y="13"/>
                          <a:pt x="15" y="13"/>
                          <a:pt x="15" y="13"/>
                        </a:cubicBezTo>
                        <a:cubicBezTo>
                          <a:pt x="15" y="13"/>
                          <a:pt x="15" y="13"/>
                          <a:pt x="15" y="13"/>
                        </a:cubicBezTo>
                        <a:cubicBezTo>
                          <a:pt x="16" y="12"/>
                          <a:pt x="16" y="10"/>
                          <a:pt x="16" y="8"/>
                        </a:cubicBezTo>
                        <a:cubicBezTo>
                          <a:pt x="16" y="8"/>
                          <a:pt x="16" y="8"/>
                          <a:pt x="16" y="8"/>
                        </a:cubicBezTo>
                        <a:cubicBezTo>
                          <a:pt x="16" y="8"/>
                          <a:pt x="16" y="8"/>
                          <a:pt x="16" y="8"/>
                        </a:cubicBezTo>
                        <a:cubicBezTo>
                          <a:pt x="16" y="8"/>
                          <a:pt x="16" y="8"/>
                          <a:pt x="16" y="8"/>
                        </a:cubicBezTo>
                        <a:cubicBezTo>
                          <a:pt x="16" y="7"/>
                          <a:pt x="16" y="6"/>
                          <a:pt x="16" y="5"/>
                        </a:cubicBezTo>
                        <a:cubicBezTo>
                          <a:pt x="16" y="5"/>
                          <a:pt x="16" y="5"/>
                          <a:pt x="16" y="5"/>
                        </a:cubicBezTo>
                        <a:cubicBezTo>
                          <a:pt x="16" y="5"/>
                          <a:pt x="16" y="5"/>
                          <a:pt x="16" y="5"/>
                        </a:cubicBezTo>
                        <a:cubicBezTo>
                          <a:pt x="14" y="2"/>
                          <a:pt x="11" y="0"/>
                          <a:pt x="8" y="0"/>
                        </a:cubicBezTo>
                        <a:cubicBezTo>
                          <a:pt x="3" y="0"/>
                          <a:pt x="0" y="4"/>
                          <a:pt x="0" y="8"/>
                        </a:cubicBezTo>
                        <a:cubicBezTo>
                          <a:pt x="0" y="10"/>
                          <a:pt x="0" y="12"/>
                          <a:pt x="1" y="13"/>
                        </a:cubicBezTo>
                        <a:close/>
                        <a:moveTo>
                          <a:pt x="8" y="4"/>
                        </a:moveTo>
                        <a:cubicBezTo>
                          <a:pt x="10" y="4"/>
                          <a:pt x="12" y="6"/>
                          <a:pt x="12" y="8"/>
                        </a:cubicBezTo>
                        <a:cubicBezTo>
                          <a:pt x="12" y="11"/>
                          <a:pt x="10" y="13"/>
                          <a:pt x="8" y="13"/>
                        </a:cubicBezTo>
                        <a:cubicBezTo>
                          <a:pt x="6" y="13"/>
                          <a:pt x="4" y="11"/>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56" name="Freeform 2277">
                    <a:extLst>
                      <a:ext uri="{FF2B5EF4-FFF2-40B4-BE49-F238E27FC236}">
                        <a16:creationId xmlns:a16="http://schemas.microsoft.com/office/drawing/2014/main" id="{AD360D55-5AF7-4ED9-8D15-9C5490688BE8}"/>
                      </a:ext>
                    </a:extLst>
                  </p:cNvPr>
                  <p:cNvSpPr>
                    <a:spLocks noEditPoints="1"/>
                  </p:cNvSpPr>
                  <p:nvPr/>
                </p:nvSpPr>
                <p:spPr bwMode="auto">
                  <a:xfrm>
                    <a:off x="4999038" y="701675"/>
                    <a:ext cx="104775" cy="52388"/>
                  </a:xfrm>
                  <a:custGeom>
                    <a:avLst/>
                    <a:gdLst>
                      <a:gd name="T0" fmla="*/ 21 w 28"/>
                      <a:gd name="T1" fmla="*/ 1 h 14"/>
                      <a:gd name="T2" fmla="*/ 20 w 28"/>
                      <a:gd name="T3" fmla="*/ 0 h 14"/>
                      <a:gd name="T4" fmla="*/ 19 w 28"/>
                      <a:gd name="T5" fmla="*/ 1 h 14"/>
                      <a:gd name="T6" fmla="*/ 9 w 28"/>
                      <a:gd name="T7" fmla="*/ 1 h 14"/>
                      <a:gd name="T8" fmla="*/ 8 w 28"/>
                      <a:gd name="T9" fmla="*/ 0 h 14"/>
                      <a:gd name="T10" fmla="*/ 6 w 28"/>
                      <a:gd name="T11" fmla="*/ 1 h 14"/>
                      <a:gd name="T12" fmla="*/ 0 w 28"/>
                      <a:gd name="T13" fmla="*/ 12 h 14"/>
                      <a:gd name="T14" fmla="*/ 0 w 28"/>
                      <a:gd name="T15" fmla="*/ 14 h 14"/>
                      <a:gd name="T16" fmla="*/ 28 w 28"/>
                      <a:gd name="T17" fmla="*/ 14 h 14"/>
                      <a:gd name="T18" fmla="*/ 28 w 28"/>
                      <a:gd name="T19" fmla="*/ 12 h 14"/>
                      <a:gd name="T20" fmla="*/ 21 w 28"/>
                      <a:gd name="T21" fmla="*/ 1 h 14"/>
                      <a:gd name="T22" fmla="*/ 16 w 28"/>
                      <a:gd name="T23" fmla="*/ 10 h 14"/>
                      <a:gd name="T24" fmla="*/ 4 w 28"/>
                      <a:gd name="T25" fmla="*/ 10 h 14"/>
                      <a:gd name="T26" fmla="*/ 8 w 28"/>
                      <a:gd name="T27" fmla="*/ 5 h 14"/>
                      <a:gd name="T28" fmla="*/ 20 w 28"/>
                      <a:gd name="T29" fmla="*/ 5 h 14"/>
                      <a:gd name="T30" fmla="*/ 23 w 28"/>
                      <a:gd name="T31" fmla="*/ 10 h 14"/>
                      <a:gd name="T32" fmla="*/ 16 w 28"/>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4">
                        <a:moveTo>
                          <a:pt x="21" y="1"/>
                        </a:moveTo>
                        <a:cubicBezTo>
                          <a:pt x="20" y="0"/>
                          <a:pt x="20" y="0"/>
                          <a:pt x="20" y="0"/>
                        </a:cubicBezTo>
                        <a:cubicBezTo>
                          <a:pt x="19" y="1"/>
                          <a:pt x="19" y="1"/>
                          <a:pt x="19" y="1"/>
                        </a:cubicBezTo>
                        <a:cubicBezTo>
                          <a:pt x="16" y="3"/>
                          <a:pt x="12" y="3"/>
                          <a:pt x="9" y="1"/>
                        </a:cubicBezTo>
                        <a:cubicBezTo>
                          <a:pt x="8" y="0"/>
                          <a:pt x="8" y="0"/>
                          <a:pt x="8" y="0"/>
                        </a:cubicBezTo>
                        <a:cubicBezTo>
                          <a:pt x="6" y="1"/>
                          <a:pt x="6" y="1"/>
                          <a:pt x="6" y="1"/>
                        </a:cubicBezTo>
                        <a:cubicBezTo>
                          <a:pt x="1" y="4"/>
                          <a:pt x="0" y="11"/>
                          <a:pt x="0" y="12"/>
                        </a:cubicBezTo>
                        <a:cubicBezTo>
                          <a:pt x="0" y="14"/>
                          <a:pt x="0" y="14"/>
                          <a:pt x="0" y="14"/>
                        </a:cubicBezTo>
                        <a:cubicBezTo>
                          <a:pt x="28" y="14"/>
                          <a:pt x="28" y="14"/>
                          <a:pt x="28" y="14"/>
                        </a:cubicBezTo>
                        <a:cubicBezTo>
                          <a:pt x="28" y="12"/>
                          <a:pt x="28" y="12"/>
                          <a:pt x="28" y="12"/>
                        </a:cubicBezTo>
                        <a:cubicBezTo>
                          <a:pt x="28" y="11"/>
                          <a:pt x="27" y="4"/>
                          <a:pt x="21" y="1"/>
                        </a:cubicBezTo>
                        <a:close/>
                        <a:moveTo>
                          <a:pt x="16" y="10"/>
                        </a:moveTo>
                        <a:cubicBezTo>
                          <a:pt x="4" y="10"/>
                          <a:pt x="4" y="10"/>
                          <a:pt x="4" y="10"/>
                        </a:cubicBezTo>
                        <a:cubicBezTo>
                          <a:pt x="5" y="8"/>
                          <a:pt x="6" y="6"/>
                          <a:pt x="8" y="5"/>
                        </a:cubicBezTo>
                        <a:cubicBezTo>
                          <a:pt x="11" y="7"/>
                          <a:pt x="16" y="7"/>
                          <a:pt x="20" y="5"/>
                        </a:cubicBezTo>
                        <a:cubicBezTo>
                          <a:pt x="22" y="6"/>
                          <a:pt x="23" y="8"/>
                          <a:pt x="23"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21" name="Group 20">
              <a:extLst>
                <a:ext uri="{FF2B5EF4-FFF2-40B4-BE49-F238E27FC236}">
                  <a16:creationId xmlns:a16="http://schemas.microsoft.com/office/drawing/2014/main" id="{95C96E8E-E63A-4238-A0CE-DF2F67FFD8B4}"/>
                </a:ext>
              </a:extLst>
            </p:cNvPr>
            <p:cNvGrpSpPr/>
            <p:nvPr/>
          </p:nvGrpSpPr>
          <p:grpSpPr>
            <a:xfrm>
              <a:off x="655602" y="3059379"/>
              <a:ext cx="1973301" cy="450763"/>
              <a:chOff x="655602" y="2993463"/>
              <a:chExt cx="1973301" cy="450763"/>
            </a:xfrm>
          </p:grpSpPr>
          <p:sp>
            <p:nvSpPr>
              <p:cNvPr id="91" name="Text Placeholder 3">
                <a:extLst>
                  <a:ext uri="{FF2B5EF4-FFF2-40B4-BE49-F238E27FC236}">
                    <a16:creationId xmlns:a16="http://schemas.microsoft.com/office/drawing/2014/main" id="{E11151B9-89FA-483E-AF59-B9D8C28D2E1C}"/>
                  </a:ext>
                </a:extLst>
              </p:cNvPr>
              <p:cNvSpPr txBox="1">
                <a:spLocks/>
              </p:cNvSpPr>
              <p:nvPr/>
            </p:nvSpPr>
            <p:spPr>
              <a:xfrm>
                <a:off x="1256492" y="2993463"/>
                <a:ext cx="1372411" cy="392415"/>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BOTNET MONITORING</a:t>
                </a:r>
              </a:p>
            </p:txBody>
          </p:sp>
          <p:grpSp>
            <p:nvGrpSpPr>
              <p:cNvPr id="185" name="Group 184">
                <a:extLst>
                  <a:ext uri="{FF2B5EF4-FFF2-40B4-BE49-F238E27FC236}">
                    <a16:creationId xmlns:a16="http://schemas.microsoft.com/office/drawing/2014/main" id="{CDB14011-6B9E-49F9-8A5B-45DC85270345}"/>
                  </a:ext>
                </a:extLst>
              </p:cNvPr>
              <p:cNvGrpSpPr/>
              <p:nvPr/>
            </p:nvGrpSpPr>
            <p:grpSpPr>
              <a:xfrm>
                <a:off x="655602" y="3006146"/>
                <a:ext cx="438080" cy="438080"/>
                <a:chOff x="6541886" y="2228856"/>
                <a:chExt cx="438080" cy="438080"/>
              </a:xfrm>
            </p:grpSpPr>
            <p:sp>
              <p:nvSpPr>
                <p:cNvPr id="116" name="Oval 115">
                  <a:extLst>
                    <a:ext uri="{FF2B5EF4-FFF2-40B4-BE49-F238E27FC236}">
                      <a16:creationId xmlns:a16="http://schemas.microsoft.com/office/drawing/2014/main" id="{6B5DABCB-E7B9-4D0B-A663-53B57B118AD2}"/>
                    </a:ext>
                  </a:extLst>
                </p:cNvPr>
                <p:cNvSpPr/>
                <p:nvPr/>
              </p:nvSpPr>
              <p:spPr>
                <a:xfrm>
                  <a:off x="6541886" y="222885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sp>
              <p:nvSpPr>
                <p:cNvPr id="157" name="Freeform 2528">
                  <a:extLst>
                    <a:ext uri="{FF2B5EF4-FFF2-40B4-BE49-F238E27FC236}">
                      <a16:creationId xmlns:a16="http://schemas.microsoft.com/office/drawing/2014/main" id="{A244C8A9-28CA-41B3-A6B1-75A1F057CF89}"/>
                    </a:ext>
                  </a:extLst>
                </p:cNvPr>
                <p:cNvSpPr>
                  <a:spLocks/>
                </p:cNvSpPr>
                <p:nvPr/>
              </p:nvSpPr>
              <p:spPr bwMode="auto">
                <a:xfrm>
                  <a:off x="6649007" y="2335184"/>
                  <a:ext cx="223838" cy="225425"/>
                </a:xfrm>
                <a:custGeom>
                  <a:avLst/>
                  <a:gdLst>
                    <a:gd name="T0" fmla="*/ 99 w 141"/>
                    <a:gd name="T1" fmla="*/ 66 h 142"/>
                    <a:gd name="T2" fmla="*/ 87 w 141"/>
                    <a:gd name="T3" fmla="*/ 109 h 142"/>
                    <a:gd name="T4" fmla="*/ 54 w 141"/>
                    <a:gd name="T5" fmla="*/ 0 h 142"/>
                    <a:gd name="T6" fmla="*/ 33 w 141"/>
                    <a:gd name="T7" fmla="*/ 66 h 142"/>
                    <a:gd name="T8" fmla="*/ 0 w 141"/>
                    <a:gd name="T9" fmla="*/ 66 h 142"/>
                    <a:gd name="T10" fmla="*/ 0 w 141"/>
                    <a:gd name="T11" fmla="*/ 76 h 142"/>
                    <a:gd name="T12" fmla="*/ 40 w 141"/>
                    <a:gd name="T13" fmla="*/ 76 h 142"/>
                    <a:gd name="T14" fmla="*/ 54 w 141"/>
                    <a:gd name="T15" fmla="*/ 31 h 142"/>
                    <a:gd name="T16" fmla="*/ 85 w 141"/>
                    <a:gd name="T17" fmla="*/ 142 h 142"/>
                    <a:gd name="T18" fmla="*/ 106 w 141"/>
                    <a:gd name="T19" fmla="*/ 76 h 142"/>
                    <a:gd name="T20" fmla="*/ 141 w 141"/>
                    <a:gd name="T21" fmla="*/ 76 h 142"/>
                    <a:gd name="T22" fmla="*/ 141 w 141"/>
                    <a:gd name="T23" fmla="*/ 66 h 142"/>
                    <a:gd name="T24" fmla="*/ 99 w 141"/>
                    <a:gd name="T25" fmla="*/ 6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2">
                      <a:moveTo>
                        <a:pt x="99" y="66"/>
                      </a:moveTo>
                      <a:lnTo>
                        <a:pt x="87" y="109"/>
                      </a:lnTo>
                      <a:lnTo>
                        <a:pt x="54" y="0"/>
                      </a:lnTo>
                      <a:lnTo>
                        <a:pt x="33" y="66"/>
                      </a:lnTo>
                      <a:lnTo>
                        <a:pt x="0" y="66"/>
                      </a:lnTo>
                      <a:lnTo>
                        <a:pt x="0" y="76"/>
                      </a:lnTo>
                      <a:lnTo>
                        <a:pt x="40" y="76"/>
                      </a:lnTo>
                      <a:lnTo>
                        <a:pt x="54" y="31"/>
                      </a:lnTo>
                      <a:lnTo>
                        <a:pt x="85" y="142"/>
                      </a:lnTo>
                      <a:lnTo>
                        <a:pt x="106" y="76"/>
                      </a:lnTo>
                      <a:lnTo>
                        <a:pt x="141" y="76"/>
                      </a:lnTo>
                      <a:lnTo>
                        <a:pt x="141" y="66"/>
                      </a:lnTo>
                      <a:lnTo>
                        <a:pt x="99" y="66"/>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nvGrpSpPr>
            <p:cNvPr id="22" name="Group 21">
              <a:extLst>
                <a:ext uri="{FF2B5EF4-FFF2-40B4-BE49-F238E27FC236}">
                  <a16:creationId xmlns:a16="http://schemas.microsoft.com/office/drawing/2014/main" id="{C7490538-EB05-449A-8578-A17C4DE2C1BF}"/>
                </a:ext>
              </a:extLst>
            </p:cNvPr>
            <p:cNvGrpSpPr/>
            <p:nvPr/>
          </p:nvGrpSpPr>
          <p:grpSpPr>
            <a:xfrm>
              <a:off x="655602" y="3660835"/>
              <a:ext cx="1973301" cy="438080"/>
              <a:chOff x="655602" y="3565585"/>
              <a:chExt cx="1973301" cy="438080"/>
            </a:xfrm>
          </p:grpSpPr>
          <p:sp>
            <p:nvSpPr>
              <p:cNvPr id="92" name="Text Placeholder 3">
                <a:extLst>
                  <a:ext uri="{FF2B5EF4-FFF2-40B4-BE49-F238E27FC236}">
                    <a16:creationId xmlns:a16="http://schemas.microsoft.com/office/drawing/2014/main" id="{A9F232D7-CEF3-45DB-8A04-E9B2A8628453}"/>
                  </a:ext>
                </a:extLst>
              </p:cNvPr>
              <p:cNvSpPr txBox="1">
                <a:spLocks/>
              </p:cNvSpPr>
              <p:nvPr/>
            </p:nvSpPr>
            <p:spPr>
              <a:xfrm>
                <a:off x="1256492" y="3641933"/>
                <a:ext cx="1372411" cy="230833"/>
              </a:xfrm>
              <a:prstGeom prst="rect">
                <a:avLst/>
              </a:prstGeom>
            </p:spPr>
            <p:txBody>
              <a:bodyPr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SECURITY BLOGS</a:t>
                </a:r>
              </a:p>
            </p:txBody>
          </p:sp>
          <p:grpSp>
            <p:nvGrpSpPr>
              <p:cNvPr id="12" name="Group 11">
                <a:extLst>
                  <a:ext uri="{FF2B5EF4-FFF2-40B4-BE49-F238E27FC236}">
                    <a16:creationId xmlns:a16="http://schemas.microsoft.com/office/drawing/2014/main" id="{BED025F4-9805-4521-950A-A1002E2BCFDE}"/>
                  </a:ext>
                </a:extLst>
              </p:cNvPr>
              <p:cNvGrpSpPr/>
              <p:nvPr/>
            </p:nvGrpSpPr>
            <p:grpSpPr>
              <a:xfrm>
                <a:off x="655602" y="3565585"/>
                <a:ext cx="438080" cy="438080"/>
                <a:chOff x="6541886" y="2788295"/>
                <a:chExt cx="438080" cy="438080"/>
              </a:xfrm>
            </p:grpSpPr>
            <p:sp>
              <p:nvSpPr>
                <p:cNvPr id="117" name="Oval 116">
                  <a:extLst>
                    <a:ext uri="{FF2B5EF4-FFF2-40B4-BE49-F238E27FC236}">
                      <a16:creationId xmlns:a16="http://schemas.microsoft.com/office/drawing/2014/main" id="{E967EB22-4B87-43F4-B49A-05006A685232}"/>
                    </a:ext>
                  </a:extLst>
                </p:cNvPr>
                <p:cNvSpPr/>
                <p:nvPr/>
              </p:nvSpPr>
              <p:spPr>
                <a:xfrm>
                  <a:off x="6541886" y="2788295"/>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58" name="Group 157">
                  <a:extLst>
                    <a:ext uri="{FF2B5EF4-FFF2-40B4-BE49-F238E27FC236}">
                      <a16:creationId xmlns:a16="http://schemas.microsoft.com/office/drawing/2014/main" id="{EA14D1C7-D21A-497C-AAEC-4E0CCCF23405}"/>
                    </a:ext>
                  </a:extLst>
                </p:cNvPr>
                <p:cNvGrpSpPr/>
                <p:nvPr/>
              </p:nvGrpSpPr>
              <p:grpSpPr>
                <a:xfrm>
                  <a:off x="6676789" y="2895416"/>
                  <a:ext cx="168275" cy="223838"/>
                  <a:chOff x="11609390" y="1287462"/>
                  <a:chExt cx="168275" cy="223838"/>
                </a:xfrm>
                <a:solidFill>
                  <a:schemeClr val="tx2"/>
                </a:solidFill>
              </p:grpSpPr>
              <p:sp>
                <p:nvSpPr>
                  <p:cNvPr id="159" name="Freeform 1947">
                    <a:extLst>
                      <a:ext uri="{FF2B5EF4-FFF2-40B4-BE49-F238E27FC236}">
                        <a16:creationId xmlns:a16="http://schemas.microsoft.com/office/drawing/2014/main" id="{96539293-B819-4B6C-98BB-453C321FBAA7}"/>
                      </a:ext>
                    </a:extLst>
                  </p:cNvPr>
                  <p:cNvSpPr>
                    <a:spLocks noEditPoints="1"/>
                  </p:cNvSpPr>
                  <p:nvPr/>
                </p:nvSpPr>
                <p:spPr bwMode="auto">
                  <a:xfrm>
                    <a:off x="11609390" y="1287462"/>
                    <a:ext cx="168275" cy="223838"/>
                  </a:xfrm>
                  <a:custGeom>
                    <a:avLst/>
                    <a:gdLst>
                      <a:gd name="T0" fmla="*/ 35 w 106"/>
                      <a:gd name="T1" fmla="*/ 0 h 141"/>
                      <a:gd name="T2" fmla="*/ 0 w 106"/>
                      <a:gd name="T3" fmla="*/ 33 h 141"/>
                      <a:gd name="T4" fmla="*/ 0 w 106"/>
                      <a:gd name="T5" fmla="*/ 141 h 141"/>
                      <a:gd name="T6" fmla="*/ 106 w 106"/>
                      <a:gd name="T7" fmla="*/ 141 h 141"/>
                      <a:gd name="T8" fmla="*/ 106 w 106"/>
                      <a:gd name="T9" fmla="*/ 0 h 141"/>
                      <a:gd name="T10" fmla="*/ 35 w 106"/>
                      <a:gd name="T11" fmla="*/ 0 h 141"/>
                      <a:gd name="T12" fmla="*/ 35 w 106"/>
                      <a:gd name="T13" fmla="*/ 11 h 141"/>
                      <a:gd name="T14" fmla="*/ 35 w 106"/>
                      <a:gd name="T15" fmla="*/ 30 h 141"/>
                      <a:gd name="T16" fmla="*/ 17 w 106"/>
                      <a:gd name="T17" fmla="*/ 30 h 141"/>
                      <a:gd name="T18" fmla="*/ 35 w 106"/>
                      <a:gd name="T19" fmla="*/ 11 h 141"/>
                      <a:gd name="T20" fmla="*/ 97 w 106"/>
                      <a:gd name="T21" fmla="*/ 132 h 141"/>
                      <a:gd name="T22" fmla="*/ 9 w 106"/>
                      <a:gd name="T23" fmla="*/ 132 h 141"/>
                      <a:gd name="T24" fmla="*/ 9 w 106"/>
                      <a:gd name="T25" fmla="*/ 40 h 141"/>
                      <a:gd name="T26" fmla="*/ 45 w 106"/>
                      <a:gd name="T27" fmla="*/ 40 h 141"/>
                      <a:gd name="T28" fmla="*/ 45 w 106"/>
                      <a:gd name="T29" fmla="*/ 9 h 141"/>
                      <a:gd name="T30" fmla="*/ 97 w 106"/>
                      <a:gd name="T31" fmla="*/ 9 h 141"/>
                      <a:gd name="T32" fmla="*/ 97 w 106"/>
                      <a:gd name="T33"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41">
                        <a:moveTo>
                          <a:pt x="35" y="0"/>
                        </a:moveTo>
                        <a:lnTo>
                          <a:pt x="0" y="33"/>
                        </a:lnTo>
                        <a:lnTo>
                          <a:pt x="0" y="141"/>
                        </a:lnTo>
                        <a:lnTo>
                          <a:pt x="106" y="141"/>
                        </a:lnTo>
                        <a:lnTo>
                          <a:pt x="106" y="0"/>
                        </a:lnTo>
                        <a:lnTo>
                          <a:pt x="35" y="0"/>
                        </a:lnTo>
                        <a:close/>
                        <a:moveTo>
                          <a:pt x="35" y="11"/>
                        </a:moveTo>
                        <a:lnTo>
                          <a:pt x="35" y="30"/>
                        </a:lnTo>
                        <a:lnTo>
                          <a:pt x="17" y="30"/>
                        </a:lnTo>
                        <a:lnTo>
                          <a:pt x="35" y="11"/>
                        </a:lnTo>
                        <a:close/>
                        <a:moveTo>
                          <a:pt x="97" y="132"/>
                        </a:moveTo>
                        <a:lnTo>
                          <a:pt x="9" y="132"/>
                        </a:lnTo>
                        <a:lnTo>
                          <a:pt x="9" y="40"/>
                        </a:lnTo>
                        <a:lnTo>
                          <a:pt x="45" y="40"/>
                        </a:lnTo>
                        <a:lnTo>
                          <a:pt x="45" y="9"/>
                        </a:lnTo>
                        <a:lnTo>
                          <a:pt x="97" y="9"/>
                        </a:lnTo>
                        <a:lnTo>
                          <a:pt x="9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60" name="Rectangle 1948">
                    <a:extLst>
                      <a:ext uri="{FF2B5EF4-FFF2-40B4-BE49-F238E27FC236}">
                        <a16:creationId xmlns:a16="http://schemas.microsoft.com/office/drawing/2014/main" id="{F382B219-5652-4E7F-8FD7-2F0E27B20DDF}"/>
                      </a:ext>
                    </a:extLst>
                  </p:cNvPr>
                  <p:cNvSpPr>
                    <a:spLocks noChangeArrowheads="1"/>
                  </p:cNvSpPr>
                  <p:nvPr/>
                </p:nvSpPr>
                <p:spPr bwMode="auto">
                  <a:xfrm>
                    <a:off x="11650665" y="1384299"/>
                    <a:ext cx="904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61" name="Rectangle 1949">
                    <a:extLst>
                      <a:ext uri="{FF2B5EF4-FFF2-40B4-BE49-F238E27FC236}">
                        <a16:creationId xmlns:a16="http://schemas.microsoft.com/office/drawing/2014/main" id="{9892448E-D201-4C99-9392-CE64BDE0BC69}"/>
                      </a:ext>
                    </a:extLst>
                  </p:cNvPr>
                  <p:cNvSpPr>
                    <a:spLocks noChangeArrowheads="1"/>
                  </p:cNvSpPr>
                  <p:nvPr/>
                </p:nvSpPr>
                <p:spPr bwMode="auto">
                  <a:xfrm>
                    <a:off x="11650665" y="1417637"/>
                    <a:ext cx="904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62" name="Rectangle 1950">
                    <a:extLst>
                      <a:ext uri="{FF2B5EF4-FFF2-40B4-BE49-F238E27FC236}">
                        <a16:creationId xmlns:a16="http://schemas.microsoft.com/office/drawing/2014/main" id="{2C9F764D-B5F6-4EF5-AB3B-72027E59ACBC}"/>
                      </a:ext>
                    </a:extLst>
                  </p:cNvPr>
                  <p:cNvSpPr>
                    <a:spLocks noChangeArrowheads="1"/>
                  </p:cNvSpPr>
                  <p:nvPr/>
                </p:nvSpPr>
                <p:spPr bwMode="auto">
                  <a:xfrm>
                    <a:off x="11650665" y="1447799"/>
                    <a:ext cx="904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20" name="Group 19">
              <a:extLst>
                <a:ext uri="{FF2B5EF4-FFF2-40B4-BE49-F238E27FC236}">
                  <a16:creationId xmlns:a16="http://schemas.microsoft.com/office/drawing/2014/main" id="{05F5F8E1-91BC-4520-9B36-66286B1A67B0}"/>
                </a:ext>
              </a:extLst>
            </p:cNvPr>
            <p:cNvGrpSpPr/>
            <p:nvPr/>
          </p:nvGrpSpPr>
          <p:grpSpPr>
            <a:xfrm>
              <a:off x="655602" y="2470606"/>
              <a:ext cx="1973301" cy="438080"/>
              <a:chOff x="655602" y="2446706"/>
              <a:chExt cx="1973301" cy="438080"/>
            </a:xfrm>
          </p:grpSpPr>
          <p:sp>
            <p:nvSpPr>
              <p:cNvPr id="90" name="Text Placeholder 3">
                <a:extLst>
                  <a:ext uri="{FF2B5EF4-FFF2-40B4-BE49-F238E27FC236}">
                    <a16:creationId xmlns:a16="http://schemas.microsoft.com/office/drawing/2014/main" id="{92F32A5A-2D91-4BF0-B90C-47081DD24D82}"/>
                  </a:ext>
                </a:extLst>
              </p:cNvPr>
              <p:cNvSpPr txBox="1">
                <a:spLocks/>
              </p:cNvSpPr>
              <p:nvPr/>
            </p:nvSpPr>
            <p:spPr>
              <a:xfrm>
                <a:off x="1256492" y="2453100"/>
                <a:ext cx="1372411" cy="392415"/>
              </a:xfrm>
              <a:prstGeom prst="rect">
                <a:avLst/>
              </a:prstGeom>
            </p:spPr>
            <p:txBody>
              <a:bodyPr wrap="square"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MALWARE ANALYSIS</a:t>
                </a:r>
              </a:p>
            </p:txBody>
          </p:sp>
          <p:grpSp>
            <p:nvGrpSpPr>
              <p:cNvPr id="186" name="Group 185">
                <a:extLst>
                  <a:ext uri="{FF2B5EF4-FFF2-40B4-BE49-F238E27FC236}">
                    <a16:creationId xmlns:a16="http://schemas.microsoft.com/office/drawing/2014/main" id="{BA4C81D5-5143-44A9-A54D-C4B233EA7BC0}"/>
                  </a:ext>
                </a:extLst>
              </p:cNvPr>
              <p:cNvGrpSpPr/>
              <p:nvPr/>
            </p:nvGrpSpPr>
            <p:grpSpPr>
              <a:xfrm>
                <a:off x="655602" y="2446706"/>
                <a:ext cx="438080" cy="438080"/>
                <a:chOff x="6541886" y="1669416"/>
                <a:chExt cx="438080" cy="438080"/>
              </a:xfrm>
            </p:grpSpPr>
            <p:sp>
              <p:nvSpPr>
                <p:cNvPr id="115" name="Oval 114">
                  <a:extLst>
                    <a:ext uri="{FF2B5EF4-FFF2-40B4-BE49-F238E27FC236}">
                      <a16:creationId xmlns:a16="http://schemas.microsoft.com/office/drawing/2014/main" id="{D6760B43-A2B9-417F-B778-31B6D90D18F1}"/>
                    </a:ext>
                  </a:extLst>
                </p:cNvPr>
                <p:cNvSpPr/>
                <p:nvPr/>
              </p:nvSpPr>
              <p:spPr>
                <a:xfrm>
                  <a:off x="6541886" y="166941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78" name="Group 177">
                  <a:extLst>
                    <a:ext uri="{FF2B5EF4-FFF2-40B4-BE49-F238E27FC236}">
                      <a16:creationId xmlns:a16="http://schemas.microsoft.com/office/drawing/2014/main" id="{5197CBEB-3DED-45FB-BCBC-258655F0D580}"/>
                    </a:ext>
                  </a:extLst>
                </p:cNvPr>
                <p:cNvGrpSpPr/>
                <p:nvPr/>
              </p:nvGrpSpPr>
              <p:grpSpPr>
                <a:xfrm>
                  <a:off x="6649007" y="1775744"/>
                  <a:ext cx="223838" cy="225425"/>
                  <a:chOff x="8371617" y="4258426"/>
                  <a:chExt cx="223838" cy="225425"/>
                </a:xfrm>
                <a:solidFill>
                  <a:schemeClr val="tx2"/>
                </a:solidFill>
              </p:grpSpPr>
              <p:sp>
                <p:nvSpPr>
                  <p:cNvPr id="179" name="Freeform 1999">
                    <a:extLst>
                      <a:ext uri="{FF2B5EF4-FFF2-40B4-BE49-F238E27FC236}">
                        <a16:creationId xmlns:a16="http://schemas.microsoft.com/office/drawing/2014/main" id="{146E9030-18EE-4FBD-B929-90DBEA124DE3}"/>
                      </a:ext>
                    </a:extLst>
                  </p:cNvPr>
                  <p:cNvSpPr>
                    <a:spLocks noEditPoints="1"/>
                  </p:cNvSpPr>
                  <p:nvPr/>
                </p:nvSpPr>
                <p:spPr bwMode="auto">
                  <a:xfrm>
                    <a:off x="8371617" y="4258426"/>
                    <a:ext cx="223838" cy="225425"/>
                  </a:xfrm>
                  <a:custGeom>
                    <a:avLst/>
                    <a:gdLst>
                      <a:gd name="T0" fmla="*/ 141 w 141"/>
                      <a:gd name="T1" fmla="*/ 59 h 142"/>
                      <a:gd name="T2" fmla="*/ 120 w 141"/>
                      <a:gd name="T3" fmla="*/ 45 h 142"/>
                      <a:gd name="T4" fmla="*/ 113 w 141"/>
                      <a:gd name="T5" fmla="*/ 12 h 142"/>
                      <a:gd name="T6" fmla="*/ 89 w 141"/>
                      <a:gd name="T7" fmla="*/ 19 h 142"/>
                      <a:gd name="T8" fmla="*/ 61 w 141"/>
                      <a:gd name="T9" fmla="*/ 0 h 142"/>
                      <a:gd name="T10" fmla="*/ 47 w 141"/>
                      <a:gd name="T11" fmla="*/ 21 h 142"/>
                      <a:gd name="T12" fmla="*/ 12 w 141"/>
                      <a:gd name="T13" fmla="*/ 26 h 142"/>
                      <a:gd name="T14" fmla="*/ 19 w 141"/>
                      <a:gd name="T15" fmla="*/ 52 h 142"/>
                      <a:gd name="T16" fmla="*/ 0 w 141"/>
                      <a:gd name="T17" fmla="*/ 81 h 142"/>
                      <a:gd name="T18" fmla="*/ 23 w 141"/>
                      <a:gd name="T19" fmla="*/ 95 h 142"/>
                      <a:gd name="T20" fmla="*/ 28 w 141"/>
                      <a:gd name="T21" fmla="*/ 128 h 142"/>
                      <a:gd name="T22" fmla="*/ 54 w 141"/>
                      <a:gd name="T23" fmla="*/ 121 h 142"/>
                      <a:gd name="T24" fmla="*/ 82 w 141"/>
                      <a:gd name="T25" fmla="*/ 142 h 142"/>
                      <a:gd name="T26" fmla="*/ 97 w 141"/>
                      <a:gd name="T27" fmla="*/ 118 h 142"/>
                      <a:gd name="T28" fmla="*/ 130 w 141"/>
                      <a:gd name="T29" fmla="*/ 111 h 142"/>
                      <a:gd name="T30" fmla="*/ 123 w 141"/>
                      <a:gd name="T31" fmla="*/ 88 h 142"/>
                      <a:gd name="T32" fmla="*/ 118 w 141"/>
                      <a:gd name="T33" fmla="*/ 109 h 142"/>
                      <a:gd name="T34" fmla="*/ 97 w 141"/>
                      <a:gd name="T35" fmla="*/ 109 h 142"/>
                      <a:gd name="T36" fmla="*/ 75 w 141"/>
                      <a:gd name="T37" fmla="*/ 133 h 142"/>
                      <a:gd name="T38" fmla="*/ 61 w 141"/>
                      <a:gd name="T39" fmla="*/ 116 h 142"/>
                      <a:gd name="T40" fmla="*/ 30 w 141"/>
                      <a:gd name="T41" fmla="*/ 116 h 142"/>
                      <a:gd name="T42" fmla="*/ 33 w 141"/>
                      <a:gd name="T43" fmla="*/ 95 h 142"/>
                      <a:gd name="T44" fmla="*/ 9 w 141"/>
                      <a:gd name="T45" fmla="*/ 73 h 142"/>
                      <a:gd name="T46" fmla="*/ 26 w 141"/>
                      <a:gd name="T47" fmla="*/ 59 h 142"/>
                      <a:gd name="T48" fmla="*/ 23 w 141"/>
                      <a:gd name="T49" fmla="*/ 29 h 142"/>
                      <a:gd name="T50" fmla="*/ 47 w 141"/>
                      <a:gd name="T51" fmla="*/ 31 h 142"/>
                      <a:gd name="T52" fmla="*/ 68 w 141"/>
                      <a:gd name="T53" fmla="*/ 10 h 142"/>
                      <a:gd name="T54" fmla="*/ 82 w 141"/>
                      <a:gd name="T55" fmla="*/ 26 h 142"/>
                      <a:gd name="T56" fmla="*/ 111 w 141"/>
                      <a:gd name="T57" fmla="*/ 24 h 142"/>
                      <a:gd name="T58" fmla="*/ 111 w 141"/>
                      <a:gd name="T59" fmla="*/ 45 h 142"/>
                      <a:gd name="T60" fmla="*/ 132 w 141"/>
                      <a:gd name="T61" fmla="*/ 66 h 142"/>
                      <a:gd name="T62" fmla="*/ 115 w 141"/>
                      <a:gd name="T63" fmla="*/ 81 h 142"/>
                      <a:gd name="T64" fmla="*/ 118 w 141"/>
                      <a:gd name="T65"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142">
                        <a:moveTo>
                          <a:pt x="141" y="81"/>
                        </a:moveTo>
                        <a:lnTo>
                          <a:pt x="141" y="59"/>
                        </a:lnTo>
                        <a:lnTo>
                          <a:pt x="123" y="52"/>
                        </a:lnTo>
                        <a:lnTo>
                          <a:pt x="120" y="45"/>
                        </a:lnTo>
                        <a:lnTo>
                          <a:pt x="130" y="29"/>
                        </a:lnTo>
                        <a:lnTo>
                          <a:pt x="113" y="12"/>
                        </a:lnTo>
                        <a:lnTo>
                          <a:pt x="97" y="21"/>
                        </a:lnTo>
                        <a:lnTo>
                          <a:pt x="89" y="19"/>
                        </a:lnTo>
                        <a:lnTo>
                          <a:pt x="82" y="0"/>
                        </a:lnTo>
                        <a:lnTo>
                          <a:pt x="61" y="0"/>
                        </a:lnTo>
                        <a:lnTo>
                          <a:pt x="54" y="19"/>
                        </a:lnTo>
                        <a:lnTo>
                          <a:pt x="47" y="21"/>
                        </a:lnTo>
                        <a:lnTo>
                          <a:pt x="28" y="12"/>
                        </a:lnTo>
                        <a:lnTo>
                          <a:pt x="12" y="26"/>
                        </a:lnTo>
                        <a:lnTo>
                          <a:pt x="23" y="45"/>
                        </a:lnTo>
                        <a:lnTo>
                          <a:pt x="19" y="52"/>
                        </a:lnTo>
                        <a:lnTo>
                          <a:pt x="0" y="59"/>
                        </a:lnTo>
                        <a:lnTo>
                          <a:pt x="0" y="81"/>
                        </a:lnTo>
                        <a:lnTo>
                          <a:pt x="21" y="88"/>
                        </a:lnTo>
                        <a:lnTo>
                          <a:pt x="23" y="95"/>
                        </a:lnTo>
                        <a:lnTo>
                          <a:pt x="14" y="114"/>
                        </a:lnTo>
                        <a:lnTo>
                          <a:pt x="28" y="128"/>
                        </a:lnTo>
                        <a:lnTo>
                          <a:pt x="47" y="118"/>
                        </a:lnTo>
                        <a:lnTo>
                          <a:pt x="54" y="121"/>
                        </a:lnTo>
                        <a:lnTo>
                          <a:pt x="61" y="142"/>
                        </a:lnTo>
                        <a:lnTo>
                          <a:pt x="82" y="142"/>
                        </a:lnTo>
                        <a:lnTo>
                          <a:pt x="89" y="121"/>
                        </a:lnTo>
                        <a:lnTo>
                          <a:pt x="97" y="118"/>
                        </a:lnTo>
                        <a:lnTo>
                          <a:pt x="115" y="128"/>
                        </a:lnTo>
                        <a:lnTo>
                          <a:pt x="130" y="111"/>
                        </a:lnTo>
                        <a:lnTo>
                          <a:pt x="120" y="95"/>
                        </a:lnTo>
                        <a:lnTo>
                          <a:pt x="123" y="88"/>
                        </a:lnTo>
                        <a:lnTo>
                          <a:pt x="141" y="81"/>
                        </a:lnTo>
                        <a:close/>
                        <a:moveTo>
                          <a:pt x="118" y="109"/>
                        </a:moveTo>
                        <a:lnTo>
                          <a:pt x="113" y="116"/>
                        </a:lnTo>
                        <a:lnTo>
                          <a:pt x="97" y="109"/>
                        </a:lnTo>
                        <a:lnTo>
                          <a:pt x="82" y="114"/>
                        </a:lnTo>
                        <a:lnTo>
                          <a:pt x="75" y="133"/>
                        </a:lnTo>
                        <a:lnTo>
                          <a:pt x="68" y="133"/>
                        </a:lnTo>
                        <a:lnTo>
                          <a:pt x="61" y="116"/>
                        </a:lnTo>
                        <a:lnTo>
                          <a:pt x="47" y="109"/>
                        </a:lnTo>
                        <a:lnTo>
                          <a:pt x="30" y="116"/>
                        </a:lnTo>
                        <a:lnTo>
                          <a:pt x="26" y="111"/>
                        </a:lnTo>
                        <a:lnTo>
                          <a:pt x="33" y="95"/>
                        </a:lnTo>
                        <a:lnTo>
                          <a:pt x="26" y="81"/>
                        </a:lnTo>
                        <a:lnTo>
                          <a:pt x="9" y="73"/>
                        </a:lnTo>
                        <a:lnTo>
                          <a:pt x="9" y="66"/>
                        </a:lnTo>
                        <a:lnTo>
                          <a:pt x="26" y="59"/>
                        </a:lnTo>
                        <a:lnTo>
                          <a:pt x="33" y="45"/>
                        </a:lnTo>
                        <a:lnTo>
                          <a:pt x="23" y="29"/>
                        </a:lnTo>
                        <a:lnTo>
                          <a:pt x="30" y="24"/>
                        </a:lnTo>
                        <a:lnTo>
                          <a:pt x="47" y="31"/>
                        </a:lnTo>
                        <a:lnTo>
                          <a:pt x="61" y="26"/>
                        </a:lnTo>
                        <a:lnTo>
                          <a:pt x="68" y="10"/>
                        </a:lnTo>
                        <a:lnTo>
                          <a:pt x="75" y="10"/>
                        </a:lnTo>
                        <a:lnTo>
                          <a:pt x="82" y="26"/>
                        </a:lnTo>
                        <a:lnTo>
                          <a:pt x="97" y="31"/>
                        </a:lnTo>
                        <a:lnTo>
                          <a:pt x="111" y="24"/>
                        </a:lnTo>
                        <a:lnTo>
                          <a:pt x="118" y="31"/>
                        </a:lnTo>
                        <a:lnTo>
                          <a:pt x="111" y="45"/>
                        </a:lnTo>
                        <a:lnTo>
                          <a:pt x="115" y="59"/>
                        </a:lnTo>
                        <a:lnTo>
                          <a:pt x="132" y="66"/>
                        </a:lnTo>
                        <a:lnTo>
                          <a:pt x="132" y="73"/>
                        </a:lnTo>
                        <a:lnTo>
                          <a:pt x="115" y="81"/>
                        </a:lnTo>
                        <a:lnTo>
                          <a:pt x="111" y="95"/>
                        </a:lnTo>
                        <a:lnTo>
                          <a:pt x="1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80" name="Freeform 2000">
                    <a:extLst>
                      <a:ext uri="{FF2B5EF4-FFF2-40B4-BE49-F238E27FC236}">
                        <a16:creationId xmlns:a16="http://schemas.microsoft.com/office/drawing/2014/main" id="{09A05462-8853-4478-873A-8266534EB588}"/>
                      </a:ext>
                    </a:extLst>
                  </p:cNvPr>
                  <p:cNvSpPr>
                    <a:spLocks noEditPoints="1"/>
                  </p:cNvSpPr>
                  <p:nvPr/>
                </p:nvSpPr>
                <p:spPr bwMode="auto">
                  <a:xfrm>
                    <a:off x="8443054" y="4329864"/>
                    <a:ext cx="82550" cy="8255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8 h 22"/>
                      <a:gd name="T12" fmla="*/ 4 w 22"/>
                      <a:gd name="T13" fmla="*/ 11 h 22"/>
                      <a:gd name="T14" fmla="*/ 11 w 22"/>
                      <a:gd name="T15" fmla="*/ 4 h 22"/>
                      <a:gd name="T16" fmla="*/ 18 w 22"/>
                      <a:gd name="T17" fmla="*/ 11 h 22"/>
                      <a:gd name="T18" fmla="*/ 11 w 22"/>
                      <a:gd name="T19"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8"/>
                        </a:moveTo>
                        <a:cubicBezTo>
                          <a:pt x="7" y="18"/>
                          <a:pt x="4" y="15"/>
                          <a:pt x="4" y="11"/>
                        </a:cubicBezTo>
                        <a:cubicBezTo>
                          <a:pt x="4" y="7"/>
                          <a:pt x="7" y="4"/>
                          <a:pt x="11" y="4"/>
                        </a:cubicBezTo>
                        <a:cubicBezTo>
                          <a:pt x="15" y="4"/>
                          <a:pt x="18" y="7"/>
                          <a:pt x="18" y="11"/>
                        </a:cubicBezTo>
                        <a:cubicBezTo>
                          <a:pt x="18" y="15"/>
                          <a:pt x="15" y="18"/>
                          <a:pt x="1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nvGrpSpPr>
            <p:cNvPr id="18" name="Group 17">
              <a:extLst>
                <a:ext uri="{FF2B5EF4-FFF2-40B4-BE49-F238E27FC236}">
                  <a16:creationId xmlns:a16="http://schemas.microsoft.com/office/drawing/2014/main" id="{15C0BE20-4D48-42CC-85F2-F37E9536603A}"/>
                </a:ext>
              </a:extLst>
            </p:cNvPr>
            <p:cNvGrpSpPr/>
            <p:nvPr/>
          </p:nvGrpSpPr>
          <p:grpSpPr>
            <a:xfrm>
              <a:off x="655602" y="1293060"/>
              <a:ext cx="2408834" cy="438080"/>
              <a:chOff x="655602" y="1327826"/>
              <a:chExt cx="2408834" cy="438080"/>
            </a:xfrm>
          </p:grpSpPr>
          <p:sp>
            <p:nvSpPr>
              <p:cNvPr id="88" name="Text Placeholder 3">
                <a:extLst>
                  <a:ext uri="{FF2B5EF4-FFF2-40B4-BE49-F238E27FC236}">
                    <a16:creationId xmlns:a16="http://schemas.microsoft.com/office/drawing/2014/main" id="{85F8BB6E-985F-449D-90F2-F3D463EF3043}"/>
                  </a:ext>
                </a:extLst>
              </p:cNvPr>
              <p:cNvSpPr txBox="1">
                <a:spLocks/>
              </p:cNvSpPr>
              <p:nvPr/>
            </p:nvSpPr>
            <p:spPr>
              <a:xfrm>
                <a:off x="1256492" y="1423053"/>
                <a:ext cx="1807944" cy="230833"/>
              </a:xfrm>
              <a:prstGeom prst="rect">
                <a:avLst/>
              </a:prstGeom>
            </p:spPr>
            <p:txBody>
              <a:bodyPr wrap="square" lIns="0" rIns="0">
                <a:sp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377">
                  <a:lnSpc>
                    <a:spcPct val="100000"/>
                  </a:lnSpc>
                  <a:buNone/>
                  <a:defRPr/>
                </a:pPr>
                <a:r>
                  <a:rPr lang="en-US" sz="1400" b="1">
                    <a:solidFill>
                      <a:srgbClr val="181818"/>
                    </a:solidFill>
                  </a:rPr>
                  <a:t>CUSTOMER EVENTS</a:t>
                </a:r>
              </a:p>
            </p:txBody>
          </p:sp>
          <p:grpSp>
            <p:nvGrpSpPr>
              <p:cNvPr id="189" name="Group 188">
                <a:extLst>
                  <a:ext uri="{FF2B5EF4-FFF2-40B4-BE49-F238E27FC236}">
                    <a16:creationId xmlns:a16="http://schemas.microsoft.com/office/drawing/2014/main" id="{54871806-4D3E-4BEC-8AE7-C7C7BAD31D02}"/>
                  </a:ext>
                </a:extLst>
              </p:cNvPr>
              <p:cNvGrpSpPr/>
              <p:nvPr/>
            </p:nvGrpSpPr>
            <p:grpSpPr>
              <a:xfrm>
                <a:off x="655602" y="1327826"/>
                <a:ext cx="438080" cy="438080"/>
                <a:chOff x="6541886" y="550536"/>
                <a:chExt cx="438080" cy="438080"/>
              </a:xfrm>
            </p:grpSpPr>
            <p:sp>
              <p:nvSpPr>
                <p:cNvPr id="120" name="Oval 119">
                  <a:extLst>
                    <a:ext uri="{FF2B5EF4-FFF2-40B4-BE49-F238E27FC236}">
                      <a16:creationId xmlns:a16="http://schemas.microsoft.com/office/drawing/2014/main" id="{E20A499E-687F-4D06-A7DB-0584B4A5BBBF}"/>
                    </a:ext>
                  </a:extLst>
                </p:cNvPr>
                <p:cNvSpPr/>
                <p:nvPr/>
              </p:nvSpPr>
              <p:spPr>
                <a:xfrm>
                  <a:off x="6541886" y="55053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grpSp>
              <p:nvGrpSpPr>
                <p:cNvPr id="181" name="Group 180">
                  <a:extLst>
                    <a:ext uri="{FF2B5EF4-FFF2-40B4-BE49-F238E27FC236}">
                      <a16:creationId xmlns:a16="http://schemas.microsoft.com/office/drawing/2014/main" id="{BF3D5A8C-8B12-4014-8FB0-8B8378A86E46}"/>
                    </a:ext>
                  </a:extLst>
                </p:cNvPr>
                <p:cNvGrpSpPr/>
                <p:nvPr/>
              </p:nvGrpSpPr>
              <p:grpSpPr>
                <a:xfrm>
                  <a:off x="6665284" y="661816"/>
                  <a:ext cx="223837" cy="203200"/>
                  <a:chOff x="2014538" y="6529388"/>
                  <a:chExt cx="223837" cy="203200"/>
                </a:xfrm>
                <a:solidFill>
                  <a:schemeClr val="tx2"/>
                </a:solidFill>
              </p:grpSpPr>
              <p:sp>
                <p:nvSpPr>
                  <p:cNvPr id="182" name="Freeform 2359">
                    <a:extLst>
                      <a:ext uri="{FF2B5EF4-FFF2-40B4-BE49-F238E27FC236}">
                        <a16:creationId xmlns:a16="http://schemas.microsoft.com/office/drawing/2014/main" id="{86573207-3906-44B5-BDF6-2206B5693599}"/>
                      </a:ext>
                    </a:extLst>
                  </p:cNvPr>
                  <p:cNvSpPr>
                    <a:spLocks noEditPoints="1"/>
                  </p:cNvSpPr>
                  <p:nvPr/>
                </p:nvSpPr>
                <p:spPr bwMode="auto">
                  <a:xfrm>
                    <a:off x="2051050" y="6529388"/>
                    <a:ext cx="93663" cy="93663"/>
                  </a:xfrm>
                  <a:custGeom>
                    <a:avLst/>
                    <a:gdLst>
                      <a:gd name="T0" fmla="*/ 12 w 25"/>
                      <a:gd name="T1" fmla="*/ 25 h 25"/>
                      <a:gd name="T2" fmla="*/ 25 w 25"/>
                      <a:gd name="T3" fmla="*/ 13 h 25"/>
                      <a:gd name="T4" fmla="*/ 12 w 25"/>
                      <a:gd name="T5" fmla="*/ 0 h 25"/>
                      <a:gd name="T6" fmla="*/ 0 w 25"/>
                      <a:gd name="T7" fmla="*/ 13 h 25"/>
                      <a:gd name="T8" fmla="*/ 12 w 25"/>
                      <a:gd name="T9" fmla="*/ 25 h 25"/>
                      <a:gd name="T10" fmla="*/ 12 w 25"/>
                      <a:gd name="T11" fmla="*/ 4 h 25"/>
                      <a:gd name="T12" fmla="*/ 21 w 25"/>
                      <a:gd name="T13" fmla="*/ 13 h 25"/>
                      <a:gd name="T14" fmla="*/ 12 w 25"/>
                      <a:gd name="T15" fmla="*/ 21 h 25"/>
                      <a:gd name="T16" fmla="*/ 4 w 25"/>
                      <a:gd name="T17" fmla="*/ 13 h 25"/>
                      <a:gd name="T18" fmla="*/ 12 w 25"/>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19" y="25"/>
                          <a:pt x="25" y="20"/>
                          <a:pt x="25" y="13"/>
                        </a:cubicBezTo>
                        <a:cubicBezTo>
                          <a:pt x="25" y="6"/>
                          <a:pt x="19" y="0"/>
                          <a:pt x="12" y="0"/>
                        </a:cubicBezTo>
                        <a:cubicBezTo>
                          <a:pt x="5" y="0"/>
                          <a:pt x="0" y="6"/>
                          <a:pt x="0" y="13"/>
                        </a:cubicBezTo>
                        <a:cubicBezTo>
                          <a:pt x="0" y="20"/>
                          <a:pt x="5" y="25"/>
                          <a:pt x="12" y="25"/>
                        </a:cubicBezTo>
                        <a:close/>
                        <a:moveTo>
                          <a:pt x="12" y="4"/>
                        </a:moveTo>
                        <a:cubicBezTo>
                          <a:pt x="17" y="4"/>
                          <a:pt x="21" y="8"/>
                          <a:pt x="21" y="13"/>
                        </a:cubicBezTo>
                        <a:cubicBezTo>
                          <a:pt x="21" y="18"/>
                          <a:pt x="17" y="21"/>
                          <a:pt x="12" y="21"/>
                        </a:cubicBezTo>
                        <a:cubicBezTo>
                          <a:pt x="8" y="21"/>
                          <a:pt x="4" y="18"/>
                          <a:pt x="4" y="13"/>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83" name="Freeform 2360">
                    <a:extLst>
                      <a:ext uri="{FF2B5EF4-FFF2-40B4-BE49-F238E27FC236}">
                        <a16:creationId xmlns:a16="http://schemas.microsoft.com/office/drawing/2014/main" id="{B7621B21-E787-4815-AF8E-624827086E80}"/>
                      </a:ext>
                    </a:extLst>
                  </p:cNvPr>
                  <p:cNvSpPr>
                    <a:spLocks/>
                  </p:cNvSpPr>
                  <p:nvPr/>
                </p:nvSpPr>
                <p:spPr bwMode="auto">
                  <a:xfrm>
                    <a:off x="2014538" y="6615113"/>
                    <a:ext cx="160338" cy="79375"/>
                  </a:xfrm>
                  <a:custGeom>
                    <a:avLst/>
                    <a:gdLst>
                      <a:gd name="T0" fmla="*/ 11 w 43"/>
                      <a:gd name="T1" fmla="*/ 5 h 21"/>
                      <a:gd name="T2" fmla="*/ 33 w 43"/>
                      <a:gd name="T3" fmla="*/ 5 h 21"/>
                      <a:gd name="T4" fmla="*/ 40 w 43"/>
                      <a:gd name="T5" fmla="*/ 16 h 21"/>
                      <a:gd name="T6" fmla="*/ 43 w 43"/>
                      <a:gd name="T7" fmla="*/ 13 h 21"/>
                      <a:gd name="T8" fmla="*/ 34 w 43"/>
                      <a:gd name="T9" fmla="*/ 1 h 21"/>
                      <a:gd name="T10" fmla="*/ 33 w 43"/>
                      <a:gd name="T11" fmla="*/ 0 h 21"/>
                      <a:gd name="T12" fmla="*/ 32 w 43"/>
                      <a:gd name="T13" fmla="*/ 1 h 21"/>
                      <a:gd name="T14" fmla="*/ 13 w 43"/>
                      <a:gd name="T15" fmla="*/ 1 h 21"/>
                      <a:gd name="T16" fmla="*/ 12 w 43"/>
                      <a:gd name="T17" fmla="*/ 0 h 21"/>
                      <a:gd name="T18" fmla="*/ 10 w 43"/>
                      <a:gd name="T19" fmla="*/ 1 h 21"/>
                      <a:gd name="T20" fmla="*/ 0 w 43"/>
                      <a:gd name="T21" fmla="*/ 19 h 21"/>
                      <a:gd name="T22" fmla="*/ 0 w 43"/>
                      <a:gd name="T23" fmla="*/ 21 h 21"/>
                      <a:gd name="T24" fmla="*/ 20 w 43"/>
                      <a:gd name="T25" fmla="*/ 21 h 21"/>
                      <a:gd name="T26" fmla="*/ 24 w 43"/>
                      <a:gd name="T27" fmla="*/ 17 h 21"/>
                      <a:gd name="T28" fmla="*/ 4 w 43"/>
                      <a:gd name="T29" fmla="*/ 17 h 21"/>
                      <a:gd name="T30" fmla="*/ 11 w 43"/>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1">
                        <a:moveTo>
                          <a:pt x="11" y="5"/>
                        </a:moveTo>
                        <a:cubicBezTo>
                          <a:pt x="18" y="10"/>
                          <a:pt x="27" y="10"/>
                          <a:pt x="33" y="5"/>
                        </a:cubicBezTo>
                        <a:cubicBezTo>
                          <a:pt x="37" y="8"/>
                          <a:pt x="39" y="13"/>
                          <a:pt x="40" y="16"/>
                        </a:cubicBezTo>
                        <a:cubicBezTo>
                          <a:pt x="43" y="13"/>
                          <a:pt x="43" y="13"/>
                          <a:pt x="43" y="13"/>
                        </a:cubicBezTo>
                        <a:cubicBezTo>
                          <a:pt x="42" y="9"/>
                          <a:pt x="39" y="4"/>
                          <a:pt x="34" y="1"/>
                        </a:cubicBezTo>
                        <a:cubicBezTo>
                          <a:pt x="33" y="0"/>
                          <a:pt x="33" y="0"/>
                          <a:pt x="33" y="0"/>
                        </a:cubicBezTo>
                        <a:cubicBezTo>
                          <a:pt x="32" y="1"/>
                          <a:pt x="32" y="1"/>
                          <a:pt x="32" y="1"/>
                        </a:cubicBezTo>
                        <a:cubicBezTo>
                          <a:pt x="26" y="6"/>
                          <a:pt x="18" y="6"/>
                          <a:pt x="13" y="1"/>
                        </a:cubicBezTo>
                        <a:cubicBezTo>
                          <a:pt x="12" y="0"/>
                          <a:pt x="12" y="0"/>
                          <a:pt x="12" y="0"/>
                        </a:cubicBezTo>
                        <a:cubicBezTo>
                          <a:pt x="10" y="1"/>
                          <a:pt x="10" y="1"/>
                          <a:pt x="10" y="1"/>
                        </a:cubicBezTo>
                        <a:cubicBezTo>
                          <a:pt x="1" y="7"/>
                          <a:pt x="0" y="18"/>
                          <a:pt x="0" y="19"/>
                        </a:cubicBezTo>
                        <a:cubicBezTo>
                          <a:pt x="0" y="21"/>
                          <a:pt x="0" y="21"/>
                          <a:pt x="0" y="21"/>
                        </a:cubicBezTo>
                        <a:cubicBezTo>
                          <a:pt x="20" y="21"/>
                          <a:pt x="20" y="21"/>
                          <a:pt x="20" y="21"/>
                        </a:cubicBezTo>
                        <a:cubicBezTo>
                          <a:pt x="24" y="17"/>
                          <a:pt x="24" y="17"/>
                          <a:pt x="24" y="17"/>
                        </a:cubicBezTo>
                        <a:cubicBezTo>
                          <a:pt x="4" y="17"/>
                          <a:pt x="4" y="17"/>
                          <a:pt x="4" y="17"/>
                        </a:cubicBezTo>
                        <a:cubicBezTo>
                          <a:pt x="5" y="14"/>
                          <a:pt x="7" y="9"/>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184" name="Freeform 2361">
                    <a:extLst>
                      <a:ext uri="{FF2B5EF4-FFF2-40B4-BE49-F238E27FC236}">
                        <a16:creationId xmlns:a16="http://schemas.microsoft.com/office/drawing/2014/main" id="{366FA10D-429D-4E70-B5BE-4A77CB4D9025}"/>
                      </a:ext>
                    </a:extLst>
                  </p:cNvPr>
                  <p:cNvSpPr>
                    <a:spLocks/>
                  </p:cNvSpPr>
                  <p:nvPr/>
                </p:nvSpPr>
                <p:spPr bwMode="auto">
                  <a:xfrm>
                    <a:off x="2108200" y="6634163"/>
                    <a:ext cx="130175" cy="98425"/>
                  </a:xfrm>
                  <a:custGeom>
                    <a:avLst/>
                    <a:gdLst>
                      <a:gd name="T0" fmla="*/ 75 w 82"/>
                      <a:gd name="T1" fmla="*/ 0 h 62"/>
                      <a:gd name="T2" fmla="*/ 26 w 82"/>
                      <a:gd name="T3" fmla="*/ 50 h 62"/>
                      <a:gd name="T4" fmla="*/ 7 w 82"/>
                      <a:gd name="T5" fmla="*/ 31 h 62"/>
                      <a:gd name="T6" fmla="*/ 0 w 82"/>
                      <a:gd name="T7" fmla="*/ 38 h 62"/>
                      <a:gd name="T8" fmla="*/ 26 w 82"/>
                      <a:gd name="T9" fmla="*/ 62 h 62"/>
                      <a:gd name="T10" fmla="*/ 82 w 82"/>
                      <a:gd name="T11" fmla="*/ 7 h 62"/>
                      <a:gd name="T12" fmla="*/ 75 w 82"/>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82" h="62">
                        <a:moveTo>
                          <a:pt x="75" y="0"/>
                        </a:moveTo>
                        <a:lnTo>
                          <a:pt x="26" y="50"/>
                        </a:lnTo>
                        <a:lnTo>
                          <a:pt x="7" y="31"/>
                        </a:lnTo>
                        <a:lnTo>
                          <a:pt x="0" y="38"/>
                        </a:lnTo>
                        <a:lnTo>
                          <a:pt x="26" y="62"/>
                        </a:lnTo>
                        <a:lnTo>
                          <a:pt x="82" y="7"/>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grpSp>
        </p:grpSp>
      </p:grpSp>
      <p:grpSp>
        <p:nvGrpSpPr>
          <p:cNvPr id="5" name="Group 4">
            <a:extLst>
              <a:ext uri="{FF2B5EF4-FFF2-40B4-BE49-F238E27FC236}">
                <a16:creationId xmlns:a16="http://schemas.microsoft.com/office/drawing/2014/main" id="{F6BC94DC-3032-4124-8184-881632B4F575}"/>
              </a:ext>
            </a:extLst>
          </p:cNvPr>
          <p:cNvGrpSpPr/>
          <p:nvPr/>
        </p:nvGrpSpPr>
        <p:grpSpPr>
          <a:xfrm>
            <a:off x="8711931" y="3294141"/>
            <a:ext cx="584107" cy="584107"/>
            <a:chOff x="6533948" y="2470606"/>
            <a:chExt cx="438080" cy="438080"/>
          </a:xfrm>
        </p:grpSpPr>
        <p:sp>
          <p:nvSpPr>
            <p:cNvPr id="125" name="Oval 124">
              <a:extLst>
                <a:ext uri="{FF2B5EF4-FFF2-40B4-BE49-F238E27FC236}">
                  <a16:creationId xmlns:a16="http://schemas.microsoft.com/office/drawing/2014/main" id="{D7DE4B85-510F-481D-B417-70157F1D7441}"/>
                </a:ext>
              </a:extLst>
            </p:cNvPr>
            <p:cNvSpPr/>
            <p:nvPr/>
          </p:nvSpPr>
          <p:spPr>
            <a:xfrm>
              <a:off x="6533948" y="2470606"/>
              <a:ext cx="438080" cy="438080"/>
            </a:xfrm>
            <a:prstGeom prst="ellipse">
              <a:avLst/>
            </a:prstGeom>
            <a:solidFill>
              <a:srgbClr val="0076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alibri" panose="020F0502020204030204"/>
              </a:endParaRPr>
            </a:p>
          </p:txBody>
        </p:sp>
        <p:pic>
          <p:nvPicPr>
            <p:cNvPr id="104" name="Picture 103" descr="A black and white outline of a person's head&#10;&#10;Description automatically generated with low confidence">
              <a:extLst>
                <a:ext uri="{FF2B5EF4-FFF2-40B4-BE49-F238E27FC236}">
                  <a16:creationId xmlns:a16="http://schemas.microsoft.com/office/drawing/2014/main" id="{54A5CCE9-D85C-4FB8-8679-DC42512A4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588" y="2551894"/>
              <a:ext cx="214801" cy="275505"/>
            </a:xfrm>
            <a:prstGeom prst="rect">
              <a:avLst/>
            </a:prstGeom>
          </p:spPr>
        </p:pic>
      </p:grpSp>
    </p:spTree>
    <p:extLst>
      <p:ext uri="{BB962C8B-B14F-4D97-AF65-F5344CB8AC3E}">
        <p14:creationId xmlns:p14="http://schemas.microsoft.com/office/powerpoint/2010/main" val="7886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98392B-CA8D-4C52-B342-2380762825DE}"/>
              </a:ext>
            </a:extLst>
          </p:cNvPr>
          <p:cNvSpPr/>
          <p:nvPr/>
        </p:nvSpPr>
        <p:spPr>
          <a:xfrm>
            <a:off x="0" y="1214725"/>
            <a:ext cx="12192000" cy="4766976"/>
          </a:xfrm>
          <a:prstGeom prst="rect">
            <a:avLst/>
          </a:prstGeom>
          <a:solidFill>
            <a:schemeClr val="tx2">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fontAlgn="base">
              <a:spcBef>
                <a:spcPct val="0"/>
              </a:spcBef>
              <a:spcAft>
                <a:spcPct val="0"/>
              </a:spcAft>
              <a:defRPr/>
            </a:pPr>
            <a:endParaRPr lang="en-US" sz="1600">
              <a:solidFill>
                <a:srgbClr val="000000"/>
              </a:solidFill>
              <a:latin typeface="Arial"/>
            </a:endParaRPr>
          </a:p>
        </p:txBody>
      </p:sp>
      <p:sp>
        <p:nvSpPr>
          <p:cNvPr id="3" name="Title 2"/>
          <p:cNvSpPr>
            <a:spLocks noGrp="1"/>
          </p:cNvSpPr>
          <p:nvPr>
            <p:ph type="title"/>
          </p:nvPr>
        </p:nvSpPr>
        <p:spPr>
          <a:xfrm>
            <a:off x="5572540" y="470821"/>
            <a:ext cx="6506817" cy="517001"/>
          </a:xfrm>
        </p:spPr>
        <p:txBody>
          <a:bodyPr/>
          <a:lstStyle/>
          <a:p>
            <a:r>
              <a:rPr lang="en-US"/>
              <a:t>Affiliations and Accreditation</a:t>
            </a:r>
          </a:p>
        </p:txBody>
      </p:sp>
      <p:pic>
        <p:nvPicPr>
          <p:cNvPr id="4" name="Picture 3" descr="Logo&#10;&#10;Description automatically generated">
            <a:extLst>
              <a:ext uri="{FF2B5EF4-FFF2-40B4-BE49-F238E27FC236}">
                <a16:creationId xmlns:a16="http://schemas.microsoft.com/office/drawing/2014/main" id="{DCE0E25E-8E3B-4E7F-A953-3E9D33697B26}"/>
              </a:ext>
            </a:extLst>
          </p:cNvPr>
          <p:cNvPicPr>
            <a:picLocks noChangeAspect="1"/>
          </p:cNvPicPr>
          <p:nvPr/>
        </p:nvPicPr>
        <p:blipFill>
          <a:blip r:embed="rId2"/>
          <a:stretch>
            <a:fillRect/>
          </a:stretch>
        </p:blipFill>
        <p:spPr>
          <a:xfrm>
            <a:off x="388845" y="260732"/>
            <a:ext cx="5018043" cy="652344"/>
          </a:xfrm>
          <a:prstGeom prst="rect">
            <a:avLst/>
          </a:prstGeom>
        </p:spPr>
      </p:pic>
      <p:sp>
        <p:nvSpPr>
          <p:cNvPr id="5" name="TextBox 4">
            <a:extLst>
              <a:ext uri="{FF2B5EF4-FFF2-40B4-BE49-F238E27FC236}">
                <a16:creationId xmlns:a16="http://schemas.microsoft.com/office/drawing/2014/main" id="{2598CCAC-2713-454B-A23A-357648F8D942}"/>
              </a:ext>
            </a:extLst>
          </p:cNvPr>
          <p:cNvSpPr txBox="1"/>
          <p:nvPr/>
        </p:nvSpPr>
        <p:spPr>
          <a:xfrm>
            <a:off x="112644" y="1621662"/>
            <a:ext cx="11966713" cy="4022511"/>
          </a:xfrm>
          <a:prstGeom prst="rect">
            <a:avLst/>
          </a:prstGeom>
          <a:noFill/>
        </p:spPr>
        <p:txBody>
          <a:bodyPr wrap="square" lIns="0" tIns="0" rIns="0" bIns="0" rtlCol="0">
            <a:spAutoFit/>
          </a:bodyPr>
          <a:lstStyle/>
          <a:p>
            <a:pPr marL="380990" indent="-380990" defTabSz="914377">
              <a:buFont typeface="Arial" panose="020B0604020202020204" pitchFamily="34" charset="0"/>
              <a:buChar char="•"/>
              <a:defRPr/>
            </a:pPr>
            <a:r>
              <a:rPr lang="en-US" sz="1867">
                <a:solidFill>
                  <a:srgbClr val="444444"/>
                </a:solidFill>
                <a:latin typeface="Arial"/>
              </a:rPr>
              <a:t>Secureworks has been an active member of the Forum of Incident Response and Security Teams (FIRST) since 2005.</a:t>
            </a:r>
            <a:br>
              <a:rPr lang="en-US" sz="1867">
                <a:solidFill>
                  <a:srgbClr val="444444"/>
                </a:solidFill>
                <a:latin typeface="Arial"/>
              </a:rPr>
            </a:br>
            <a:endParaRPr lang="en-US" sz="1867">
              <a:solidFill>
                <a:srgbClr val="444444"/>
              </a:solidFill>
              <a:latin typeface="Arial"/>
            </a:endParaRPr>
          </a:p>
          <a:p>
            <a:pPr marL="380990" indent="-380990" defTabSz="914377">
              <a:buFont typeface="Arial" panose="020B0604020202020204" pitchFamily="34" charset="0"/>
              <a:buChar char="•"/>
              <a:defRPr/>
            </a:pPr>
            <a:r>
              <a:rPr lang="en-US" sz="1867">
                <a:solidFill>
                  <a:srgbClr val="444444"/>
                </a:solidFill>
                <a:latin typeface="Arial"/>
              </a:rPr>
              <a:t>Accredited by the National Cyber Security Centre (NCSC) as a Cyber Incident Response (CIR) provider in the UK.</a:t>
            </a:r>
            <a:br>
              <a:rPr lang="en-US" sz="1867">
                <a:solidFill>
                  <a:srgbClr val="444444"/>
                </a:solidFill>
                <a:latin typeface="Arial"/>
              </a:rPr>
            </a:br>
            <a:endParaRPr lang="en-US" sz="1867">
              <a:solidFill>
                <a:srgbClr val="444444"/>
              </a:solidFill>
              <a:latin typeface="Arial"/>
            </a:endParaRPr>
          </a:p>
          <a:p>
            <a:pPr marL="380990" indent="-380990" defTabSz="914377">
              <a:buFont typeface="Arial" panose="020B0604020202020204" pitchFamily="34" charset="0"/>
              <a:buChar char="•"/>
              <a:defRPr/>
            </a:pPr>
            <a:r>
              <a:rPr lang="en-US" sz="1867">
                <a:solidFill>
                  <a:srgbClr val="444444"/>
                </a:solidFill>
                <a:latin typeface="Arial"/>
              </a:rPr>
              <a:t>Accredited by the National Security Agency Central Security Serviced NSA|CSS as a National Security Cyber Assistance Program (NSCAP) Cyber Incident Response Assistance (CIRA) provider in the U.S.</a:t>
            </a:r>
            <a:br>
              <a:rPr lang="en-US" sz="1867">
                <a:solidFill>
                  <a:srgbClr val="444444"/>
                </a:solidFill>
                <a:latin typeface="Arial"/>
              </a:rPr>
            </a:br>
            <a:endParaRPr lang="en-US" sz="1867">
              <a:solidFill>
                <a:srgbClr val="444444"/>
              </a:solidFill>
              <a:latin typeface="Arial"/>
            </a:endParaRPr>
          </a:p>
          <a:p>
            <a:pPr marL="380990" indent="-380990" defTabSz="914377">
              <a:buFont typeface="Arial" panose="020B0604020202020204" pitchFamily="34" charset="0"/>
              <a:buChar char="•"/>
              <a:defRPr/>
            </a:pPr>
            <a:r>
              <a:rPr lang="en-US" sz="1867">
                <a:solidFill>
                  <a:srgbClr val="444444"/>
                </a:solidFill>
                <a:latin typeface="Arial"/>
              </a:rPr>
              <a:t>Additional affiliations with the US Department of Homeland Security, the FBI, NH-ISAC, FS-ISAC, the National Cyber Forensics Training Alliance (NCFTA), the United States Secret Service, the National Institute of Standards and Technology (NIST), and the European Union Agency for Network and Information Security (ENISA). Long-standing relationships with law enforcement, intelligence agencies, and government agencies allow Secureworks to collaborate on investigations. </a:t>
            </a:r>
          </a:p>
        </p:txBody>
      </p:sp>
    </p:spTree>
    <p:extLst>
      <p:ext uri="{BB962C8B-B14F-4D97-AF65-F5344CB8AC3E}">
        <p14:creationId xmlns:p14="http://schemas.microsoft.com/office/powerpoint/2010/main" val="184149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Incident Response</a:t>
            </a:r>
            <a:br>
              <a:rPr lang="en-US"/>
            </a:br>
            <a:r>
              <a:rPr lang="en-US"/>
              <a:t>from Dell Technologies</a:t>
            </a:r>
          </a:p>
        </p:txBody>
      </p:sp>
      <p:pic>
        <p:nvPicPr>
          <p:cNvPr id="3" name="Picture 2">
            <a:extLst>
              <a:ext uri="{FF2B5EF4-FFF2-40B4-BE49-F238E27FC236}">
                <a16:creationId xmlns:a16="http://schemas.microsoft.com/office/drawing/2014/main" id="{571932D3-A87C-4CAA-A1D7-AF21D241ECEB}"/>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4C5BDAF8-5548-4251-9158-99A12CCB7D83}"/>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14205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6E11D5E5-DADE-4502-99F4-50E0283FBD8F}"/>
              </a:ext>
            </a:extLst>
          </p:cNvPr>
          <p:cNvSpPr txBox="1">
            <a:spLocks/>
          </p:cNvSpPr>
          <p:nvPr/>
        </p:nvSpPr>
        <p:spPr>
          <a:xfrm>
            <a:off x="381000" y="304800"/>
            <a:ext cx="11430000" cy="5170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77">
              <a:defRPr/>
            </a:pPr>
            <a:r>
              <a:rPr lang="en-US" sz="3733">
                <a:solidFill>
                  <a:srgbClr val="0076CE"/>
                </a:solidFill>
                <a:latin typeface="Arial" panose="020B0604020202020204" pitchFamily="34" charset="0"/>
              </a:rPr>
              <a:t>If your customer needs more, we can do it</a:t>
            </a:r>
          </a:p>
        </p:txBody>
      </p:sp>
      <p:sp>
        <p:nvSpPr>
          <p:cNvPr id="26" name="Subtitle 11">
            <a:extLst>
              <a:ext uri="{FF2B5EF4-FFF2-40B4-BE49-F238E27FC236}">
                <a16:creationId xmlns:a16="http://schemas.microsoft.com/office/drawing/2014/main" id="{EEEEEE07-38B2-4AEA-B346-810832800E07}"/>
              </a:ext>
            </a:extLst>
          </p:cNvPr>
          <p:cNvSpPr txBox="1">
            <a:spLocks/>
          </p:cNvSpPr>
          <p:nvPr/>
        </p:nvSpPr>
        <p:spPr>
          <a:xfrm>
            <a:off x="431800" y="838201"/>
            <a:ext cx="7974875" cy="2872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1867">
                <a:solidFill>
                  <a:srgbClr val="444444"/>
                </a:solidFill>
                <a:latin typeface="Arial"/>
              </a:rPr>
              <a:t>Custom security capabilities delivered by the Client Cybersecurity team</a:t>
            </a:r>
          </a:p>
        </p:txBody>
      </p:sp>
      <p:grpSp>
        <p:nvGrpSpPr>
          <p:cNvPr id="13" name="Group 12">
            <a:extLst>
              <a:ext uri="{FF2B5EF4-FFF2-40B4-BE49-F238E27FC236}">
                <a16:creationId xmlns:a16="http://schemas.microsoft.com/office/drawing/2014/main" id="{36228BCE-1B88-4BCD-8BEC-C71A4E6C74C9}"/>
              </a:ext>
            </a:extLst>
          </p:cNvPr>
          <p:cNvGrpSpPr/>
          <p:nvPr/>
        </p:nvGrpSpPr>
        <p:grpSpPr>
          <a:xfrm>
            <a:off x="540291" y="2429645"/>
            <a:ext cx="2530839" cy="2946780"/>
            <a:chOff x="405218" y="1334826"/>
            <a:chExt cx="1898129" cy="2210085"/>
          </a:xfrm>
        </p:grpSpPr>
        <p:sp>
          <p:nvSpPr>
            <p:cNvPr id="8" name="TextBox 7">
              <a:extLst>
                <a:ext uri="{FF2B5EF4-FFF2-40B4-BE49-F238E27FC236}">
                  <a16:creationId xmlns:a16="http://schemas.microsoft.com/office/drawing/2014/main" id="{0AC745A5-E1EE-465D-A39F-1B42D4E1FEA9}"/>
                </a:ext>
              </a:extLst>
            </p:cNvPr>
            <p:cNvSpPr txBox="1"/>
            <p:nvPr/>
          </p:nvSpPr>
          <p:spPr>
            <a:xfrm>
              <a:off x="433791" y="1395250"/>
              <a:ext cx="1845934" cy="276999"/>
            </a:xfrm>
            <a:prstGeom prst="rect">
              <a:avLst/>
            </a:prstGeom>
            <a:noFill/>
          </p:spPr>
          <p:txBody>
            <a:bodyPr wrap="square" lIns="0" tIns="0" rIns="0" bIns="0" rtlCol="0" anchor="t">
              <a:spAutoFit/>
            </a:bodyPr>
            <a:lstStyle/>
            <a:p>
              <a:pPr algn="ctr" defTabSz="914377">
                <a:defRPr/>
              </a:pPr>
              <a:r>
                <a:rPr lang="en-US" sz="2400" b="1">
                  <a:solidFill>
                    <a:srgbClr val="444444"/>
                  </a:solidFill>
                  <a:latin typeface="Arial"/>
                </a:rPr>
                <a:t>Proactive</a:t>
              </a:r>
            </a:p>
          </p:txBody>
        </p:sp>
        <p:sp>
          <p:nvSpPr>
            <p:cNvPr id="10" name="Rectangle 9">
              <a:extLst>
                <a:ext uri="{FF2B5EF4-FFF2-40B4-BE49-F238E27FC236}">
                  <a16:creationId xmlns:a16="http://schemas.microsoft.com/office/drawing/2014/main" id="{BA08F84F-4713-4C25-99D4-9E210B0DCC1D}"/>
                </a:ext>
              </a:extLst>
            </p:cNvPr>
            <p:cNvSpPr/>
            <p:nvPr/>
          </p:nvSpPr>
          <p:spPr>
            <a:xfrm>
              <a:off x="405218" y="1714205"/>
              <a:ext cx="1898129" cy="1830706"/>
            </a:xfrm>
            <a:prstGeom prst="rect">
              <a:avLst/>
            </a:prstGeom>
            <a:solidFill>
              <a:srgbClr val="808080"/>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defTabSz="914377">
                <a:spcBef>
                  <a:spcPts val="800"/>
                </a:spcBef>
                <a:buFont typeface="Arial" panose="020B0604020202020204" pitchFamily="34" charset="0"/>
                <a:buChar char="•"/>
                <a:defRPr/>
              </a:pPr>
              <a:r>
                <a:rPr lang="en-US" sz="1600">
                  <a:solidFill>
                    <a:srgbClr val="FFFFFF"/>
                  </a:solidFill>
                  <a:latin typeface="Arial"/>
                </a:rPr>
                <a:t>Workshops</a:t>
              </a:r>
              <a:endParaRPr lang="en-US" sz="1600">
                <a:solidFill>
                  <a:srgbClr val="FFFFFF"/>
                </a:solidFill>
                <a:latin typeface="Arial"/>
                <a:cs typeface="Arial"/>
              </a:endParaRPr>
            </a:p>
            <a:p>
              <a:pPr marL="228594" indent="-228594" defTabSz="914377">
                <a:spcBef>
                  <a:spcPts val="800"/>
                </a:spcBef>
                <a:buFont typeface="Arial" panose="020B0604020202020204" pitchFamily="34" charset="0"/>
                <a:buChar char="•"/>
                <a:defRPr/>
              </a:pPr>
              <a:r>
                <a:rPr lang="en-US" sz="1600">
                  <a:solidFill>
                    <a:srgbClr val="FFFFFF"/>
                  </a:solidFill>
                  <a:latin typeface="Arial"/>
                </a:rPr>
                <a:t>Assessments</a:t>
              </a:r>
              <a:endParaRPr lang="en-US" sz="1600">
                <a:solidFill>
                  <a:srgbClr val="FFFFFF"/>
                </a:solidFill>
                <a:latin typeface="Arial"/>
                <a:cs typeface="Arial"/>
              </a:endParaRPr>
            </a:p>
            <a:p>
              <a:pPr marL="228594" indent="-228594" defTabSz="914377">
                <a:spcBef>
                  <a:spcPts val="800"/>
                </a:spcBef>
                <a:buFont typeface="Arial" panose="020B0604020202020204" pitchFamily="34" charset="0"/>
                <a:buChar char="•"/>
                <a:defRPr/>
              </a:pPr>
              <a:r>
                <a:rPr lang="en-US" sz="1600">
                  <a:solidFill>
                    <a:srgbClr val="FFFFFF"/>
                  </a:solidFill>
                  <a:latin typeface="Arial"/>
                </a:rPr>
                <a:t>Management</a:t>
              </a:r>
              <a:endParaRPr lang="en-US" sz="1600">
                <a:solidFill>
                  <a:srgbClr val="FFFFFF"/>
                </a:solidFill>
                <a:latin typeface="Arial"/>
                <a:cs typeface="Arial"/>
              </a:endParaRPr>
            </a:p>
            <a:p>
              <a:pPr marL="228594" indent="-228594" defTabSz="914377">
                <a:spcBef>
                  <a:spcPts val="800"/>
                </a:spcBef>
                <a:buFont typeface="Arial" panose="020B0604020202020204" pitchFamily="34" charset="0"/>
                <a:buChar char="•"/>
                <a:defRPr/>
              </a:pPr>
              <a:r>
                <a:rPr lang="en-US" sz="1600">
                  <a:solidFill>
                    <a:srgbClr val="FFFFFF"/>
                  </a:solidFill>
                  <a:latin typeface="Arial"/>
                </a:rPr>
                <a:t>Compliance</a:t>
              </a:r>
            </a:p>
            <a:p>
              <a:pPr marL="228594" indent="-228594" defTabSz="914377">
                <a:spcBef>
                  <a:spcPts val="800"/>
                </a:spcBef>
                <a:buFont typeface="Arial" panose="020B0604020202020204" pitchFamily="34" charset="0"/>
                <a:buChar char="•"/>
                <a:defRPr/>
              </a:pPr>
              <a:r>
                <a:rPr lang="en-US" sz="1600">
                  <a:solidFill>
                    <a:srgbClr val="FFFFFF"/>
                  </a:solidFill>
                  <a:latin typeface="Arial"/>
                  <a:cs typeface="Arial"/>
                </a:rPr>
                <a:t>Managed Services</a:t>
              </a:r>
            </a:p>
            <a:p>
              <a:pPr marL="228594" indent="-228594" defTabSz="914377">
                <a:spcBef>
                  <a:spcPts val="800"/>
                </a:spcBef>
                <a:buFont typeface="Arial" panose="020B0604020202020204" pitchFamily="34" charset="0"/>
                <a:buChar char="•"/>
                <a:defRPr/>
              </a:pPr>
              <a:r>
                <a:rPr lang="en-US" sz="1600">
                  <a:solidFill>
                    <a:srgbClr val="FFFFFF"/>
                  </a:solidFill>
                  <a:latin typeface="Arial"/>
                  <a:cs typeface="Arial"/>
                </a:rPr>
                <a:t>Residency </a:t>
              </a:r>
            </a:p>
          </p:txBody>
        </p:sp>
        <p:sp>
          <p:nvSpPr>
            <p:cNvPr id="3" name="Rectangle 2">
              <a:extLst>
                <a:ext uri="{FF2B5EF4-FFF2-40B4-BE49-F238E27FC236}">
                  <a16:creationId xmlns:a16="http://schemas.microsoft.com/office/drawing/2014/main" id="{9C0DB201-DF4B-4070-8A3D-6AE55CD529FA}"/>
                </a:ext>
              </a:extLst>
            </p:cNvPr>
            <p:cNvSpPr/>
            <p:nvPr/>
          </p:nvSpPr>
          <p:spPr>
            <a:xfrm>
              <a:off x="410170" y="1334826"/>
              <a:ext cx="1893177" cy="397846"/>
            </a:xfrm>
            <a:prstGeom prst="rect">
              <a:avLst/>
            </a:prstGeom>
            <a:noFill/>
            <a:ln w="190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a:solidFill>
                  <a:srgbClr val="000000"/>
                </a:solidFill>
                <a:latin typeface="Arial"/>
              </a:endParaRPr>
            </a:p>
          </p:txBody>
        </p:sp>
      </p:grpSp>
      <p:grpSp>
        <p:nvGrpSpPr>
          <p:cNvPr id="14" name="Group 13">
            <a:extLst>
              <a:ext uri="{FF2B5EF4-FFF2-40B4-BE49-F238E27FC236}">
                <a16:creationId xmlns:a16="http://schemas.microsoft.com/office/drawing/2014/main" id="{B44679DB-A4AC-4E48-BCA5-5AECBB1D2B00}"/>
              </a:ext>
            </a:extLst>
          </p:cNvPr>
          <p:cNvGrpSpPr/>
          <p:nvPr/>
        </p:nvGrpSpPr>
        <p:grpSpPr>
          <a:xfrm>
            <a:off x="9007605" y="2417332"/>
            <a:ext cx="2536355" cy="2971403"/>
            <a:chOff x="6755704" y="1316359"/>
            <a:chExt cx="1902266" cy="2228552"/>
          </a:xfrm>
        </p:grpSpPr>
        <p:sp>
          <p:nvSpPr>
            <p:cNvPr id="9" name="TextBox 8">
              <a:extLst>
                <a:ext uri="{FF2B5EF4-FFF2-40B4-BE49-F238E27FC236}">
                  <a16:creationId xmlns:a16="http://schemas.microsoft.com/office/drawing/2014/main" id="{07B1B01E-FEF3-4B32-A8BA-ACDC89282B43}"/>
                </a:ext>
              </a:extLst>
            </p:cNvPr>
            <p:cNvSpPr txBox="1"/>
            <p:nvPr/>
          </p:nvSpPr>
          <p:spPr>
            <a:xfrm>
              <a:off x="6796985" y="1376783"/>
              <a:ext cx="1828793" cy="276999"/>
            </a:xfrm>
            <a:prstGeom prst="rect">
              <a:avLst/>
            </a:prstGeom>
            <a:noFill/>
          </p:spPr>
          <p:txBody>
            <a:bodyPr wrap="square" lIns="0" tIns="0" rIns="0" bIns="0" rtlCol="0" anchor="t">
              <a:spAutoFit/>
            </a:bodyPr>
            <a:lstStyle/>
            <a:p>
              <a:pPr algn="ctr" defTabSz="914377">
                <a:defRPr/>
              </a:pPr>
              <a:r>
                <a:rPr lang="en-US" sz="2400" b="1">
                  <a:solidFill>
                    <a:srgbClr val="444444"/>
                  </a:solidFill>
                  <a:latin typeface="Arial"/>
                </a:rPr>
                <a:t>Reactive</a:t>
              </a:r>
            </a:p>
          </p:txBody>
        </p:sp>
        <p:sp>
          <p:nvSpPr>
            <p:cNvPr id="12" name="Rectangle 11">
              <a:extLst>
                <a:ext uri="{FF2B5EF4-FFF2-40B4-BE49-F238E27FC236}">
                  <a16:creationId xmlns:a16="http://schemas.microsoft.com/office/drawing/2014/main" id="{DB9289FE-6CDB-472E-A216-6DAB83B30ED0}"/>
                </a:ext>
              </a:extLst>
            </p:cNvPr>
            <p:cNvSpPr/>
            <p:nvPr/>
          </p:nvSpPr>
          <p:spPr>
            <a:xfrm>
              <a:off x="6755704" y="1714205"/>
              <a:ext cx="1898129" cy="1830706"/>
            </a:xfrm>
            <a:prstGeom prst="rect">
              <a:avLst/>
            </a:prstGeom>
            <a:solidFill>
              <a:srgbClr val="808080"/>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594" indent="-228594" defTabSz="914377">
                <a:spcBef>
                  <a:spcPts val="800"/>
                </a:spcBef>
                <a:buFont typeface="Arial" panose="020B0604020202020204" pitchFamily="34" charset="0"/>
                <a:buChar char="•"/>
                <a:defRPr/>
              </a:pPr>
              <a:r>
                <a:rPr lang="en-US" sz="1600">
                  <a:solidFill>
                    <a:srgbClr val="FFFFFF"/>
                  </a:solidFill>
                  <a:latin typeface="Arial"/>
                </a:rPr>
                <a:t>Incident Response</a:t>
              </a:r>
            </a:p>
            <a:p>
              <a:pPr marL="228594" indent="-228594" defTabSz="914377">
                <a:spcBef>
                  <a:spcPts val="800"/>
                </a:spcBef>
                <a:buFont typeface="Arial" panose="020B0604020202020204" pitchFamily="34" charset="0"/>
                <a:buChar char="•"/>
                <a:defRPr/>
              </a:pPr>
              <a:r>
                <a:rPr lang="en-US" sz="1600">
                  <a:solidFill>
                    <a:srgbClr val="FFFFFF"/>
                  </a:solidFill>
                  <a:latin typeface="Arial"/>
                </a:rPr>
                <a:t>Forensics</a:t>
              </a:r>
            </a:p>
            <a:p>
              <a:pPr marL="228594" indent="-228594" defTabSz="914377">
                <a:spcBef>
                  <a:spcPts val="800"/>
                </a:spcBef>
                <a:buFont typeface="Arial" panose="020B0604020202020204" pitchFamily="34" charset="0"/>
                <a:buChar char="•"/>
                <a:defRPr/>
              </a:pPr>
              <a:r>
                <a:rPr lang="en-US" sz="1600">
                  <a:solidFill>
                    <a:srgbClr val="FFFFFF"/>
                  </a:solidFill>
                  <a:latin typeface="Arial"/>
                </a:rPr>
                <a:t>Security Transformation</a:t>
              </a:r>
            </a:p>
            <a:p>
              <a:pPr marL="228594" indent="-228594" defTabSz="914377">
                <a:spcBef>
                  <a:spcPts val="800"/>
                </a:spcBef>
                <a:buFont typeface="Arial" panose="020B0604020202020204" pitchFamily="34" charset="0"/>
                <a:buChar char="•"/>
                <a:defRPr/>
              </a:pPr>
              <a:r>
                <a:rPr lang="en-US" sz="1600">
                  <a:solidFill>
                    <a:srgbClr val="FFFFFF"/>
                  </a:solidFill>
                  <a:latin typeface="Arial"/>
                </a:rPr>
                <a:t>Infrastructure Transformation</a:t>
              </a:r>
            </a:p>
            <a:p>
              <a:pPr marL="228594" indent="-228594" defTabSz="914377">
                <a:spcBef>
                  <a:spcPts val="800"/>
                </a:spcBef>
                <a:buFont typeface="Arial" panose="020B0604020202020204" pitchFamily="34" charset="0"/>
                <a:buChar char="•"/>
                <a:defRPr/>
              </a:pPr>
              <a:r>
                <a:rPr lang="en-US" sz="1600">
                  <a:solidFill>
                    <a:srgbClr val="FFFFFF"/>
                  </a:solidFill>
                  <a:latin typeface="Arial"/>
                </a:rPr>
                <a:t>Retainers</a:t>
              </a:r>
            </a:p>
          </p:txBody>
        </p:sp>
        <p:sp>
          <p:nvSpPr>
            <p:cNvPr id="27" name="Rectangle 26">
              <a:extLst>
                <a:ext uri="{FF2B5EF4-FFF2-40B4-BE49-F238E27FC236}">
                  <a16:creationId xmlns:a16="http://schemas.microsoft.com/office/drawing/2014/main" id="{68F0D916-495B-4B9D-91C9-184C731D9E9C}"/>
                </a:ext>
              </a:extLst>
            </p:cNvPr>
            <p:cNvSpPr/>
            <p:nvPr/>
          </p:nvSpPr>
          <p:spPr>
            <a:xfrm>
              <a:off x="6764793" y="1316359"/>
              <a:ext cx="1893177" cy="397846"/>
            </a:xfrm>
            <a:prstGeom prst="rect">
              <a:avLst/>
            </a:prstGeom>
            <a:noFill/>
            <a:ln w="1905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a:solidFill>
                  <a:srgbClr val="000000"/>
                </a:solidFill>
                <a:latin typeface="Arial"/>
              </a:endParaRPr>
            </a:p>
          </p:txBody>
        </p:sp>
      </p:grpSp>
      <p:grpSp>
        <p:nvGrpSpPr>
          <p:cNvPr id="42" name="Group 41">
            <a:extLst>
              <a:ext uri="{FF2B5EF4-FFF2-40B4-BE49-F238E27FC236}">
                <a16:creationId xmlns:a16="http://schemas.microsoft.com/office/drawing/2014/main" id="{0AB40757-63C8-4692-A23C-8AE7EA215A6A}"/>
              </a:ext>
            </a:extLst>
          </p:cNvPr>
          <p:cNvGrpSpPr>
            <a:grpSpLocks noChangeAspect="1"/>
          </p:cNvGrpSpPr>
          <p:nvPr/>
        </p:nvGrpSpPr>
        <p:grpSpPr>
          <a:xfrm>
            <a:off x="3821769" y="1665801"/>
            <a:ext cx="4286684" cy="4474464"/>
            <a:chOff x="2376656" y="509828"/>
            <a:chExt cx="4179552" cy="4180842"/>
          </a:xfrm>
        </p:grpSpPr>
        <p:grpSp>
          <p:nvGrpSpPr>
            <p:cNvPr id="43" name="Group 42">
              <a:extLst>
                <a:ext uri="{FF2B5EF4-FFF2-40B4-BE49-F238E27FC236}">
                  <a16:creationId xmlns:a16="http://schemas.microsoft.com/office/drawing/2014/main" id="{4012EE12-4A6A-465A-AC0D-63C39973872A}"/>
                </a:ext>
              </a:extLst>
            </p:cNvPr>
            <p:cNvGrpSpPr/>
            <p:nvPr/>
          </p:nvGrpSpPr>
          <p:grpSpPr>
            <a:xfrm>
              <a:off x="2376656" y="509828"/>
              <a:ext cx="4179552" cy="4180842"/>
              <a:chOff x="2206188" y="337483"/>
              <a:chExt cx="4520486" cy="4521879"/>
            </a:xfrm>
          </p:grpSpPr>
          <p:sp>
            <p:nvSpPr>
              <p:cNvPr id="49" name="Freeform 5">
                <a:extLst>
                  <a:ext uri="{FF2B5EF4-FFF2-40B4-BE49-F238E27FC236}">
                    <a16:creationId xmlns:a16="http://schemas.microsoft.com/office/drawing/2014/main" id="{78597EE7-6D62-4CDB-BB9E-A09E8CEFD8AD}"/>
                  </a:ext>
                </a:extLst>
              </p:cNvPr>
              <p:cNvSpPr>
                <a:spLocks/>
              </p:cNvSpPr>
              <p:nvPr/>
            </p:nvSpPr>
            <p:spPr bwMode="auto">
              <a:xfrm rot="16200000">
                <a:off x="1427660" y="1884770"/>
                <a:ext cx="2985753" cy="1428697"/>
              </a:xfrm>
              <a:custGeom>
                <a:avLst/>
                <a:gdLst>
                  <a:gd name="T0" fmla="*/ 620 w 2140"/>
                  <a:gd name="T1" fmla="*/ 1024 h 1024"/>
                  <a:gd name="T2" fmla="*/ 672 w 2140"/>
                  <a:gd name="T3" fmla="*/ 989 h 1024"/>
                  <a:gd name="T4" fmla="*/ 724 w 2140"/>
                  <a:gd name="T5" fmla="*/ 957 h 1024"/>
                  <a:gd name="T6" fmla="*/ 779 w 2140"/>
                  <a:gd name="T7" fmla="*/ 931 h 1024"/>
                  <a:gd name="T8" fmla="*/ 835 w 2140"/>
                  <a:gd name="T9" fmla="*/ 910 h 1024"/>
                  <a:gd name="T10" fmla="*/ 893 w 2140"/>
                  <a:gd name="T11" fmla="*/ 894 h 1024"/>
                  <a:gd name="T12" fmla="*/ 951 w 2140"/>
                  <a:gd name="T13" fmla="*/ 882 h 1024"/>
                  <a:gd name="T14" fmla="*/ 1011 w 2140"/>
                  <a:gd name="T15" fmla="*/ 875 h 1024"/>
                  <a:gd name="T16" fmla="*/ 1071 w 2140"/>
                  <a:gd name="T17" fmla="*/ 873 h 1024"/>
                  <a:gd name="T18" fmla="*/ 1130 w 2140"/>
                  <a:gd name="T19" fmla="*/ 875 h 1024"/>
                  <a:gd name="T20" fmla="*/ 1189 w 2140"/>
                  <a:gd name="T21" fmla="*/ 882 h 1024"/>
                  <a:gd name="T22" fmla="*/ 1247 w 2140"/>
                  <a:gd name="T23" fmla="*/ 894 h 1024"/>
                  <a:gd name="T24" fmla="*/ 1305 w 2140"/>
                  <a:gd name="T25" fmla="*/ 910 h 1024"/>
                  <a:gd name="T26" fmla="*/ 1362 w 2140"/>
                  <a:gd name="T27" fmla="*/ 931 h 1024"/>
                  <a:gd name="T28" fmla="*/ 1416 w 2140"/>
                  <a:gd name="T29" fmla="*/ 957 h 1024"/>
                  <a:gd name="T30" fmla="*/ 1469 w 2140"/>
                  <a:gd name="T31" fmla="*/ 989 h 1024"/>
                  <a:gd name="T32" fmla="*/ 1520 w 2140"/>
                  <a:gd name="T33" fmla="*/ 1024 h 1024"/>
                  <a:gd name="T34" fmla="*/ 2140 w 2140"/>
                  <a:gd name="T35" fmla="*/ 404 h 1024"/>
                  <a:gd name="T36" fmla="*/ 2083 w 2140"/>
                  <a:gd name="T37" fmla="*/ 355 h 1024"/>
                  <a:gd name="T38" fmla="*/ 2023 w 2140"/>
                  <a:gd name="T39" fmla="*/ 309 h 1024"/>
                  <a:gd name="T40" fmla="*/ 1961 w 2140"/>
                  <a:gd name="T41" fmla="*/ 266 h 1024"/>
                  <a:gd name="T42" fmla="*/ 1898 w 2140"/>
                  <a:gd name="T43" fmla="*/ 227 h 1024"/>
                  <a:gd name="T44" fmla="*/ 1833 w 2140"/>
                  <a:gd name="T45" fmla="*/ 191 h 1024"/>
                  <a:gd name="T46" fmla="*/ 1768 w 2140"/>
                  <a:gd name="T47" fmla="*/ 158 h 1024"/>
                  <a:gd name="T48" fmla="*/ 1702 w 2140"/>
                  <a:gd name="T49" fmla="*/ 128 h 1024"/>
                  <a:gd name="T50" fmla="*/ 1634 w 2140"/>
                  <a:gd name="T51" fmla="*/ 101 h 1024"/>
                  <a:gd name="T52" fmla="*/ 1565 w 2140"/>
                  <a:gd name="T53" fmla="*/ 77 h 1024"/>
                  <a:gd name="T54" fmla="*/ 1496 w 2140"/>
                  <a:gd name="T55" fmla="*/ 56 h 1024"/>
                  <a:gd name="T56" fmla="*/ 1426 w 2140"/>
                  <a:gd name="T57" fmla="*/ 39 h 1024"/>
                  <a:gd name="T58" fmla="*/ 1356 w 2140"/>
                  <a:gd name="T59" fmla="*/ 25 h 1024"/>
                  <a:gd name="T60" fmla="*/ 1285 w 2140"/>
                  <a:gd name="T61" fmla="*/ 14 h 1024"/>
                  <a:gd name="T62" fmla="*/ 1213 w 2140"/>
                  <a:gd name="T63" fmla="*/ 6 h 1024"/>
                  <a:gd name="T64" fmla="*/ 1142 w 2140"/>
                  <a:gd name="T65" fmla="*/ 1 h 1024"/>
                  <a:gd name="T66" fmla="*/ 1071 w 2140"/>
                  <a:gd name="T67" fmla="*/ 0 h 1024"/>
                  <a:gd name="T68" fmla="*/ 999 w 2140"/>
                  <a:gd name="T69" fmla="*/ 1 h 1024"/>
                  <a:gd name="T70" fmla="*/ 927 w 2140"/>
                  <a:gd name="T71" fmla="*/ 6 h 1024"/>
                  <a:gd name="T72" fmla="*/ 855 w 2140"/>
                  <a:gd name="T73" fmla="*/ 14 h 1024"/>
                  <a:gd name="T74" fmla="*/ 785 w 2140"/>
                  <a:gd name="T75" fmla="*/ 25 h 1024"/>
                  <a:gd name="T76" fmla="*/ 714 w 2140"/>
                  <a:gd name="T77" fmla="*/ 39 h 1024"/>
                  <a:gd name="T78" fmla="*/ 645 w 2140"/>
                  <a:gd name="T79" fmla="*/ 56 h 1024"/>
                  <a:gd name="T80" fmla="*/ 574 w 2140"/>
                  <a:gd name="T81" fmla="*/ 77 h 1024"/>
                  <a:gd name="T82" fmla="*/ 507 w 2140"/>
                  <a:gd name="T83" fmla="*/ 101 h 1024"/>
                  <a:gd name="T84" fmla="*/ 439 w 2140"/>
                  <a:gd name="T85" fmla="*/ 128 h 1024"/>
                  <a:gd name="T86" fmla="*/ 372 w 2140"/>
                  <a:gd name="T87" fmla="*/ 158 h 1024"/>
                  <a:gd name="T88" fmla="*/ 306 w 2140"/>
                  <a:gd name="T89" fmla="*/ 191 h 1024"/>
                  <a:gd name="T90" fmla="*/ 242 w 2140"/>
                  <a:gd name="T91" fmla="*/ 227 h 1024"/>
                  <a:gd name="T92" fmla="*/ 180 w 2140"/>
                  <a:gd name="T93" fmla="*/ 266 h 1024"/>
                  <a:gd name="T94" fmla="*/ 118 w 2140"/>
                  <a:gd name="T95" fmla="*/ 309 h 1024"/>
                  <a:gd name="T96" fmla="*/ 58 w 2140"/>
                  <a:gd name="T97" fmla="*/ 355 h 1024"/>
                  <a:gd name="T98" fmla="*/ 0 w 2140"/>
                  <a:gd name="T99" fmla="*/ 404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0" h="1024">
                    <a:moveTo>
                      <a:pt x="620" y="1024"/>
                    </a:moveTo>
                    <a:lnTo>
                      <a:pt x="620" y="1024"/>
                    </a:lnTo>
                    <a:lnTo>
                      <a:pt x="646" y="1005"/>
                    </a:lnTo>
                    <a:lnTo>
                      <a:pt x="672" y="989"/>
                    </a:lnTo>
                    <a:lnTo>
                      <a:pt x="697" y="972"/>
                    </a:lnTo>
                    <a:lnTo>
                      <a:pt x="724" y="957"/>
                    </a:lnTo>
                    <a:lnTo>
                      <a:pt x="751" y="944"/>
                    </a:lnTo>
                    <a:lnTo>
                      <a:pt x="779" y="931"/>
                    </a:lnTo>
                    <a:lnTo>
                      <a:pt x="807" y="921"/>
                    </a:lnTo>
                    <a:lnTo>
                      <a:pt x="835" y="910"/>
                    </a:lnTo>
                    <a:lnTo>
                      <a:pt x="865" y="902"/>
                    </a:lnTo>
                    <a:lnTo>
                      <a:pt x="893" y="894"/>
                    </a:lnTo>
                    <a:lnTo>
                      <a:pt x="922" y="888"/>
                    </a:lnTo>
                    <a:lnTo>
                      <a:pt x="951" y="882"/>
                    </a:lnTo>
                    <a:lnTo>
                      <a:pt x="982" y="878"/>
                    </a:lnTo>
                    <a:lnTo>
                      <a:pt x="1011" y="875"/>
                    </a:lnTo>
                    <a:lnTo>
                      <a:pt x="1040" y="873"/>
                    </a:lnTo>
                    <a:lnTo>
                      <a:pt x="1071" y="873"/>
                    </a:lnTo>
                    <a:lnTo>
                      <a:pt x="1100" y="873"/>
                    </a:lnTo>
                    <a:lnTo>
                      <a:pt x="1130" y="875"/>
                    </a:lnTo>
                    <a:lnTo>
                      <a:pt x="1159" y="878"/>
                    </a:lnTo>
                    <a:lnTo>
                      <a:pt x="1189" y="882"/>
                    </a:lnTo>
                    <a:lnTo>
                      <a:pt x="1218" y="888"/>
                    </a:lnTo>
                    <a:lnTo>
                      <a:pt x="1247" y="894"/>
                    </a:lnTo>
                    <a:lnTo>
                      <a:pt x="1276" y="902"/>
                    </a:lnTo>
                    <a:lnTo>
                      <a:pt x="1305" y="910"/>
                    </a:lnTo>
                    <a:lnTo>
                      <a:pt x="1334" y="921"/>
                    </a:lnTo>
                    <a:lnTo>
                      <a:pt x="1362" y="931"/>
                    </a:lnTo>
                    <a:lnTo>
                      <a:pt x="1389" y="944"/>
                    </a:lnTo>
                    <a:lnTo>
                      <a:pt x="1416" y="957"/>
                    </a:lnTo>
                    <a:lnTo>
                      <a:pt x="1443" y="972"/>
                    </a:lnTo>
                    <a:lnTo>
                      <a:pt x="1469" y="989"/>
                    </a:lnTo>
                    <a:lnTo>
                      <a:pt x="1495" y="1005"/>
                    </a:lnTo>
                    <a:lnTo>
                      <a:pt x="1520" y="1024"/>
                    </a:lnTo>
                    <a:lnTo>
                      <a:pt x="2140" y="404"/>
                    </a:lnTo>
                    <a:lnTo>
                      <a:pt x="2140" y="404"/>
                    </a:lnTo>
                    <a:lnTo>
                      <a:pt x="2112" y="378"/>
                    </a:lnTo>
                    <a:lnTo>
                      <a:pt x="2083" y="355"/>
                    </a:lnTo>
                    <a:lnTo>
                      <a:pt x="2052" y="331"/>
                    </a:lnTo>
                    <a:lnTo>
                      <a:pt x="2023" y="309"/>
                    </a:lnTo>
                    <a:lnTo>
                      <a:pt x="1991" y="287"/>
                    </a:lnTo>
                    <a:lnTo>
                      <a:pt x="1961" y="266"/>
                    </a:lnTo>
                    <a:lnTo>
                      <a:pt x="1929" y="246"/>
                    </a:lnTo>
                    <a:lnTo>
                      <a:pt x="1898" y="227"/>
                    </a:lnTo>
                    <a:lnTo>
                      <a:pt x="1866" y="208"/>
                    </a:lnTo>
                    <a:lnTo>
                      <a:pt x="1833" y="191"/>
                    </a:lnTo>
                    <a:lnTo>
                      <a:pt x="1802" y="173"/>
                    </a:lnTo>
                    <a:lnTo>
                      <a:pt x="1768" y="158"/>
                    </a:lnTo>
                    <a:lnTo>
                      <a:pt x="1735" y="142"/>
                    </a:lnTo>
                    <a:lnTo>
                      <a:pt x="1702" y="128"/>
                    </a:lnTo>
                    <a:lnTo>
                      <a:pt x="1668" y="113"/>
                    </a:lnTo>
                    <a:lnTo>
                      <a:pt x="1634" y="101"/>
                    </a:lnTo>
                    <a:lnTo>
                      <a:pt x="1601" y="89"/>
                    </a:lnTo>
                    <a:lnTo>
                      <a:pt x="1565" y="77"/>
                    </a:lnTo>
                    <a:lnTo>
                      <a:pt x="1531" y="67"/>
                    </a:lnTo>
                    <a:lnTo>
                      <a:pt x="1496" y="56"/>
                    </a:lnTo>
                    <a:lnTo>
                      <a:pt x="1461" y="48"/>
                    </a:lnTo>
                    <a:lnTo>
                      <a:pt x="1426" y="39"/>
                    </a:lnTo>
                    <a:lnTo>
                      <a:pt x="1391" y="32"/>
                    </a:lnTo>
                    <a:lnTo>
                      <a:pt x="1356" y="25"/>
                    </a:lnTo>
                    <a:lnTo>
                      <a:pt x="1321" y="19"/>
                    </a:lnTo>
                    <a:lnTo>
                      <a:pt x="1285" y="14"/>
                    </a:lnTo>
                    <a:lnTo>
                      <a:pt x="1250" y="9"/>
                    </a:lnTo>
                    <a:lnTo>
                      <a:pt x="1213" y="6"/>
                    </a:lnTo>
                    <a:lnTo>
                      <a:pt x="1178" y="4"/>
                    </a:lnTo>
                    <a:lnTo>
                      <a:pt x="1142" y="1"/>
                    </a:lnTo>
                    <a:lnTo>
                      <a:pt x="1106" y="0"/>
                    </a:lnTo>
                    <a:lnTo>
                      <a:pt x="1071" y="0"/>
                    </a:lnTo>
                    <a:lnTo>
                      <a:pt x="1034" y="0"/>
                    </a:lnTo>
                    <a:lnTo>
                      <a:pt x="999" y="1"/>
                    </a:lnTo>
                    <a:lnTo>
                      <a:pt x="963" y="4"/>
                    </a:lnTo>
                    <a:lnTo>
                      <a:pt x="927" y="6"/>
                    </a:lnTo>
                    <a:lnTo>
                      <a:pt x="891" y="9"/>
                    </a:lnTo>
                    <a:lnTo>
                      <a:pt x="855" y="14"/>
                    </a:lnTo>
                    <a:lnTo>
                      <a:pt x="820" y="19"/>
                    </a:lnTo>
                    <a:lnTo>
                      <a:pt x="785" y="25"/>
                    </a:lnTo>
                    <a:lnTo>
                      <a:pt x="750" y="32"/>
                    </a:lnTo>
                    <a:lnTo>
                      <a:pt x="714" y="39"/>
                    </a:lnTo>
                    <a:lnTo>
                      <a:pt x="679" y="48"/>
                    </a:lnTo>
                    <a:lnTo>
                      <a:pt x="645" y="56"/>
                    </a:lnTo>
                    <a:lnTo>
                      <a:pt x="610" y="67"/>
                    </a:lnTo>
                    <a:lnTo>
                      <a:pt x="574" y="77"/>
                    </a:lnTo>
                    <a:lnTo>
                      <a:pt x="540" y="89"/>
                    </a:lnTo>
                    <a:lnTo>
                      <a:pt x="507" y="101"/>
                    </a:lnTo>
                    <a:lnTo>
                      <a:pt x="473" y="113"/>
                    </a:lnTo>
                    <a:lnTo>
                      <a:pt x="439" y="128"/>
                    </a:lnTo>
                    <a:lnTo>
                      <a:pt x="405" y="142"/>
                    </a:lnTo>
                    <a:lnTo>
                      <a:pt x="372" y="158"/>
                    </a:lnTo>
                    <a:lnTo>
                      <a:pt x="339" y="173"/>
                    </a:lnTo>
                    <a:lnTo>
                      <a:pt x="306" y="191"/>
                    </a:lnTo>
                    <a:lnTo>
                      <a:pt x="275" y="208"/>
                    </a:lnTo>
                    <a:lnTo>
                      <a:pt x="242" y="227"/>
                    </a:lnTo>
                    <a:lnTo>
                      <a:pt x="211" y="246"/>
                    </a:lnTo>
                    <a:lnTo>
                      <a:pt x="180" y="266"/>
                    </a:lnTo>
                    <a:lnTo>
                      <a:pt x="149" y="287"/>
                    </a:lnTo>
                    <a:lnTo>
                      <a:pt x="118" y="309"/>
                    </a:lnTo>
                    <a:lnTo>
                      <a:pt x="88" y="331"/>
                    </a:lnTo>
                    <a:lnTo>
                      <a:pt x="58" y="355"/>
                    </a:lnTo>
                    <a:lnTo>
                      <a:pt x="29" y="378"/>
                    </a:lnTo>
                    <a:lnTo>
                      <a:pt x="0" y="404"/>
                    </a:lnTo>
                    <a:lnTo>
                      <a:pt x="620" y="102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914377"/>
                <a:endParaRPr lang="en-US" sz="3200">
                  <a:solidFill>
                    <a:srgbClr val="444444"/>
                  </a:solidFill>
                  <a:latin typeface="Arial"/>
                </a:endParaRPr>
              </a:p>
            </p:txBody>
          </p:sp>
          <p:sp>
            <p:nvSpPr>
              <p:cNvPr id="50" name="Freeform 6">
                <a:extLst>
                  <a:ext uri="{FF2B5EF4-FFF2-40B4-BE49-F238E27FC236}">
                    <a16:creationId xmlns:a16="http://schemas.microsoft.com/office/drawing/2014/main" id="{022340A6-85F7-4A00-A575-49BB6CAC22B4}"/>
                  </a:ext>
                </a:extLst>
              </p:cNvPr>
              <p:cNvSpPr>
                <a:spLocks/>
              </p:cNvSpPr>
              <p:nvPr/>
            </p:nvSpPr>
            <p:spPr bwMode="auto">
              <a:xfrm rot="16200000">
                <a:off x="3752082" y="-441046"/>
                <a:ext cx="1428696" cy="2985753"/>
              </a:xfrm>
              <a:custGeom>
                <a:avLst/>
                <a:gdLst>
                  <a:gd name="T0" fmla="*/ 0 w 1024"/>
                  <a:gd name="T1" fmla="*/ 620 h 2140"/>
                  <a:gd name="T2" fmla="*/ 35 w 1024"/>
                  <a:gd name="T3" fmla="*/ 670 h 2140"/>
                  <a:gd name="T4" fmla="*/ 66 w 1024"/>
                  <a:gd name="T5" fmla="*/ 724 h 2140"/>
                  <a:gd name="T6" fmla="*/ 91 w 1024"/>
                  <a:gd name="T7" fmla="*/ 779 h 2140"/>
                  <a:gd name="T8" fmla="*/ 113 w 1024"/>
                  <a:gd name="T9" fmla="*/ 835 h 2140"/>
                  <a:gd name="T10" fmla="*/ 129 w 1024"/>
                  <a:gd name="T11" fmla="*/ 893 h 2140"/>
                  <a:gd name="T12" fmla="*/ 141 w 1024"/>
                  <a:gd name="T13" fmla="*/ 951 h 2140"/>
                  <a:gd name="T14" fmla="*/ 148 w 1024"/>
                  <a:gd name="T15" fmla="*/ 1011 h 2140"/>
                  <a:gd name="T16" fmla="*/ 150 w 1024"/>
                  <a:gd name="T17" fmla="*/ 1069 h 2140"/>
                  <a:gd name="T18" fmla="*/ 148 w 1024"/>
                  <a:gd name="T19" fmla="*/ 1129 h 2140"/>
                  <a:gd name="T20" fmla="*/ 141 w 1024"/>
                  <a:gd name="T21" fmla="*/ 1189 h 2140"/>
                  <a:gd name="T22" fmla="*/ 129 w 1024"/>
                  <a:gd name="T23" fmla="*/ 1247 h 2140"/>
                  <a:gd name="T24" fmla="*/ 113 w 1024"/>
                  <a:gd name="T25" fmla="*/ 1305 h 2140"/>
                  <a:gd name="T26" fmla="*/ 91 w 1024"/>
                  <a:gd name="T27" fmla="*/ 1361 h 2140"/>
                  <a:gd name="T28" fmla="*/ 66 w 1024"/>
                  <a:gd name="T29" fmla="*/ 1416 h 2140"/>
                  <a:gd name="T30" fmla="*/ 35 w 1024"/>
                  <a:gd name="T31" fmla="*/ 1468 h 2140"/>
                  <a:gd name="T32" fmla="*/ 0 w 1024"/>
                  <a:gd name="T33" fmla="*/ 1520 h 2140"/>
                  <a:gd name="T34" fmla="*/ 620 w 1024"/>
                  <a:gd name="T35" fmla="*/ 2140 h 2140"/>
                  <a:gd name="T36" fmla="*/ 668 w 1024"/>
                  <a:gd name="T37" fmla="*/ 2082 h 2140"/>
                  <a:gd name="T38" fmla="*/ 714 w 1024"/>
                  <a:gd name="T39" fmla="*/ 2022 h 2140"/>
                  <a:gd name="T40" fmla="*/ 757 w 1024"/>
                  <a:gd name="T41" fmla="*/ 1961 h 2140"/>
                  <a:gd name="T42" fmla="*/ 796 w 1024"/>
                  <a:gd name="T43" fmla="*/ 1898 h 2140"/>
                  <a:gd name="T44" fmla="*/ 832 w 1024"/>
                  <a:gd name="T45" fmla="*/ 1833 h 2140"/>
                  <a:gd name="T46" fmla="*/ 866 w 1024"/>
                  <a:gd name="T47" fmla="*/ 1768 h 2140"/>
                  <a:gd name="T48" fmla="*/ 895 w 1024"/>
                  <a:gd name="T49" fmla="*/ 1701 h 2140"/>
                  <a:gd name="T50" fmla="*/ 922 w 1024"/>
                  <a:gd name="T51" fmla="*/ 1633 h 2140"/>
                  <a:gd name="T52" fmla="*/ 946 w 1024"/>
                  <a:gd name="T53" fmla="*/ 1566 h 2140"/>
                  <a:gd name="T54" fmla="*/ 967 w 1024"/>
                  <a:gd name="T55" fmla="*/ 1497 h 2140"/>
                  <a:gd name="T56" fmla="*/ 984 w 1024"/>
                  <a:gd name="T57" fmla="*/ 1426 h 2140"/>
                  <a:gd name="T58" fmla="*/ 998 w 1024"/>
                  <a:gd name="T59" fmla="*/ 1356 h 2140"/>
                  <a:gd name="T60" fmla="*/ 1009 w 1024"/>
                  <a:gd name="T61" fmla="*/ 1285 h 2140"/>
                  <a:gd name="T62" fmla="*/ 1017 w 1024"/>
                  <a:gd name="T63" fmla="*/ 1213 h 2140"/>
                  <a:gd name="T64" fmla="*/ 1022 w 1024"/>
                  <a:gd name="T65" fmla="*/ 1142 h 2140"/>
                  <a:gd name="T66" fmla="*/ 1024 w 1024"/>
                  <a:gd name="T67" fmla="*/ 1069 h 2140"/>
                  <a:gd name="T68" fmla="*/ 1022 w 1024"/>
                  <a:gd name="T69" fmla="*/ 998 h 2140"/>
                  <a:gd name="T70" fmla="*/ 1017 w 1024"/>
                  <a:gd name="T71" fmla="*/ 927 h 2140"/>
                  <a:gd name="T72" fmla="*/ 1009 w 1024"/>
                  <a:gd name="T73" fmla="*/ 855 h 2140"/>
                  <a:gd name="T74" fmla="*/ 998 w 1024"/>
                  <a:gd name="T75" fmla="*/ 784 h 2140"/>
                  <a:gd name="T76" fmla="*/ 984 w 1024"/>
                  <a:gd name="T77" fmla="*/ 714 h 2140"/>
                  <a:gd name="T78" fmla="*/ 967 w 1024"/>
                  <a:gd name="T79" fmla="*/ 643 h 2140"/>
                  <a:gd name="T80" fmla="*/ 946 w 1024"/>
                  <a:gd name="T81" fmla="*/ 574 h 2140"/>
                  <a:gd name="T82" fmla="*/ 922 w 1024"/>
                  <a:gd name="T83" fmla="*/ 505 h 2140"/>
                  <a:gd name="T84" fmla="*/ 895 w 1024"/>
                  <a:gd name="T85" fmla="*/ 439 h 2140"/>
                  <a:gd name="T86" fmla="*/ 866 w 1024"/>
                  <a:gd name="T87" fmla="*/ 372 h 2140"/>
                  <a:gd name="T88" fmla="*/ 832 w 1024"/>
                  <a:gd name="T89" fmla="*/ 307 h 2140"/>
                  <a:gd name="T90" fmla="*/ 796 w 1024"/>
                  <a:gd name="T91" fmla="*/ 242 h 2140"/>
                  <a:gd name="T92" fmla="*/ 757 w 1024"/>
                  <a:gd name="T93" fmla="*/ 179 h 2140"/>
                  <a:gd name="T94" fmla="*/ 714 w 1024"/>
                  <a:gd name="T95" fmla="*/ 118 h 2140"/>
                  <a:gd name="T96" fmla="*/ 668 w 1024"/>
                  <a:gd name="T97" fmla="*/ 58 h 2140"/>
                  <a:gd name="T98" fmla="*/ 620 w 1024"/>
                  <a:gd name="T99" fmla="*/ 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4" h="2140">
                    <a:moveTo>
                      <a:pt x="0" y="620"/>
                    </a:moveTo>
                    <a:lnTo>
                      <a:pt x="0" y="620"/>
                    </a:lnTo>
                    <a:lnTo>
                      <a:pt x="18" y="645"/>
                    </a:lnTo>
                    <a:lnTo>
                      <a:pt x="35" y="670"/>
                    </a:lnTo>
                    <a:lnTo>
                      <a:pt x="51" y="697"/>
                    </a:lnTo>
                    <a:lnTo>
                      <a:pt x="66" y="724"/>
                    </a:lnTo>
                    <a:lnTo>
                      <a:pt x="79" y="751"/>
                    </a:lnTo>
                    <a:lnTo>
                      <a:pt x="91" y="779"/>
                    </a:lnTo>
                    <a:lnTo>
                      <a:pt x="103" y="807"/>
                    </a:lnTo>
                    <a:lnTo>
                      <a:pt x="113" y="835"/>
                    </a:lnTo>
                    <a:lnTo>
                      <a:pt x="122" y="863"/>
                    </a:lnTo>
                    <a:lnTo>
                      <a:pt x="129" y="893"/>
                    </a:lnTo>
                    <a:lnTo>
                      <a:pt x="136" y="922"/>
                    </a:lnTo>
                    <a:lnTo>
                      <a:pt x="141" y="951"/>
                    </a:lnTo>
                    <a:lnTo>
                      <a:pt x="145" y="980"/>
                    </a:lnTo>
                    <a:lnTo>
                      <a:pt x="148" y="1011"/>
                    </a:lnTo>
                    <a:lnTo>
                      <a:pt x="150" y="1040"/>
                    </a:lnTo>
                    <a:lnTo>
                      <a:pt x="150" y="1069"/>
                    </a:lnTo>
                    <a:lnTo>
                      <a:pt x="150" y="1100"/>
                    </a:lnTo>
                    <a:lnTo>
                      <a:pt x="148" y="1129"/>
                    </a:lnTo>
                    <a:lnTo>
                      <a:pt x="145" y="1160"/>
                    </a:lnTo>
                    <a:lnTo>
                      <a:pt x="141" y="1189"/>
                    </a:lnTo>
                    <a:lnTo>
                      <a:pt x="136" y="1218"/>
                    </a:lnTo>
                    <a:lnTo>
                      <a:pt x="129" y="1247"/>
                    </a:lnTo>
                    <a:lnTo>
                      <a:pt x="122" y="1277"/>
                    </a:lnTo>
                    <a:lnTo>
                      <a:pt x="113" y="1305"/>
                    </a:lnTo>
                    <a:lnTo>
                      <a:pt x="103" y="1333"/>
                    </a:lnTo>
                    <a:lnTo>
                      <a:pt x="91" y="1361"/>
                    </a:lnTo>
                    <a:lnTo>
                      <a:pt x="79" y="1389"/>
                    </a:lnTo>
                    <a:lnTo>
                      <a:pt x="66" y="1416"/>
                    </a:lnTo>
                    <a:lnTo>
                      <a:pt x="51" y="1443"/>
                    </a:lnTo>
                    <a:lnTo>
                      <a:pt x="35" y="1468"/>
                    </a:lnTo>
                    <a:lnTo>
                      <a:pt x="18" y="1495"/>
                    </a:lnTo>
                    <a:lnTo>
                      <a:pt x="0" y="1520"/>
                    </a:lnTo>
                    <a:lnTo>
                      <a:pt x="620" y="2140"/>
                    </a:lnTo>
                    <a:lnTo>
                      <a:pt x="620" y="2140"/>
                    </a:lnTo>
                    <a:lnTo>
                      <a:pt x="645" y="2111"/>
                    </a:lnTo>
                    <a:lnTo>
                      <a:pt x="668" y="2082"/>
                    </a:lnTo>
                    <a:lnTo>
                      <a:pt x="692" y="2052"/>
                    </a:lnTo>
                    <a:lnTo>
                      <a:pt x="714" y="2022"/>
                    </a:lnTo>
                    <a:lnTo>
                      <a:pt x="736" y="1991"/>
                    </a:lnTo>
                    <a:lnTo>
                      <a:pt x="757" y="1961"/>
                    </a:lnTo>
                    <a:lnTo>
                      <a:pt x="777" y="1929"/>
                    </a:lnTo>
                    <a:lnTo>
                      <a:pt x="796" y="1898"/>
                    </a:lnTo>
                    <a:lnTo>
                      <a:pt x="815" y="1866"/>
                    </a:lnTo>
                    <a:lnTo>
                      <a:pt x="832" y="1833"/>
                    </a:lnTo>
                    <a:lnTo>
                      <a:pt x="850" y="1801"/>
                    </a:lnTo>
                    <a:lnTo>
                      <a:pt x="866" y="1768"/>
                    </a:lnTo>
                    <a:lnTo>
                      <a:pt x="881" y="1735"/>
                    </a:lnTo>
                    <a:lnTo>
                      <a:pt x="895" y="1701"/>
                    </a:lnTo>
                    <a:lnTo>
                      <a:pt x="909" y="1667"/>
                    </a:lnTo>
                    <a:lnTo>
                      <a:pt x="922" y="1633"/>
                    </a:lnTo>
                    <a:lnTo>
                      <a:pt x="935" y="1599"/>
                    </a:lnTo>
                    <a:lnTo>
                      <a:pt x="946" y="1566"/>
                    </a:lnTo>
                    <a:lnTo>
                      <a:pt x="957" y="1530"/>
                    </a:lnTo>
                    <a:lnTo>
                      <a:pt x="967" y="1497"/>
                    </a:lnTo>
                    <a:lnTo>
                      <a:pt x="976" y="1461"/>
                    </a:lnTo>
                    <a:lnTo>
                      <a:pt x="984" y="1426"/>
                    </a:lnTo>
                    <a:lnTo>
                      <a:pt x="991" y="1391"/>
                    </a:lnTo>
                    <a:lnTo>
                      <a:pt x="998" y="1356"/>
                    </a:lnTo>
                    <a:lnTo>
                      <a:pt x="1004" y="1320"/>
                    </a:lnTo>
                    <a:lnTo>
                      <a:pt x="1009" y="1285"/>
                    </a:lnTo>
                    <a:lnTo>
                      <a:pt x="1013" y="1248"/>
                    </a:lnTo>
                    <a:lnTo>
                      <a:pt x="1017" y="1213"/>
                    </a:lnTo>
                    <a:lnTo>
                      <a:pt x="1019" y="1177"/>
                    </a:lnTo>
                    <a:lnTo>
                      <a:pt x="1022" y="1142"/>
                    </a:lnTo>
                    <a:lnTo>
                      <a:pt x="1023" y="1106"/>
                    </a:lnTo>
                    <a:lnTo>
                      <a:pt x="1024" y="1069"/>
                    </a:lnTo>
                    <a:lnTo>
                      <a:pt x="1023" y="1034"/>
                    </a:lnTo>
                    <a:lnTo>
                      <a:pt x="1022" y="998"/>
                    </a:lnTo>
                    <a:lnTo>
                      <a:pt x="1019" y="963"/>
                    </a:lnTo>
                    <a:lnTo>
                      <a:pt x="1017" y="927"/>
                    </a:lnTo>
                    <a:lnTo>
                      <a:pt x="1013" y="892"/>
                    </a:lnTo>
                    <a:lnTo>
                      <a:pt x="1009" y="855"/>
                    </a:lnTo>
                    <a:lnTo>
                      <a:pt x="1004" y="820"/>
                    </a:lnTo>
                    <a:lnTo>
                      <a:pt x="998" y="784"/>
                    </a:lnTo>
                    <a:lnTo>
                      <a:pt x="991" y="749"/>
                    </a:lnTo>
                    <a:lnTo>
                      <a:pt x="984" y="714"/>
                    </a:lnTo>
                    <a:lnTo>
                      <a:pt x="976" y="679"/>
                    </a:lnTo>
                    <a:lnTo>
                      <a:pt x="967" y="643"/>
                    </a:lnTo>
                    <a:lnTo>
                      <a:pt x="957" y="610"/>
                    </a:lnTo>
                    <a:lnTo>
                      <a:pt x="946" y="574"/>
                    </a:lnTo>
                    <a:lnTo>
                      <a:pt x="935" y="541"/>
                    </a:lnTo>
                    <a:lnTo>
                      <a:pt x="922" y="505"/>
                    </a:lnTo>
                    <a:lnTo>
                      <a:pt x="909" y="471"/>
                    </a:lnTo>
                    <a:lnTo>
                      <a:pt x="895" y="439"/>
                    </a:lnTo>
                    <a:lnTo>
                      <a:pt x="881" y="405"/>
                    </a:lnTo>
                    <a:lnTo>
                      <a:pt x="866" y="372"/>
                    </a:lnTo>
                    <a:lnTo>
                      <a:pt x="850" y="339"/>
                    </a:lnTo>
                    <a:lnTo>
                      <a:pt x="832" y="307"/>
                    </a:lnTo>
                    <a:lnTo>
                      <a:pt x="815" y="274"/>
                    </a:lnTo>
                    <a:lnTo>
                      <a:pt x="796" y="242"/>
                    </a:lnTo>
                    <a:lnTo>
                      <a:pt x="777" y="211"/>
                    </a:lnTo>
                    <a:lnTo>
                      <a:pt x="757" y="179"/>
                    </a:lnTo>
                    <a:lnTo>
                      <a:pt x="736" y="149"/>
                    </a:lnTo>
                    <a:lnTo>
                      <a:pt x="714" y="118"/>
                    </a:lnTo>
                    <a:lnTo>
                      <a:pt x="692" y="88"/>
                    </a:lnTo>
                    <a:lnTo>
                      <a:pt x="668" y="58"/>
                    </a:lnTo>
                    <a:lnTo>
                      <a:pt x="645" y="29"/>
                    </a:lnTo>
                    <a:lnTo>
                      <a:pt x="620" y="0"/>
                    </a:lnTo>
                    <a:lnTo>
                      <a:pt x="0" y="62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914377"/>
                <a:endParaRPr lang="en-US" sz="3200">
                  <a:solidFill>
                    <a:srgbClr val="444444"/>
                  </a:solidFill>
                  <a:latin typeface="Arial"/>
                </a:endParaRPr>
              </a:p>
            </p:txBody>
          </p:sp>
          <p:sp>
            <p:nvSpPr>
              <p:cNvPr id="51" name="Freeform 7">
                <a:extLst>
                  <a:ext uri="{FF2B5EF4-FFF2-40B4-BE49-F238E27FC236}">
                    <a16:creationId xmlns:a16="http://schemas.microsoft.com/office/drawing/2014/main" id="{5D28B58C-EB84-48A4-B36C-3EFE78B2DB41}"/>
                  </a:ext>
                </a:extLst>
              </p:cNvPr>
              <p:cNvSpPr>
                <a:spLocks/>
              </p:cNvSpPr>
              <p:nvPr/>
            </p:nvSpPr>
            <p:spPr bwMode="auto">
              <a:xfrm rot="16200000">
                <a:off x="3752082" y="2652137"/>
                <a:ext cx="1428697" cy="2985753"/>
              </a:xfrm>
              <a:custGeom>
                <a:avLst/>
                <a:gdLst>
                  <a:gd name="T0" fmla="*/ 1024 w 1024"/>
                  <a:gd name="T1" fmla="*/ 1520 h 2140"/>
                  <a:gd name="T2" fmla="*/ 989 w 1024"/>
                  <a:gd name="T3" fmla="*/ 1468 h 2140"/>
                  <a:gd name="T4" fmla="*/ 958 w 1024"/>
                  <a:gd name="T5" fmla="*/ 1416 h 2140"/>
                  <a:gd name="T6" fmla="*/ 933 w 1024"/>
                  <a:gd name="T7" fmla="*/ 1361 h 2140"/>
                  <a:gd name="T8" fmla="*/ 910 w 1024"/>
                  <a:gd name="T9" fmla="*/ 1305 h 2140"/>
                  <a:gd name="T10" fmla="*/ 894 w 1024"/>
                  <a:gd name="T11" fmla="*/ 1247 h 2140"/>
                  <a:gd name="T12" fmla="*/ 882 w 1024"/>
                  <a:gd name="T13" fmla="*/ 1189 h 2140"/>
                  <a:gd name="T14" fmla="*/ 875 w 1024"/>
                  <a:gd name="T15" fmla="*/ 1129 h 2140"/>
                  <a:gd name="T16" fmla="*/ 873 w 1024"/>
                  <a:gd name="T17" fmla="*/ 1069 h 2140"/>
                  <a:gd name="T18" fmla="*/ 875 w 1024"/>
                  <a:gd name="T19" fmla="*/ 1011 h 2140"/>
                  <a:gd name="T20" fmla="*/ 882 w 1024"/>
                  <a:gd name="T21" fmla="*/ 951 h 2140"/>
                  <a:gd name="T22" fmla="*/ 894 w 1024"/>
                  <a:gd name="T23" fmla="*/ 893 h 2140"/>
                  <a:gd name="T24" fmla="*/ 910 w 1024"/>
                  <a:gd name="T25" fmla="*/ 835 h 2140"/>
                  <a:gd name="T26" fmla="*/ 933 w 1024"/>
                  <a:gd name="T27" fmla="*/ 779 h 2140"/>
                  <a:gd name="T28" fmla="*/ 958 w 1024"/>
                  <a:gd name="T29" fmla="*/ 724 h 2140"/>
                  <a:gd name="T30" fmla="*/ 989 w 1024"/>
                  <a:gd name="T31" fmla="*/ 670 h 2140"/>
                  <a:gd name="T32" fmla="*/ 1024 w 1024"/>
                  <a:gd name="T33" fmla="*/ 620 h 2140"/>
                  <a:gd name="T34" fmla="*/ 404 w 1024"/>
                  <a:gd name="T35" fmla="*/ 0 h 2140"/>
                  <a:gd name="T36" fmla="*/ 355 w 1024"/>
                  <a:gd name="T37" fmla="*/ 58 h 2140"/>
                  <a:gd name="T38" fmla="*/ 309 w 1024"/>
                  <a:gd name="T39" fmla="*/ 118 h 2140"/>
                  <a:gd name="T40" fmla="*/ 267 w 1024"/>
                  <a:gd name="T41" fmla="*/ 179 h 2140"/>
                  <a:gd name="T42" fmla="*/ 227 w 1024"/>
                  <a:gd name="T43" fmla="*/ 242 h 2140"/>
                  <a:gd name="T44" fmla="*/ 191 w 1024"/>
                  <a:gd name="T45" fmla="*/ 307 h 2140"/>
                  <a:gd name="T46" fmla="*/ 158 w 1024"/>
                  <a:gd name="T47" fmla="*/ 372 h 2140"/>
                  <a:gd name="T48" fmla="*/ 128 w 1024"/>
                  <a:gd name="T49" fmla="*/ 439 h 2140"/>
                  <a:gd name="T50" fmla="*/ 101 w 1024"/>
                  <a:gd name="T51" fmla="*/ 505 h 2140"/>
                  <a:gd name="T52" fmla="*/ 77 w 1024"/>
                  <a:gd name="T53" fmla="*/ 574 h 2140"/>
                  <a:gd name="T54" fmla="*/ 57 w 1024"/>
                  <a:gd name="T55" fmla="*/ 643 h 2140"/>
                  <a:gd name="T56" fmla="*/ 40 w 1024"/>
                  <a:gd name="T57" fmla="*/ 714 h 2140"/>
                  <a:gd name="T58" fmla="*/ 26 w 1024"/>
                  <a:gd name="T59" fmla="*/ 784 h 2140"/>
                  <a:gd name="T60" fmla="*/ 14 w 1024"/>
                  <a:gd name="T61" fmla="*/ 855 h 2140"/>
                  <a:gd name="T62" fmla="*/ 7 w 1024"/>
                  <a:gd name="T63" fmla="*/ 927 h 2140"/>
                  <a:gd name="T64" fmla="*/ 1 w 1024"/>
                  <a:gd name="T65" fmla="*/ 998 h 2140"/>
                  <a:gd name="T66" fmla="*/ 0 w 1024"/>
                  <a:gd name="T67" fmla="*/ 1069 h 2140"/>
                  <a:gd name="T68" fmla="*/ 1 w 1024"/>
                  <a:gd name="T69" fmla="*/ 1142 h 2140"/>
                  <a:gd name="T70" fmla="*/ 7 w 1024"/>
                  <a:gd name="T71" fmla="*/ 1213 h 2140"/>
                  <a:gd name="T72" fmla="*/ 14 w 1024"/>
                  <a:gd name="T73" fmla="*/ 1285 h 2140"/>
                  <a:gd name="T74" fmla="*/ 26 w 1024"/>
                  <a:gd name="T75" fmla="*/ 1356 h 2140"/>
                  <a:gd name="T76" fmla="*/ 40 w 1024"/>
                  <a:gd name="T77" fmla="*/ 1426 h 2140"/>
                  <a:gd name="T78" fmla="*/ 57 w 1024"/>
                  <a:gd name="T79" fmla="*/ 1497 h 2140"/>
                  <a:gd name="T80" fmla="*/ 77 w 1024"/>
                  <a:gd name="T81" fmla="*/ 1566 h 2140"/>
                  <a:gd name="T82" fmla="*/ 101 w 1024"/>
                  <a:gd name="T83" fmla="*/ 1633 h 2140"/>
                  <a:gd name="T84" fmla="*/ 128 w 1024"/>
                  <a:gd name="T85" fmla="*/ 1701 h 2140"/>
                  <a:gd name="T86" fmla="*/ 158 w 1024"/>
                  <a:gd name="T87" fmla="*/ 1768 h 2140"/>
                  <a:gd name="T88" fmla="*/ 191 w 1024"/>
                  <a:gd name="T89" fmla="*/ 1833 h 2140"/>
                  <a:gd name="T90" fmla="*/ 227 w 1024"/>
                  <a:gd name="T91" fmla="*/ 1898 h 2140"/>
                  <a:gd name="T92" fmla="*/ 267 w 1024"/>
                  <a:gd name="T93" fmla="*/ 1961 h 2140"/>
                  <a:gd name="T94" fmla="*/ 309 w 1024"/>
                  <a:gd name="T95" fmla="*/ 2022 h 2140"/>
                  <a:gd name="T96" fmla="*/ 355 w 1024"/>
                  <a:gd name="T97" fmla="*/ 2082 h 2140"/>
                  <a:gd name="T98" fmla="*/ 404 w 1024"/>
                  <a:gd name="T99" fmla="*/ 214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4" h="2140">
                    <a:moveTo>
                      <a:pt x="1024" y="1520"/>
                    </a:moveTo>
                    <a:lnTo>
                      <a:pt x="1024" y="1520"/>
                    </a:lnTo>
                    <a:lnTo>
                      <a:pt x="1005" y="1495"/>
                    </a:lnTo>
                    <a:lnTo>
                      <a:pt x="989" y="1468"/>
                    </a:lnTo>
                    <a:lnTo>
                      <a:pt x="972" y="1443"/>
                    </a:lnTo>
                    <a:lnTo>
                      <a:pt x="958" y="1416"/>
                    </a:lnTo>
                    <a:lnTo>
                      <a:pt x="944" y="1389"/>
                    </a:lnTo>
                    <a:lnTo>
                      <a:pt x="933" y="1361"/>
                    </a:lnTo>
                    <a:lnTo>
                      <a:pt x="921" y="1333"/>
                    </a:lnTo>
                    <a:lnTo>
                      <a:pt x="910" y="1305"/>
                    </a:lnTo>
                    <a:lnTo>
                      <a:pt x="902" y="1277"/>
                    </a:lnTo>
                    <a:lnTo>
                      <a:pt x="894" y="1247"/>
                    </a:lnTo>
                    <a:lnTo>
                      <a:pt x="888" y="1218"/>
                    </a:lnTo>
                    <a:lnTo>
                      <a:pt x="882" y="1189"/>
                    </a:lnTo>
                    <a:lnTo>
                      <a:pt x="879" y="1160"/>
                    </a:lnTo>
                    <a:lnTo>
                      <a:pt x="875" y="1129"/>
                    </a:lnTo>
                    <a:lnTo>
                      <a:pt x="874" y="1100"/>
                    </a:lnTo>
                    <a:lnTo>
                      <a:pt x="873" y="1069"/>
                    </a:lnTo>
                    <a:lnTo>
                      <a:pt x="874" y="1040"/>
                    </a:lnTo>
                    <a:lnTo>
                      <a:pt x="875" y="1011"/>
                    </a:lnTo>
                    <a:lnTo>
                      <a:pt x="879" y="980"/>
                    </a:lnTo>
                    <a:lnTo>
                      <a:pt x="882" y="951"/>
                    </a:lnTo>
                    <a:lnTo>
                      <a:pt x="888" y="922"/>
                    </a:lnTo>
                    <a:lnTo>
                      <a:pt x="894" y="893"/>
                    </a:lnTo>
                    <a:lnTo>
                      <a:pt x="902" y="863"/>
                    </a:lnTo>
                    <a:lnTo>
                      <a:pt x="910" y="835"/>
                    </a:lnTo>
                    <a:lnTo>
                      <a:pt x="921" y="807"/>
                    </a:lnTo>
                    <a:lnTo>
                      <a:pt x="933" y="779"/>
                    </a:lnTo>
                    <a:lnTo>
                      <a:pt x="944" y="751"/>
                    </a:lnTo>
                    <a:lnTo>
                      <a:pt x="958" y="724"/>
                    </a:lnTo>
                    <a:lnTo>
                      <a:pt x="972" y="697"/>
                    </a:lnTo>
                    <a:lnTo>
                      <a:pt x="989" y="670"/>
                    </a:lnTo>
                    <a:lnTo>
                      <a:pt x="1005" y="645"/>
                    </a:lnTo>
                    <a:lnTo>
                      <a:pt x="1024" y="620"/>
                    </a:lnTo>
                    <a:lnTo>
                      <a:pt x="404" y="0"/>
                    </a:lnTo>
                    <a:lnTo>
                      <a:pt x="404" y="0"/>
                    </a:lnTo>
                    <a:lnTo>
                      <a:pt x="379" y="29"/>
                    </a:lnTo>
                    <a:lnTo>
                      <a:pt x="355" y="58"/>
                    </a:lnTo>
                    <a:lnTo>
                      <a:pt x="331" y="88"/>
                    </a:lnTo>
                    <a:lnTo>
                      <a:pt x="309" y="118"/>
                    </a:lnTo>
                    <a:lnTo>
                      <a:pt x="288" y="149"/>
                    </a:lnTo>
                    <a:lnTo>
                      <a:pt x="267" y="179"/>
                    </a:lnTo>
                    <a:lnTo>
                      <a:pt x="247" y="211"/>
                    </a:lnTo>
                    <a:lnTo>
                      <a:pt x="227" y="242"/>
                    </a:lnTo>
                    <a:lnTo>
                      <a:pt x="208" y="274"/>
                    </a:lnTo>
                    <a:lnTo>
                      <a:pt x="191" y="307"/>
                    </a:lnTo>
                    <a:lnTo>
                      <a:pt x="174" y="339"/>
                    </a:lnTo>
                    <a:lnTo>
                      <a:pt x="158" y="372"/>
                    </a:lnTo>
                    <a:lnTo>
                      <a:pt x="143" y="405"/>
                    </a:lnTo>
                    <a:lnTo>
                      <a:pt x="128" y="439"/>
                    </a:lnTo>
                    <a:lnTo>
                      <a:pt x="113" y="471"/>
                    </a:lnTo>
                    <a:lnTo>
                      <a:pt x="101" y="505"/>
                    </a:lnTo>
                    <a:lnTo>
                      <a:pt x="89" y="541"/>
                    </a:lnTo>
                    <a:lnTo>
                      <a:pt x="77" y="574"/>
                    </a:lnTo>
                    <a:lnTo>
                      <a:pt x="67" y="610"/>
                    </a:lnTo>
                    <a:lnTo>
                      <a:pt x="57" y="643"/>
                    </a:lnTo>
                    <a:lnTo>
                      <a:pt x="48" y="679"/>
                    </a:lnTo>
                    <a:lnTo>
                      <a:pt x="40" y="714"/>
                    </a:lnTo>
                    <a:lnTo>
                      <a:pt x="32" y="749"/>
                    </a:lnTo>
                    <a:lnTo>
                      <a:pt x="26" y="784"/>
                    </a:lnTo>
                    <a:lnTo>
                      <a:pt x="20" y="820"/>
                    </a:lnTo>
                    <a:lnTo>
                      <a:pt x="14" y="855"/>
                    </a:lnTo>
                    <a:lnTo>
                      <a:pt x="11" y="892"/>
                    </a:lnTo>
                    <a:lnTo>
                      <a:pt x="7" y="927"/>
                    </a:lnTo>
                    <a:lnTo>
                      <a:pt x="4" y="963"/>
                    </a:lnTo>
                    <a:lnTo>
                      <a:pt x="1" y="998"/>
                    </a:lnTo>
                    <a:lnTo>
                      <a:pt x="0" y="1034"/>
                    </a:lnTo>
                    <a:lnTo>
                      <a:pt x="0" y="1069"/>
                    </a:lnTo>
                    <a:lnTo>
                      <a:pt x="0" y="1106"/>
                    </a:lnTo>
                    <a:lnTo>
                      <a:pt x="1" y="1142"/>
                    </a:lnTo>
                    <a:lnTo>
                      <a:pt x="4" y="1177"/>
                    </a:lnTo>
                    <a:lnTo>
                      <a:pt x="7" y="1213"/>
                    </a:lnTo>
                    <a:lnTo>
                      <a:pt x="11" y="1248"/>
                    </a:lnTo>
                    <a:lnTo>
                      <a:pt x="14" y="1285"/>
                    </a:lnTo>
                    <a:lnTo>
                      <a:pt x="20" y="1320"/>
                    </a:lnTo>
                    <a:lnTo>
                      <a:pt x="26" y="1356"/>
                    </a:lnTo>
                    <a:lnTo>
                      <a:pt x="32" y="1391"/>
                    </a:lnTo>
                    <a:lnTo>
                      <a:pt x="40" y="1426"/>
                    </a:lnTo>
                    <a:lnTo>
                      <a:pt x="48" y="1461"/>
                    </a:lnTo>
                    <a:lnTo>
                      <a:pt x="57" y="1497"/>
                    </a:lnTo>
                    <a:lnTo>
                      <a:pt x="67" y="1530"/>
                    </a:lnTo>
                    <a:lnTo>
                      <a:pt x="77" y="1566"/>
                    </a:lnTo>
                    <a:lnTo>
                      <a:pt x="89" y="1599"/>
                    </a:lnTo>
                    <a:lnTo>
                      <a:pt x="101" y="1633"/>
                    </a:lnTo>
                    <a:lnTo>
                      <a:pt x="113" y="1667"/>
                    </a:lnTo>
                    <a:lnTo>
                      <a:pt x="128" y="1701"/>
                    </a:lnTo>
                    <a:lnTo>
                      <a:pt x="143" y="1735"/>
                    </a:lnTo>
                    <a:lnTo>
                      <a:pt x="158" y="1768"/>
                    </a:lnTo>
                    <a:lnTo>
                      <a:pt x="174" y="1801"/>
                    </a:lnTo>
                    <a:lnTo>
                      <a:pt x="191" y="1833"/>
                    </a:lnTo>
                    <a:lnTo>
                      <a:pt x="208" y="1866"/>
                    </a:lnTo>
                    <a:lnTo>
                      <a:pt x="227" y="1898"/>
                    </a:lnTo>
                    <a:lnTo>
                      <a:pt x="247" y="1929"/>
                    </a:lnTo>
                    <a:lnTo>
                      <a:pt x="267" y="1961"/>
                    </a:lnTo>
                    <a:lnTo>
                      <a:pt x="288" y="1991"/>
                    </a:lnTo>
                    <a:lnTo>
                      <a:pt x="309" y="2022"/>
                    </a:lnTo>
                    <a:lnTo>
                      <a:pt x="331" y="2052"/>
                    </a:lnTo>
                    <a:lnTo>
                      <a:pt x="355" y="2082"/>
                    </a:lnTo>
                    <a:lnTo>
                      <a:pt x="379" y="2111"/>
                    </a:lnTo>
                    <a:lnTo>
                      <a:pt x="404" y="2140"/>
                    </a:lnTo>
                    <a:lnTo>
                      <a:pt x="1024" y="15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914377"/>
                <a:endParaRPr lang="en-US" sz="3200">
                  <a:solidFill>
                    <a:srgbClr val="444444"/>
                  </a:solidFill>
                  <a:latin typeface="Arial"/>
                </a:endParaRPr>
              </a:p>
            </p:txBody>
          </p:sp>
          <p:sp>
            <p:nvSpPr>
              <p:cNvPr id="52" name="Freeform 8">
                <a:extLst>
                  <a:ext uri="{FF2B5EF4-FFF2-40B4-BE49-F238E27FC236}">
                    <a16:creationId xmlns:a16="http://schemas.microsoft.com/office/drawing/2014/main" id="{3CA83DA0-59E2-490A-ADE4-581C69612600}"/>
                  </a:ext>
                </a:extLst>
              </p:cNvPr>
              <p:cNvSpPr>
                <a:spLocks/>
              </p:cNvSpPr>
              <p:nvPr/>
            </p:nvSpPr>
            <p:spPr bwMode="auto">
              <a:xfrm rot="16200000">
                <a:off x="4519449" y="1884770"/>
                <a:ext cx="2985753" cy="1428697"/>
              </a:xfrm>
              <a:custGeom>
                <a:avLst/>
                <a:gdLst>
                  <a:gd name="T0" fmla="*/ 1520 w 2140"/>
                  <a:gd name="T1" fmla="*/ 0 h 1024"/>
                  <a:gd name="T2" fmla="*/ 1469 w 2140"/>
                  <a:gd name="T3" fmla="*/ 35 h 1024"/>
                  <a:gd name="T4" fmla="*/ 1416 w 2140"/>
                  <a:gd name="T5" fmla="*/ 67 h 1024"/>
                  <a:gd name="T6" fmla="*/ 1362 w 2140"/>
                  <a:gd name="T7" fmla="*/ 93 h 1024"/>
                  <a:gd name="T8" fmla="*/ 1305 w 2140"/>
                  <a:gd name="T9" fmla="*/ 114 h 1024"/>
                  <a:gd name="T10" fmla="*/ 1247 w 2140"/>
                  <a:gd name="T11" fmla="*/ 130 h 1024"/>
                  <a:gd name="T12" fmla="*/ 1189 w 2140"/>
                  <a:gd name="T13" fmla="*/ 142 h 1024"/>
                  <a:gd name="T14" fmla="*/ 1130 w 2140"/>
                  <a:gd name="T15" fmla="*/ 149 h 1024"/>
                  <a:gd name="T16" fmla="*/ 1071 w 2140"/>
                  <a:gd name="T17" fmla="*/ 151 h 1024"/>
                  <a:gd name="T18" fmla="*/ 1011 w 2140"/>
                  <a:gd name="T19" fmla="*/ 149 h 1024"/>
                  <a:gd name="T20" fmla="*/ 951 w 2140"/>
                  <a:gd name="T21" fmla="*/ 142 h 1024"/>
                  <a:gd name="T22" fmla="*/ 893 w 2140"/>
                  <a:gd name="T23" fmla="*/ 130 h 1024"/>
                  <a:gd name="T24" fmla="*/ 835 w 2140"/>
                  <a:gd name="T25" fmla="*/ 114 h 1024"/>
                  <a:gd name="T26" fmla="*/ 779 w 2140"/>
                  <a:gd name="T27" fmla="*/ 93 h 1024"/>
                  <a:gd name="T28" fmla="*/ 724 w 2140"/>
                  <a:gd name="T29" fmla="*/ 67 h 1024"/>
                  <a:gd name="T30" fmla="*/ 672 w 2140"/>
                  <a:gd name="T31" fmla="*/ 35 h 1024"/>
                  <a:gd name="T32" fmla="*/ 620 w 2140"/>
                  <a:gd name="T33" fmla="*/ 0 h 1024"/>
                  <a:gd name="T34" fmla="*/ 0 w 2140"/>
                  <a:gd name="T35" fmla="*/ 620 h 1024"/>
                  <a:gd name="T36" fmla="*/ 58 w 2140"/>
                  <a:gd name="T37" fmla="*/ 669 h 1024"/>
                  <a:gd name="T38" fmla="*/ 118 w 2140"/>
                  <a:gd name="T39" fmla="*/ 715 h 1024"/>
                  <a:gd name="T40" fmla="*/ 180 w 2140"/>
                  <a:gd name="T41" fmla="*/ 757 h 1024"/>
                  <a:gd name="T42" fmla="*/ 242 w 2140"/>
                  <a:gd name="T43" fmla="*/ 797 h 1024"/>
                  <a:gd name="T44" fmla="*/ 306 w 2140"/>
                  <a:gd name="T45" fmla="*/ 833 h 1024"/>
                  <a:gd name="T46" fmla="*/ 372 w 2140"/>
                  <a:gd name="T47" fmla="*/ 866 h 1024"/>
                  <a:gd name="T48" fmla="*/ 439 w 2140"/>
                  <a:gd name="T49" fmla="*/ 896 h 1024"/>
                  <a:gd name="T50" fmla="*/ 507 w 2140"/>
                  <a:gd name="T51" fmla="*/ 923 h 1024"/>
                  <a:gd name="T52" fmla="*/ 574 w 2140"/>
                  <a:gd name="T53" fmla="*/ 947 h 1024"/>
                  <a:gd name="T54" fmla="*/ 645 w 2140"/>
                  <a:gd name="T55" fmla="*/ 968 h 1024"/>
                  <a:gd name="T56" fmla="*/ 714 w 2140"/>
                  <a:gd name="T57" fmla="*/ 984 h 1024"/>
                  <a:gd name="T58" fmla="*/ 785 w 2140"/>
                  <a:gd name="T59" fmla="*/ 999 h 1024"/>
                  <a:gd name="T60" fmla="*/ 855 w 2140"/>
                  <a:gd name="T61" fmla="*/ 1010 h 1024"/>
                  <a:gd name="T62" fmla="*/ 927 w 2140"/>
                  <a:gd name="T63" fmla="*/ 1018 h 1024"/>
                  <a:gd name="T64" fmla="*/ 999 w 2140"/>
                  <a:gd name="T65" fmla="*/ 1023 h 1024"/>
                  <a:gd name="T66" fmla="*/ 1071 w 2140"/>
                  <a:gd name="T67" fmla="*/ 1024 h 1024"/>
                  <a:gd name="T68" fmla="*/ 1142 w 2140"/>
                  <a:gd name="T69" fmla="*/ 1023 h 1024"/>
                  <a:gd name="T70" fmla="*/ 1213 w 2140"/>
                  <a:gd name="T71" fmla="*/ 1018 h 1024"/>
                  <a:gd name="T72" fmla="*/ 1285 w 2140"/>
                  <a:gd name="T73" fmla="*/ 1010 h 1024"/>
                  <a:gd name="T74" fmla="*/ 1356 w 2140"/>
                  <a:gd name="T75" fmla="*/ 999 h 1024"/>
                  <a:gd name="T76" fmla="*/ 1426 w 2140"/>
                  <a:gd name="T77" fmla="*/ 984 h 1024"/>
                  <a:gd name="T78" fmla="*/ 1496 w 2140"/>
                  <a:gd name="T79" fmla="*/ 968 h 1024"/>
                  <a:gd name="T80" fmla="*/ 1565 w 2140"/>
                  <a:gd name="T81" fmla="*/ 947 h 1024"/>
                  <a:gd name="T82" fmla="*/ 1634 w 2140"/>
                  <a:gd name="T83" fmla="*/ 923 h 1024"/>
                  <a:gd name="T84" fmla="*/ 1702 w 2140"/>
                  <a:gd name="T85" fmla="*/ 896 h 1024"/>
                  <a:gd name="T86" fmla="*/ 1768 w 2140"/>
                  <a:gd name="T87" fmla="*/ 866 h 1024"/>
                  <a:gd name="T88" fmla="*/ 1833 w 2140"/>
                  <a:gd name="T89" fmla="*/ 833 h 1024"/>
                  <a:gd name="T90" fmla="*/ 1898 w 2140"/>
                  <a:gd name="T91" fmla="*/ 797 h 1024"/>
                  <a:gd name="T92" fmla="*/ 1961 w 2140"/>
                  <a:gd name="T93" fmla="*/ 757 h 1024"/>
                  <a:gd name="T94" fmla="*/ 2023 w 2140"/>
                  <a:gd name="T95" fmla="*/ 715 h 1024"/>
                  <a:gd name="T96" fmla="*/ 2083 w 2140"/>
                  <a:gd name="T97" fmla="*/ 669 h 1024"/>
                  <a:gd name="T98" fmla="*/ 2140 w 2140"/>
                  <a:gd name="T99" fmla="*/ 62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0" h="1024">
                    <a:moveTo>
                      <a:pt x="1520" y="0"/>
                    </a:moveTo>
                    <a:lnTo>
                      <a:pt x="1520" y="0"/>
                    </a:lnTo>
                    <a:lnTo>
                      <a:pt x="1495" y="19"/>
                    </a:lnTo>
                    <a:lnTo>
                      <a:pt x="1469" y="35"/>
                    </a:lnTo>
                    <a:lnTo>
                      <a:pt x="1443" y="52"/>
                    </a:lnTo>
                    <a:lnTo>
                      <a:pt x="1416" y="67"/>
                    </a:lnTo>
                    <a:lnTo>
                      <a:pt x="1389" y="80"/>
                    </a:lnTo>
                    <a:lnTo>
                      <a:pt x="1362" y="93"/>
                    </a:lnTo>
                    <a:lnTo>
                      <a:pt x="1334" y="103"/>
                    </a:lnTo>
                    <a:lnTo>
                      <a:pt x="1305" y="114"/>
                    </a:lnTo>
                    <a:lnTo>
                      <a:pt x="1276" y="122"/>
                    </a:lnTo>
                    <a:lnTo>
                      <a:pt x="1247" y="130"/>
                    </a:lnTo>
                    <a:lnTo>
                      <a:pt x="1218" y="136"/>
                    </a:lnTo>
                    <a:lnTo>
                      <a:pt x="1189" y="142"/>
                    </a:lnTo>
                    <a:lnTo>
                      <a:pt x="1159" y="145"/>
                    </a:lnTo>
                    <a:lnTo>
                      <a:pt x="1130" y="149"/>
                    </a:lnTo>
                    <a:lnTo>
                      <a:pt x="1100" y="150"/>
                    </a:lnTo>
                    <a:lnTo>
                      <a:pt x="1071" y="151"/>
                    </a:lnTo>
                    <a:lnTo>
                      <a:pt x="1040" y="150"/>
                    </a:lnTo>
                    <a:lnTo>
                      <a:pt x="1011" y="149"/>
                    </a:lnTo>
                    <a:lnTo>
                      <a:pt x="982" y="145"/>
                    </a:lnTo>
                    <a:lnTo>
                      <a:pt x="951" y="142"/>
                    </a:lnTo>
                    <a:lnTo>
                      <a:pt x="922" y="136"/>
                    </a:lnTo>
                    <a:lnTo>
                      <a:pt x="893" y="130"/>
                    </a:lnTo>
                    <a:lnTo>
                      <a:pt x="865" y="122"/>
                    </a:lnTo>
                    <a:lnTo>
                      <a:pt x="835" y="114"/>
                    </a:lnTo>
                    <a:lnTo>
                      <a:pt x="807" y="103"/>
                    </a:lnTo>
                    <a:lnTo>
                      <a:pt x="779" y="93"/>
                    </a:lnTo>
                    <a:lnTo>
                      <a:pt x="751" y="80"/>
                    </a:lnTo>
                    <a:lnTo>
                      <a:pt x="724" y="67"/>
                    </a:lnTo>
                    <a:lnTo>
                      <a:pt x="697" y="52"/>
                    </a:lnTo>
                    <a:lnTo>
                      <a:pt x="672" y="35"/>
                    </a:lnTo>
                    <a:lnTo>
                      <a:pt x="646" y="19"/>
                    </a:lnTo>
                    <a:lnTo>
                      <a:pt x="620" y="0"/>
                    </a:lnTo>
                    <a:lnTo>
                      <a:pt x="0" y="620"/>
                    </a:lnTo>
                    <a:lnTo>
                      <a:pt x="0" y="620"/>
                    </a:lnTo>
                    <a:lnTo>
                      <a:pt x="29" y="645"/>
                    </a:lnTo>
                    <a:lnTo>
                      <a:pt x="58" y="669"/>
                    </a:lnTo>
                    <a:lnTo>
                      <a:pt x="88" y="693"/>
                    </a:lnTo>
                    <a:lnTo>
                      <a:pt x="118" y="715"/>
                    </a:lnTo>
                    <a:lnTo>
                      <a:pt x="149" y="737"/>
                    </a:lnTo>
                    <a:lnTo>
                      <a:pt x="180" y="757"/>
                    </a:lnTo>
                    <a:lnTo>
                      <a:pt x="211" y="778"/>
                    </a:lnTo>
                    <a:lnTo>
                      <a:pt x="242" y="797"/>
                    </a:lnTo>
                    <a:lnTo>
                      <a:pt x="275" y="816"/>
                    </a:lnTo>
                    <a:lnTo>
                      <a:pt x="306" y="833"/>
                    </a:lnTo>
                    <a:lnTo>
                      <a:pt x="339" y="851"/>
                    </a:lnTo>
                    <a:lnTo>
                      <a:pt x="372" y="866"/>
                    </a:lnTo>
                    <a:lnTo>
                      <a:pt x="405" y="882"/>
                    </a:lnTo>
                    <a:lnTo>
                      <a:pt x="439" y="896"/>
                    </a:lnTo>
                    <a:lnTo>
                      <a:pt x="473" y="911"/>
                    </a:lnTo>
                    <a:lnTo>
                      <a:pt x="507" y="923"/>
                    </a:lnTo>
                    <a:lnTo>
                      <a:pt x="540" y="935"/>
                    </a:lnTo>
                    <a:lnTo>
                      <a:pt x="574" y="947"/>
                    </a:lnTo>
                    <a:lnTo>
                      <a:pt x="610" y="957"/>
                    </a:lnTo>
                    <a:lnTo>
                      <a:pt x="645" y="968"/>
                    </a:lnTo>
                    <a:lnTo>
                      <a:pt x="679" y="976"/>
                    </a:lnTo>
                    <a:lnTo>
                      <a:pt x="714" y="984"/>
                    </a:lnTo>
                    <a:lnTo>
                      <a:pt x="750" y="992"/>
                    </a:lnTo>
                    <a:lnTo>
                      <a:pt x="785" y="999"/>
                    </a:lnTo>
                    <a:lnTo>
                      <a:pt x="820" y="1005"/>
                    </a:lnTo>
                    <a:lnTo>
                      <a:pt x="855" y="1010"/>
                    </a:lnTo>
                    <a:lnTo>
                      <a:pt x="891" y="1015"/>
                    </a:lnTo>
                    <a:lnTo>
                      <a:pt x="927" y="1018"/>
                    </a:lnTo>
                    <a:lnTo>
                      <a:pt x="963" y="1020"/>
                    </a:lnTo>
                    <a:lnTo>
                      <a:pt x="999" y="1023"/>
                    </a:lnTo>
                    <a:lnTo>
                      <a:pt x="1034" y="1024"/>
                    </a:lnTo>
                    <a:lnTo>
                      <a:pt x="1071" y="1024"/>
                    </a:lnTo>
                    <a:lnTo>
                      <a:pt x="1106" y="1024"/>
                    </a:lnTo>
                    <a:lnTo>
                      <a:pt x="1142" y="1023"/>
                    </a:lnTo>
                    <a:lnTo>
                      <a:pt x="1178" y="1020"/>
                    </a:lnTo>
                    <a:lnTo>
                      <a:pt x="1213" y="1018"/>
                    </a:lnTo>
                    <a:lnTo>
                      <a:pt x="1250" y="1015"/>
                    </a:lnTo>
                    <a:lnTo>
                      <a:pt x="1285" y="1010"/>
                    </a:lnTo>
                    <a:lnTo>
                      <a:pt x="1321" y="1005"/>
                    </a:lnTo>
                    <a:lnTo>
                      <a:pt x="1356" y="999"/>
                    </a:lnTo>
                    <a:lnTo>
                      <a:pt x="1391" y="992"/>
                    </a:lnTo>
                    <a:lnTo>
                      <a:pt x="1426" y="984"/>
                    </a:lnTo>
                    <a:lnTo>
                      <a:pt x="1461" y="976"/>
                    </a:lnTo>
                    <a:lnTo>
                      <a:pt x="1496" y="968"/>
                    </a:lnTo>
                    <a:lnTo>
                      <a:pt x="1531" y="957"/>
                    </a:lnTo>
                    <a:lnTo>
                      <a:pt x="1565" y="947"/>
                    </a:lnTo>
                    <a:lnTo>
                      <a:pt x="1601" y="935"/>
                    </a:lnTo>
                    <a:lnTo>
                      <a:pt x="1634" y="923"/>
                    </a:lnTo>
                    <a:lnTo>
                      <a:pt x="1668" y="911"/>
                    </a:lnTo>
                    <a:lnTo>
                      <a:pt x="1702" y="896"/>
                    </a:lnTo>
                    <a:lnTo>
                      <a:pt x="1735" y="882"/>
                    </a:lnTo>
                    <a:lnTo>
                      <a:pt x="1768" y="866"/>
                    </a:lnTo>
                    <a:lnTo>
                      <a:pt x="1802" y="851"/>
                    </a:lnTo>
                    <a:lnTo>
                      <a:pt x="1833" y="833"/>
                    </a:lnTo>
                    <a:lnTo>
                      <a:pt x="1866" y="816"/>
                    </a:lnTo>
                    <a:lnTo>
                      <a:pt x="1898" y="797"/>
                    </a:lnTo>
                    <a:lnTo>
                      <a:pt x="1929" y="778"/>
                    </a:lnTo>
                    <a:lnTo>
                      <a:pt x="1961" y="757"/>
                    </a:lnTo>
                    <a:lnTo>
                      <a:pt x="1991" y="737"/>
                    </a:lnTo>
                    <a:lnTo>
                      <a:pt x="2023" y="715"/>
                    </a:lnTo>
                    <a:lnTo>
                      <a:pt x="2052" y="693"/>
                    </a:lnTo>
                    <a:lnTo>
                      <a:pt x="2083" y="669"/>
                    </a:lnTo>
                    <a:lnTo>
                      <a:pt x="2112" y="645"/>
                    </a:lnTo>
                    <a:lnTo>
                      <a:pt x="2140" y="620"/>
                    </a:lnTo>
                    <a:lnTo>
                      <a:pt x="152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914377"/>
                <a:endParaRPr lang="en-US" sz="3200">
                  <a:solidFill>
                    <a:srgbClr val="444444"/>
                  </a:solidFill>
                  <a:latin typeface="Arial"/>
                </a:endParaRPr>
              </a:p>
            </p:txBody>
          </p:sp>
        </p:grpSp>
        <p:sp>
          <p:nvSpPr>
            <p:cNvPr id="44" name="TextBox 43">
              <a:extLst>
                <a:ext uri="{FF2B5EF4-FFF2-40B4-BE49-F238E27FC236}">
                  <a16:creationId xmlns:a16="http://schemas.microsoft.com/office/drawing/2014/main" id="{A48F1B0E-C452-4B35-8F27-1357B21F39A0}"/>
                </a:ext>
              </a:extLst>
            </p:cNvPr>
            <p:cNvSpPr txBox="1"/>
            <p:nvPr/>
          </p:nvSpPr>
          <p:spPr>
            <a:xfrm>
              <a:off x="3590792" y="731871"/>
              <a:ext cx="1747811" cy="306692"/>
            </a:xfrm>
            <a:prstGeom prst="rect">
              <a:avLst/>
            </a:prstGeom>
            <a:noFill/>
          </p:spPr>
          <p:txBody>
            <a:bodyPr wrap="square" lIns="0" tIns="0" rIns="0" bIns="0" rtlCol="0">
              <a:spAutoFit/>
            </a:bodyPr>
            <a:lstStyle/>
            <a:p>
              <a:pPr algn="ctr" defTabSz="914377"/>
              <a:r>
                <a:rPr lang="en-US" sz="2133" b="1">
                  <a:solidFill>
                    <a:srgbClr val="FFFFFF"/>
                  </a:solidFill>
                  <a:latin typeface="Arial"/>
                </a:rPr>
                <a:t>Devices</a:t>
              </a:r>
            </a:p>
          </p:txBody>
        </p:sp>
        <p:sp>
          <p:nvSpPr>
            <p:cNvPr id="45" name="TextBox 44">
              <a:extLst>
                <a:ext uri="{FF2B5EF4-FFF2-40B4-BE49-F238E27FC236}">
                  <a16:creationId xmlns:a16="http://schemas.microsoft.com/office/drawing/2014/main" id="{E14A14F0-7E01-4638-B8B6-E9E72BF36B2C}"/>
                </a:ext>
              </a:extLst>
            </p:cNvPr>
            <p:cNvSpPr txBox="1"/>
            <p:nvPr/>
          </p:nvSpPr>
          <p:spPr>
            <a:xfrm>
              <a:off x="3389583" y="3735629"/>
              <a:ext cx="2150228" cy="306692"/>
            </a:xfrm>
            <a:prstGeom prst="rect">
              <a:avLst/>
            </a:prstGeom>
            <a:noFill/>
          </p:spPr>
          <p:txBody>
            <a:bodyPr wrap="square" lIns="0" tIns="0" rIns="0" bIns="0" rtlCol="0">
              <a:spAutoFit/>
            </a:bodyPr>
            <a:lstStyle/>
            <a:p>
              <a:pPr algn="ctr" defTabSz="914377"/>
              <a:r>
                <a:rPr lang="en-US" sz="2133" b="1">
                  <a:solidFill>
                    <a:srgbClr val="FFFFFF"/>
                  </a:solidFill>
                  <a:latin typeface="Arial"/>
                </a:rPr>
                <a:t>Identity</a:t>
              </a:r>
            </a:p>
          </p:txBody>
        </p:sp>
        <p:sp>
          <p:nvSpPr>
            <p:cNvPr id="46" name="TextBox 45">
              <a:extLst>
                <a:ext uri="{FF2B5EF4-FFF2-40B4-BE49-F238E27FC236}">
                  <a16:creationId xmlns:a16="http://schemas.microsoft.com/office/drawing/2014/main" id="{20812E11-96DD-4BA4-B1E7-001D7D1D3449}"/>
                </a:ext>
              </a:extLst>
            </p:cNvPr>
            <p:cNvSpPr txBox="1"/>
            <p:nvPr/>
          </p:nvSpPr>
          <p:spPr>
            <a:xfrm>
              <a:off x="5679912" y="2178165"/>
              <a:ext cx="708133" cy="306692"/>
            </a:xfrm>
            <a:prstGeom prst="rect">
              <a:avLst/>
            </a:prstGeom>
            <a:noFill/>
          </p:spPr>
          <p:txBody>
            <a:bodyPr wrap="square" lIns="0" tIns="0" rIns="0" bIns="0" rtlCol="0">
              <a:spAutoFit/>
            </a:bodyPr>
            <a:lstStyle/>
            <a:p>
              <a:pPr defTabSz="914377"/>
              <a:r>
                <a:rPr lang="en-US" sz="2133" b="1">
                  <a:solidFill>
                    <a:srgbClr val="FFFFFF"/>
                  </a:solidFill>
                  <a:latin typeface="Arial"/>
                </a:rPr>
                <a:t>Data</a:t>
              </a:r>
            </a:p>
          </p:txBody>
        </p:sp>
        <p:sp>
          <p:nvSpPr>
            <p:cNvPr id="47" name="TextBox 46">
              <a:extLst>
                <a:ext uri="{FF2B5EF4-FFF2-40B4-BE49-F238E27FC236}">
                  <a16:creationId xmlns:a16="http://schemas.microsoft.com/office/drawing/2014/main" id="{A514978C-328C-4520-95D0-A3E4B67BBDCD}"/>
                </a:ext>
              </a:extLst>
            </p:cNvPr>
            <p:cNvSpPr txBox="1"/>
            <p:nvPr/>
          </p:nvSpPr>
          <p:spPr>
            <a:xfrm>
              <a:off x="2598728" y="2178165"/>
              <a:ext cx="663318" cy="306692"/>
            </a:xfrm>
            <a:prstGeom prst="rect">
              <a:avLst/>
            </a:prstGeom>
            <a:noFill/>
          </p:spPr>
          <p:txBody>
            <a:bodyPr wrap="square" lIns="0" tIns="0" rIns="0" bIns="0" rtlCol="0">
              <a:spAutoFit/>
            </a:bodyPr>
            <a:lstStyle/>
            <a:p>
              <a:pPr algn="r" defTabSz="914377"/>
              <a:r>
                <a:rPr lang="en-US" sz="2133" b="1">
                  <a:solidFill>
                    <a:srgbClr val="FFFFFF"/>
                  </a:solidFill>
                  <a:latin typeface="Arial"/>
                </a:rPr>
                <a:t>Apps</a:t>
              </a:r>
            </a:p>
          </p:txBody>
        </p:sp>
        <p:sp>
          <p:nvSpPr>
            <p:cNvPr id="48" name="TextBox 47">
              <a:extLst>
                <a:ext uri="{FF2B5EF4-FFF2-40B4-BE49-F238E27FC236}">
                  <a16:creationId xmlns:a16="http://schemas.microsoft.com/office/drawing/2014/main" id="{ED82007A-CBAC-45A0-AF85-6E7D46980A08}"/>
                </a:ext>
              </a:extLst>
            </p:cNvPr>
            <p:cNvSpPr txBox="1"/>
            <p:nvPr/>
          </p:nvSpPr>
          <p:spPr>
            <a:xfrm>
              <a:off x="3731396" y="1899230"/>
              <a:ext cx="1461692" cy="1390269"/>
            </a:xfrm>
            <a:prstGeom prst="rect">
              <a:avLst/>
            </a:prstGeom>
            <a:noFill/>
          </p:spPr>
          <p:txBody>
            <a:bodyPr wrap="square" lIns="0" tIns="0" rIns="0" bIns="0" rtlCol="0" anchor="ctr">
              <a:spAutoFit/>
            </a:bodyPr>
            <a:lstStyle/>
            <a:p>
              <a:pPr algn="ctr" defTabSz="914377">
                <a:spcBef>
                  <a:spcPts val="133"/>
                </a:spcBef>
              </a:pPr>
              <a:r>
                <a:rPr lang="en-US" sz="1867" b="1">
                  <a:solidFill>
                    <a:srgbClr val="444444"/>
                  </a:solidFill>
                  <a:latin typeface="Arial"/>
                </a:rPr>
                <a:t>Identify</a:t>
              </a:r>
            </a:p>
            <a:p>
              <a:pPr algn="ctr" defTabSz="914377">
                <a:spcBef>
                  <a:spcPts val="133"/>
                </a:spcBef>
              </a:pPr>
              <a:r>
                <a:rPr lang="en-US" sz="1867" b="1">
                  <a:solidFill>
                    <a:srgbClr val="444444"/>
                  </a:solidFill>
                  <a:latin typeface="Arial"/>
                </a:rPr>
                <a:t>Protect</a:t>
              </a:r>
            </a:p>
            <a:p>
              <a:pPr algn="ctr" defTabSz="914377">
                <a:spcBef>
                  <a:spcPts val="133"/>
                </a:spcBef>
              </a:pPr>
              <a:r>
                <a:rPr lang="en-US" sz="1867" b="1">
                  <a:solidFill>
                    <a:srgbClr val="444444"/>
                  </a:solidFill>
                  <a:latin typeface="Arial"/>
                </a:rPr>
                <a:t>Detect</a:t>
              </a:r>
            </a:p>
            <a:p>
              <a:pPr algn="ctr" defTabSz="914377">
                <a:spcBef>
                  <a:spcPts val="133"/>
                </a:spcBef>
              </a:pPr>
              <a:r>
                <a:rPr lang="en-US" sz="1867" b="1">
                  <a:solidFill>
                    <a:srgbClr val="444444"/>
                  </a:solidFill>
                  <a:latin typeface="Arial"/>
                </a:rPr>
                <a:t>Respond</a:t>
              </a:r>
            </a:p>
            <a:p>
              <a:pPr algn="ctr" defTabSz="914377">
                <a:spcBef>
                  <a:spcPts val="133"/>
                </a:spcBef>
              </a:pPr>
              <a:r>
                <a:rPr lang="en-US" sz="1867" b="1">
                  <a:solidFill>
                    <a:srgbClr val="444444"/>
                  </a:solidFill>
                  <a:latin typeface="Arial"/>
                </a:rPr>
                <a:t>Recover</a:t>
              </a:r>
            </a:p>
          </p:txBody>
        </p:sp>
      </p:grpSp>
      <p:sp>
        <p:nvSpPr>
          <p:cNvPr id="33" name="Freeform 1820">
            <a:extLst>
              <a:ext uri="{FF2B5EF4-FFF2-40B4-BE49-F238E27FC236}">
                <a16:creationId xmlns:a16="http://schemas.microsoft.com/office/drawing/2014/main" id="{E9B644E0-C77A-4A72-B33A-DC862F9836C0}"/>
              </a:ext>
            </a:extLst>
          </p:cNvPr>
          <p:cNvSpPr>
            <a:spLocks noChangeAspect="1" noEditPoints="1"/>
          </p:cNvSpPr>
          <p:nvPr/>
        </p:nvSpPr>
        <p:spPr bwMode="auto">
          <a:xfrm>
            <a:off x="5727591" y="2288632"/>
            <a:ext cx="542949" cy="324179"/>
          </a:xfrm>
          <a:custGeom>
            <a:avLst/>
            <a:gdLst>
              <a:gd name="T0" fmla="*/ 132 w 142"/>
              <a:gd name="T1" fmla="*/ 73 h 99"/>
              <a:gd name="T2" fmla="*/ 132 w 142"/>
              <a:gd name="T3" fmla="*/ 0 h 99"/>
              <a:gd name="T4" fmla="*/ 9 w 142"/>
              <a:gd name="T5" fmla="*/ 0 h 99"/>
              <a:gd name="T6" fmla="*/ 9 w 142"/>
              <a:gd name="T7" fmla="*/ 73 h 99"/>
              <a:gd name="T8" fmla="*/ 0 w 142"/>
              <a:gd name="T9" fmla="*/ 73 h 99"/>
              <a:gd name="T10" fmla="*/ 2 w 142"/>
              <a:gd name="T11" fmla="*/ 99 h 99"/>
              <a:gd name="T12" fmla="*/ 139 w 142"/>
              <a:gd name="T13" fmla="*/ 99 h 99"/>
              <a:gd name="T14" fmla="*/ 142 w 142"/>
              <a:gd name="T15" fmla="*/ 73 h 99"/>
              <a:gd name="T16" fmla="*/ 132 w 142"/>
              <a:gd name="T17" fmla="*/ 73 h 99"/>
              <a:gd name="T18" fmla="*/ 19 w 142"/>
              <a:gd name="T19" fmla="*/ 10 h 99"/>
              <a:gd name="T20" fmla="*/ 123 w 142"/>
              <a:gd name="T21" fmla="*/ 10 h 99"/>
              <a:gd name="T22" fmla="*/ 123 w 142"/>
              <a:gd name="T23" fmla="*/ 73 h 99"/>
              <a:gd name="T24" fmla="*/ 19 w 142"/>
              <a:gd name="T25" fmla="*/ 73 h 99"/>
              <a:gd name="T26" fmla="*/ 19 w 142"/>
              <a:gd name="T27" fmla="*/ 10 h 99"/>
              <a:gd name="T28" fmla="*/ 130 w 142"/>
              <a:gd name="T29" fmla="*/ 90 h 99"/>
              <a:gd name="T30" fmla="*/ 12 w 142"/>
              <a:gd name="T31" fmla="*/ 90 h 99"/>
              <a:gd name="T32" fmla="*/ 9 w 142"/>
              <a:gd name="T33" fmla="*/ 83 h 99"/>
              <a:gd name="T34" fmla="*/ 130 w 142"/>
              <a:gd name="T35" fmla="*/ 83 h 99"/>
              <a:gd name="T36" fmla="*/ 130 w 142"/>
              <a:gd name="T37"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99">
                <a:moveTo>
                  <a:pt x="132" y="73"/>
                </a:moveTo>
                <a:lnTo>
                  <a:pt x="132" y="0"/>
                </a:lnTo>
                <a:lnTo>
                  <a:pt x="9" y="0"/>
                </a:lnTo>
                <a:lnTo>
                  <a:pt x="9" y="73"/>
                </a:lnTo>
                <a:lnTo>
                  <a:pt x="0" y="73"/>
                </a:lnTo>
                <a:lnTo>
                  <a:pt x="2" y="99"/>
                </a:lnTo>
                <a:lnTo>
                  <a:pt x="139" y="99"/>
                </a:lnTo>
                <a:lnTo>
                  <a:pt x="142" y="73"/>
                </a:lnTo>
                <a:lnTo>
                  <a:pt x="132" y="73"/>
                </a:lnTo>
                <a:close/>
                <a:moveTo>
                  <a:pt x="19" y="10"/>
                </a:moveTo>
                <a:lnTo>
                  <a:pt x="123" y="10"/>
                </a:lnTo>
                <a:lnTo>
                  <a:pt x="123" y="73"/>
                </a:lnTo>
                <a:lnTo>
                  <a:pt x="19" y="73"/>
                </a:lnTo>
                <a:lnTo>
                  <a:pt x="19" y="10"/>
                </a:lnTo>
                <a:close/>
                <a:moveTo>
                  <a:pt x="130" y="90"/>
                </a:moveTo>
                <a:lnTo>
                  <a:pt x="12" y="90"/>
                </a:lnTo>
                <a:lnTo>
                  <a:pt x="9" y="83"/>
                </a:lnTo>
                <a:lnTo>
                  <a:pt x="130" y="83"/>
                </a:lnTo>
                <a:lnTo>
                  <a:pt x="130" y="90"/>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36" name="Freeform 2311">
            <a:extLst>
              <a:ext uri="{FF2B5EF4-FFF2-40B4-BE49-F238E27FC236}">
                <a16:creationId xmlns:a16="http://schemas.microsoft.com/office/drawing/2014/main" id="{A91FF5C5-0CC1-4038-B99F-588200E706DF}"/>
              </a:ext>
            </a:extLst>
          </p:cNvPr>
          <p:cNvSpPr>
            <a:spLocks noChangeAspect="1" noEditPoints="1"/>
          </p:cNvSpPr>
          <p:nvPr/>
        </p:nvSpPr>
        <p:spPr bwMode="auto">
          <a:xfrm>
            <a:off x="7298149" y="3915223"/>
            <a:ext cx="391220" cy="491620"/>
          </a:xfrm>
          <a:custGeom>
            <a:avLst/>
            <a:gdLst>
              <a:gd name="T0" fmla="*/ 48 w 48"/>
              <a:gd name="T1" fmla="*/ 30 h 60"/>
              <a:gd name="T2" fmla="*/ 48 w 48"/>
              <a:gd name="T3" fmla="*/ 12 h 60"/>
              <a:gd name="T4" fmla="*/ 24 w 48"/>
              <a:gd name="T5" fmla="*/ 0 h 60"/>
              <a:gd name="T6" fmla="*/ 0 w 48"/>
              <a:gd name="T7" fmla="*/ 12 h 60"/>
              <a:gd name="T8" fmla="*/ 0 w 48"/>
              <a:gd name="T9" fmla="*/ 30 h 60"/>
              <a:gd name="T10" fmla="*/ 0 w 48"/>
              <a:gd name="T11" fmla="*/ 30 h 60"/>
              <a:gd name="T12" fmla="*/ 0 w 48"/>
              <a:gd name="T13" fmla="*/ 30 h 60"/>
              <a:gd name="T14" fmla="*/ 0 w 48"/>
              <a:gd name="T15" fmla="*/ 47 h 60"/>
              <a:gd name="T16" fmla="*/ 24 w 48"/>
              <a:gd name="T17" fmla="*/ 60 h 60"/>
              <a:gd name="T18" fmla="*/ 48 w 48"/>
              <a:gd name="T19" fmla="*/ 47 h 60"/>
              <a:gd name="T20" fmla="*/ 48 w 48"/>
              <a:gd name="T21" fmla="*/ 30 h 60"/>
              <a:gd name="T22" fmla="*/ 48 w 48"/>
              <a:gd name="T23" fmla="*/ 30 h 60"/>
              <a:gd name="T24" fmla="*/ 48 w 48"/>
              <a:gd name="T25" fmla="*/ 30 h 60"/>
              <a:gd name="T26" fmla="*/ 44 w 48"/>
              <a:gd name="T27" fmla="*/ 30 h 60"/>
              <a:gd name="T28" fmla="*/ 24 w 48"/>
              <a:gd name="T29" fmla="*/ 38 h 60"/>
              <a:gd name="T30" fmla="*/ 4 w 48"/>
              <a:gd name="T31" fmla="*/ 30 h 60"/>
              <a:gd name="T32" fmla="*/ 4 w 48"/>
              <a:gd name="T33" fmla="*/ 20 h 60"/>
              <a:gd name="T34" fmla="*/ 24 w 48"/>
              <a:gd name="T35" fmla="*/ 25 h 60"/>
              <a:gd name="T36" fmla="*/ 44 w 48"/>
              <a:gd name="T37" fmla="*/ 20 h 60"/>
              <a:gd name="T38" fmla="*/ 44 w 48"/>
              <a:gd name="T39" fmla="*/ 30 h 60"/>
              <a:gd name="T40" fmla="*/ 24 w 48"/>
              <a:gd name="T41" fmla="*/ 4 h 60"/>
              <a:gd name="T42" fmla="*/ 44 w 48"/>
              <a:gd name="T43" fmla="*/ 12 h 60"/>
              <a:gd name="T44" fmla="*/ 24 w 48"/>
              <a:gd name="T45" fmla="*/ 21 h 60"/>
              <a:gd name="T46" fmla="*/ 4 w 48"/>
              <a:gd name="T47" fmla="*/ 12 h 60"/>
              <a:gd name="T48" fmla="*/ 24 w 48"/>
              <a:gd name="T49" fmla="*/ 4 h 60"/>
              <a:gd name="T50" fmla="*/ 24 w 48"/>
              <a:gd name="T51" fmla="*/ 56 h 60"/>
              <a:gd name="T52" fmla="*/ 4 w 48"/>
              <a:gd name="T53" fmla="*/ 47 h 60"/>
              <a:gd name="T54" fmla="*/ 4 w 48"/>
              <a:gd name="T55" fmla="*/ 37 h 60"/>
              <a:gd name="T56" fmla="*/ 24 w 48"/>
              <a:gd name="T57" fmla="*/ 42 h 60"/>
              <a:gd name="T58" fmla="*/ 44 w 48"/>
              <a:gd name="T59" fmla="*/ 37 h 60"/>
              <a:gd name="T60" fmla="*/ 44 w 48"/>
              <a:gd name="T61" fmla="*/ 47 h 60"/>
              <a:gd name="T62" fmla="*/ 24 w 48"/>
              <a:gd name="T63"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0">
                <a:moveTo>
                  <a:pt x="48" y="30"/>
                </a:moveTo>
                <a:cubicBezTo>
                  <a:pt x="48" y="21"/>
                  <a:pt x="48" y="13"/>
                  <a:pt x="48" y="12"/>
                </a:cubicBezTo>
                <a:cubicBezTo>
                  <a:pt x="48" y="5"/>
                  <a:pt x="38" y="0"/>
                  <a:pt x="24" y="0"/>
                </a:cubicBezTo>
                <a:cubicBezTo>
                  <a:pt x="10" y="0"/>
                  <a:pt x="0" y="5"/>
                  <a:pt x="0" y="12"/>
                </a:cubicBezTo>
                <a:cubicBezTo>
                  <a:pt x="0" y="13"/>
                  <a:pt x="0" y="21"/>
                  <a:pt x="0" y="30"/>
                </a:cubicBezTo>
                <a:cubicBezTo>
                  <a:pt x="0" y="30"/>
                  <a:pt x="0" y="30"/>
                  <a:pt x="0" y="30"/>
                </a:cubicBezTo>
                <a:cubicBezTo>
                  <a:pt x="0" y="30"/>
                  <a:pt x="0" y="30"/>
                  <a:pt x="0" y="30"/>
                </a:cubicBezTo>
                <a:cubicBezTo>
                  <a:pt x="0" y="38"/>
                  <a:pt x="0" y="47"/>
                  <a:pt x="0" y="47"/>
                </a:cubicBezTo>
                <a:cubicBezTo>
                  <a:pt x="0" y="54"/>
                  <a:pt x="11" y="60"/>
                  <a:pt x="24" y="60"/>
                </a:cubicBezTo>
                <a:cubicBezTo>
                  <a:pt x="37" y="60"/>
                  <a:pt x="47" y="54"/>
                  <a:pt x="48" y="47"/>
                </a:cubicBezTo>
                <a:cubicBezTo>
                  <a:pt x="48" y="47"/>
                  <a:pt x="48" y="38"/>
                  <a:pt x="48" y="30"/>
                </a:cubicBezTo>
                <a:cubicBezTo>
                  <a:pt x="48" y="30"/>
                  <a:pt x="48" y="30"/>
                  <a:pt x="48" y="30"/>
                </a:cubicBezTo>
                <a:cubicBezTo>
                  <a:pt x="48" y="30"/>
                  <a:pt x="48" y="30"/>
                  <a:pt x="48" y="30"/>
                </a:cubicBezTo>
                <a:close/>
                <a:moveTo>
                  <a:pt x="44" y="30"/>
                </a:moveTo>
                <a:cubicBezTo>
                  <a:pt x="44" y="34"/>
                  <a:pt x="36" y="38"/>
                  <a:pt x="24" y="38"/>
                </a:cubicBezTo>
                <a:cubicBezTo>
                  <a:pt x="12" y="38"/>
                  <a:pt x="4" y="34"/>
                  <a:pt x="4" y="30"/>
                </a:cubicBezTo>
                <a:cubicBezTo>
                  <a:pt x="4" y="26"/>
                  <a:pt x="4" y="23"/>
                  <a:pt x="4" y="20"/>
                </a:cubicBezTo>
                <a:cubicBezTo>
                  <a:pt x="8" y="23"/>
                  <a:pt x="15" y="25"/>
                  <a:pt x="24" y="25"/>
                </a:cubicBezTo>
                <a:cubicBezTo>
                  <a:pt x="33" y="25"/>
                  <a:pt x="40" y="23"/>
                  <a:pt x="44" y="20"/>
                </a:cubicBezTo>
                <a:cubicBezTo>
                  <a:pt x="44" y="23"/>
                  <a:pt x="44" y="26"/>
                  <a:pt x="44" y="30"/>
                </a:cubicBezTo>
                <a:close/>
                <a:moveTo>
                  <a:pt x="24" y="4"/>
                </a:moveTo>
                <a:cubicBezTo>
                  <a:pt x="36" y="4"/>
                  <a:pt x="44" y="8"/>
                  <a:pt x="44" y="12"/>
                </a:cubicBezTo>
                <a:cubicBezTo>
                  <a:pt x="44" y="17"/>
                  <a:pt x="36" y="21"/>
                  <a:pt x="24" y="21"/>
                </a:cubicBezTo>
                <a:cubicBezTo>
                  <a:pt x="12" y="21"/>
                  <a:pt x="4" y="17"/>
                  <a:pt x="4" y="12"/>
                </a:cubicBezTo>
                <a:cubicBezTo>
                  <a:pt x="4" y="8"/>
                  <a:pt x="12" y="4"/>
                  <a:pt x="24" y="4"/>
                </a:cubicBezTo>
                <a:close/>
                <a:moveTo>
                  <a:pt x="24" y="56"/>
                </a:moveTo>
                <a:cubicBezTo>
                  <a:pt x="12" y="56"/>
                  <a:pt x="4" y="51"/>
                  <a:pt x="4" y="47"/>
                </a:cubicBezTo>
                <a:cubicBezTo>
                  <a:pt x="4" y="47"/>
                  <a:pt x="4" y="42"/>
                  <a:pt x="4" y="37"/>
                </a:cubicBezTo>
                <a:cubicBezTo>
                  <a:pt x="8" y="40"/>
                  <a:pt x="15" y="42"/>
                  <a:pt x="24" y="42"/>
                </a:cubicBezTo>
                <a:cubicBezTo>
                  <a:pt x="33" y="42"/>
                  <a:pt x="40" y="40"/>
                  <a:pt x="44" y="37"/>
                </a:cubicBezTo>
                <a:cubicBezTo>
                  <a:pt x="44" y="42"/>
                  <a:pt x="44" y="47"/>
                  <a:pt x="44" y="47"/>
                </a:cubicBezTo>
                <a:cubicBezTo>
                  <a:pt x="44" y="51"/>
                  <a:pt x="36" y="56"/>
                  <a:pt x="24" y="56"/>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nvGrpSpPr>
          <p:cNvPr id="30" name="Group 29">
            <a:extLst>
              <a:ext uri="{FF2B5EF4-FFF2-40B4-BE49-F238E27FC236}">
                <a16:creationId xmlns:a16="http://schemas.microsoft.com/office/drawing/2014/main" id="{7EE550F0-34E0-465C-A82F-8C628B53BCD5}"/>
              </a:ext>
            </a:extLst>
          </p:cNvPr>
          <p:cNvGrpSpPr>
            <a:grpSpLocks noChangeAspect="1"/>
          </p:cNvGrpSpPr>
          <p:nvPr/>
        </p:nvGrpSpPr>
        <p:grpSpPr>
          <a:xfrm>
            <a:off x="5805809" y="5521642"/>
            <a:ext cx="386516" cy="386516"/>
            <a:chOff x="2020888" y="4743450"/>
            <a:chExt cx="211138" cy="209551"/>
          </a:xfrm>
          <a:solidFill>
            <a:schemeClr val="tx2"/>
          </a:solidFill>
        </p:grpSpPr>
        <p:sp>
          <p:nvSpPr>
            <p:cNvPr id="31" name="Freeform 2345">
              <a:extLst>
                <a:ext uri="{FF2B5EF4-FFF2-40B4-BE49-F238E27FC236}">
                  <a16:creationId xmlns:a16="http://schemas.microsoft.com/office/drawing/2014/main" id="{56048826-75A9-46DB-B4A1-9D2D299A8D99}"/>
                </a:ext>
              </a:extLst>
            </p:cNvPr>
            <p:cNvSpPr>
              <a:spLocks noEditPoints="1"/>
            </p:cNvSpPr>
            <p:nvPr/>
          </p:nvSpPr>
          <p:spPr bwMode="auto">
            <a:xfrm>
              <a:off x="2066925" y="4743450"/>
              <a:ext cx="119063" cy="119063"/>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4"/>
                    <a:pt x="32" y="16"/>
                  </a:cubicBezTo>
                  <a:cubicBezTo>
                    <a:pt x="32" y="7"/>
                    <a:pt x="25" y="0"/>
                    <a:pt x="16" y="0"/>
                  </a:cubicBezTo>
                  <a:cubicBezTo>
                    <a:pt x="7" y="0"/>
                    <a:pt x="0" y="7"/>
                    <a:pt x="0" y="16"/>
                  </a:cubicBezTo>
                  <a:cubicBezTo>
                    <a:pt x="0" y="24"/>
                    <a:pt x="7" y="32"/>
                    <a:pt x="16" y="32"/>
                  </a:cubicBezTo>
                  <a:close/>
                  <a:moveTo>
                    <a:pt x="16" y="4"/>
                  </a:moveTo>
                  <a:cubicBezTo>
                    <a:pt x="22" y="4"/>
                    <a:pt x="28" y="9"/>
                    <a:pt x="28" y="16"/>
                  </a:cubicBezTo>
                  <a:cubicBezTo>
                    <a:pt x="28" y="22"/>
                    <a:pt x="22" y="28"/>
                    <a:pt x="16" y="28"/>
                  </a:cubicBezTo>
                  <a:cubicBezTo>
                    <a:pt x="9" y="28"/>
                    <a:pt x="4" y="22"/>
                    <a:pt x="4" y="16"/>
                  </a:cubicBezTo>
                  <a:cubicBezTo>
                    <a:pt x="4" y="9"/>
                    <a:pt x="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
          <p:nvSpPr>
            <p:cNvPr id="32" name="Freeform 2346">
              <a:extLst>
                <a:ext uri="{FF2B5EF4-FFF2-40B4-BE49-F238E27FC236}">
                  <a16:creationId xmlns:a16="http://schemas.microsoft.com/office/drawing/2014/main" id="{68982107-B491-4949-8B3D-62C36DC77A60}"/>
                </a:ext>
              </a:extLst>
            </p:cNvPr>
            <p:cNvSpPr>
              <a:spLocks noEditPoints="1"/>
            </p:cNvSpPr>
            <p:nvPr/>
          </p:nvSpPr>
          <p:spPr bwMode="auto">
            <a:xfrm>
              <a:off x="2020888" y="4856163"/>
              <a:ext cx="211138" cy="96838"/>
            </a:xfrm>
            <a:custGeom>
              <a:avLst/>
              <a:gdLst>
                <a:gd name="T0" fmla="*/ 56 w 56"/>
                <a:gd name="T1" fmla="*/ 23 h 26"/>
                <a:gd name="T2" fmla="*/ 43 w 56"/>
                <a:gd name="T3" fmla="*/ 1 h 26"/>
                <a:gd name="T4" fmla="*/ 42 w 56"/>
                <a:gd name="T5" fmla="*/ 0 h 26"/>
                <a:gd name="T6" fmla="*/ 41 w 56"/>
                <a:gd name="T7" fmla="*/ 1 h 26"/>
                <a:gd name="T8" fmla="*/ 15 w 56"/>
                <a:gd name="T9" fmla="*/ 1 h 26"/>
                <a:gd name="T10" fmla="*/ 14 w 56"/>
                <a:gd name="T11" fmla="*/ 0 h 26"/>
                <a:gd name="T12" fmla="*/ 13 w 56"/>
                <a:gd name="T13" fmla="*/ 1 h 26"/>
                <a:gd name="T14" fmla="*/ 0 w 56"/>
                <a:gd name="T15" fmla="*/ 23 h 26"/>
                <a:gd name="T16" fmla="*/ 0 w 56"/>
                <a:gd name="T17" fmla="*/ 26 h 26"/>
                <a:gd name="T18" fmla="*/ 56 w 56"/>
                <a:gd name="T19" fmla="*/ 26 h 26"/>
                <a:gd name="T20" fmla="*/ 56 w 56"/>
                <a:gd name="T21" fmla="*/ 23 h 26"/>
                <a:gd name="T22" fmla="*/ 4 w 56"/>
                <a:gd name="T23" fmla="*/ 22 h 26"/>
                <a:gd name="T24" fmla="*/ 14 w 56"/>
                <a:gd name="T25" fmla="*/ 5 h 26"/>
                <a:gd name="T26" fmla="*/ 42 w 56"/>
                <a:gd name="T27" fmla="*/ 5 h 26"/>
                <a:gd name="T28" fmla="*/ 52 w 56"/>
                <a:gd name="T29" fmla="*/ 22 h 26"/>
                <a:gd name="T30" fmla="*/ 4 w 56"/>
                <a:gd name="T3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26">
                  <a:moveTo>
                    <a:pt x="56" y="23"/>
                  </a:moveTo>
                  <a:cubicBezTo>
                    <a:pt x="56" y="23"/>
                    <a:pt x="54" y="8"/>
                    <a:pt x="43" y="1"/>
                  </a:cubicBezTo>
                  <a:cubicBezTo>
                    <a:pt x="42" y="0"/>
                    <a:pt x="42" y="0"/>
                    <a:pt x="42" y="0"/>
                  </a:cubicBezTo>
                  <a:cubicBezTo>
                    <a:pt x="41" y="1"/>
                    <a:pt x="41" y="1"/>
                    <a:pt x="41" y="1"/>
                  </a:cubicBezTo>
                  <a:cubicBezTo>
                    <a:pt x="33" y="7"/>
                    <a:pt x="22" y="7"/>
                    <a:pt x="15" y="1"/>
                  </a:cubicBezTo>
                  <a:cubicBezTo>
                    <a:pt x="14" y="0"/>
                    <a:pt x="14" y="0"/>
                    <a:pt x="14" y="0"/>
                  </a:cubicBezTo>
                  <a:cubicBezTo>
                    <a:pt x="13" y="1"/>
                    <a:pt x="13" y="1"/>
                    <a:pt x="13" y="1"/>
                  </a:cubicBezTo>
                  <a:cubicBezTo>
                    <a:pt x="2" y="8"/>
                    <a:pt x="0" y="23"/>
                    <a:pt x="0" y="23"/>
                  </a:cubicBezTo>
                  <a:cubicBezTo>
                    <a:pt x="0" y="26"/>
                    <a:pt x="0" y="26"/>
                    <a:pt x="0" y="26"/>
                  </a:cubicBezTo>
                  <a:cubicBezTo>
                    <a:pt x="56" y="26"/>
                    <a:pt x="56" y="26"/>
                    <a:pt x="56" y="26"/>
                  </a:cubicBezTo>
                  <a:lnTo>
                    <a:pt x="56" y="23"/>
                  </a:lnTo>
                  <a:close/>
                  <a:moveTo>
                    <a:pt x="4" y="22"/>
                  </a:moveTo>
                  <a:cubicBezTo>
                    <a:pt x="5" y="18"/>
                    <a:pt x="7" y="10"/>
                    <a:pt x="14" y="5"/>
                  </a:cubicBezTo>
                  <a:cubicBezTo>
                    <a:pt x="22" y="11"/>
                    <a:pt x="34" y="11"/>
                    <a:pt x="42" y="5"/>
                  </a:cubicBezTo>
                  <a:cubicBezTo>
                    <a:pt x="48" y="10"/>
                    <a:pt x="51" y="18"/>
                    <a:pt x="52" y="22"/>
                  </a:cubicBezTo>
                  <a:lnTo>
                    <a:pt x="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grpSp>
      <p:sp>
        <p:nvSpPr>
          <p:cNvPr id="34" name="Freeform 2777">
            <a:extLst>
              <a:ext uri="{FF2B5EF4-FFF2-40B4-BE49-F238E27FC236}">
                <a16:creationId xmlns:a16="http://schemas.microsoft.com/office/drawing/2014/main" id="{5E2F1417-19D8-4393-A4C1-DD75589984CF}"/>
              </a:ext>
            </a:extLst>
          </p:cNvPr>
          <p:cNvSpPr>
            <a:spLocks noChangeAspect="1" noEditPoints="1"/>
          </p:cNvSpPr>
          <p:nvPr/>
        </p:nvSpPr>
        <p:spPr bwMode="auto">
          <a:xfrm>
            <a:off x="4186869" y="3915223"/>
            <a:ext cx="362576" cy="283423"/>
          </a:xfrm>
          <a:custGeom>
            <a:avLst/>
            <a:gdLst>
              <a:gd name="T0" fmla="*/ 0 w 142"/>
              <a:gd name="T1" fmla="*/ 0 h 111"/>
              <a:gd name="T2" fmla="*/ 0 w 142"/>
              <a:gd name="T3" fmla="*/ 111 h 111"/>
              <a:gd name="T4" fmla="*/ 142 w 142"/>
              <a:gd name="T5" fmla="*/ 111 h 111"/>
              <a:gd name="T6" fmla="*/ 142 w 142"/>
              <a:gd name="T7" fmla="*/ 0 h 111"/>
              <a:gd name="T8" fmla="*/ 0 w 142"/>
              <a:gd name="T9" fmla="*/ 0 h 111"/>
              <a:gd name="T10" fmla="*/ 132 w 142"/>
              <a:gd name="T11" fmla="*/ 9 h 111"/>
              <a:gd name="T12" fmla="*/ 132 w 142"/>
              <a:gd name="T13" fmla="*/ 28 h 111"/>
              <a:gd name="T14" fmla="*/ 9 w 142"/>
              <a:gd name="T15" fmla="*/ 28 h 111"/>
              <a:gd name="T16" fmla="*/ 9 w 142"/>
              <a:gd name="T17" fmla="*/ 9 h 111"/>
              <a:gd name="T18" fmla="*/ 132 w 142"/>
              <a:gd name="T19" fmla="*/ 9 h 111"/>
              <a:gd name="T20" fmla="*/ 9 w 142"/>
              <a:gd name="T21" fmla="*/ 102 h 111"/>
              <a:gd name="T22" fmla="*/ 9 w 142"/>
              <a:gd name="T23" fmla="*/ 38 h 111"/>
              <a:gd name="T24" fmla="*/ 132 w 142"/>
              <a:gd name="T25" fmla="*/ 38 h 111"/>
              <a:gd name="T26" fmla="*/ 132 w 142"/>
              <a:gd name="T27" fmla="*/ 102 h 111"/>
              <a:gd name="T28" fmla="*/ 9 w 142"/>
              <a:gd name="T29"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11">
                <a:moveTo>
                  <a:pt x="0" y="0"/>
                </a:moveTo>
                <a:lnTo>
                  <a:pt x="0" y="111"/>
                </a:lnTo>
                <a:lnTo>
                  <a:pt x="142" y="111"/>
                </a:lnTo>
                <a:lnTo>
                  <a:pt x="142" y="0"/>
                </a:lnTo>
                <a:lnTo>
                  <a:pt x="0" y="0"/>
                </a:lnTo>
                <a:close/>
                <a:moveTo>
                  <a:pt x="132" y="9"/>
                </a:moveTo>
                <a:lnTo>
                  <a:pt x="132" y="28"/>
                </a:lnTo>
                <a:lnTo>
                  <a:pt x="9" y="28"/>
                </a:lnTo>
                <a:lnTo>
                  <a:pt x="9" y="9"/>
                </a:lnTo>
                <a:lnTo>
                  <a:pt x="132" y="9"/>
                </a:lnTo>
                <a:close/>
                <a:moveTo>
                  <a:pt x="9" y="102"/>
                </a:moveTo>
                <a:lnTo>
                  <a:pt x="9" y="38"/>
                </a:lnTo>
                <a:lnTo>
                  <a:pt x="132" y="38"/>
                </a:lnTo>
                <a:lnTo>
                  <a:pt x="132" y="102"/>
                </a:lnTo>
                <a:lnTo>
                  <a:pt x="9" y="102"/>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endParaRPr lang="en-US">
              <a:solidFill>
                <a:srgbClr val="444444"/>
              </a:solidFill>
              <a:latin typeface="Arial"/>
            </a:endParaRPr>
          </a:p>
        </p:txBody>
      </p:sp>
    </p:spTree>
    <p:extLst>
      <p:ext uri="{BB962C8B-B14F-4D97-AF65-F5344CB8AC3E}">
        <p14:creationId xmlns:p14="http://schemas.microsoft.com/office/powerpoint/2010/main" val="120575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ChangeArrowheads="1"/>
          </p:cNvSpPr>
          <p:nvPr/>
        </p:nvSpPr>
        <p:spPr bwMode="auto">
          <a:xfrm>
            <a:off x="672756" y="2664542"/>
            <a:ext cx="5303520" cy="3312713"/>
          </a:xfrm>
          <a:prstGeom prst="rect">
            <a:avLst/>
          </a:prstGeom>
          <a:solidFill>
            <a:schemeClr val="accent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34" name="Rectangle 33"/>
          <p:cNvSpPr>
            <a:spLocks noChangeArrowheads="1"/>
          </p:cNvSpPr>
          <p:nvPr/>
        </p:nvSpPr>
        <p:spPr bwMode="auto">
          <a:xfrm>
            <a:off x="6215949" y="2664542"/>
            <a:ext cx="5303520" cy="3312714"/>
          </a:xfrm>
          <a:prstGeom prst="rect">
            <a:avLst/>
          </a:prstGeom>
          <a:solidFill>
            <a:srgbClr val="00447C"/>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36" name="Title 1">
            <a:extLst>
              <a:ext uri="{FF2B5EF4-FFF2-40B4-BE49-F238E27FC236}">
                <a16:creationId xmlns:a16="http://schemas.microsoft.com/office/drawing/2014/main" id="{D0642C84-6AC1-4796-8FA2-325472C2A2D7}"/>
              </a:ext>
            </a:extLst>
          </p:cNvPr>
          <p:cNvSpPr txBox="1">
            <a:spLocks/>
          </p:cNvSpPr>
          <p:nvPr/>
        </p:nvSpPr>
        <p:spPr>
          <a:xfrm>
            <a:off x="381000" y="304800"/>
            <a:ext cx="11430000" cy="94354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77"/>
            <a:r>
              <a:rPr lang="en-US" sz="3333">
                <a:solidFill>
                  <a:srgbClr val="0076CE"/>
                </a:solidFill>
                <a:latin typeface="Arial" panose="020B0604020202020204"/>
              </a:rPr>
              <a:t>Why Dell Technologies Incident Recovery?</a:t>
            </a:r>
          </a:p>
        </p:txBody>
      </p:sp>
      <p:sp>
        <p:nvSpPr>
          <p:cNvPr id="38" name="Rectangle 37">
            <a:extLst>
              <a:ext uri="{FF2B5EF4-FFF2-40B4-BE49-F238E27FC236}">
                <a16:creationId xmlns:a16="http://schemas.microsoft.com/office/drawing/2014/main" id="{79D1F7F3-A2C8-42A4-B3BB-284771CF4445}"/>
              </a:ext>
            </a:extLst>
          </p:cNvPr>
          <p:cNvSpPr/>
          <p:nvPr/>
        </p:nvSpPr>
        <p:spPr>
          <a:xfrm flipH="1">
            <a:off x="448973" y="3998305"/>
            <a:ext cx="4026547" cy="169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endParaRPr lang="en-US" sz="1733">
              <a:solidFill>
                <a:srgbClr val="FFFFFF"/>
              </a:solidFill>
              <a:latin typeface="Arial"/>
            </a:endParaRPr>
          </a:p>
        </p:txBody>
      </p:sp>
      <p:grpSp>
        <p:nvGrpSpPr>
          <p:cNvPr id="2" name="Group 1">
            <a:extLst>
              <a:ext uri="{FF2B5EF4-FFF2-40B4-BE49-F238E27FC236}">
                <a16:creationId xmlns:a16="http://schemas.microsoft.com/office/drawing/2014/main" id="{03D5921D-A056-4630-B5F1-36DA07354E6A}"/>
              </a:ext>
            </a:extLst>
          </p:cNvPr>
          <p:cNvGrpSpPr/>
          <p:nvPr/>
        </p:nvGrpSpPr>
        <p:grpSpPr>
          <a:xfrm>
            <a:off x="672757" y="1316647"/>
            <a:ext cx="10846487" cy="1150884"/>
            <a:chOff x="509771" y="1316647"/>
            <a:chExt cx="10846487" cy="1150884"/>
          </a:xfrm>
        </p:grpSpPr>
        <p:sp>
          <p:nvSpPr>
            <p:cNvPr id="33" name="Rectangle 32"/>
            <p:cNvSpPr>
              <a:spLocks noChangeArrowheads="1"/>
            </p:cNvSpPr>
            <p:nvPr/>
          </p:nvSpPr>
          <p:spPr bwMode="auto">
            <a:xfrm>
              <a:off x="509771" y="1316647"/>
              <a:ext cx="10846487" cy="1150884"/>
            </a:xfrm>
            <a:prstGeom prst="rect">
              <a:avLst/>
            </a:pr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377"/>
              <a:endParaRPr lang="en-US" sz="2400">
                <a:solidFill>
                  <a:srgbClr val="444444"/>
                </a:solidFill>
                <a:latin typeface="Arial"/>
              </a:endParaRPr>
            </a:p>
          </p:txBody>
        </p:sp>
        <p:sp>
          <p:nvSpPr>
            <p:cNvPr id="46" name="Rectangle 45">
              <a:extLst>
                <a:ext uri="{FF2B5EF4-FFF2-40B4-BE49-F238E27FC236}">
                  <a16:creationId xmlns:a16="http://schemas.microsoft.com/office/drawing/2014/main" id="{7891E107-84CC-4566-9979-ED961274C7FF}"/>
                </a:ext>
              </a:extLst>
            </p:cNvPr>
            <p:cNvSpPr/>
            <p:nvPr/>
          </p:nvSpPr>
          <p:spPr>
            <a:xfrm flipH="1">
              <a:off x="1066047" y="1491651"/>
              <a:ext cx="9733935" cy="800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2133">
                  <a:solidFill>
                    <a:srgbClr val="FFFFFF"/>
                  </a:solidFill>
                  <a:latin typeface="Arial"/>
                </a:rPr>
                <a:t>Dedicated team of cyber incident response experts with most members having </a:t>
              </a:r>
              <a:r>
                <a:rPr lang="en-US" sz="2133" b="1">
                  <a:solidFill>
                    <a:srgbClr val="FFFFFF"/>
                  </a:solidFill>
                  <a:latin typeface="Arial"/>
                </a:rPr>
                <a:t>10+ years in Cybersecurity.</a:t>
              </a:r>
              <a:endParaRPr lang="en-US" sz="1733" b="1">
                <a:solidFill>
                  <a:srgbClr val="FFFFFF"/>
                </a:solidFill>
                <a:latin typeface="Arial"/>
              </a:endParaRPr>
            </a:p>
          </p:txBody>
        </p:sp>
      </p:grpSp>
      <p:sp>
        <p:nvSpPr>
          <p:cNvPr id="50" name="Rectangle 49">
            <a:extLst>
              <a:ext uri="{FF2B5EF4-FFF2-40B4-BE49-F238E27FC236}">
                <a16:creationId xmlns:a16="http://schemas.microsoft.com/office/drawing/2014/main" id="{5124C6A1-8359-48A4-B719-2BCF874AB55F}"/>
              </a:ext>
            </a:extLst>
          </p:cNvPr>
          <p:cNvSpPr/>
          <p:nvPr/>
        </p:nvSpPr>
        <p:spPr>
          <a:xfrm flipH="1">
            <a:off x="7070913" y="3293628"/>
            <a:ext cx="3593592" cy="205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2133">
                <a:solidFill>
                  <a:srgbClr val="FFFFFF"/>
                </a:solidFill>
                <a:latin typeface="Arial"/>
              </a:rPr>
              <a:t>Quick response time – we can engage by phone within minutes/hours with the ability to get a </a:t>
            </a:r>
            <a:r>
              <a:rPr lang="en-US" sz="2133" b="1">
                <a:solidFill>
                  <a:srgbClr val="FFFFFF"/>
                </a:solidFill>
                <a:latin typeface="Arial"/>
              </a:rPr>
              <a:t>response team onsite in as little as 48 hours</a:t>
            </a:r>
            <a:r>
              <a:rPr lang="en-US" sz="2133">
                <a:solidFill>
                  <a:srgbClr val="FFFFFF"/>
                </a:solidFill>
                <a:latin typeface="Arial"/>
              </a:rPr>
              <a:t>.</a:t>
            </a:r>
            <a:endParaRPr lang="en-US" sz="1733">
              <a:solidFill>
                <a:srgbClr val="FFFFFF"/>
              </a:solidFill>
              <a:latin typeface="Arial"/>
            </a:endParaRPr>
          </a:p>
        </p:txBody>
      </p:sp>
      <p:sp>
        <p:nvSpPr>
          <p:cNvPr id="55" name="Rectangle 54">
            <a:extLst>
              <a:ext uri="{FF2B5EF4-FFF2-40B4-BE49-F238E27FC236}">
                <a16:creationId xmlns:a16="http://schemas.microsoft.com/office/drawing/2014/main" id="{DF89DACC-6FC0-4086-85CD-CF622F4A1727}"/>
              </a:ext>
            </a:extLst>
          </p:cNvPr>
          <p:cNvSpPr/>
          <p:nvPr/>
        </p:nvSpPr>
        <p:spPr>
          <a:xfrm flipH="1">
            <a:off x="1530012" y="3308390"/>
            <a:ext cx="3589009" cy="2025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spcAft>
                <a:spcPts val="1600"/>
              </a:spcAft>
              <a:defRPr/>
            </a:pPr>
            <a:r>
              <a:rPr lang="en-US" sz="2133" b="1">
                <a:solidFill>
                  <a:srgbClr val="FFFFFF"/>
                </a:solidFill>
                <a:latin typeface="Arial"/>
              </a:rPr>
              <a:t>One-stop-shop</a:t>
            </a:r>
            <a:r>
              <a:rPr lang="en-US" sz="2133">
                <a:solidFill>
                  <a:srgbClr val="FFFFFF"/>
                </a:solidFill>
                <a:latin typeface="Arial"/>
              </a:rPr>
              <a:t> for IT and cyber response with expertise in legal, insurance, hardware, software, services, incident response and more.  </a:t>
            </a:r>
            <a:endParaRPr lang="en-US" sz="1733">
              <a:solidFill>
                <a:srgbClr val="FFFFFF"/>
              </a:solidFill>
              <a:latin typeface="Arial"/>
            </a:endParaRPr>
          </a:p>
        </p:txBody>
      </p:sp>
    </p:spTree>
    <p:extLst>
      <p:ext uri="{BB962C8B-B14F-4D97-AF65-F5344CB8AC3E}">
        <p14:creationId xmlns:p14="http://schemas.microsoft.com/office/powerpoint/2010/main" val="67920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Selling &amp; Ordering Process</a:t>
            </a:r>
          </a:p>
        </p:txBody>
      </p:sp>
      <p:pic>
        <p:nvPicPr>
          <p:cNvPr id="3" name="Picture 2">
            <a:extLst>
              <a:ext uri="{FF2B5EF4-FFF2-40B4-BE49-F238E27FC236}">
                <a16:creationId xmlns:a16="http://schemas.microsoft.com/office/drawing/2014/main" id="{0684BFCF-700C-47E2-A0B1-061901A7A5CA}"/>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13D01243-3A14-4D0D-A2F1-DCDB72CE9FAF}"/>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169730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6DC8-47AE-44AB-8F10-FC0AFA957CC4}"/>
              </a:ext>
            </a:extLst>
          </p:cNvPr>
          <p:cNvSpPr>
            <a:spLocks noGrp="1"/>
          </p:cNvSpPr>
          <p:nvPr>
            <p:ph type="title"/>
          </p:nvPr>
        </p:nvSpPr>
        <p:spPr/>
        <p:txBody>
          <a:bodyPr/>
          <a:lstStyle/>
          <a:p>
            <a:r>
              <a:rPr lang="en-US">
                <a:solidFill>
                  <a:schemeClr val="tx2"/>
                </a:solidFill>
              </a:rPr>
              <a:t>Partner Workflow</a:t>
            </a:r>
          </a:p>
        </p:txBody>
      </p:sp>
      <p:cxnSp>
        <p:nvCxnSpPr>
          <p:cNvPr id="6" name="Straight Arrow Connector 5">
            <a:extLst>
              <a:ext uri="{FF2B5EF4-FFF2-40B4-BE49-F238E27FC236}">
                <a16:creationId xmlns:a16="http://schemas.microsoft.com/office/drawing/2014/main" id="{BD58C378-E6F1-4958-9197-03B1AD07FF0E}"/>
              </a:ext>
            </a:extLst>
          </p:cNvPr>
          <p:cNvCxnSpPr>
            <a:cxnSpLocks/>
          </p:cNvCxnSpPr>
          <p:nvPr/>
        </p:nvCxnSpPr>
        <p:spPr>
          <a:xfrm>
            <a:off x="2844800" y="1693176"/>
            <a:ext cx="11176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6F528C5-5B21-40BE-8A61-D36F4A675E4A}"/>
              </a:ext>
            </a:extLst>
          </p:cNvPr>
          <p:cNvSpPr txBox="1"/>
          <p:nvPr/>
        </p:nvSpPr>
        <p:spPr>
          <a:xfrm>
            <a:off x="4267201" y="1507339"/>
            <a:ext cx="4744889" cy="369332"/>
          </a:xfrm>
          <a:prstGeom prst="rect">
            <a:avLst/>
          </a:prstGeom>
          <a:noFill/>
        </p:spPr>
        <p:txBody>
          <a:bodyPr wrap="none" lIns="0" tIns="0" rIns="0" bIns="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Managed Detection and Response</a:t>
            </a:r>
          </a:p>
        </p:txBody>
      </p:sp>
      <p:pic>
        <p:nvPicPr>
          <p:cNvPr id="11" name="Picture 10" descr="A picture containing drawing&#10;&#10;Description automatically generated">
            <a:extLst>
              <a:ext uri="{FF2B5EF4-FFF2-40B4-BE49-F238E27FC236}">
                <a16:creationId xmlns:a16="http://schemas.microsoft.com/office/drawing/2014/main" id="{A671196E-313D-41D0-8B92-981D47007A65}"/>
              </a:ext>
            </a:extLst>
          </p:cNvPr>
          <p:cNvPicPr>
            <a:picLocks noChangeAspect="1"/>
          </p:cNvPicPr>
          <p:nvPr/>
        </p:nvPicPr>
        <p:blipFill>
          <a:blip r:embed="rId2"/>
          <a:stretch>
            <a:fillRect/>
          </a:stretch>
        </p:blipFill>
        <p:spPr>
          <a:xfrm>
            <a:off x="1219200" y="3172791"/>
            <a:ext cx="2743200" cy="356008"/>
          </a:xfrm>
          <a:prstGeom prst="rect">
            <a:avLst/>
          </a:prstGeom>
        </p:spPr>
      </p:pic>
      <p:cxnSp>
        <p:nvCxnSpPr>
          <p:cNvPr id="12" name="Straight Arrow Connector 11">
            <a:extLst>
              <a:ext uri="{FF2B5EF4-FFF2-40B4-BE49-F238E27FC236}">
                <a16:creationId xmlns:a16="http://schemas.microsoft.com/office/drawing/2014/main" id="{7EFC0163-084A-4696-A289-5DDADF3ABFE3}"/>
              </a:ext>
            </a:extLst>
          </p:cNvPr>
          <p:cNvCxnSpPr>
            <a:cxnSpLocks/>
          </p:cNvCxnSpPr>
          <p:nvPr/>
        </p:nvCxnSpPr>
        <p:spPr>
          <a:xfrm>
            <a:off x="4470400" y="3320761"/>
            <a:ext cx="11176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4100CE0-2C6D-47C9-B539-F10AF8709EC3}"/>
              </a:ext>
            </a:extLst>
          </p:cNvPr>
          <p:cNvCxnSpPr>
            <a:stCxn id="7" idx="3"/>
            <a:endCxn id="11" idx="0"/>
          </p:cNvCxnSpPr>
          <p:nvPr/>
        </p:nvCxnSpPr>
        <p:spPr>
          <a:xfrm flipH="1">
            <a:off x="2590800" y="1692005"/>
            <a:ext cx="6421290" cy="1480786"/>
          </a:xfrm>
          <a:prstGeom prst="bentConnector4">
            <a:avLst>
              <a:gd name="adj1" fmla="val -3560"/>
              <a:gd name="adj2" fmla="val 56235"/>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04B9F03-66F5-471E-A670-163D8721DD68}"/>
              </a:ext>
            </a:extLst>
          </p:cNvPr>
          <p:cNvSpPr txBox="1"/>
          <p:nvPr/>
        </p:nvSpPr>
        <p:spPr>
          <a:xfrm>
            <a:off x="5416136" y="3629683"/>
            <a:ext cx="2277868" cy="369332"/>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Configure tenant</a:t>
            </a:r>
          </a:p>
        </p:txBody>
      </p:sp>
      <p:sp>
        <p:nvSpPr>
          <p:cNvPr id="21" name="TextBox 20">
            <a:extLst>
              <a:ext uri="{FF2B5EF4-FFF2-40B4-BE49-F238E27FC236}">
                <a16:creationId xmlns:a16="http://schemas.microsoft.com/office/drawing/2014/main" id="{0AF43948-584E-4DE7-B265-5EBB698854C3}"/>
              </a:ext>
            </a:extLst>
          </p:cNvPr>
          <p:cNvSpPr txBox="1"/>
          <p:nvPr/>
        </p:nvSpPr>
        <p:spPr>
          <a:xfrm>
            <a:off x="8499841" y="3629683"/>
            <a:ext cx="2483052" cy="369332"/>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Connect services*</a:t>
            </a:r>
          </a:p>
        </p:txBody>
      </p:sp>
      <p:sp>
        <p:nvSpPr>
          <p:cNvPr id="22" name="TextBox 21">
            <a:extLst>
              <a:ext uri="{FF2B5EF4-FFF2-40B4-BE49-F238E27FC236}">
                <a16:creationId xmlns:a16="http://schemas.microsoft.com/office/drawing/2014/main" id="{474C48FF-2DD6-4C35-B391-2A7EE0E25F45}"/>
              </a:ext>
            </a:extLst>
          </p:cNvPr>
          <p:cNvSpPr txBox="1"/>
          <p:nvPr/>
        </p:nvSpPr>
        <p:spPr>
          <a:xfrm>
            <a:off x="8978604" y="4036082"/>
            <a:ext cx="1527662" cy="246221"/>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*see </a:t>
            </a:r>
            <a:r>
              <a:rPr kumimoji="0" lang="en-US" sz="1600" b="0" i="0" u="none" strike="noStrike" kern="1200" cap="none" spc="0" normalizeH="0" baseline="0" noProof="0">
                <a:ln>
                  <a:noFill/>
                </a:ln>
                <a:solidFill>
                  <a:srgbClr val="FFFFFF"/>
                </a:solidFill>
                <a:effectLst/>
                <a:uLnTx/>
                <a:uFillTx/>
                <a:latin typeface="Arial"/>
                <a:ea typeface="+mn-ea"/>
                <a:cs typeface="+mn-cs"/>
                <a:hlinkClick r:id="rId3" action="ppaction://hlinksldjump">
                  <a:extLst>
                    <a:ext uri="{A12FA001-AC4F-418D-AE19-62706E023703}">
                      <ahyp:hlinkClr xmlns:ahyp="http://schemas.microsoft.com/office/drawing/2018/hyperlinkcolor" val="tx"/>
                    </a:ext>
                  </a:extLst>
                </a:hlinkClick>
              </a:rPr>
              <a:t>integrations</a:t>
            </a: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23" name="Straight Arrow Connector 22">
            <a:extLst>
              <a:ext uri="{FF2B5EF4-FFF2-40B4-BE49-F238E27FC236}">
                <a16:creationId xmlns:a16="http://schemas.microsoft.com/office/drawing/2014/main" id="{DC4291CC-90EE-4505-828C-A6CE7A59025F}"/>
              </a:ext>
            </a:extLst>
          </p:cNvPr>
          <p:cNvCxnSpPr>
            <a:cxnSpLocks/>
          </p:cNvCxnSpPr>
          <p:nvPr/>
        </p:nvCxnSpPr>
        <p:spPr>
          <a:xfrm>
            <a:off x="7690263" y="3320761"/>
            <a:ext cx="11176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414374-38B8-4A7B-8B1F-A1518E57742C}"/>
              </a:ext>
            </a:extLst>
          </p:cNvPr>
          <p:cNvSpPr txBox="1"/>
          <p:nvPr/>
        </p:nvSpPr>
        <p:spPr>
          <a:xfrm>
            <a:off x="1381654" y="1692005"/>
            <a:ext cx="1009892" cy="369332"/>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Partner</a:t>
            </a:r>
          </a:p>
        </p:txBody>
      </p:sp>
      <p:sp>
        <p:nvSpPr>
          <p:cNvPr id="31" name="TextBox 30">
            <a:extLst>
              <a:ext uri="{FF2B5EF4-FFF2-40B4-BE49-F238E27FC236}">
                <a16:creationId xmlns:a16="http://schemas.microsoft.com/office/drawing/2014/main" id="{7D3205DE-3BA8-4CAE-B1CD-FB0BBF3895C6}"/>
              </a:ext>
            </a:extLst>
          </p:cNvPr>
          <p:cNvSpPr txBox="1"/>
          <p:nvPr/>
        </p:nvSpPr>
        <p:spPr>
          <a:xfrm>
            <a:off x="1435475" y="3629683"/>
            <a:ext cx="2375559" cy="738664"/>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Initializes service with customer</a:t>
            </a:r>
          </a:p>
        </p:txBody>
      </p:sp>
      <p:sp>
        <p:nvSpPr>
          <p:cNvPr id="34" name="TextBox 33">
            <a:extLst>
              <a:ext uri="{FF2B5EF4-FFF2-40B4-BE49-F238E27FC236}">
                <a16:creationId xmlns:a16="http://schemas.microsoft.com/office/drawing/2014/main" id="{00A8F937-E458-4450-BBF3-1DC9E49A31E1}"/>
              </a:ext>
            </a:extLst>
          </p:cNvPr>
          <p:cNvSpPr txBox="1"/>
          <p:nvPr/>
        </p:nvSpPr>
        <p:spPr>
          <a:xfrm>
            <a:off x="1250646" y="5760227"/>
            <a:ext cx="2560388" cy="738664"/>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Onboarding and agent rollout</a:t>
            </a:r>
          </a:p>
        </p:txBody>
      </p:sp>
      <p:sp>
        <p:nvSpPr>
          <p:cNvPr id="37" name="TextBox 36">
            <a:extLst>
              <a:ext uri="{FF2B5EF4-FFF2-40B4-BE49-F238E27FC236}">
                <a16:creationId xmlns:a16="http://schemas.microsoft.com/office/drawing/2014/main" id="{9910C963-EEFB-4A1B-A2E9-AB0D938CC526}"/>
              </a:ext>
            </a:extLst>
          </p:cNvPr>
          <p:cNvSpPr txBox="1"/>
          <p:nvPr/>
        </p:nvSpPr>
        <p:spPr>
          <a:xfrm>
            <a:off x="5092213" y="5760227"/>
            <a:ext cx="3100208" cy="369332"/>
          </a:xfrm>
          <a:prstGeom prst="rect">
            <a:avLst/>
          </a:prstGeom>
          <a:noFill/>
        </p:spPr>
        <p:txBody>
          <a:bodyPr wrap="non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mn-ea"/>
                <a:cs typeface="+mn-cs"/>
              </a:rPr>
              <a:t>Commence monitoring</a:t>
            </a:r>
          </a:p>
        </p:txBody>
      </p:sp>
      <p:cxnSp>
        <p:nvCxnSpPr>
          <p:cNvPr id="38" name="Straight Arrow Connector 37">
            <a:extLst>
              <a:ext uri="{FF2B5EF4-FFF2-40B4-BE49-F238E27FC236}">
                <a16:creationId xmlns:a16="http://schemas.microsoft.com/office/drawing/2014/main" id="{A5967CF3-0E2A-4D67-A9D8-B0A468E26782}"/>
              </a:ext>
            </a:extLst>
          </p:cNvPr>
          <p:cNvCxnSpPr>
            <a:cxnSpLocks/>
          </p:cNvCxnSpPr>
          <p:nvPr/>
        </p:nvCxnSpPr>
        <p:spPr>
          <a:xfrm>
            <a:off x="4127013" y="5396975"/>
            <a:ext cx="11176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DB6D30C8-4C14-4F5D-87A8-2212A91476A0}"/>
              </a:ext>
            </a:extLst>
          </p:cNvPr>
          <p:cNvCxnSpPr>
            <a:cxnSpLocks/>
          </p:cNvCxnSpPr>
          <p:nvPr/>
        </p:nvCxnSpPr>
        <p:spPr>
          <a:xfrm flipH="1">
            <a:off x="2501415" y="3215802"/>
            <a:ext cx="7679075" cy="1724172"/>
          </a:xfrm>
          <a:prstGeom prst="bentConnector4">
            <a:avLst>
              <a:gd name="adj1" fmla="val -14961"/>
              <a:gd name="adj2" fmla="val 8719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DD08E67-4A22-4DFD-BBB8-6B3A9CB16D1D}"/>
              </a:ext>
            </a:extLst>
          </p:cNvPr>
          <p:cNvSpPr txBox="1"/>
          <p:nvPr/>
        </p:nvSpPr>
        <p:spPr>
          <a:xfrm>
            <a:off x="5187325" y="1889830"/>
            <a:ext cx="2881045" cy="205121"/>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FFFFFF"/>
                </a:solidFill>
                <a:effectLst/>
                <a:uLnTx/>
                <a:uFillTx/>
                <a:latin typeface="Arial"/>
                <a:ea typeface="+mn-ea"/>
                <a:cs typeface="+mn-cs"/>
              </a:rPr>
              <a:t>Powered by Secureworks Taegis XDR</a:t>
            </a:r>
            <a:endParaRPr kumimoji="0" lang="en-US" sz="1333" b="0" i="0" u="none" strike="noStrike" kern="1200" cap="none" spc="0" normalizeH="0" baseline="0" noProof="0">
              <a:ln>
                <a:noFill/>
              </a:ln>
              <a:solidFill>
                <a:srgbClr val="FFFFFF"/>
              </a:solidFill>
              <a:effectLst/>
              <a:uLnTx/>
              <a:uFillTx/>
              <a:latin typeface="Arial"/>
              <a:ea typeface="+mn-ea"/>
              <a:cs typeface="Arial"/>
            </a:endParaRPr>
          </a:p>
        </p:txBody>
      </p:sp>
      <p:grpSp>
        <p:nvGrpSpPr>
          <p:cNvPr id="29" name="Group 28">
            <a:extLst>
              <a:ext uri="{FF2B5EF4-FFF2-40B4-BE49-F238E27FC236}">
                <a16:creationId xmlns:a16="http://schemas.microsoft.com/office/drawing/2014/main" id="{D996B7FF-AC64-43DD-B0FC-DB91DB6181C2}"/>
              </a:ext>
            </a:extLst>
          </p:cNvPr>
          <p:cNvGrpSpPr>
            <a:grpSpLocks noChangeAspect="1"/>
          </p:cNvGrpSpPr>
          <p:nvPr/>
        </p:nvGrpSpPr>
        <p:grpSpPr>
          <a:xfrm>
            <a:off x="1528505" y="962721"/>
            <a:ext cx="715479" cy="710099"/>
            <a:chOff x="2020888" y="4743450"/>
            <a:chExt cx="211138" cy="209551"/>
          </a:xfrm>
          <a:solidFill>
            <a:schemeClr val="tx2"/>
          </a:solidFill>
        </p:grpSpPr>
        <p:sp>
          <p:nvSpPr>
            <p:cNvPr id="30" name="Freeform 2345">
              <a:extLst>
                <a:ext uri="{FF2B5EF4-FFF2-40B4-BE49-F238E27FC236}">
                  <a16:creationId xmlns:a16="http://schemas.microsoft.com/office/drawing/2014/main" id="{BA8E18EF-1BDE-40A9-8957-4ABAB908340B}"/>
                </a:ext>
              </a:extLst>
            </p:cNvPr>
            <p:cNvSpPr>
              <a:spLocks noEditPoints="1"/>
            </p:cNvSpPr>
            <p:nvPr/>
          </p:nvSpPr>
          <p:spPr bwMode="auto">
            <a:xfrm>
              <a:off x="2066925" y="4743450"/>
              <a:ext cx="119063" cy="119063"/>
            </a:xfrm>
            <a:custGeom>
              <a:avLst/>
              <a:gdLst>
                <a:gd name="T0" fmla="*/ 16 w 32"/>
                <a:gd name="T1" fmla="*/ 32 h 32"/>
                <a:gd name="T2" fmla="*/ 32 w 32"/>
                <a:gd name="T3" fmla="*/ 16 h 32"/>
                <a:gd name="T4" fmla="*/ 16 w 32"/>
                <a:gd name="T5" fmla="*/ 0 h 32"/>
                <a:gd name="T6" fmla="*/ 0 w 32"/>
                <a:gd name="T7" fmla="*/ 16 h 32"/>
                <a:gd name="T8" fmla="*/ 16 w 32"/>
                <a:gd name="T9" fmla="*/ 32 h 32"/>
                <a:gd name="T10" fmla="*/ 16 w 32"/>
                <a:gd name="T11" fmla="*/ 4 h 32"/>
                <a:gd name="T12" fmla="*/ 28 w 32"/>
                <a:gd name="T13" fmla="*/ 16 h 32"/>
                <a:gd name="T14" fmla="*/ 16 w 32"/>
                <a:gd name="T15" fmla="*/ 28 h 32"/>
                <a:gd name="T16" fmla="*/ 4 w 32"/>
                <a:gd name="T17" fmla="*/ 16 h 32"/>
                <a:gd name="T18" fmla="*/ 16 w 32"/>
                <a:gd name="T1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25" y="32"/>
                    <a:pt x="32" y="24"/>
                    <a:pt x="32" y="16"/>
                  </a:cubicBezTo>
                  <a:cubicBezTo>
                    <a:pt x="32" y="7"/>
                    <a:pt x="25" y="0"/>
                    <a:pt x="16" y="0"/>
                  </a:cubicBezTo>
                  <a:cubicBezTo>
                    <a:pt x="7" y="0"/>
                    <a:pt x="0" y="7"/>
                    <a:pt x="0" y="16"/>
                  </a:cubicBezTo>
                  <a:cubicBezTo>
                    <a:pt x="0" y="24"/>
                    <a:pt x="7" y="32"/>
                    <a:pt x="16" y="32"/>
                  </a:cubicBezTo>
                  <a:close/>
                  <a:moveTo>
                    <a:pt x="16" y="4"/>
                  </a:moveTo>
                  <a:cubicBezTo>
                    <a:pt x="22" y="4"/>
                    <a:pt x="28" y="9"/>
                    <a:pt x="28" y="16"/>
                  </a:cubicBezTo>
                  <a:cubicBezTo>
                    <a:pt x="28" y="22"/>
                    <a:pt x="22" y="28"/>
                    <a:pt x="16" y="28"/>
                  </a:cubicBezTo>
                  <a:cubicBezTo>
                    <a:pt x="9" y="28"/>
                    <a:pt x="4" y="22"/>
                    <a:pt x="4" y="16"/>
                  </a:cubicBezTo>
                  <a:cubicBezTo>
                    <a:pt x="4" y="9"/>
                    <a:pt x="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32" name="Freeform 2346">
              <a:extLst>
                <a:ext uri="{FF2B5EF4-FFF2-40B4-BE49-F238E27FC236}">
                  <a16:creationId xmlns:a16="http://schemas.microsoft.com/office/drawing/2014/main" id="{D224C4E0-DD6D-4128-92CC-BC71F7AC3A20}"/>
                </a:ext>
              </a:extLst>
            </p:cNvPr>
            <p:cNvSpPr>
              <a:spLocks noEditPoints="1"/>
            </p:cNvSpPr>
            <p:nvPr/>
          </p:nvSpPr>
          <p:spPr bwMode="auto">
            <a:xfrm>
              <a:off x="2020888" y="4856163"/>
              <a:ext cx="211138" cy="96838"/>
            </a:xfrm>
            <a:custGeom>
              <a:avLst/>
              <a:gdLst>
                <a:gd name="T0" fmla="*/ 56 w 56"/>
                <a:gd name="T1" fmla="*/ 23 h 26"/>
                <a:gd name="T2" fmla="*/ 43 w 56"/>
                <a:gd name="T3" fmla="*/ 1 h 26"/>
                <a:gd name="T4" fmla="*/ 42 w 56"/>
                <a:gd name="T5" fmla="*/ 0 h 26"/>
                <a:gd name="T6" fmla="*/ 41 w 56"/>
                <a:gd name="T7" fmla="*/ 1 h 26"/>
                <a:gd name="T8" fmla="*/ 15 w 56"/>
                <a:gd name="T9" fmla="*/ 1 h 26"/>
                <a:gd name="T10" fmla="*/ 14 w 56"/>
                <a:gd name="T11" fmla="*/ 0 h 26"/>
                <a:gd name="T12" fmla="*/ 13 w 56"/>
                <a:gd name="T13" fmla="*/ 1 h 26"/>
                <a:gd name="T14" fmla="*/ 0 w 56"/>
                <a:gd name="T15" fmla="*/ 23 h 26"/>
                <a:gd name="T16" fmla="*/ 0 w 56"/>
                <a:gd name="T17" fmla="*/ 26 h 26"/>
                <a:gd name="T18" fmla="*/ 56 w 56"/>
                <a:gd name="T19" fmla="*/ 26 h 26"/>
                <a:gd name="T20" fmla="*/ 56 w 56"/>
                <a:gd name="T21" fmla="*/ 23 h 26"/>
                <a:gd name="T22" fmla="*/ 4 w 56"/>
                <a:gd name="T23" fmla="*/ 22 h 26"/>
                <a:gd name="T24" fmla="*/ 14 w 56"/>
                <a:gd name="T25" fmla="*/ 5 h 26"/>
                <a:gd name="T26" fmla="*/ 42 w 56"/>
                <a:gd name="T27" fmla="*/ 5 h 26"/>
                <a:gd name="T28" fmla="*/ 52 w 56"/>
                <a:gd name="T29" fmla="*/ 22 h 26"/>
                <a:gd name="T30" fmla="*/ 4 w 56"/>
                <a:gd name="T3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26">
                  <a:moveTo>
                    <a:pt x="56" y="23"/>
                  </a:moveTo>
                  <a:cubicBezTo>
                    <a:pt x="56" y="23"/>
                    <a:pt x="54" y="8"/>
                    <a:pt x="43" y="1"/>
                  </a:cubicBezTo>
                  <a:cubicBezTo>
                    <a:pt x="42" y="0"/>
                    <a:pt x="42" y="0"/>
                    <a:pt x="42" y="0"/>
                  </a:cubicBezTo>
                  <a:cubicBezTo>
                    <a:pt x="41" y="1"/>
                    <a:pt x="41" y="1"/>
                    <a:pt x="41" y="1"/>
                  </a:cubicBezTo>
                  <a:cubicBezTo>
                    <a:pt x="33" y="7"/>
                    <a:pt x="22" y="7"/>
                    <a:pt x="15" y="1"/>
                  </a:cubicBezTo>
                  <a:cubicBezTo>
                    <a:pt x="14" y="0"/>
                    <a:pt x="14" y="0"/>
                    <a:pt x="14" y="0"/>
                  </a:cubicBezTo>
                  <a:cubicBezTo>
                    <a:pt x="13" y="1"/>
                    <a:pt x="13" y="1"/>
                    <a:pt x="13" y="1"/>
                  </a:cubicBezTo>
                  <a:cubicBezTo>
                    <a:pt x="2" y="8"/>
                    <a:pt x="0" y="23"/>
                    <a:pt x="0" y="23"/>
                  </a:cubicBezTo>
                  <a:cubicBezTo>
                    <a:pt x="0" y="26"/>
                    <a:pt x="0" y="26"/>
                    <a:pt x="0" y="26"/>
                  </a:cubicBezTo>
                  <a:cubicBezTo>
                    <a:pt x="56" y="26"/>
                    <a:pt x="56" y="26"/>
                    <a:pt x="56" y="26"/>
                  </a:cubicBezTo>
                  <a:lnTo>
                    <a:pt x="56" y="23"/>
                  </a:lnTo>
                  <a:close/>
                  <a:moveTo>
                    <a:pt x="4" y="22"/>
                  </a:moveTo>
                  <a:cubicBezTo>
                    <a:pt x="5" y="18"/>
                    <a:pt x="7" y="10"/>
                    <a:pt x="14" y="5"/>
                  </a:cubicBezTo>
                  <a:cubicBezTo>
                    <a:pt x="22" y="11"/>
                    <a:pt x="34" y="11"/>
                    <a:pt x="42" y="5"/>
                  </a:cubicBezTo>
                  <a:cubicBezTo>
                    <a:pt x="48" y="10"/>
                    <a:pt x="51" y="18"/>
                    <a:pt x="52" y="22"/>
                  </a:cubicBezTo>
                  <a:lnTo>
                    <a:pt x="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grpSp>
      <p:grpSp>
        <p:nvGrpSpPr>
          <p:cNvPr id="39" name="Group 38">
            <a:extLst>
              <a:ext uri="{FF2B5EF4-FFF2-40B4-BE49-F238E27FC236}">
                <a16:creationId xmlns:a16="http://schemas.microsoft.com/office/drawing/2014/main" id="{FE164F1B-216F-4BC4-B958-8B3DDDD85C49}"/>
              </a:ext>
            </a:extLst>
          </p:cNvPr>
          <p:cNvGrpSpPr>
            <a:grpSpLocks noChangeAspect="1"/>
          </p:cNvGrpSpPr>
          <p:nvPr/>
        </p:nvGrpSpPr>
        <p:grpSpPr>
          <a:xfrm>
            <a:off x="6256553" y="3038629"/>
            <a:ext cx="790377" cy="487680"/>
            <a:chOff x="-1389317" y="2736390"/>
            <a:chExt cx="223838" cy="138113"/>
          </a:xfrm>
          <a:solidFill>
            <a:schemeClr val="tx2"/>
          </a:solidFill>
        </p:grpSpPr>
        <p:sp>
          <p:nvSpPr>
            <p:cNvPr id="41" name="Freeform 1709">
              <a:extLst>
                <a:ext uri="{FF2B5EF4-FFF2-40B4-BE49-F238E27FC236}">
                  <a16:creationId xmlns:a16="http://schemas.microsoft.com/office/drawing/2014/main" id="{ACEA495C-DBC6-4106-AC92-0C8FA07A41A5}"/>
                </a:ext>
              </a:extLst>
            </p:cNvPr>
            <p:cNvSpPr>
              <a:spLocks/>
            </p:cNvSpPr>
            <p:nvPr/>
          </p:nvSpPr>
          <p:spPr bwMode="auto">
            <a:xfrm>
              <a:off x="-1389317" y="2736390"/>
              <a:ext cx="223838" cy="138113"/>
            </a:xfrm>
            <a:custGeom>
              <a:avLst/>
              <a:gdLst>
                <a:gd name="T0" fmla="*/ 54 w 60"/>
                <a:gd name="T1" fmla="*/ 18 h 37"/>
                <a:gd name="T2" fmla="*/ 51 w 60"/>
                <a:gd name="T3" fmla="*/ 21 h 37"/>
                <a:gd name="T4" fmla="*/ 56 w 60"/>
                <a:gd name="T5" fmla="*/ 27 h 37"/>
                <a:gd name="T6" fmla="*/ 50 w 60"/>
                <a:gd name="T7" fmla="*/ 33 h 37"/>
                <a:gd name="T8" fmla="*/ 11 w 60"/>
                <a:gd name="T9" fmla="*/ 33 h 37"/>
                <a:gd name="T10" fmla="*/ 4 w 60"/>
                <a:gd name="T11" fmla="*/ 26 h 37"/>
                <a:gd name="T12" fmla="*/ 9 w 60"/>
                <a:gd name="T13" fmla="*/ 19 h 37"/>
                <a:gd name="T14" fmla="*/ 11 w 60"/>
                <a:gd name="T15" fmla="*/ 18 h 37"/>
                <a:gd name="T16" fmla="*/ 12 w 60"/>
                <a:gd name="T17" fmla="*/ 16 h 37"/>
                <a:gd name="T18" fmla="*/ 19 w 60"/>
                <a:gd name="T19" fmla="*/ 10 h 37"/>
                <a:gd name="T20" fmla="*/ 22 w 60"/>
                <a:gd name="T21" fmla="*/ 11 h 37"/>
                <a:gd name="T22" fmla="*/ 24 w 60"/>
                <a:gd name="T23" fmla="*/ 11 h 37"/>
                <a:gd name="T24" fmla="*/ 26 w 60"/>
                <a:gd name="T25" fmla="*/ 9 h 37"/>
                <a:gd name="T26" fmla="*/ 35 w 60"/>
                <a:gd name="T27" fmla="*/ 4 h 37"/>
                <a:gd name="T28" fmla="*/ 45 w 60"/>
                <a:gd name="T29" fmla="*/ 10 h 37"/>
                <a:gd name="T30" fmla="*/ 48 w 60"/>
                <a:gd name="T31" fmla="*/ 7 h 37"/>
                <a:gd name="T32" fmla="*/ 35 w 60"/>
                <a:gd name="T33" fmla="*/ 0 h 37"/>
                <a:gd name="T34" fmla="*/ 22 w 60"/>
                <a:gd name="T35" fmla="*/ 7 h 37"/>
                <a:gd name="T36" fmla="*/ 19 w 60"/>
                <a:gd name="T37" fmla="*/ 6 h 37"/>
                <a:gd name="T38" fmla="*/ 8 w 60"/>
                <a:gd name="T39" fmla="*/ 15 h 37"/>
                <a:gd name="T40" fmla="*/ 0 w 60"/>
                <a:gd name="T41" fmla="*/ 26 h 37"/>
                <a:gd name="T42" fmla="*/ 11 w 60"/>
                <a:gd name="T43" fmla="*/ 37 h 37"/>
                <a:gd name="T44" fmla="*/ 50 w 60"/>
                <a:gd name="T45" fmla="*/ 37 h 37"/>
                <a:gd name="T46" fmla="*/ 60 w 60"/>
                <a:gd name="T47" fmla="*/ 27 h 37"/>
                <a:gd name="T48" fmla="*/ 54 w 60"/>
                <a:gd name="T4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37">
                  <a:moveTo>
                    <a:pt x="54" y="18"/>
                  </a:moveTo>
                  <a:cubicBezTo>
                    <a:pt x="51" y="21"/>
                    <a:pt x="51" y="21"/>
                    <a:pt x="51" y="21"/>
                  </a:cubicBezTo>
                  <a:cubicBezTo>
                    <a:pt x="53" y="22"/>
                    <a:pt x="56" y="23"/>
                    <a:pt x="56" y="27"/>
                  </a:cubicBezTo>
                  <a:cubicBezTo>
                    <a:pt x="56" y="32"/>
                    <a:pt x="51" y="32"/>
                    <a:pt x="50" y="33"/>
                  </a:cubicBezTo>
                  <a:cubicBezTo>
                    <a:pt x="11" y="33"/>
                    <a:pt x="11" y="33"/>
                    <a:pt x="11" y="33"/>
                  </a:cubicBezTo>
                  <a:cubicBezTo>
                    <a:pt x="10" y="33"/>
                    <a:pt x="4" y="32"/>
                    <a:pt x="4" y="26"/>
                  </a:cubicBezTo>
                  <a:cubicBezTo>
                    <a:pt x="4" y="21"/>
                    <a:pt x="8" y="19"/>
                    <a:pt x="9" y="19"/>
                  </a:cubicBezTo>
                  <a:cubicBezTo>
                    <a:pt x="11" y="18"/>
                    <a:pt x="11" y="18"/>
                    <a:pt x="11" y="18"/>
                  </a:cubicBezTo>
                  <a:cubicBezTo>
                    <a:pt x="12" y="16"/>
                    <a:pt x="12" y="16"/>
                    <a:pt x="12" y="16"/>
                  </a:cubicBezTo>
                  <a:cubicBezTo>
                    <a:pt x="12" y="15"/>
                    <a:pt x="13" y="10"/>
                    <a:pt x="19" y="10"/>
                  </a:cubicBezTo>
                  <a:cubicBezTo>
                    <a:pt x="20" y="10"/>
                    <a:pt x="21" y="11"/>
                    <a:pt x="22" y="11"/>
                  </a:cubicBezTo>
                  <a:cubicBezTo>
                    <a:pt x="24" y="11"/>
                    <a:pt x="24" y="11"/>
                    <a:pt x="24" y="11"/>
                  </a:cubicBezTo>
                  <a:cubicBezTo>
                    <a:pt x="26" y="9"/>
                    <a:pt x="26" y="9"/>
                    <a:pt x="26" y="9"/>
                  </a:cubicBezTo>
                  <a:cubicBezTo>
                    <a:pt x="26" y="8"/>
                    <a:pt x="28" y="4"/>
                    <a:pt x="35" y="4"/>
                  </a:cubicBezTo>
                  <a:cubicBezTo>
                    <a:pt x="40" y="4"/>
                    <a:pt x="43" y="7"/>
                    <a:pt x="45" y="10"/>
                  </a:cubicBezTo>
                  <a:cubicBezTo>
                    <a:pt x="48" y="7"/>
                    <a:pt x="48" y="7"/>
                    <a:pt x="48" y="7"/>
                  </a:cubicBezTo>
                  <a:cubicBezTo>
                    <a:pt x="45" y="3"/>
                    <a:pt x="41" y="0"/>
                    <a:pt x="35" y="0"/>
                  </a:cubicBezTo>
                  <a:cubicBezTo>
                    <a:pt x="26" y="0"/>
                    <a:pt x="22" y="7"/>
                    <a:pt x="22" y="7"/>
                  </a:cubicBezTo>
                  <a:cubicBezTo>
                    <a:pt x="21" y="7"/>
                    <a:pt x="20" y="6"/>
                    <a:pt x="19" y="6"/>
                  </a:cubicBezTo>
                  <a:cubicBezTo>
                    <a:pt x="9" y="6"/>
                    <a:pt x="8" y="15"/>
                    <a:pt x="8" y="15"/>
                  </a:cubicBezTo>
                  <a:cubicBezTo>
                    <a:pt x="8" y="15"/>
                    <a:pt x="0" y="17"/>
                    <a:pt x="0" y="26"/>
                  </a:cubicBezTo>
                  <a:cubicBezTo>
                    <a:pt x="0" y="34"/>
                    <a:pt x="7" y="37"/>
                    <a:pt x="11" y="37"/>
                  </a:cubicBezTo>
                  <a:cubicBezTo>
                    <a:pt x="50" y="37"/>
                    <a:pt x="50" y="37"/>
                    <a:pt x="50" y="37"/>
                  </a:cubicBezTo>
                  <a:cubicBezTo>
                    <a:pt x="50" y="37"/>
                    <a:pt x="60" y="36"/>
                    <a:pt x="60" y="27"/>
                  </a:cubicBezTo>
                  <a:cubicBezTo>
                    <a:pt x="60" y="22"/>
                    <a:pt x="57" y="19"/>
                    <a:pt x="5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42" name="Freeform 1710">
              <a:extLst>
                <a:ext uri="{FF2B5EF4-FFF2-40B4-BE49-F238E27FC236}">
                  <a16:creationId xmlns:a16="http://schemas.microsoft.com/office/drawing/2014/main" id="{889A808A-11F0-4BF5-A980-5AAB8B693804}"/>
                </a:ext>
              </a:extLst>
            </p:cNvPr>
            <p:cNvSpPr>
              <a:spLocks/>
            </p:cNvSpPr>
            <p:nvPr/>
          </p:nvSpPr>
          <p:spPr bwMode="auto">
            <a:xfrm>
              <a:off x="-1295655" y="2750678"/>
              <a:ext cx="130175" cy="93663"/>
            </a:xfrm>
            <a:custGeom>
              <a:avLst/>
              <a:gdLst>
                <a:gd name="T0" fmla="*/ 30 w 82"/>
                <a:gd name="T1" fmla="*/ 45 h 59"/>
                <a:gd name="T2" fmla="*/ 7 w 82"/>
                <a:gd name="T3" fmla="*/ 24 h 59"/>
                <a:gd name="T4" fmla="*/ 0 w 82"/>
                <a:gd name="T5" fmla="*/ 31 h 59"/>
                <a:gd name="T6" fmla="*/ 30 w 82"/>
                <a:gd name="T7" fmla="*/ 59 h 59"/>
                <a:gd name="T8" fmla="*/ 49 w 82"/>
                <a:gd name="T9" fmla="*/ 38 h 59"/>
                <a:gd name="T10" fmla="*/ 59 w 82"/>
                <a:gd name="T11" fmla="*/ 31 h 59"/>
                <a:gd name="T12" fmla="*/ 82 w 82"/>
                <a:gd name="T13" fmla="*/ 7 h 59"/>
                <a:gd name="T14" fmla="*/ 75 w 82"/>
                <a:gd name="T15" fmla="*/ 0 h 59"/>
                <a:gd name="T16" fmla="*/ 56 w 82"/>
                <a:gd name="T17" fmla="*/ 19 h 59"/>
                <a:gd name="T18" fmla="*/ 49 w 82"/>
                <a:gd name="T19" fmla="*/ 26 h 59"/>
                <a:gd name="T20" fmla="*/ 30 w 82"/>
                <a:gd name="T21"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59">
                  <a:moveTo>
                    <a:pt x="30" y="45"/>
                  </a:moveTo>
                  <a:lnTo>
                    <a:pt x="7" y="24"/>
                  </a:lnTo>
                  <a:lnTo>
                    <a:pt x="0" y="31"/>
                  </a:lnTo>
                  <a:lnTo>
                    <a:pt x="30" y="59"/>
                  </a:lnTo>
                  <a:lnTo>
                    <a:pt x="49" y="38"/>
                  </a:lnTo>
                  <a:lnTo>
                    <a:pt x="59" y="31"/>
                  </a:lnTo>
                  <a:lnTo>
                    <a:pt x="82" y="7"/>
                  </a:lnTo>
                  <a:lnTo>
                    <a:pt x="75" y="0"/>
                  </a:lnTo>
                  <a:lnTo>
                    <a:pt x="56" y="19"/>
                  </a:lnTo>
                  <a:lnTo>
                    <a:pt x="49" y="26"/>
                  </a:ln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grpSp>
      <p:sp>
        <p:nvSpPr>
          <p:cNvPr id="43" name="Freeform 2198">
            <a:extLst>
              <a:ext uri="{FF2B5EF4-FFF2-40B4-BE49-F238E27FC236}">
                <a16:creationId xmlns:a16="http://schemas.microsoft.com/office/drawing/2014/main" id="{E632AB23-C558-413F-BF35-B562272F1101}"/>
              </a:ext>
            </a:extLst>
          </p:cNvPr>
          <p:cNvSpPr>
            <a:spLocks noChangeAspect="1" noEditPoints="1"/>
          </p:cNvSpPr>
          <p:nvPr/>
        </p:nvSpPr>
        <p:spPr bwMode="auto">
          <a:xfrm>
            <a:off x="9211344" y="2976623"/>
            <a:ext cx="609600" cy="611695"/>
          </a:xfrm>
          <a:custGeom>
            <a:avLst/>
            <a:gdLst>
              <a:gd name="T0" fmla="*/ 45 w 60"/>
              <a:gd name="T1" fmla="*/ 31 h 60"/>
              <a:gd name="T2" fmla="*/ 36 w 60"/>
              <a:gd name="T3" fmla="*/ 34 h 60"/>
              <a:gd name="T4" fmla="*/ 27 w 60"/>
              <a:gd name="T5" fmla="*/ 26 h 60"/>
              <a:gd name="T6" fmla="*/ 31 w 60"/>
              <a:gd name="T7" fmla="*/ 16 h 60"/>
              <a:gd name="T8" fmla="*/ 30 w 60"/>
              <a:gd name="T9" fmla="*/ 13 h 60"/>
              <a:gd name="T10" fmla="*/ 38 w 60"/>
              <a:gd name="T11" fmla="*/ 13 h 60"/>
              <a:gd name="T12" fmla="*/ 49 w 60"/>
              <a:gd name="T13" fmla="*/ 22 h 60"/>
              <a:gd name="T14" fmla="*/ 60 w 60"/>
              <a:gd name="T15" fmla="*/ 11 h 60"/>
              <a:gd name="T16" fmla="*/ 49 w 60"/>
              <a:gd name="T17" fmla="*/ 0 h 60"/>
              <a:gd name="T18" fmla="*/ 38 w 60"/>
              <a:gd name="T19" fmla="*/ 9 h 60"/>
              <a:gd name="T20" fmla="*/ 29 w 60"/>
              <a:gd name="T21" fmla="*/ 9 h 60"/>
              <a:gd name="T22" fmla="*/ 15 w 60"/>
              <a:gd name="T23" fmla="*/ 0 h 60"/>
              <a:gd name="T24" fmla="*/ 0 w 60"/>
              <a:gd name="T25" fmla="*/ 16 h 60"/>
              <a:gd name="T26" fmla="*/ 9 w 60"/>
              <a:gd name="T27" fmla="*/ 29 h 60"/>
              <a:gd name="T28" fmla="*/ 9 w 60"/>
              <a:gd name="T29" fmla="*/ 38 h 60"/>
              <a:gd name="T30" fmla="*/ 0 w 60"/>
              <a:gd name="T31" fmla="*/ 49 h 60"/>
              <a:gd name="T32" fmla="*/ 11 w 60"/>
              <a:gd name="T33" fmla="*/ 60 h 60"/>
              <a:gd name="T34" fmla="*/ 22 w 60"/>
              <a:gd name="T35" fmla="*/ 49 h 60"/>
              <a:gd name="T36" fmla="*/ 13 w 60"/>
              <a:gd name="T37" fmla="*/ 38 h 60"/>
              <a:gd name="T38" fmla="*/ 13 w 60"/>
              <a:gd name="T39" fmla="*/ 31 h 60"/>
              <a:gd name="T40" fmla="*/ 15 w 60"/>
              <a:gd name="T41" fmla="*/ 31 h 60"/>
              <a:gd name="T42" fmla="*/ 23 w 60"/>
              <a:gd name="T43" fmla="*/ 29 h 60"/>
              <a:gd name="T44" fmla="*/ 33 w 60"/>
              <a:gd name="T45" fmla="*/ 37 h 60"/>
              <a:gd name="T46" fmla="*/ 31 w 60"/>
              <a:gd name="T47" fmla="*/ 46 h 60"/>
              <a:gd name="T48" fmla="*/ 45 w 60"/>
              <a:gd name="T49" fmla="*/ 60 h 60"/>
              <a:gd name="T50" fmla="*/ 60 w 60"/>
              <a:gd name="T51" fmla="*/ 46 h 60"/>
              <a:gd name="T52" fmla="*/ 45 w 60"/>
              <a:gd name="T53" fmla="*/ 31 h 60"/>
              <a:gd name="T54" fmla="*/ 49 w 60"/>
              <a:gd name="T55" fmla="*/ 4 h 60"/>
              <a:gd name="T56" fmla="*/ 56 w 60"/>
              <a:gd name="T57" fmla="*/ 11 h 60"/>
              <a:gd name="T58" fmla="*/ 49 w 60"/>
              <a:gd name="T59" fmla="*/ 18 h 60"/>
              <a:gd name="T60" fmla="*/ 42 w 60"/>
              <a:gd name="T61" fmla="*/ 11 h 60"/>
              <a:gd name="T62" fmla="*/ 49 w 60"/>
              <a:gd name="T63" fmla="*/ 4 h 60"/>
              <a:gd name="T64" fmla="*/ 18 w 60"/>
              <a:gd name="T65" fmla="*/ 49 h 60"/>
              <a:gd name="T66" fmla="*/ 11 w 60"/>
              <a:gd name="T67" fmla="*/ 56 h 60"/>
              <a:gd name="T68" fmla="*/ 4 w 60"/>
              <a:gd name="T69" fmla="*/ 49 h 60"/>
              <a:gd name="T70" fmla="*/ 11 w 60"/>
              <a:gd name="T71" fmla="*/ 42 h 60"/>
              <a:gd name="T72" fmla="*/ 18 w 60"/>
              <a:gd name="T73" fmla="*/ 49 h 60"/>
              <a:gd name="T74" fmla="*/ 4 w 60"/>
              <a:gd name="T75" fmla="*/ 16 h 60"/>
              <a:gd name="T76" fmla="*/ 15 w 60"/>
              <a:gd name="T77" fmla="*/ 4 h 60"/>
              <a:gd name="T78" fmla="*/ 27 w 60"/>
              <a:gd name="T79" fmla="*/ 16 h 60"/>
              <a:gd name="T80" fmla="*/ 15 w 60"/>
              <a:gd name="T81" fmla="*/ 27 h 60"/>
              <a:gd name="T82" fmla="*/ 4 w 60"/>
              <a:gd name="T83" fmla="*/ 16 h 60"/>
              <a:gd name="T84" fmla="*/ 45 w 60"/>
              <a:gd name="T85" fmla="*/ 56 h 60"/>
              <a:gd name="T86" fmla="*/ 35 w 60"/>
              <a:gd name="T87" fmla="*/ 46 h 60"/>
              <a:gd name="T88" fmla="*/ 45 w 60"/>
              <a:gd name="T89" fmla="*/ 35 h 60"/>
              <a:gd name="T90" fmla="*/ 56 w 60"/>
              <a:gd name="T91" fmla="*/ 46 h 60"/>
              <a:gd name="T92" fmla="*/ 45 w 60"/>
              <a:gd name="T93"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0">
                <a:moveTo>
                  <a:pt x="45" y="31"/>
                </a:moveTo>
                <a:cubicBezTo>
                  <a:pt x="42" y="31"/>
                  <a:pt x="38" y="32"/>
                  <a:pt x="36" y="34"/>
                </a:cubicBezTo>
                <a:cubicBezTo>
                  <a:pt x="27" y="26"/>
                  <a:pt x="27" y="26"/>
                  <a:pt x="27" y="26"/>
                </a:cubicBezTo>
                <a:cubicBezTo>
                  <a:pt x="29" y="23"/>
                  <a:pt x="31" y="20"/>
                  <a:pt x="31" y="16"/>
                </a:cubicBezTo>
                <a:cubicBezTo>
                  <a:pt x="31" y="15"/>
                  <a:pt x="31" y="14"/>
                  <a:pt x="30" y="13"/>
                </a:cubicBezTo>
                <a:cubicBezTo>
                  <a:pt x="38" y="13"/>
                  <a:pt x="38" y="13"/>
                  <a:pt x="38" y="13"/>
                </a:cubicBezTo>
                <a:cubicBezTo>
                  <a:pt x="39" y="18"/>
                  <a:pt x="44" y="22"/>
                  <a:pt x="49" y="22"/>
                </a:cubicBezTo>
                <a:cubicBezTo>
                  <a:pt x="55" y="22"/>
                  <a:pt x="60" y="17"/>
                  <a:pt x="60" y="11"/>
                </a:cubicBezTo>
                <a:cubicBezTo>
                  <a:pt x="60" y="5"/>
                  <a:pt x="55" y="0"/>
                  <a:pt x="49" y="0"/>
                </a:cubicBezTo>
                <a:cubicBezTo>
                  <a:pt x="44" y="0"/>
                  <a:pt x="39" y="4"/>
                  <a:pt x="38" y="9"/>
                </a:cubicBezTo>
                <a:cubicBezTo>
                  <a:pt x="29" y="9"/>
                  <a:pt x="29" y="9"/>
                  <a:pt x="29" y="9"/>
                </a:cubicBezTo>
                <a:cubicBezTo>
                  <a:pt x="27" y="4"/>
                  <a:pt x="22" y="0"/>
                  <a:pt x="15" y="0"/>
                </a:cubicBezTo>
                <a:cubicBezTo>
                  <a:pt x="7" y="0"/>
                  <a:pt x="0" y="7"/>
                  <a:pt x="0" y="16"/>
                </a:cubicBezTo>
                <a:cubicBezTo>
                  <a:pt x="0" y="22"/>
                  <a:pt x="4" y="27"/>
                  <a:pt x="9" y="29"/>
                </a:cubicBezTo>
                <a:cubicBezTo>
                  <a:pt x="9" y="38"/>
                  <a:pt x="9" y="38"/>
                  <a:pt x="9" y="38"/>
                </a:cubicBezTo>
                <a:cubicBezTo>
                  <a:pt x="4" y="39"/>
                  <a:pt x="0" y="44"/>
                  <a:pt x="0" y="49"/>
                </a:cubicBezTo>
                <a:cubicBezTo>
                  <a:pt x="0" y="55"/>
                  <a:pt x="5" y="60"/>
                  <a:pt x="11" y="60"/>
                </a:cubicBezTo>
                <a:cubicBezTo>
                  <a:pt x="17" y="60"/>
                  <a:pt x="22" y="55"/>
                  <a:pt x="22" y="49"/>
                </a:cubicBezTo>
                <a:cubicBezTo>
                  <a:pt x="22" y="44"/>
                  <a:pt x="18" y="39"/>
                  <a:pt x="13" y="38"/>
                </a:cubicBezTo>
                <a:cubicBezTo>
                  <a:pt x="13" y="31"/>
                  <a:pt x="13" y="31"/>
                  <a:pt x="13" y="31"/>
                </a:cubicBezTo>
                <a:cubicBezTo>
                  <a:pt x="14" y="31"/>
                  <a:pt x="15" y="31"/>
                  <a:pt x="15" y="31"/>
                </a:cubicBezTo>
                <a:cubicBezTo>
                  <a:pt x="18" y="31"/>
                  <a:pt x="21" y="30"/>
                  <a:pt x="23" y="29"/>
                </a:cubicBezTo>
                <a:cubicBezTo>
                  <a:pt x="33" y="37"/>
                  <a:pt x="33" y="37"/>
                  <a:pt x="33" y="37"/>
                </a:cubicBezTo>
                <a:cubicBezTo>
                  <a:pt x="32" y="40"/>
                  <a:pt x="31" y="43"/>
                  <a:pt x="31" y="46"/>
                </a:cubicBezTo>
                <a:cubicBezTo>
                  <a:pt x="31" y="54"/>
                  <a:pt x="37" y="60"/>
                  <a:pt x="45" y="60"/>
                </a:cubicBezTo>
                <a:cubicBezTo>
                  <a:pt x="53" y="60"/>
                  <a:pt x="60" y="54"/>
                  <a:pt x="60" y="46"/>
                </a:cubicBezTo>
                <a:cubicBezTo>
                  <a:pt x="60" y="37"/>
                  <a:pt x="53" y="31"/>
                  <a:pt x="45" y="31"/>
                </a:cubicBezTo>
                <a:close/>
                <a:moveTo>
                  <a:pt x="49" y="4"/>
                </a:moveTo>
                <a:cubicBezTo>
                  <a:pt x="53" y="4"/>
                  <a:pt x="56" y="7"/>
                  <a:pt x="56" y="11"/>
                </a:cubicBezTo>
                <a:cubicBezTo>
                  <a:pt x="56" y="15"/>
                  <a:pt x="53" y="18"/>
                  <a:pt x="49" y="18"/>
                </a:cubicBezTo>
                <a:cubicBezTo>
                  <a:pt x="45" y="18"/>
                  <a:pt x="42" y="15"/>
                  <a:pt x="42" y="11"/>
                </a:cubicBezTo>
                <a:cubicBezTo>
                  <a:pt x="42" y="7"/>
                  <a:pt x="45" y="4"/>
                  <a:pt x="49" y="4"/>
                </a:cubicBezTo>
                <a:close/>
                <a:moveTo>
                  <a:pt x="18" y="49"/>
                </a:moveTo>
                <a:cubicBezTo>
                  <a:pt x="18" y="53"/>
                  <a:pt x="15" y="56"/>
                  <a:pt x="11" y="56"/>
                </a:cubicBezTo>
                <a:cubicBezTo>
                  <a:pt x="7" y="56"/>
                  <a:pt x="4" y="53"/>
                  <a:pt x="4" y="49"/>
                </a:cubicBezTo>
                <a:cubicBezTo>
                  <a:pt x="4" y="45"/>
                  <a:pt x="7" y="42"/>
                  <a:pt x="11" y="42"/>
                </a:cubicBezTo>
                <a:cubicBezTo>
                  <a:pt x="15" y="42"/>
                  <a:pt x="18" y="45"/>
                  <a:pt x="18" y="49"/>
                </a:cubicBezTo>
                <a:close/>
                <a:moveTo>
                  <a:pt x="4" y="16"/>
                </a:moveTo>
                <a:cubicBezTo>
                  <a:pt x="4" y="9"/>
                  <a:pt x="9" y="4"/>
                  <a:pt x="15" y="4"/>
                </a:cubicBezTo>
                <a:cubicBezTo>
                  <a:pt x="22" y="4"/>
                  <a:pt x="27" y="9"/>
                  <a:pt x="27" y="16"/>
                </a:cubicBezTo>
                <a:cubicBezTo>
                  <a:pt x="27" y="22"/>
                  <a:pt x="22" y="27"/>
                  <a:pt x="15" y="27"/>
                </a:cubicBezTo>
                <a:cubicBezTo>
                  <a:pt x="9" y="27"/>
                  <a:pt x="4" y="22"/>
                  <a:pt x="4" y="16"/>
                </a:cubicBezTo>
                <a:close/>
                <a:moveTo>
                  <a:pt x="45" y="56"/>
                </a:moveTo>
                <a:cubicBezTo>
                  <a:pt x="39" y="56"/>
                  <a:pt x="35" y="51"/>
                  <a:pt x="35" y="46"/>
                </a:cubicBezTo>
                <a:cubicBezTo>
                  <a:pt x="35" y="40"/>
                  <a:pt x="39" y="35"/>
                  <a:pt x="45" y="35"/>
                </a:cubicBezTo>
                <a:cubicBezTo>
                  <a:pt x="51" y="35"/>
                  <a:pt x="56" y="40"/>
                  <a:pt x="56" y="46"/>
                </a:cubicBezTo>
                <a:cubicBezTo>
                  <a:pt x="56" y="51"/>
                  <a:pt x="51" y="56"/>
                  <a:pt x="45" y="56"/>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54" name="Freeform 1850">
            <a:extLst>
              <a:ext uri="{FF2B5EF4-FFF2-40B4-BE49-F238E27FC236}">
                <a16:creationId xmlns:a16="http://schemas.microsoft.com/office/drawing/2014/main" id="{7C90BF91-A84C-4CC8-8071-2119501EF547}"/>
              </a:ext>
            </a:extLst>
          </p:cNvPr>
          <p:cNvSpPr>
            <a:spLocks noChangeAspect="1" noEditPoints="1"/>
          </p:cNvSpPr>
          <p:nvPr/>
        </p:nvSpPr>
        <p:spPr bwMode="auto">
          <a:xfrm>
            <a:off x="6340952" y="5037337"/>
            <a:ext cx="731520" cy="731520"/>
          </a:xfrm>
          <a:custGeom>
            <a:avLst/>
            <a:gdLst>
              <a:gd name="T0" fmla="*/ 0 w 142"/>
              <a:gd name="T1" fmla="*/ 0 h 142"/>
              <a:gd name="T2" fmla="*/ 0 w 142"/>
              <a:gd name="T3" fmla="*/ 142 h 142"/>
              <a:gd name="T4" fmla="*/ 142 w 142"/>
              <a:gd name="T5" fmla="*/ 142 h 142"/>
              <a:gd name="T6" fmla="*/ 142 w 142"/>
              <a:gd name="T7" fmla="*/ 0 h 142"/>
              <a:gd name="T8" fmla="*/ 0 w 142"/>
              <a:gd name="T9" fmla="*/ 0 h 142"/>
              <a:gd name="T10" fmla="*/ 132 w 142"/>
              <a:gd name="T11" fmla="*/ 9 h 142"/>
              <a:gd name="T12" fmla="*/ 132 w 142"/>
              <a:gd name="T13" fmla="*/ 68 h 142"/>
              <a:gd name="T14" fmla="*/ 92 w 142"/>
              <a:gd name="T15" fmla="*/ 66 h 142"/>
              <a:gd name="T16" fmla="*/ 83 w 142"/>
              <a:gd name="T17" fmla="*/ 94 h 142"/>
              <a:gd name="T18" fmla="*/ 59 w 142"/>
              <a:gd name="T19" fmla="*/ 19 h 142"/>
              <a:gd name="T20" fmla="*/ 43 w 142"/>
              <a:gd name="T21" fmla="*/ 68 h 142"/>
              <a:gd name="T22" fmla="*/ 10 w 142"/>
              <a:gd name="T23" fmla="*/ 68 h 142"/>
              <a:gd name="T24" fmla="*/ 10 w 142"/>
              <a:gd name="T25" fmla="*/ 9 h 142"/>
              <a:gd name="T26" fmla="*/ 132 w 142"/>
              <a:gd name="T27" fmla="*/ 9 h 142"/>
              <a:gd name="T28" fmla="*/ 10 w 142"/>
              <a:gd name="T29" fmla="*/ 132 h 142"/>
              <a:gd name="T30" fmla="*/ 10 w 142"/>
              <a:gd name="T31" fmla="*/ 78 h 142"/>
              <a:gd name="T32" fmla="*/ 47 w 142"/>
              <a:gd name="T33" fmla="*/ 78 h 142"/>
              <a:gd name="T34" fmla="*/ 59 w 142"/>
              <a:gd name="T35" fmla="*/ 50 h 142"/>
              <a:gd name="T36" fmla="*/ 83 w 142"/>
              <a:gd name="T37" fmla="*/ 125 h 142"/>
              <a:gd name="T38" fmla="*/ 99 w 142"/>
              <a:gd name="T39" fmla="*/ 76 h 142"/>
              <a:gd name="T40" fmla="*/ 132 w 142"/>
              <a:gd name="T41" fmla="*/ 78 h 142"/>
              <a:gd name="T42" fmla="*/ 132 w 142"/>
              <a:gd name="T43" fmla="*/ 132 h 142"/>
              <a:gd name="T44" fmla="*/ 10 w 142"/>
              <a:gd name="T45" fmla="*/ 132 h 142"/>
              <a:gd name="T46" fmla="*/ 10 w 142"/>
              <a:gd name="T47"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42">
                <a:moveTo>
                  <a:pt x="0" y="0"/>
                </a:moveTo>
                <a:lnTo>
                  <a:pt x="0" y="142"/>
                </a:lnTo>
                <a:lnTo>
                  <a:pt x="142" y="142"/>
                </a:lnTo>
                <a:lnTo>
                  <a:pt x="142" y="0"/>
                </a:lnTo>
                <a:lnTo>
                  <a:pt x="0" y="0"/>
                </a:lnTo>
                <a:close/>
                <a:moveTo>
                  <a:pt x="132" y="9"/>
                </a:moveTo>
                <a:lnTo>
                  <a:pt x="132" y="68"/>
                </a:lnTo>
                <a:lnTo>
                  <a:pt x="92" y="66"/>
                </a:lnTo>
                <a:lnTo>
                  <a:pt x="83" y="94"/>
                </a:lnTo>
                <a:lnTo>
                  <a:pt x="59" y="19"/>
                </a:lnTo>
                <a:lnTo>
                  <a:pt x="43" y="68"/>
                </a:lnTo>
                <a:lnTo>
                  <a:pt x="10" y="68"/>
                </a:lnTo>
                <a:lnTo>
                  <a:pt x="10" y="9"/>
                </a:lnTo>
                <a:lnTo>
                  <a:pt x="132" y="9"/>
                </a:lnTo>
                <a:close/>
                <a:moveTo>
                  <a:pt x="10" y="132"/>
                </a:moveTo>
                <a:lnTo>
                  <a:pt x="10" y="78"/>
                </a:lnTo>
                <a:lnTo>
                  <a:pt x="47" y="78"/>
                </a:lnTo>
                <a:lnTo>
                  <a:pt x="59" y="50"/>
                </a:lnTo>
                <a:lnTo>
                  <a:pt x="83" y="125"/>
                </a:lnTo>
                <a:lnTo>
                  <a:pt x="99" y="76"/>
                </a:lnTo>
                <a:lnTo>
                  <a:pt x="132" y="78"/>
                </a:lnTo>
                <a:lnTo>
                  <a:pt x="132" y="132"/>
                </a:lnTo>
                <a:lnTo>
                  <a:pt x="10" y="132"/>
                </a:lnTo>
                <a:lnTo>
                  <a:pt x="10" y="132"/>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grpSp>
        <p:nvGrpSpPr>
          <p:cNvPr id="55" name="Group 54">
            <a:extLst>
              <a:ext uri="{FF2B5EF4-FFF2-40B4-BE49-F238E27FC236}">
                <a16:creationId xmlns:a16="http://schemas.microsoft.com/office/drawing/2014/main" id="{F06FDA79-E7B1-414C-83D6-88E191580722}"/>
              </a:ext>
            </a:extLst>
          </p:cNvPr>
          <p:cNvGrpSpPr>
            <a:grpSpLocks noChangeAspect="1"/>
          </p:cNvGrpSpPr>
          <p:nvPr/>
        </p:nvGrpSpPr>
        <p:grpSpPr>
          <a:xfrm>
            <a:off x="9101424" y="5221396"/>
            <a:ext cx="829441" cy="731520"/>
            <a:chOff x="5068887" y="12276382"/>
            <a:chExt cx="228601" cy="201613"/>
          </a:xfrm>
          <a:solidFill>
            <a:schemeClr val="tx2"/>
          </a:solidFill>
        </p:grpSpPr>
        <p:sp>
          <p:nvSpPr>
            <p:cNvPr id="56" name="Freeform 2430">
              <a:extLst>
                <a:ext uri="{FF2B5EF4-FFF2-40B4-BE49-F238E27FC236}">
                  <a16:creationId xmlns:a16="http://schemas.microsoft.com/office/drawing/2014/main" id="{9D463D1C-ACAD-40C8-9501-6B8C48C67581}"/>
                </a:ext>
              </a:extLst>
            </p:cNvPr>
            <p:cNvSpPr>
              <a:spLocks noEditPoints="1"/>
            </p:cNvSpPr>
            <p:nvPr/>
          </p:nvSpPr>
          <p:spPr bwMode="auto">
            <a:xfrm>
              <a:off x="5068887" y="12370044"/>
              <a:ext cx="57150" cy="104775"/>
            </a:xfrm>
            <a:custGeom>
              <a:avLst/>
              <a:gdLst>
                <a:gd name="T0" fmla="*/ 0 w 36"/>
                <a:gd name="T1" fmla="*/ 66 h 66"/>
                <a:gd name="T2" fmla="*/ 36 w 36"/>
                <a:gd name="T3" fmla="*/ 66 h 66"/>
                <a:gd name="T4" fmla="*/ 36 w 36"/>
                <a:gd name="T5" fmla="*/ 0 h 66"/>
                <a:gd name="T6" fmla="*/ 0 w 36"/>
                <a:gd name="T7" fmla="*/ 2 h 66"/>
                <a:gd name="T8" fmla="*/ 0 w 36"/>
                <a:gd name="T9" fmla="*/ 66 h 66"/>
                <a:gd name="T10" fmla="*/ 10 w 36"/>
                <a:gd name="T11" fmla="*/ 11 h 66"/>
                <a:gd name="T12" fmla="*/ 26 w 36"/>
                <a:gd name="T13" fmla="*/ 11 h 66"/>
                <a:gd name="T14" fmla="*/ 26 w 36"/>
                <a:gd name="T15" fmla="*/ 56 h 66"/>
                <a:gd name="T16" fmla="*/ 10 w 36"/>
                <a:gd name="T17" fmla="*/ 56 h 66"/>
                <a:gd name="T18" fmla="*/ 10 w 36"/>
                <a:gd name="T19"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66">
                  <a:moveTo>
                    <a:pt x="0" y="66"/>
                  </a:moveTo>
                  <a:lnTo>
                    <a:pt x="36" y="66"/>
                  </a:lnTo>
                  <a:lnTo>
                    <a:pt x="36" y="0"/>
                  </a:lnTo>
                  <a:lnTo>
                    <a:pt x="0" y="2"/>
                  </a:lnTo>
                  <a:lnTo>
                    <a:pt x="0" y="66"/>
                  </a:lnTo>
                  <a:close/>
                  <a:moveTo>
                    <a:pt x="10" y="11"/>
                  </a:moveTo>
                  <a:lnTo>
                    <a:pt x="26" y="11"/>
                  </a:lnTo>
                  <a:lnTo>
                    <a:pt x="26" y="56"/>
                  </a:lnTo>
                  <a:lnTo>
                    <a:pt x="10" y="56"/>
                  </a:ln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57" name="Freeform 2431">
              <a:extLst>
                <a:ext uri="{FF2B5EF4-FFF2-40B4-BE49-F238E27FC236}">
                  <a16:creationId xmlns:a16="http://schemas.microsoft.com/office/drawing/2014/main" id="{E5ACF4CB-BA5E-44E0-8462-A71056A2BF0B}"/>
                </a:ext>
              </a:extLst>
            </p:cNvPr>
            <p:cNvSpPr>
              <a:spLocks noEditPoints="1"/>
            </p:cNvSpPr>
            <p:nvPr/>
          </p:nvSpPr>
          <p:spPr bwMode="auto">
            <a:xfrm>
              <a:off x="5137150" y="12276382"/>
              <a:ext cx="160338" cy="201613"/>
            </a:xfrm>
            <a:custGeom>
              <a:avLst/>
              <a:gdLst>
                <a:gd name="T0" fmla="*/ 40 w 43"/>
                <a:gd name="T1" fmla="*/ 22 h 54"/>
                <a:gd name="T2" fmla="*/ 34 w 43"/>
                <a:gd name="T3" fmla="*/ 20 h 54"/>
                <a:gd name="T4" fmla="*/ 25 w 43"/>
                <a:gd name="T5" fmla="*/ 20 h 54"/>
                <a:gd name="T6" fmla="*/ 29 w 43"/>
                <a:gd name="T7" fmla="*/ 7 h 54"/>
                <a:gd name="T8" fmla="*/ 24 w 43"/>
                <a:gd name="T9" fmla="*/ 0 h 54"/>
                <a:gd name="T10" fmla="*/ 21 w 43"/>
                <a:gd name="T11" fmla="*/ 0 h 54"/>
                <a:gd name="T12" fmla="*/ 19 w 43"/>
                <a:gd name="T13" fmla="*/ 0 h 54"/>
                <a:gd name="T14" fmla="*/ 17 w 43"/>
                <a:gd name="T15" fmla="*/ 3 h 54"/>
                <a:gd name="T16" fmla="*/ 17 w 43"/>
                <a:gd name="T17" fmla="*/ 7 h 54"/>
                <a:gd name="T18" fmla="*/ 7 w 43"/>
                <a:gd name="T19" fmla="*/ 17 h 54"/>
                <a:gd name="T20" fmla="*/ 7 w 43"/>
                <a:gd name="T21" fmla="*/ 17 h 54"/>
                <a:gd name="T22" fmla="*/ 0 w 43"/>
                <a:gd name="T23" fmla="*/ 28 h 54"/>
                <a:gd name="T24" fmla="*/ 0 w 43"/>
                <a:gd name="T25" fmla="*/ 51 h 54"/>
                <a:gd name="T26" fmla="*/ 3 w 43"/>
                <a:gd name="T27" fmla="*/ 51 h 54"/>
                <a:gd name="T28" fmla="*/ 10 w 43"/>
                <a:gd name="T29" fmla="*/ 51 h 54"/>
                <a:gd name="T30" fmla="*/ 10 w 43"/>
                <a:gd name="T31" fmla="*/ 51 h 54"/>
                <a:gd name="T32" fmla="*/ 19 w 43"/>
                <a:gd name="T33" fmla="*/ 54 h 54"/>
                <a:gd name="T34" fmla="*/ 29 w 43"/>
                <a:gd name="T35" fmla="*/ 54 h 54"/>
                <a:gd name="T36" fmla="*/ 37 w 43"/>
                <a:gd name="T37" fmla="*/ 51 h 54"/>
                <a:gd name="T38" fmla="*/ 38 w 43"/>
                <a:gd name="T39" fmla="*/ 46 h 54"/>
                <a:gd name="T40" fmla="*/ 38 w 43"/>
                <a:gd name="T41" fmla="*/ 45 h 54"/>
                <a:gd name="T42" fmla="*/ 38 w 43"/>
                <a:gd name="T43" fmla="*/ 45 h 54"/>
                <a:gd name="T44" fmla="*/ 40 w 43"/>
                <a:gd name="T45" fmla="*/ 38 h 54"/>
                <a:gd name="T46" fmla="*/ 40 w 43"/>
                <a:gd name="T47" fmla="*/ 37 h 54"/>
                <a:gd name="T48" fmla="*/ 41 w 43"/>
                <a:gd name="T49" fmla="*/ 30 h 54"/>
                <a:gd name="T50" fmla="*/ 40 w 43"/>
                <a:gd name="T51" fmla="*/ 22 h 54"/>
                <a:gd name="T52" fmla="*/ 37 w 43"/>
                <a:gd name="T53" fmla="*/ 28 h 54"/>
                <a:gd name="T54" fmla="*/ 37 w 43"/>
                <a:gd name="T55" fmla="*/ 32 h 54"/>
                <a:gd name="T56" fmla="*/ 37 w 43"/>
                <a:gd name="T57" fmla="*/ 34 h 54"/>
                <a:gd name="T58" fmla="*/ 36 w 43"/>
                <a:gd name="T59" fmla="*/ 39 h 54"/>
                <a:gd name="T60" fmla="*/ 36 w 43"/>
                <a:gd name="T61" fmla="*/ 42 h 54"/>
                <a:gd name="T62" fmla="*/ 34 w 43"/>
                <a:gd name="T63" fmla="*/ 47 h 54"/>
                <a:gd name="T64" fmla="*/ 34 w 43"/>
                <a:gd name="T65" fmla="*/ 48 h 54"/>
                <a:gd name="T66" fmla="*/ 29 w 43"/>
                <a:gd name="T67" fmla="*/ 50 h 54"/>
                <a:gd name="T68" fmla="*/ 19 w 43"/>
                <a:gd name="T69" fmla="*/ 50 h 54"/>
                <a:gd name="T70" fmla="*/ 12 w 43"/>
                <a:gd name="T71" fmla="*/ 48 h 54"/>
                <a:gd name="T72" fmla="*/ 11 w 43"/>
                <a:gd name="T73" fmla="*/ 47 h 54"/>
                <a:gd name="T74" fmla="*/ 4 w 43"/>
                <a:gd name="T75" fmla="*/ 47 h 54"/>
                <a:gd name="T76" fmla="*/ 4 w 43"/>
                <a:gd name="T77" fmla="*/ 29 h 54"/>
                <a:gd name="T78" fmla="*/ 10 w 43"/>
                <a:gd name="T79" fmla="*/ 19 h 54"/>
                <a:gd name="T80" fmla="*/ 20 w 43"/>
                <a:gd name="T81" fmla="*/ 10 h 54"/>
                <a:gd name="T82" fmla="*/ 20 w 43"/>
                <a:gd name="T83" fmla="*/ 9 h 54"/>
                <a:gd name="T84" fmla="*/ 21 w 43"/>
                <a:gd name="T85" fmla="*/ 4 h 54"/>
                <a:gd name="T86" fmla="*/ 23 w 43"/>
                <a:gd name="T87" fmla="*/ 4 h 54"/>
                <a:gd name="T88" fmla="*/ 25 w 43"/>
                <a:gd name="T89" fmla="*/ 7 h 54"/>
                <a:gd name="T90" fmla="*/ 22 w 43"/>
                <a:gd name="T91" fmla="*/ 18 h 54"/>
                <a:gd name="T92" fmla="*/ 21 w 43"/>
                <a:gd name="T93" fmla="*/ 22 h 54"/>
                <a:gd name="T94" fmla="*/ 24 w 43"/>
                <a:gd name="T95" fmla="*/ 24 h 54"/>
                <a:gd name="T96" fmla="*/ 34 w 43"/>
                <a:gd name="T97" fmla="*/ 24 h 54"/>
                <a:gd name="T98" fmla="*/ 37 w 43"/>
                <a:gd name="T99" fmla="*/ 25 h 54"/>
                <a:gd name="T100" fmla="*/ 37 w 43"/>
                <a:gd name="T101"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 h="54">
                  <a:moveTo>
                    <a:pt x="40" y="22"/>
                  </a:moveTo>
                  <a:cubicBezTo>
                    <a:pt x="40" y="22"/>
                    <a:pt x="39" y="20"/>
                    <a:pt x="34" y="20"/>
                  </a:cubicBezTo>
                  <a:cubicBezTo>
                    <a:pt x="25" y="20"/>
                    <a:pt x="25" y="20"/>
                    <a:pt x="25" y="20"/>
                  </a:cubicBezTo>
                  <a:cubicBezTo>
                    <a:pt x="26" y="18"/>
                    <a:pt x="30" y="11"/>
                    <a:pt x="29" y="7"/>
                  </a:cubicBezTo>
                  <a:cubicBezTo>
                    <a:pt x="29" y="6"/>
                    <a:pt x="28" y="2"/>
                    <a:pt x="24" y="0"/>
                  </a:cubicBezTo>
                  <a:cubicBezTo>
                    <a:pt x="24" y="0"/>
                    <a:pt x="23" y="0"/>
                    <a:pt x="21" y="0"/>
                  </a:cubicBezTo>
                  <a:cubicBezTo>
                    <a:pt x="21" y="0"/>
                    <a:pt x="20" y="0"/>
                    <a:pt x="19" y="0"/>
                  </a:cubicBezTo>
                  <a:cubicBezTo>
                    <a:pt x="18" y="1"/>
                    <a:pt x="17" y="2"/>
                    <a:pt x="17" y="3"/>
                  </a:cubicBezTo>
                  <a:cubicBezTo>
                    <a:pt x="17" y="4"/>
                    <a:pt x="17" y="6"/>
                    <a:pt x="17" y="7"/>
                  </a:cubicBezTo>
                  <a:cubicBezTo>
                    <a:pt x="15" y="9"/>
                    <a:pt x="10" y="14"/>
                    <a:pt x="7" y="17"/>
                  </a:cubicBezTo>
                  <a:cubicBezTo>
                    <a:pt x="7" y="17"/>
                    <a:pt x="7" y="17"/>
                    <a:pt x="7" y="17"/>
                  </a:cubicBezTo>
                  <a:cubicBezTo>
                    <a:pt x="0" y="28"/>
                    <a:pt x="0" y="28"/>
                    <a:pt x="0" y="28"/>
                  </a:cubicBezTo>
                  <a:cubicBezTo>
                    <a:pt x="0" y="51"/>
                    <a:pt x="0" y="51"/>
                    <a:pt x="0" y="51"/>
                  </a:cubicBezTo>
                  <a:cubicBezTo>
                    <a:pt x="3" y="51"/>
                    <a:pt x="3" y="51"/>
                    <a:pt x="3" y="51"/>
                  </a:cubicBezTo>
                  <a:cubicBezTo>
                    <a:pt x="7" y="51"/>
                    <a:pt x="9" y="51"/>
                    <a:pt x="10" y="51"/>
                  </a:cubicBezTo>
                  <a:cubicBezTo>
                    <a:pt x="10" y="51"/>
                    <a:pt x="10" y="51"/>
                    <a:pt x="10" y="51"/>
                  </a:cubicBezTo>
                  <a:cubicBezTo>
                    <a:pt x="12" y="52"/>
                    <a:pt x="15" y="54"/>
                    <a:pt x="19" y="54"/>
                  </a:cubicBezTo>
                  <a:cubicBezTo>
                    <a:pt x="21" y="54"/>
                    <a:pt x="29" y="54"/>
                    <a:pt x="29" y="54"/>
                  </a:cubicBezTo>
                  <a:cubicBezTo>
                    <a:pt x="30" y="54"/>
                    <a:pt x="34" y="54"/>
                    <a:pt x="37" y="51"/>
                  </a:cubicBezTo>
                  <a:cubicBezTo>
                    <a:pt x="38" y="50"/>
                    <a:pt x="38" y="48"/>
                    <a:pt x="38" y="46"/>
                  </a:cubicBezTo>
                  <a:cubicBezTo>
                    <a:pt x="38" y="46"/>
                    <a:pt x="38" y="46"/>
                    <a:pt x="38" y="45"/>
                  </a:cubicBezTo>
                  <a:cubicBezTo>
                    <a:pt x="38" y="45"/>
                    <a:pt x="38" y="45"/>
                    <a:pt x="38" y="45"/>
                  </a:cubicBezTo>
                  <a:cubicBezTo>
                    <a:pt x="40" y="43"/>
                    <a:pt x="41" y="40"/>
                    <a:pt x="40" y="38"/>
                  </a:cubicBezTo>
                  <a:cubicBezTo>
                    <a:pt x="40" y="38"/>
                    <a:pt x="40" y="37"/>
                    <a:pt x="40" y="37"/>
                  </a:cubicBezTo>
                  <a:cubicBezTo>
                    <a:pt x="42" y="35"/>
                    <a:pt x="42" y="32"/>
                    <a:pt x="41" y="30"/>
                  </a:cubicBezTo>
                  <a:cubicBezTo>
                    <a:pt x="42" y="28"/>
                    <a:pt x="43" y="25"/>
                    <a:pt x="40" y="22"/>
                  </a:cubicBezTo>
                  <a:close/>
                  <a:moveTo>
                    <a:pt x="37" y="28"/>
                  </a:moveTo>
                  <a:cubicBezTo>
                    <a:pt x="36" y="30"/>
                    <a:pt x="37" y="32"/>
                    <a:pt x="37" y="32"/>
                  </a:cubicBezTo>
                  <a:cubicBezTo>
                    <a:pt x="38" y="33"/>
                    <a:pt x="38" y="34"/>
                    <a:pt x="37" y="34"/>
                  </a:cubicBezTo>
                  <a:cubicBezTo>
                    <a:pt x="36" y="36"/>
                    <a:pt x="36" y="37"/>
                    <a:pt x="36" y="39"/>
                  </a:cubicBezTo>
                  <a:cubicBezTo>
                    <a:pt x="37" y="40"/>
                    <a:pt x="36" y="41"/>
                    <a:pt x="36" y="42"/>
                  </a:cubicBezTo>
                  <a:cubicBezTo>
                    <a:pt x="34" y="44"/>
                    <a:pt x="34" y="45"/>
                    <a:pt x="34" y="47"/>
                  </a:cubicBezTo>
                  <a:cubicBezTo>
                    <a:pt x="34" y="48"/>
                    <a:pt x="34" y="48"/>
                    <a:pt x="34" y="48"/>
                  </a:cubicBezTo>
                  <a:cubicBezTo>
                    <a:pt x="33" y="49"/>
                    <a:pt x="30" y="50"/>
                    <a:pt x="29" y="50"/>
                  </a:cubicBezTo>
                  <a:cubicBezTo>
                    <a:pt x="29" y="50"/>
                    <a:pt x="21" y="50"/>
                    <a:pt x="19" y="50"/>
                  </a:cubicBezTo>
                  <a:cubicBezTo>
                    <a:pt x="16" y="50"/>
                    <a:pt x="13" y="48"/>
                    <a:pt x="12" y="48"/>
                  </a:cubicBezTo>
                  <a:cubicBezTo>
                    <a:pt x="11" y="47"/>
                    <a:pt x="11" y="47"/>
                    <a:pt x="11" y="47"/>
                  </a:cubicBezTo>
                  <a:cubicBezTo>
                    <a:pt x="10" y="47"/>
                    <a:pt x="10" y="47"/>
                    <a:pt x="4" y="47"/>
                  </a:cubicBezTo>
                  <a:cubicBezTo>
                    <a:pt x="4" y="29"/>
                    <a:pt x="4" y="29"/>
                    <a:pt x="4" y="29"/>
                  </a:cubicBezTo>
                  <a:cubicBezTo>
                    <a:pt x="10" y="19"/>
                    <a:pt x="10" y="19"/>
                    <a:pt x="10" y="19"/>
                  </a:cubicBezTo>
                  <a:cubicBezTo>
                    <a:pt x="14" y="16"/>
                    <a:pt x="19" y="10"/>
                    <a:pt x="20" y="10"/>
                  </a:cubicBezTo>
                  <a:cubicBezTo>
                    <a:pt x="20" y="9"/>
                    <a:pt x="20" y="9"/>
                    <a:pt x="20" y="9"/>
                  </a:cubicBezTo>
                  <a:cubicBezTo>
                    <a:pt x="21" y="8"/>
                    <a:pt x="21" y="5"/>
                    <a:pt x="21" y="4"/>
                  </a:cubicBezTo>
                  <a:cubicBezTo>
                    <a:pt x="22" y="4"/>
                    <a:pt x="22" y="4"/>
                    <a:pt x="23" y="4"/>
                  </a:cubicBezTo>
                  <a:cubicBezTo>
                    <a:pt x="24" y="4"/>
                    <a:pt x="25" y="7"/>
                    <a:pt x="25" y="7"/>
                  </a:cubicBezTo>
                  <a:cubicBezTo>
                    <a:pt x="25" y="10"/>
                    <a:pt x="23" y="16"/>
                    <a:pt x="22" y="18"/>
                  </a:cubicBezTo>
                  <a:cubicBezTo>
                    <a:pt x="21" y="19"/>
                    <a:pt x="20" y="20"/>
                    <a:pt x="21" y="22"/>
                  </a:cubicBezTo>
                  <a:cubicBezTo>
                    <a:pt x="22" y="23"/>
                    <a:pt x="23" y="24"/>
                    <a:pt x="24" y="24"/>
                  </a:cubicBezTo>
                  <a:cubicBezTo>
                    <a:pt x="34" y="24"/>
                    <a:pt x="34" y="24"/>
                    <a:pt x="34" y="24"/>
                  </a:cubicBezTo>
                  <a:cubicBezTo>
                    <a:pt x="37" y="24"/>
                    <a:pt x="37" y="25"/>
                    <a:pt x="37" y="25"/>
                  </a:cubicBezTo>
                  <a:cubicBezTo>
                    <a:pt x="38" y="26"/>
                    <a:pt x="37" y="28"/>
                    <a:pt x="3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grpSp>
      <p:sp>
        <p:nvSpPr>
          <p:cNvPr id="44" name="Freeform 1868">
            <a:extLst>
              <a:ext uri="{FF2B5EF4-FFF2-40B4-BE49-F238E27FC236}">
                <a16:creationId xmlns:a16="http://schemas.microsoft.com/office/drawing/2014/main" id="{19143345-8874-45FC-AD20-6F103064CF6C}"/>
              </a:ext>
            </a:extLst>
          </p:cNvPr>
          <p:cNvSpPr>
            <a:spLocks noEditPoints="1"/>
          </p:cNvSpPr>
          <p:nvPr/>
        </p:nvSpPr>
        <p:spPr bwMode="auto">
          <a:xfrm>
            <a:off x="3268134" y="1269611"/>
            <a:ext cx="226484" cy="300567"/>
          </a:xfrm>
          <a:custGeom>
            <a:avLst/>
            <a:gdLst>
              <a:gd name="T0" fmla="*/ 97 w 107"/>
              <a:gd name="T1" fmla="*/ 133 h 142"/>
              <a:gd name="T2" fmla="*/ 10 w 107"/>
              <a:gd name="T3" fmla="*/ 133 h 142"/>
              <a:gd name="T4" fmla="*/ 10 w 107"/>
              <a:gd name="T5" fmla="*/ 41 h 142"/>
              <a:gd name="T6" fmla="*/ 45 w 107"/>
              <a:gd name="T7" fmla="*/ 41 h 142"/>
              <a:gd name="T8" fmla="*/ 45 w 107"/>
              <a:gd name="T9" fmla="*/ 10 h 142"/>
              <a:gd name="T10" fmla="*/ 97 w 107"/>
              <a:gd name="T11" fmla="*/ 10 h 142"/>
              <a:gd name="T12" fmla="*/ 97 w 107"/>
              <a:gd name="T13" fmla="*/ 50 h 142"/>
              <a:gd name="T14" fmla="*/ 107 w 107"/>
              <a:gd name="T15" fmla="*/ 41 h 142"/>
              <a:gd name="T16" fmla="*/ 107 w 107"/>
              <a:gd name="T17" fmla="*/ 0 h 142"/>
              <a:gd name="T18" fmla="*/ 36 w 107"/>
              <a:gd name="T19" fmla="*/ 0 h 142"/>
              <a:gd name="T20" fmla="*/ 0 w 107"/>
              <a:gd name="T21" fmla="*/ 33 h 142"/>
              <a:gd name="T22" fmla="*/ 0 w 107"/>
              <a:gd name="T23" fmla="*/ 142 h 142"/>
              <a:gd name="T24" fmla="*/ 107 w 107"/>
              <a:gd name="T25" fmla="*/ 142 h 142"/>
              <a:gd name="T26" fmla="*/ 107 w 107"/>
              <a:gd name="T27" fmla="*/ 81 h 142"/>
              <a:gd name="T28" fmla="*/ 97 w 107"/>
              <a:gd name="T29" fmla="*/ 90 h 142"/>
              <a:gd name="T30" fmla="*/ 97 w 107"/>
              <a:gd name="T31" fmla="*/ 133 h 142"/>
              <a:gd name="T32" fmla="*/ 97 w 107"/>
              <a:gd name="T33" fmla="*/ 133 h 142"/>
              <a:gd name="T34" fmla="*/ 36 w 107"/>
              <a:gd name="T35" fmla="*/ 12 h 142"/>
              <a:gd name="T36" fmla="*/ 36 w 107"/>
              <a:gd name="T37" fmla="*/ 31 h 142"/>
              <a:gd name="T38" fmla="*/ 14 w 107"/>
              <a:gd name="T39" fmla="*/ 31 h 142"/>
              <a:gd name="T40" fmla="*/ 36 w 107"/>
              <a:gd name="T41" fmla="*/ 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42">
                <a:moveTo>
                  <a:pt x="97" y="133"/>
                </a:moveTo>
                <a:lnTo>
                  <a:pt x="10" y="133"/>
                </a:lnTo>
                <a:lnTo>
                  <a:pt x="10" y="41"/>
                </a:lnTo>
                <a:lnTo>
                  <a:pt x="45" y="41"/>
                </a:lnTo>
                <a:lnTo>
                  <a:pt x="45" y="10"/>
                </a:lnTo>
                <a:lnTo>
                  <a:pt x="97" y="10"/>
                </a:lnTo>
                <a:lnTo>
                  <a:pt x="97" y="50"/>
                </a:lnTo>
                <a:lnTo>
                  <a:pt x="107" y="41"/>
                </a:lnTo>
                <a:lnTo>
                  <a:pt x="107" y="0"/>
                </a:lnTo>
                <a:lnTo>
                  <a:pt x="36" y="0"/>
                </a:lnTo>
                <a:lnTo>
                  <a:pt x="0" y="33"/>
                </a:lnTo>
                <a:lnTo>
                  <a:pt x="0" y="142"/>
                </a:lnTo>
                <a:lnTo>
                  <a:pt x="107" y="142"/>
                </a:lnTo>
                <a:lnTo>
                  <a:pt x="107" y="81"/>
                </a:lnTo>
                <a:lnTo>
                  <a:pt x="97" y="90"/>
                </a:lnTo>
                <a:lnTo>
                  <a:pt x="97" y="133"/>
                </a:lnTo>
                <a:lnTo>
                  <a:pt x="97" y="133"/>
                </a:lnTo>
                <a:close/>
                <a:moveTo>
                  <a:pt x="36" y="12"/>
                </a:moveTo>
                <a:lnTo>
                  <a:pt x="36" y="31"/>
                </a:lnTo>
                <a:lnTo>
                  <a:pt x="14" y="31"/>
                </a:lnTo>
                <a:lnTo>
                  <a:pt x="36"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45" name="Freeform 1869">
            <a:extLst>
              <a:ext uri="{FF2B5EF4-FFF2-40B4-BE49-F238E27FC236}">
                <a16:creationId xmlns:a16="http://schemas.microsoft.com/office/drawing/2014/main" id="{6BD7F77F-884E-43CF-9169-53D2B63E0C44}"/>
              </a:ext>
            </a:extLst>
          </p:cNvPr>
          <p:cNvSpPr>
            <a:spLocks/>
          </p:cNvSpPr>
          <p:nvPr/>
        </p:nvSpPr>
        <p:spPr bwMode="auto">
          <a:xfrm>
            <a:off x="3333750" y="1356395"/>
            <a:ext cx="205317" cy="154517"/>
          </a:xfrm>
          <a:custGeom>
            <a:avLst/>
            <a:gdLst>
              <a:gd name="T0" fmla="*/ 90 w 97"/>
              <a:gd name="T1" fmla="*/ 0 h 73"/>
              <a:gd name="T2" fmla="*/ 76 w 97"/>
              <a:gd name="T3" fmla="*/ 11 h 73"/>
              <a:gd name="T4" fmla="*/ 66 w 97"/>
              <a:gd name="T5" fmla="*/ 21 h 73"/>
              <a:gd name="T6" fmla="*/ 28 w 97"/>
              <a:gd name="T7" fmla="*/ 59 h 73"/>
              <a:gd name="T8" fmla="*/ 5 w 97"/>
              <a:gd name="T9" fmla="*/ 37 h 73"/>
              <a:gd name="T10" fmla="*/ 0 w 97"/>
              <a:gd name="T11" fmla="*/ 44 h 73"/>
              <a:gd name="T12" fmla="*/ 28 w 97"/>
              <a:gd name="T13" fmla="*/ 73 h 73"/>
              <a:gd name="T14" fmla="*/ 66 w 97"/>
              <a:gd name="T15" fmla="*/ 35 h 73"/>
              <a:gd name="T16" fmla="*/ 76 w 97"/>
              <a:gd name="T17" fmla="*/ 26 h 73"/>
              <a:gd name="T18" fmla="*/ 97 w 97"/>
              <a:gd name="T19" fmla="*/ 4 h 73"/>
              <a:gd name="T20" fmla="*/ 90 w 97"/>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73">
                <a:moveTo>
                  <a:pt x="90" y="0"/>
                </a:moveTo>
                <a:lnTo>
                  <a:pt x="76" y="11"/>
                </a:lnTo>
                <a:lnTo>
                  <a:pt x="66" y="21"/>
                </a:lnTo>
                <a:lnTo>
                  <a:pt x="28" y="59"/>
                </a:lnTo>
                <a:lnTo>
                  <a:pt x="5" y="37"/>
                </a:lnTo>
                <a:lnTo>
                  <a:pt x="0" y="44"/>
                </a:lnTo>
                <a:lnTo>
                  <a:pt x="28" y="73"/>
                </a:lnTo>
                <a:lnTo>
                  <a:pt x="66" y="35"/>
                </a:lnTo>
                <a:lnTo>
                  <a:pt x="76" y="26"/>
                </a:lnTo>
                <a:lnTo>
                  <a:pt x="97" y="4"/>
                </a:lnTo>
                <a:lnTo>
                  <a:pt x="9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sp>
        <p:nvSpPr>
          <p:cNvPr id="46" name="Freeform 2201">
            <a:extLst>
              <a:ext uri="{FF2B5EF4-FFF2-40B4-BE49-F238E27FC236}">
                <a16:creationId xmlns:a16="http://schemas.microsoft.com/office/drawing/2014/main" id="{91EC2B70-D871-49C2-ABF8-E65BDF0433CF}"/>
              </a:ext>
            </a:extLst>
          </p:cNvPr>
          <p:cNvSpPr>
            <a:spLocks noChangeAspect="1" noEditPoints="1"/>
          </p:cNvSpPr>
          <p:nvPr/>
        </p:nvSpPr>
        <p:spPr bwMode="auto">
          <a:xfrm>
            <a:off x="2179298" y="5037337"/>
            <a:ext cx="624841" cy="609600"/>
          </a:xfrm>
          <a:custGeom>
            <a:avLst/>
            <a:gdLst>
              <a:gd name="T0" fmla="*/ 104 w 123"/>
              <a:gd name="T1" fmla="*/ 78 h 120"/>
              <a:gd name="T2" fmla="*/ 104 w 123"/>
              <a:gd name="T3" fmla="*/ 56 h 120"/>
              <a:gd name="T4" fmla="*/ 67 w 123"/>
              <a:gd name="T5" fmla="*/ 56 h 120"/>
              <a:gd name="T6" fmla="*/ 67 w 123"/>
              <a:gd name="T7" fmla="*/ 42 h 120"/>
              <a:gd name="T8" fmla="*/ 86 w 123"/>
              <a:gd name="T9" fmla="*/ 42 h 120"/>
              <a:gd name="T10" fmla="*/ 86 w 123"/>
              <a:gd name="T11" fmla="*/ 0 h 120"/>
              <a:gd name="T12" fmla="*/ 38 w 123"/>
              <a:gd name="T13" fmla="*/ 0 h 120"/>
              <a:gd name="T14" fmla="*/ 38 w 123"/>
              <a:gd name="T15" fmla="*/ 42 h 120"/>
              <a:gd name="T16" fmla="*/ 57 w 123"/>
              <a:gd name="T17" fmla="*/ 42 h 120"/>
              <a:gd name="T18" fmla="*/ 57 w 123"/>
              <a:gd name="T19" fmla="*/ 56 h 120"/>
              <a:gd name="T20" fmla="*/ 19 w 123"/>
              <a:gd name="T21" fmla="*/ 56 h 120"/>
              <a:gd name="T22" fmla="*/ 19 w 123"/>
              <a:gd name="T23" fmla="*/ 78 h 120"/>
              <a:gd name="T24" fmla="*/ 0 w 123"/>
              <a:gd name="T25" fmla="*/ 78 h 120"/>
              <a:gd name="T26" fmla="*/ 0 w 123"/>
              <a:gd name="T27" fmla="*/ 120 h 120"/>
              <a:gd name="T28" fmla="*/ 48 w 123"/>
              <a:gd name="T29" fmla="*/ 120 h 120"/>
              <a:gd name="T30" fmla="*/ 48 w 123"/>
              <a:gd name="T31" fmla="*/ 78 h 120"/>
              <a:gd name="T32" fmla="*/ 29 w 123"/>
              <a:gd name="T33" fmla="*/ 78 h 120"/>
              <a:gd name="T34" fmla="*/ 29 w 123"/>
              <a:gd name="T35" fmla="*/ 66 h 120"/>
              <a:gd name="T36" fmla="*/ 95 w 123"/>
              <a:gd name="T37" fmla="*/ 66 h 120"/>
              <a:gd name="T38" fmla="*/ 95 w 123"/>
              <a:gd name="T39" fmla="*/ 78 h 120"/>
              <a:gd name="T40" fmla="*/ 74 w 123"/>
              <a:gd name="T41" fmla="*/ 78 h 120"/>
              <a:gd name="T42" fmla="*/ 74 w 123"/>
              <a:gd name="T43" fmla="*/ 120 h 120"/>
              <a:gd name="T44" fmla="*/ 123 w 123"/>
              <a:gd name="T45" fmla="*/ 120 h 120"/>
              <a:gd name="T46" fmla="*/ 123 w 123"/>
              <a:gd name="T47" fmla="*/ 78 h 120"/>
              <a:gd name="T48" fmla="*/ 104 w 123"/>
              <a:gd name="T49" fmla="*/ 78 h 120"/>
              <a:gd name="T50" fmla="*/ 38 w 123"/>
              <a:gd name="T51" fmla="*/ 87 h 120"/>
              <a:gd name="T52" fmla="*/ 38 w 123"/>
              <a:gd name="T53" fmla="*/ 111 h 120"/>
              <a:gd name="T54" fmla="*/ 10 w 123"/>
              <a:gd name="T55" fmla="*/ 111 h 120"/>
              <a:gd name="T56" fmla="*/ 10 w 123"/>
              <a:gd name="T57" fmla="*/ 87 h 120"/>
              <a:gd name="T58" fmla="*/ 38 w 123"/>
              <a:gd name="T59" fmla="*/ 87 h 120"/>
              <a:gd name="T60" fmla="*/ 48 w 123"/>
              <a:gd name="T61" fmla="*/ 33 h 120"/>
              <a:gd name="T62" fmla="*/ 48 w 123"/>
              <a:gd name="T63" fmla="*/ 9 h 120"/>
              <a:gd name="T64" fmla="*/ 76 w 123"/>
              <a:gd name="T65" fmla="*/ 9 h 120"/>
              <a:gd name="T66" fmla="*/ 76 w 123"/>
              <a:gd name="T67" fmla="*/ 33 h 120"/>
              <a:gd name="T68" fmla="*/ 48 w 123"/>
              <a:gd name="T69" fmla="*/ 33 h 120"/>
              <a:gd name="T70" fmla="*/ 114 w 123"/>
              <a:gd name="T71" fmla="*/ 111 h 120"/>
              <a:gd name="T72" fmla="*/ 83 w 123"/>
              <a:gd name="T73" fmla="*/ 111 h 120"/>
              <a:gd name="T74" fmla="*/ 83 w 123"/>
              <a:gd name="T75" fmla="*/ 87 h 120"/>
              <a:gd name="T76" fmla="*/ 114 w 123"/>
              <a:gd name="T77" fmla="*/ 87 h 120"/>
              <a:gd name="T78" fmla="*/ 114 w 123"/>
              <a:gd name="T79" fmla="*/ 1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20">
                <a:moveTo>
                  <a:pt x="104" y="78"/>
                </a:moveTo>
                <a:lnTo>
                  <a:pt x="104" y="56"/>
                </a:lnTo>
                <a:lnTo>
                  <a:pt x="67" y="56"/>
                </a:lnTo>
                <a:lnTo>
                  <a:pt x="67" y="42"/>
                </a:lnTo>
                <a:lnTo>
                  <a:pt x="86" y="42"/>
                </a:lnTo>
                <a:lnTo>
                  <a:pt x="86" y="0"/>
                </a:lnTo>
                <a:lnTo>
                  <a:pt x="38" y="0"/>
                </a:lnTo>
                <a:lnTo>
                  <a:pt x="38" y="42"/>
                </a:lnTo>
                <a:lnTo>
                  <a:pt x="57" y="42"/>
                </a:lnTo>
                <a:lnTo>
                  <a:pt x="57" y="56"/>
                </a:lnTo>
                <a:lnTo>
                  <a:pt x="19" y="56"/>
                </a:lnTo>
                <a:lnTo>
                  <a:pt x="19" y="78"/>
                </a:lnTo>
                <a:lnTo>
                  <a:pt x="0" y="78"/>
                </a:lnTo>
                <a:lnTo>
                  <a:pt x="0" y="120"/>
                </a:lnTo>
                <a:lnTo>
                  <a:pt x="48" y="120"/>
                </a:lnTo>
                <a:lnTo>
                  <a:pt x="48" y="78"/>
                </a:lnTo>
                <a:lnTo>
                  <a:pt x="29" y="78"/>
                </a:lnTo>
                <a:lnTo>
                  <a:pt x="29" y="66"/>
                </a:lnTo>
                <a:lnTo>
                  <a:pt x="95" y="66"/>
                </a:lnTo>
                <a:lnTo>
                  <a:pt x="95" y="78"/>
                </a:lnTo>
                <a:lnTo>
                  <a:pt x="74" y="78"/>
                </a:lnTo>
                <a:lnTo>
                  <a:pt x="74" y="120"/>
                </a:lnTo>
                <a:lnTo>
                  <a:pt x="123" y="120"/>
                </a:lnTo>
                <a:lnTo>
                  <a:pt x="123" y="78"/>
                </a:lnTo>
                <a:lnTo>
                  <a:pt x="104" y="78"/>
                </a:lnTo>
                <a:close/>
                <a:moveTo>
                  <a:pt x="38" y="87"/>
                </a:moveTo>
                <a:lnTo>
                  <a:pt x="38" y="111"/>
                </a:lnTo>
                <a:lnTo>
                  <a:pt x="10" y="111"/>
                </a:lnTo>
                <a:lnTo>
                  <a:pt x="10" y="87"/>
                </a:lnTo>
                <a:lnTo>
                  <a:pt x="38" y="87"/>
                </a:lnTo>
                <a:close/>
                <a:moveTo>
                  <a:pt x="48" y="33"/>
                </a:moveTo>
                <a:lnTo>
                  <a:pt x="48" y="9"/>
                </a:lnTo>
                <a:lnTo>
                  <a:pt x="76" y="9"/>
                </a:lnTo>
                <a:lnTo>
                  <a:pt x="76" y="33"/>
                </a:lnTo>
                <a:lnTo>
                  <a:pt x="48" y="33"/>
                </a:lnTo>
                <a:close/>
                <a:moveTo>
                  <a:pt x="114" y="111"/>
                </a:moveTo>
                <a:lnTo>
                  <a:pt x="83" y="111"/>
                </a:lnTo>
                <a:lnTo>
                  <a:pt x="83" y="87"/>
                </a:lnTo>
                <a:lnTo>
                  <a:pt x="114" y="87"/>
                </a:lnTo>
                <a:lnTo>
                  <a:pt x="114" y="111"/>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Arial"/>
              <a:ea typeface="+mn-ea"/>
              <a:cs typeface="+mn-cs"/>
            </a:endParaRPr>
          </a:p>
        </p:txBody>
      </p:sp>
      <p:pic>
        <p:nvPicPr>
          <p:cNvPr id="3" name="Picture 2">
            <a:extLst>
              <a:ext uri="{FF2B5EF4-FFF2-40B4-BE49-F238E27FC236}">
                <a16:creationId xmlns:a16="http://schemas.microsoft.com/office/drawing/2014/main" id="{B087DFE7-B579-46AB-9421-542D54CED067}"/>
              </a:ext>
            </a:extLst>
          </p:cNvPr>
          <p:cNvPicPr>
            <a:picLocks noChangeAspect="1"/>
          </p:cNvPicPr>
          <p:nvPr/>
        </p:nvPicPr>
        <p:blipFill>
          <a:blip r:embed="rId4"/>
          <a:stretch>
            <a:fillRect/>
          </a:stretch>
        </p:blipFill>
        <p:spPr>
          <a:xfrm>
            <a:off x="10180490" y="6294103"/>
            <a:ext cx="1828800" cy="409575"/>
          </a:xfrm>
          <a:prstGeom prst="rect">
            <a:avLst/>
          </a:prstGeom>
        </p:spPr>
      </p:pic>
      <p:pic>
        <p:nvPicPr>
          <p:cNvPr id="36" name="Picture 35">
            <a:extLst>
              <a:ext uri="{FF2B5EF4-FFF2-40B4-BE49-F238E27FC236}">
                <a16:creationId xmlns:a16="http://schemas.microsoft.com/office/drawing/2014/main" id="{54689AF8-8B44-4C48-AC70-ED9DB520B99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pic>
        <p:nvPicPr>
          <p:cNvPr id="8" name="Picture 7">
            <a:extLst>
              <a:ext uri="{FF2B5EF4-FFF2-40B4-BE49-F238E27FC236}">
                <a16:creationId xmlns:a16="http://schemas.microsoft.com/office/drawing/2014/main" id="{66748FA5-9784-4474-9293-0DD743E09049}"/>
              </a:ext>
            </a:extLst>
          </p:cNvPr>
          <p:cNvPicPr>
            <a:picLocks noChangeAspect="1"/>
          </p:cNvPicPr>
          <p:nvPr/>
        </p:nvPicPr>
        <p:blipFill>
          <a:blip r:embed="rId6"/>
          <a:stretch>
            <a:fillRect/>
          </a:stretch>
        </p:blipFill>
        <p:spPr>
          <a:xfrm>
            <a:off x="4743450" y="6427185"/>
            <a:ext cx="2705100" cy="323850"/>
          </a:xfrm>
          <a:prstGeom prst="rect">
            <a:avLst/>
          </a:prstGeom>
        </p:spPr>
      </p:pic>
      <p:sp>
        <p:nvSpPr>
          <p:cNvPr id="48" name="fl" descr="                              Dell - Internal Use - Confidential&#10;">
            <a:extLst>
              <a:ext uri="{FF2B5EF4-FFF2-40B4-BE49-F238E27FC236}">
                <a16:creationId xmlns:a16="http://schemas.microsoft.com/office/drawing/2014/main" id="{BDE1C293-5E48-4D9E-BF3B-1DBD50FCC53D}"/>
              </a:ext>
            </a:extLst>
          </p:cNvPr>
          <p:cNvSpPr txBox="1"/>
          <p:nvPr/>
        </p:nvSpPr>
        <p:spPr>
          <a:xfrm>
            <a:off x="5092213" y="6556026"/>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21639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0"/>
                            </p:stCondLst>
                            <p:childTnLst>
                              <p:par>
                                <p:cTn id="24" presetID="10" presetClass="entr" presetSubtype="0" fill="hold" nodeType="after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6500"/>
                            </p:stCondLst>
                            <p:childTnLst>
                              <p:par>
                                <p:cTn id="31" presetID="10" presetClass="entr" presetSubtype="0" fill="hold" nodeType="after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8000"/>
                            </p:stCondLst>
                            <p:childTnLst>
                              <p:par>
                                <p:cTn id="41" presetID="10" presetClass="entr" presetSubtype="0" fill="hold" nodeType="afterEffect">
                                  <p:stCondLst>
                                    <p:cond delay="100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9500"/>
                            </p:stCondLst>
                            <p:childTnLst>
                              <p:par>
                                <p:cTn id="48" presetID="10" presetClass="entr" presetSubtype="0" fill="hold" nodeType="afterEffect">
                                  <p:stCondLst>
                                    <p:cond delay="10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1" grpId="0"/>
      <p:bldP spid="22" grpId="0"/>
      <p:bldP spid="31" grpId="0"/>
      <p:bldP spid="34"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42E0-9D08-4BBD-9346-9FA782101250}"/>
              </a:ext>
            </a:extLst>
          </p:cNvPr>
          <p:cNvSpPr>
            <a:spLocks noGrp="1"/>
          </p:cNvSpPr>
          <p:nvPr>
            <p:ph type="title"/>
          </p:nvPr>
        </p:nvSpPr>
        <p:spPr/>
        <p:txBody>
          <a:bodyPr/>
          <a:lstStyle/>
          <a:p>
            <a:r>
              <a:rPr lang="en-US" dirty="0"/>
              <a:t>Partner rebate reimbursement process</a:t>
            </a:r>
          </a:p>
        </p:txBody>
      </p:sp>
      <p:sp>
        <p:nvSpPr>
          <p:cNvPr id="3" name="Subtitle 2">
            <a:extLst>
              <a:ext uri="{FF2B5EF4-FFF2-40B4-BE49-F238E27FC236}">
                <a16:creationId xmlns:a16="http://schemas.microsoft.com/office/drawing/2014/main" id="{9B6FC2CD-6717-4522-8199-3076296AF5CF}"/>
              </a:ext>
            </a:extLst>
          </p:cNvPr>
          <p:cNvSpPr>
            <a:spLocks noGrp="1"/>
          </p:cNvSpPr>
          <p:nvPr>
            <p:ph type="subTitle" idx="1"/>
          </p:nvPr>
        </p:nvSpPr>
        <p:spPr/>
        <p:txBody>
          <a:bodyPr/>
          <a:lstStyle/>
          <a:p>
            <a:r>
              <a:rPr lang="en-US" dirty="0"/>
              <a:t>The rebate process remains the same regardless of the purchase path you choose for your customer</a:t>
            </a:r>
          </a:p>
        </p:txBody>
      </p:sp>
      <p:sp>
        <p:nvSpPr>
          <p:cNvPr id="4" name="Rectangle 3">
            <a:extLst>
              <a:ext uri="{FF2B5EF4-FFF2-40B4-BE49-F238E27FC236}">
                <a16:creationId xmlns:a16="http://schemas.microsoft.com/office/drawing/2014/main" id="{D3810C04-829A-4C99-AFDA-CE691FC88ABC}"/>
              </a:ext>
            </a:extLst>
          </p:cNvPr>
          <p:cNvSpPr/>
          <p:nvPr/>
        </p:nvSpPr>
        <p:spPr>
          <a:xfrm>
            <a:off x="3063385" y="1501385"/>
            <a:ext cx="5267092" cy="151656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Resell the Dell Technologies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Managed Detection and Response  (MDR)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offer to your customers </a:t>
            </a:r>
          </a:p>
        </p:txBody>
      </p:sp>
      <p:sp>
        <p:nvSpPr>
          <p:cNvPr id="5" name="TextBox 4">
            <a:extLst>
              <a:ext uri="{FF2B5EF4-FFF2-40B4-BE49-F238E27FC236}">
                <a16:creationId xmlns:a16="http://schemas.microsoft.com/office/drawing/2014/main" id="{6D594C16-6A64-44DD-BB2C-89C399C0B403}"/>
              </a:ext>
            </a:extLst>
          </p:cNvPr>
          <p:cNvSpPr txBox="1"/>
          <p:nvPr/>
        </p:nvSpPr>
        <p:spPr>
          <a:xfrm>
            <a:off x="381001" y="1991742"/>
            <a:ext cx="1813761"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7C"/>
                </a:solidFill>
                <a:effectLst/>
                <a:uLnTx/>
                <a:uFillTx/>
                <a:latin typeface="Arial"/>
                <a:ea typeface="+mn-ea"/>
                <a:cs typeface="+mn-cs"/>
              </a:rPr>
              <a:t>Fixed Term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7C"/>
                </a:solidFill>
                <a:effectLst/>
                <a:uLnTx/>
                <a:uFillTx/>
                <a:latin typeface="Arial"/>
                <a:ea typeface="+mn-ea"/>
                <a:cs typeface="+mn-cs"/>
              </a:rPr>
              <a:t>Resell Path:</a:t>
            </a:r>
          </a:p>
        </p:txBody>
      </p:sp>
      <p:sp>
        <p:nvSpPr>
          <p:cNvPr id="7" name="Rectangle 6">
            <a:extLst>
              <a:ext uri="{FF2B5EF4-FFF2-40B4-BE49-F238E27FC236}">
                <a16:creationId xmlns:a16="http://schemas.microsoft.com/office/drawing/2014/main" id="{5D329C79-2170-48B2-8A7B-99D7EFBB8C9E}"/>
              </a:ext>
            </a:extLst>
          </p:cNvPr>
          <p:cNvSpPr/>
          <p:nvPr/>
        </p:nvSpPr>
        <p:spPr>
          <a:xfrm>
            <a:off x="9259227" y="1510458"/>
            <a:ext cx="1914293" cy="151656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Partner receives a Dell Technologies Services rebate at the end of each quarter</a:t>
            </a:r>
          </a:p>
        </p:txBody>
      </p:sp>
      <p:sp>
        <p:nvSpPr>
          <p:cNvPr id="8" name="TextBox 7">
            <a:extLst>
              <a:ext uri="{FF2B5EF4-FFF2-40B4-BE49-F238E27FC236}">
                <a16:creationId xmlns:a16="http://schemas.microsoft.com/office/drawing/2014/main" id="{E62F7715-E01A-4013-BB4D-5ACEDF841ADC}"/>
              </a:ext>
            </a:extLst>
          </p:cNvPr>
          <p:cNvSpPr txBox="1"/>
          <p:nvPr/>
        </p:nvSpPr>
        <p:spPr>
          <a:xfrm>
            <a:off x="509183" y="4829994"/>
            <a:ext cx="1636925"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7C"/>
                </a:solidFill>
                <a:effectLst/>
                <a:uLnTx/>
                <a:uFillTx/>
                <a:latin typeface="Arial"/>
                <a:ea typeface="+mn-ea"/>
                <a:cs typeface="+mn-cs"/>
              </a:rPr>
              <a:t>Subscription*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47C"/>
                </a:solidFill>
                <a:effectLst/>
                <a:uLnTx/>
                <a:uFillTx/>
                <a:latin typeface="Arial"/>
                <a:ea typeface="+mn-ea"/>
                <a:cs typeface="+mn-cs"/>
              </a:rPr>
              <a:t> Resell Path: </a:t>
            </a:r>
          </a:p>
        </p:txBody>
      </p:sp>
      <p:sp>
        <p:nvSpPr>
          <p:cNvPr id="9" name="Rectangle 8">
            <a:extLst>
              <a:ext uri="{FF2B5EF4-FFF2-40B4-BE49-F238E27FC236}">
                <a16:creationId xmlns:a16="http://schemas.microsoft.com/office/drawing/2014/main" id="{57022E01-3CAF-49E1-96D3-61EB527A7486}"/>
              </a:ext>
            </a:extLst>
          </p:cNvPr>
          <p:cNvSpPr/>
          <p:nvPr/>
        </p:nvSpPr>
        <p:spPr>
          <a:xfrm>
            <a:off x="6791607" y="4549013"/>
            <a:ext cx="1538870" cy="1043328"/>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The customer is billed for MDR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onth</a:t>
            </a:r>
            <a:r>
              <a:rPr kumimoji="0" lang="en-US" sz="1400" b="0" i="0" u="none" strike="noStrike" kern="1200" cap="none" spc="0" normalizeH="0" baseline="0" noProof="0" dirty="0">
                <a:ln>
                  <a:noFill/>
                </a:ln>
                <a:solidFill>
                  <a:srgbClr val="FFFFFF"/>
                </a:solidFill>
                <a:effectLst/>
                <a:uLnTx/>
                <a:uFillTx/>
                <a:latin typeface="Arial"/>
                <a:ea typeface="+mn-ea"/>
                <a:cs typeface="+mn-cs"/>
              </a:rPr>
              <a:t> 3</a:t>
            </a:r>
          </a:p>
        </p:txBody>
      </p:sp>
      <p:sp>
        <p:nvSpPr>
          <p:cNvPr id="10" name="Rectangle 9">
            <a:extLst>
              <a:ext uri="{FF2B5EF4-FFF2-40B4-BE49-F238E27FC236}">
                <a16:creationId xmlns:a16="http://schemas.microsoft.com/office/drawing/2014/main" id="{E56AB552-0A81-4136-8583-DC2DC60292CE}"/>
              </a:ext>
            </a:extLst>
          </p:cNvPr>
          <p:cNvSpPr/>
          <p:nvPr/>
        </p:nvSpPr>
        <p:spPr>
          <a:xfrm>
            <a:off x="3074857" y="4542689"/>
            <a:ext cx="1538869" cy="1062591"/>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The customer is billed for MDR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onth</a:t>
            </a:r>
            <a:r>
              <a:rPr kumimoji="0" lang="en-US" sz="1400" b="0" i="0" u="none" strike="noStrike" kern="1200" cap="none" spc="0" normalizeH="0" baseline="0" noProof="0" dirty="0">
                <a:ln>
                  <a:noFill/>
                </a:ln>
                <a:solidFill>
                  <a:srgbClr val="FFFFFF"/>
                </a:solidFill>
                <a:effectLst/>
                <a:uLnTx/>
                <a:uFillTx/>
                <a:latin typeface="Arial"/>
                <a:ea typeface="+mn-ea"/>
                <a:cs typeface="+mn-cs"/>
              </a:rPr>
              <a:t> 1</a:t>
            </a:r>
          </a:p>
        </p:txBody>
      </p:sp>
      <p:sp>
        <p:nvSpPr>
          <p:cNvPr id="11" name="Rectangle 10">
            <a:extLst>
              <a:ext uri="{FF2B5EF4-FFF2-40B4-BE49-F238E27FC236}">
                <a16:creationId xmlns:a16="http://schemas.microsoft.com/office/drawing/2014/main" id="{A0ACB9A7-80AD-473A-A87C-585AB9027F5D}"/>
              </a:ext>
            </a:extLst>
          </p:cNvPr>
          <p:cNvSpPr/>
          <p:nvPr/>
        </p:nvSpPr>
        <p:spPr>
          <a:xfrm>
            <a:off x="4945546" y="4567988"/>
            <a:ext cx="1514241" cy="1024353"/>
          </a:xfrm>
          <a:prstGeom prst="rect">
            <a:avLst/>
          </a:prstGeom>
          <a:solidFill>
            <a:schemeClr val="accent6"/>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The customer is billed for MDR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M</a:t>
            </a:r>
            <a:r>
              <a:rPr kumimoji="0" lang="en-US" sz="1400" b="0" i="0" u="none" strike="noStrike" kern="1200" cap="none" spc="0" normalizeH="0" baseline="0" noProof="0" dirty="0" err="1">
                <a:ln>
                  <a:noFill/>
                </a:ln>
                <a:solidFill>
                  <a:srgbClr val="FFFFFF"/>
                </a:solidFill>
                <a:effectLst/>
                <a:uLnTx/>
                <a:uFillTx/>
                <a:latin typeface="Arial"/>
                <a:ea typeface="+mn-ea"/>
                <a:cs typeface="+mn-cs"/>
              </a:rPr>
              <a:t>onth</a:t>
            </a:r>
            <a:r>
              <a:rPr kumimoji="0" lang="en-US" sz="1400" b="0" i="0" u="none" strike="noStrike" kern="1200" cap="none" spc="0" normalizeH="0" baseline="0" noProof="0" dirty="0">
                <a:ln>
                  <a:noFill/>
                </a:ln>
                <a:solidFill>
                  <a:srgbClr val="FFFFFF"/>
                </a:solidFill>
                <a:effectLst/>
                <a:uLnTx/>
                <a:uFillTx/>
                <a:latin typeface="Arial"/>
                <a:ea typeface="+mn-ea"/>
                <a:cs typeface="+mn-cs"/>
              </a:rPr>
              <a:t> 2</a:t>
            </a:r>
          </a:p>
        </p:txBody>
      </p:sp>
      <p:sp>
        <p:nvSpPr>
          <p:cNvPr id="13" name="Rectangle 12">
            <a:extLst>
              <a:ext uri="{FF2B5EF4-FFF2-40B4-BE49-F238E27FC236}">
                <a16:creationId xmlns:a16="http://schemas.microsoft.com/office/drawing/2014/main" id="{91FB3679-C9BF-4019-A1B9-4379AF2470D6}"/>
              </a:ext>
            </a:extLst>
          </p:cNvPr>
          <p:cNvSpPr/>
          <p:nvPr/>
        </p:nvSpPr>
        <p:spPr>
          <a:xfrm>
            <a:off x="9259226" y="3784406"/>
            <a:ext cx="1914293" cy="1516566"/>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Partner receives a Dell Technologies Services rebate at the end of each quarter</a:t>
            </a:r>
          </a:p>
        </p:txBody>
      </p:sp>
      <p:sp>
        <p:nvSpPr>
          <p:cNvPr id="14" name="TextBox 13">
            <a:extLst>
              <a:ext uri="{FF2B5EF4-FFF2-40B4-BE49-F238E27FC236}">
                <a16:creationId xmlns:a16="http://schemas.microsoft.com/office/drawing/2014/main" id="{6FD90BBB-5A76-4F79-8A2B-BDF33A2796FD}"/>
              </a:ext>
            </a:extLst>
          </p:cNvPr>
          <p:cNvSpPr txBox="1"/>
          <p:nvPr/>
        </p:nvSpPr>
        <p:spPr>
          <a:xfrm>
            <a:off x="2057687" y="5892280"/>
            <a:ext cx="765794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444"/>
                </a:solidFill>
                <a:effectLst/>
                <a:uLnTx/>
                <a:uFillTx/>
                <a:latin typeface="Arial"/>
                <a:ea typeface="+mn-ea"/>
                <a:cs typeface="+mn-cs"/>
              </a:rPr>
              <a:t>The rebates are tracked </a:t>
            </a:r>
            <a:r>
              <a:rPr kumimoji="0" lang="en-US" sz="1400" b="1" i="0" u="none" strike="noStrike" kern="1200" cap="none" spc="0" normalizeH="0" baseline="0" noProof="0" dirty="0">
                <a:ln>
                  <a:noFill/>
                </a:ln>
                <a:solidFill>
                  <a:srgbClr val="444444"/>
                </a:solidFill>
                <a:effectLst/>
                <a:uLnTx/>
                <a:uFillTx/>
                <a:latin typeface="Arial"/>
                <a:ea typeface="+mn-ea"/>
                <a:cs typeface="+mn-cs"/>
              </a:rPr>
              <a:t>each month </a:t>
            </a:r>
            <a:r>
              <a:rPr kumimoji="0" lang="en-US" sz="1400" b="0" i="0" u="none" strike="noStrike" kern="1200" cap="none" spc="0" normalizeH="0" baseline="0" noProof="0" dirty="0">
                <a:ln>
                  <a:noFill/>
                </a:ln>
                <a:solidFill>
                  <a:srgbClr val="444444"/>
                </a:solidFill>
                <a:effectLst/>
                <a:uLnTx/>
                <a:uFillTx/>
                <a:latin typeface="Arial"/>
                <a:ea typeface="+mn-ea"/>
                <a:cs typeface="+mn-cs"/>
              </a:rPr>
              <a:t>in a quarterly cycle for a payout at the end of each quarter.</a:t>
            </a:r>
          </a:p>
        </p:txBody>
      </p:sp>
      <p:sp>
        <p:nvSpPr>
          <p:cNvPr id="16" name="Oval 15">
            <a:extLst>
              <a:ext uri="{FF2B5EF4-FFF2-40B4-BE49-F238E27FC236}">
                <a16:creationId xmlns:a16="http://schemas.microsoft.com/office/drawing/2014/main" id="{CDC13398-DC96-489C-89FF-96A5CB1350F6}"/>
              </a:ext>
            </a:extLst>
          </p:cNvPr>
          <p:cNvSpPr/>
          <p:nvPr/>
        </p:nvSpPr>
        <p:spPr>
          <a:xfrm>
            <a:off x="3660296" y="5494160"/>
            <a:ext cx="367990" cy="379142"/>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a:t>
            </a:r>
          </a:p>
        </p:txBody>
      </p:sp>
      <p:sp>
        <p:nvSpPr>
          <p:cNvPr id="17" name="Oval 16">
            <a:extLst>
              <a:ext uri="{FF2B5EF4-FFF2-40B4-BE49-F238E27FC236}">
                <a16:creationId xmlns:a16="http://schemas.microsoft.com/office/drawing/2014/main" id="{E5648635-B6ED-404B-AFD9-57FDDA318DA2}"/>
              </a:ext>
            </a:extLst>
          </p:cNvPr>
          <p:cNvSpPr/>
          <p:nvPr/>
        </p:nvSpPr>
        <p:spPr>
          <a:xfrm>
            <a:off x="5518671" y="5490571"/>
            <a:ext cx="367990" cy="379142"/>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a:t>
            </a:r>
          </a:p>
        </p:txBody>
      </p:sp>
      <p:sp>
        <p:nvSpPr>
          <p:cNvPr id="18" name="Oval 17">
            <a:extLst>
              <a:ext uri="{FF2B5EF4-FFF2-40B4-BE49-F238E27FC236}">
                <a16:creationId xmlns:a16="http://schemas.microsoft.com/office/drawing/2014/main" id="{38C0B067-295E-4E62-8270-496852D1CC65}"/>
              </a:ext>
            </a:extLst>
          </p:cNvPr>
          <p:cNvSpPr/>
          <p:nvPr/>
        </p:nvSpPr>
        <p:spPr>
          <a:xfrm>
            <a:off x="7377046" y="5475694"/>
            <a:ext cx="367990" cy="379142"/>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a:t>
            </a:r>
          </a:p>
        </p:txBody>
      </p:sp>
      <p:sp>
        <p:nvSpPr>
          <p:cNvPr id="19" name="Oval 18">
            <a:extLst>
              <a:ext uri="{FF2B5EF4-FFF2-40B4-BE49-F238E27FC236}">
                <a16:creationId xmlns:a16="http://schemas.microsoft.com/office/drawing/2014/main" id="{6A3DE0F0-E603-4D56-8756-AD4457FED54F}"/>
              </a:ext>
            </a:extLst>
          </p:cNvPr>
          <p:cNvSpPr/>
          <p:nvPr/>
        </p:nvSpPr>
        <p:spPr>
          <a:xfrm>
            <a:off x="5518671" y="2793507"/>
            <a:ext cx="367990" cy="379142"/>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a:t>
            </a:r>
          </a:p>
        </p:txBody>
      </p:sp>
      <p:sp>
        <p:nvSpPr>
          <p:cNvPr id="20" name="Plus Sign 19">
            <a:extLst>
              <a:ext uri="{FF2B5EF4-FFF2-40B4-BE49-F238E27FC236}">
                <a16:creationId xmlns:a16="http://schemas.microsoft.com/office/drawing/2014/main" id="{275704F6-1B74-4229-AF82-4C68CDB1CCAC}"/>
              </a:ext>
            </a:extLst>
          </p:cNvPr>
          <p:cNvSpPr/>
          <p:nvPr/>
        </p:nvSpPr>
        <p:spPr>
          <a:xfrm>
            <a:off x="4638402" y="4923761"/>
            <a:ext cx="256478" cy="289932"/>
          </a:xfrm>
          <a:prstGeom prst="mathPlus">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Plus Sign 20">
            <a:extLst>
              <a:ext uri="{FF2B5EF4-FFF2-40B4-BE49-F238E27FC236}">
                <a16:creationId xmlns:a16="http://schemas.microsoft.com/office/drawing/2014/main" id="{7EEB551D-B136-411D-8DDF-B9BF20E084E8}"/>
              </a:ext>
            </a:extLst>
          </p:cNvPr>
          <p:cNvSpPr/>
          <p:nvPr/>
        </p:nvSpPr>
        <p:spPr>
          <a:xfrm>
            <a:off x="6510453" y="4943039"/>
            <a:ext cx="256478" cy="289932"/>
          </a:xfrm>
          <a:prstGeom prst="mathPlus">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a:extLst>
              <a:ext uri="{FF2B5EF4-FFF2-40B4-BE49-F238E27FC236}">
                <a16:creationId xmlns:a16="http://schemas.microsoft.com/office/drawing/2014/main" id="{7655A835-7F0B-4B28-8B33-C01514A8ABA7}"/>
              </a:ext>
            </a:extLst>
          </p:cNvPr>
          <p:cNvSpPr txBox="1"/>
          <p:nvPr/>
        </p:nvSpPr>
        <p:spPr>
          <a:xfrm>
            <a:off x="2135764" y="3169775"/>
            <a:ext cx="7920469"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4444"/>
                </a:solidFill>
                <a:effectLst/>
                <a:uLnTx/>
                <a:uFillTx/>
                <a:latin typeface="Arial"/>
                <a:ea typeface="+mn-ea"/>
                <a:cs typeface="+mn-cs"/>
              </a:rPr>
              <a:t>The rebates are tracked </a:t>
            </a:r>
            <a:r>
              <a:rPr kumimoji="0" lang="en-US" sz="1400" b="1" i="0" u="none" strike="noStrike" kern="1200" cap="none" spc="0" normalizeH="0" baseline="0" noProof="0" dirty="0">
                <a:ln>
                  <a:noFill/>
                </a:ln>
                <a:solidFill>
                  <a:srgbClr val="444444"/>
                </a:solidFill>
                <a:effectLst/>
                <a:uLnTx/>
                <a:uFillTx/>
                <a:latin typeface="Arial"/>
                <a:ea typeface="+mn-ea"/>
                <a:cs typeface="+mn-cs"/>
              </a:rPr>
              <a:t>throughout a three-month period </a:t>
            </a:r>
            <a:r>
              <a:rPr kumimoji="0" lang="en-US" sz="1400" b="0" i="0" u="none" strike="noStrike" kern="1200" cap="none" spc="0" normalizeH="0" baseline="0" noProof="0" dirty="0">
                <a:ln>
                  <a:noFill/>
                </a:ln>
                <a:solidFill>
                  <a:srgbClr val="444444"/>
                </a:solidFill>
                <a:effectLst/>
                <a:uLnTx/>
                <a:uFillTx/>
                <a:latin typeface="Arial"/>
                <a:ea typeface="+mn-ea"/>
                <a:cs typeface="+mn-cs"/>
              </a:rPr>
              <a:t>for a payout at the end of each quarter.</a:t>
            </a:r>
          </a:p>
        </p:txBody>
      </p:sp>
      <p:sp>
        <p:nvSpPr>
          <p:cNvPr id="23" name="Arrow: Right 22">
            <a:extLst>
              <a:ext uri="{FF2B5EF4-FFF2-40B4-BE49-F238E27FC236}">
                <a16:creationId xmlns:a16="http://schemas.microsoft.com/office/drawing/2014/main" id="{A1CF4A15-96E6-45E4-8B61-F902615DB5BE}"/>
              </a:ext>
            </a:extLst>
          </p:cNvPr>
          <p:cNvSpPr/>
          <p:nvPr/>
        </p:nvSpPr>
        <p:spPr>
          <a:xfrm>
            <a:off x="8428900" y="2061094"/>
            <a:ext cx="708097" cy="546409"/>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Arrow: Right 23">
            <a:extLst>
              <a:ext uri="{FF2B5EF4-FFF2-40B4-BE49-F238E27FC236}">
                <a16:creationId xmlns:a16="http://schemas.microsoft.com/office/drawing/2014/main" id="{857EE266-9B07-4B32-ADA2-C77518862DA0}"/>
              </a:ext>
            </a:extLst>
          </p:cNvPr>
          <p:cNvSpPr/>
          <p:nvPr/>
        </p:nvSpPr>
        <p:spPr>
          <a:xfrm>
            <a:off x="8428901" y="4260802"/>
            <a:ext cx="708097" cy="546409"/>
          </a:xfrm>
          <a:prstGeom prst="right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B38EB6EC-E78F-45DD-8B10-D10127B10BAE}"/>
              </a:ext>
            </a:extLst>
          </p:cNvPr>
          <p:cNvSpPr/>
          <p:nvPr/>
        </p:nvSpPr>
        <p:spPr>
          <a:xfrm>
            <a:off x="3063385" y="3577345"/>
            <a:ext cx="5267092" cy="90963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F0C9C606-4196-4440-8CD6-8591A9D379B4}"/>
              </a:ext>
            </a:extLst>
          </p:cNvPr>
          <p:cNvSpPr txBox="1"/>
          <p:nvPr/>
        </p:nvSpPr>
        <p:spPr>
          <a:xfrm>
            <a:off x="3632865" y="3665475"/>
            <a:ext cx="4128131" cy="738664"/>
          </a:xfrm>
          <a:prstGeom prst="rect">
            <a:avLst/>
          </a:prstGeom>
          <a:solidFill>
            <a:schemeClr val="bg1"/>
          </a:solidFill>
          <a:ln>
            <a:solidFill>
              <a:schemeClr val="bg1"/>
            </a:solid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Resell the Dell Technologies 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Managed Detection and Response  (MDR)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offer to your customers </a:t>
            </a:r>
          </a:p>
        </p:txBody>
      </p:sp>
      <p:sp>
        <p:nvSpPr>
          <p:cNvPr id="25" name="TextBox 24">
            <a:extLst>
              <a:ext uri="{FF2B5EF4-FFF2-40B4-BE49-F238E27FC236}">
                <a16:creationId xmlns:a16="http://schemas.microsoft.com/office/drawing/2014/main" id="{B36BDD6E-EDE6-440E-9491-38E76666BAA7}"/>
              </a:ext>
            </a:extLst>
          </p:cNvPr>
          <p:cNvSpPr txBox="1"/>
          <p:nvPr/>
        </p:nvSpPr>
        <p:spPr>
          <a:xfrm>
            <a:off x="381000" y="6201627"/>
            <a:ext cx="9675233" cy="32316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700" b="0" i="0" u="none" strike="noStrike" kern="1200" cap="none" spc="0" normalizeH="0" baseline="0" noProof="0" dirty="0">
                <a:ln>
                  <a:noFill/>
                </a:ln>
                <a:solidFill>
                  <a:srgbClr val="444444"/>
                </a:solidFill>
                <a:effectLst/>
                <a:uLnTx/>
                <a:uFillTx/>
                <a:latin typeface="Arial"/>
                <a:ea typeface="Times New Roman" panose="02020603050405020304" pitchFamily="18" charset="0"/>
                <a:cs typeface="Times New Roman"/>
              </a:rPr>
              <a:t>*The minimum customer subscription term is one year. The customer billing process is as follows: Invoicing the customer is based on the number of endpoints they signed up for. The monthly billing will increase if customer exceeds the original number of endpoints. Customer is required to provide Dell Technologies with written notice sixty (60) days in advance of termination of Customer’s auto-renewed Term of Service. If </a:t>
            </a:r>
            <a:r>
              <a:rPr kumimoji="0" lang="en-US" sz="700" b="1" i="0" u="none" strike="noStrike" kern="1200" cap="none" spc="0" normalizeH="0" baseline="0" noProof="0" dirty="0">
                <a:ln>
                  <a:noFill/>
                </a:ln>
                <a:solidFill>
                  <a:srgbClr val="444444"/>
                </a:solidFill>
                <a:effectLst/>
                <a:uLnTx/>
                <a:uFillTx/>
                <a:latin typeface="Arial"/>
                <a:ea typeface="Times New Roman" panose="02020603050405020304" pitchFamily="18" charset="0"/>
                <a:cs typeface="Times New Roman"/>
              </a:rPr>
              <a:t>bill-in-arrears</a:t>
            </a:r>
            <a:r>
              <a:rPr kumimoji="0" lang="en-US" sz="700" b="0" i="0" u="none" strike="noStrike" kern="1200" cap="none" spc="0" normalizeH="0" baseline="0" noProof="0" dirty="0">
                <a:ln>
                  <a:noFill/>
                </a:ln>
                <a:solidFill>
                  <a:srgbClr val="444444"/>
                </a:solidFill>
                <a:effectLst/>
                <a:uLnTx/>
                <a:uFillTx/>
                <a:latin typeface="Arial"/>
                <a:ea typeface="Times New Roman" panose="02020603050405020304" pitchFamily="18" charset="0"/>
                <a:cs typeface="Times New Roman"/>
              </a:rPr>
              <a:t> we’ll recognize that revenue in the quarter the customer is invoiced. If </a:t>
            </a:r>
            <a:r>
              <a:rPr kumimoji="0" lang="en-US" sz="700" b="1" i="0" u="none" strike="noStrike" kern="1200" cap="none" spc="0" normalizeH="0" baseline="0" noProof="0" dirty="0">
                <a:ln>
                  <a:noFill/>
                </a:ln>
                <a:solidFill>
                  <a:srgbClr val="444444"/>
                </a:solidFill>
                <a:effectLst/>
                <a:uLnTx/>
                <a:uFillTx/>
                <a:latin typeface="Arial"/>
                <a:ea typeface="Times New Roman" panose="02020603050405020304" pitchFamily="18" charset="0"/>
                <a:cs typeface="Times New Roman"/>
              </a:rPr>
              <a:t>bill-in-advance</a:t>
            </a:r>
            <a:r>
              <a:rPr kumimoji="0" lang="en-US" sz="700" b="0" i="0" u="none" strike="noStrike" kern="1200" cap="none" spc="0" normalizeH="0" baseline="0" noProof="0" dirty="0">
                <a:ln>
                  <a:noFill/>
                </a:ln>
                <a:solidFill>
                  <a:srgbClr val="444444"/>
                </a:solidFill>
                <a:effectLst/>
                <a:uLnTx/>
                <a:uFillTx/>
                <a:latin typeface="Arial"/>
                <a:ea typeface="Times New Roman" panose="02020603050405020304" pitchFamily="18" charset="0"/>
                <a:cs typeface="Times New Roman"/>
              </a:rPr>
              <a:t> the revenue is deferred and recognized on a quarterly basis or ¼ recognized quarterly. </a:t>
            </a:r>
            <a:r>
              <a:rPr kumimoji="0" lang="en-US" sz="700" b="0" i="0" u="none" strike="noStrike" kern="1200" cap="none" spc="0" normalizeH="0" baseline="0" noProof="0" dirty="0">
                <a:ln>
                  <a:noFill/>
                </a:ln>
                <a:solidFill>
                  <a:srgbClr val="444444"/>
                </a:solidFill>
                <a:effectLst/>
                <a:uLnTx/>
                <a:uFillTx/>
                <a:latin typeface="Arial"/>
                <a:ea typeface="Calibri" panose="020F0502020204030204" pitchFamily="34" charset="0"/>
                <a:cs typeface="+mn-cs"/>
              </a:rPr>
              <a:t>Please refer to the service description in for more information.</a:t>
            </a:r>
          </a:p>
        </p:txBody>
      </p:sp>
    </p:spTree>
    <p:extLst>
      <p:ext uri="{BB962C8B-B14F-4D97-AF65-F5344CB8AC3E}">
        <p14:creationId xmlns:p14="http://schemas.microsoft.com/office/powerpoint/2010/main" val="333663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F016F-D174-4552-87D7-86296B4C0170}"/>
              </a:ext>
            </a:extLst>
          </p:cNvPr>
          <p:cNvPicPr>
            <a:picLocks noChangeAspect="1"/>
          </p:cNvPicPr>
          <p:nvPr/>
        </p:nvPicPr>
        <p:blipFill>
          <a:blip r:embed="rId3"/>
          <a:srcRect/>
          <a:stretch/>
        </p:blipFill>
        <p:spPr>
          <a:xfrm>
            <a:off x="2367009" y="1333688"/>
            <a:ext cx="9824993" cy="4858765"/>
          </a:xfrm>
          <a:prstGeom prst="rect">
            <a:avLst/>
          </a:prstGeom>
        </p:spPr>
      </p:pic>
      <p:sp>
        <p:nvSpPr>
          <p:cNvPr id="11" name="Rectangle 10">
            <a:extLst>
              <a:ext uri="{FF2B5EF4-FFF2-40B4-BE49-F238E27FC236}">
                <a16:creationId xmlns:a16="http://schemas.microsoft.com/office/drawing/2014/main" id="{94BE82FD-E250-4E92-8699-AE6F5D34200D}"/>
              </a:ext>
            </a:extLst>
          </p:cNvPr>
          <p:cNvSpPr/>
          <p:nvPr/>
        </p:nvSpPr>
        <p:spPr>
          <a:xfrm>
            <a:off x="2" y="1338790"/>
            <a:ext cx="8947151" cy="4858767"/>
          </a:xfrm>
          <a:prstGeom prst="rect">
            <a:avLst/>
          </a:prstGeom>
          <a:gradFill flip="none" rotWithShape="1">
            <a:gsLst>
              <a:gs pos="52000">
                <a:schemeClr val="bg1"/>
              </a:gs>
              <a:gs pos="20000">
                <a:schemeClr val="bg1"/>
              </a:gs>
              <a:gs pos="100000">
                <a:schemeClr val="tx2">
                  <a:alpha val="0"/>
                </a:schemeClr>
              </a:gs>
              <a:gs pos="79000">
                <a:schemeClr val="accent6">
                  <a:alpha val="77000"/>
                </a:schemeClr>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a:solidFill>
                <a:srgbClr val="000000"/>
              </a:solidFill>
              <a:latin typeface="Arial"/>
            </a:endParaRPr>
          </a:p>
        </p:txBody>
      </p:sp>
      <p:cxnSp>
        <p:nvCxnSpPr>
          <p:cNvPr id="22" name="Straight Connector 21">
            <a:extLst>
              <a:ext uri="{FF2B5EF4-FFF2-40B4-BE49-F238E27FC236}">
                <a16:creationId xmlns:a16="http://schemas.microsoft.com/office/drawing/2014/main" id="{F17A6C31-86FF-460F-9FDD-85968AC3315B}"/>
              </a:ext>
            </a:extLst>
          </p:cNvPr>
          <p:cNvCxnSpPr>
            <a:cxnSpLocks/>
          </p:cNvCxnSpPr>
          <p:nvPr/>
        </p:nvCxnSpPr>
        <p:spPr>
          <a:xfrm>
            <a:off x="0" y="1338785"/>
            <a:ext cx="12192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Title 1">
            <a:extLst>
              <a:ext uri="{FF2B5EF4-FFF2-40B4-BE49-F238E27FC236}">
                <a16:creationId xmlns:a16="http://schemas.microsoft.com/office/drawing/2014/main" id="{7D07F168-BE25-459D-9A4E-8BEF0EEEEF3B}"/>
              </a:ext>
            </a:extLst>
          </p:cNvPr>
          <p:cNvSpPr txBox="1">
            <a:spLocks/>
          </p:cNvSpPr>
          <p:nvPr/>
        </p:nvSpPr>
        <p:spPr>
          <a:xfrm>
            <a:off x="389907" y="533943"/>
            <a:ext cx="11671848" cy="517001"/>
          </a:xfrm>
          <a:prstGeom prst="rect">
            <a:avLst/>
          </a:prstGeom>
        </p:spPr>
        <p:txBody>
          <a:bodyPr wrap="square" lIns="0" tIns="0" rIns="0" bIns="0" anchor="t">
            <a:spAutoFit/>
          </a:bodyPr>
          <a:lstStyle>
            <a:lvl1pPr algn="l" defTabSz="685800" rtl="0" eaLnBrk="1" latinLnBrk="0" hangingPunct="1">
              <a:lnSpc>
                <a:spcPct val="90000"/>
              </a:lnSpc>
              <a:spcBef>
                <a:spcPct val="0"/>
              </a:spcBef>
              <a:buNone/>
              <a:defRPr sz="2800" kern="1200">
                <a:solidFill>
                  <a:schemeClr val="bg1"/>
                </a:solidFill>
                <a:latin typeface="Arial" panose="020B0604020202020204" pitchFamily="34" charset="0"/>
                <a:ea typeface="+mj-ea"/>
                <a:cs typeface="+mj-cs"/>
              </a:defRPr>
            </a:lvl1pPr>
          </a:lstStyle>
          <a:p>
            <a:pPr defTabSz="914377"/>
            <a:r>
              <a:rPr lang="en-US" sz="3700">
                <a:solidFill>
                  <a:srgbClr val="0076CE"/>
                </a:solidFill>
                <a:latin typeface="Arial"/>
                <a:cs typeface="Arial"/>
              </a:rPr>
              <a:t>A security solution for your customers' needs</a:t>
            </a:r>
          </a:p>
        </p:txBody>
      </p:sp>
      <p:sp>
        <p:nvSpPr>
          <p:cNvPr id="2" name="Rectangle 1">
            <a:extLst>
              <a:ext uri="{FF2B5EF4-FFF2-40B4-BE49-F238E27FC236}">
                <a16:creationId xmlns:a16="http://schemas.microsoft.com/office/drawing/2014/main" id="{4581CF60-BA97-4BCD-8B91-567103B810C6}"/>
              </a:ext>
            </a:extLst>
          </p:cNvPr>
          <p:cNvSpPr/>
          <p:nvPr/>
        </p:nvSpPr>
        <p:spPr>
          <a:xfrm>
            <a:off x="371873" y="1484411"/>
            <a:ext cx="6532195" cy="4759957"/>
          </a:xfrm>
          <a:prstGeom prst="rect">
            <a:avLst/>
          </a:prstGeom>
          <a:noFill/>
        </p:spPr>
        <p:txBody>
          <a:bodyPr wrap="square">
            <a:spAutoFit/>
          </a:bodyPr>
          <a:lstStyle/>
          <a:p>
            <a:pPr defTabSz="914377">
              <a:lnSpc>
                <a:spcPct val="107000"/>
              </a:lnSpc>
              <a:spcAft>
                <a:spcPts val="1600"/>
              </a:spcAft>
            </a:pPr>
            <a:r>
              <a:rPr lang="en-US" sz="2000" dirty="0">
                <a:solidFill>
                  <a:srgbClr val="FFFFFF"/>
                </a:solidFill>
                <a:latin typeface="Arial"/>
                <a:ea typeface="Calibri" panose="020F0502020204030204" pitchFamily="34" charset="0"/>
                <a:cs typeface="Times New Roman" panose="02020603050405020304" pitchFamily="18" charset="0"/>
              </a:rPr>
              <a:t>Whether your customer wants to increase their security posture or experienced a breach and needs help getting back up and running, Dell Technologies Managed Detection and Response (MDR) powered by Secureworks® Taegis™ XDR can help. </a:t>
            </a:r>
          </a:p>
          <a:p>
            <a:pPr defTabSz="914377">
              <a:lnSpc>
                <a:spcPct val="107000"/>
              </a:lnSpc>
              <a:spcAft>
                <a:spcPts val="1600"/>
              </a:spcAft>
            </a:pPr>
            <a:r>
              <a:rPr lang="en-US" sz="2000" dirty="0">
                <a:solidFill>
                  <a:srgbClr val="FFFFFF"/>
                </a:solidFill>
                <a:latin typeface="Arial"/>
                <a:ea typeface="Calibri" panose="020F0502020204030204" pitchFamily="34" charset="0"/>
                <a:cs typeface="Times New Roman" panose="02020603050405020304" pitchFamily="18" charset="0"/>
              </a:rPr>
              <a:t>Leveraging our security expertise and the Taegis XDR security analytics platform, we can help secure customer environments across endpoints, network and cloud.  </a:t>
            </a:r>
          </a:p>
          <a:p>
            <a:pPr defTabSz="914377">
              <a:lnSpc>
                <a:spcPct val="107000"/>
              </a:lnSpc>
              <a:spcAft>
                <a:spcPts val="800"/>
              </a:spcAft>
            </a:pPr>
            <a:r>
              <a:rPr lang="en-US" sz="2000" dirty="0">
                <a:solidFill>
                  <a:srgbClr val="FFFFFF"/>
                </a:solidFill>
                <a:latin typeface="Arial"/>
                <a:ea typeface="Calibri" panose="020F0502020204030204" pitchFamily="34" charset="0"/>
                <a:cs typeface="Times New Roman" panose="02020603050405020304" pitchFamily="18" charset="0"/>
              </a:rPr>
              <a:t>If they experience a cyber event, our team of incident response experts, with years of experience helping customers of all sizes recover successfully, is ready to help.</a:t>
            </a:r>
          </a:p>
        </p:txBody>
      </p:sp>
    </p:spTree>
    <p:extLst>
      <p:ext uri="{BB962C8B-B14F-4D97-AF65-F5344CB8AC3E}">
        <p14:creationId xmlns:p14="http://schemas.microsoft.com/office/powerpoint/2010/main" val="182113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12F3B88-7E72-4489-B176-6A23E3CBC3CA}"/>
              </a:ext>
            </a:extLst>
          </p:cNvPr>
          <p:cNvSpPr/>
          <p:nvPr/>
        </p:nvSpPr>
        <p:spPr>
          <a:xfrm>
            <a:off x="0" y="1981931"/>
            <a:ext cx="12192000" cy="465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209690" y="1302493"/>
            <a:ext cx="2627964" cy="3831800"/>
          </a:xfrm>
          <a:prstGeom prst="rect">
            <a:avLst/>
          </a:prstGeom>
          <a:noFill/>
        </p:spPr>
        <p:txBody>
          <a:bodyPr wrap="square" lIns="121901" tIns="60951" rIns="121901" bIns="60951" rtlCol="0">
            <a:spAutoFit/>
          </a:bodyPr>
          <a:lstStyle/>
          <a:p>
            <a:pPr marL="228552" marR="0" lvl="0" indent="-228552" algn="l" defTabSz="914377" rtl="0" eaLnBrk="1" fontAlgn="base" latinLnBrk="0" hangingPunct="1">
              <a:lnSpc>
                <a:spcPct val="90000"/>
              </a:lnSpc>
              <a:spcBef>
                <a:spcPts val="400"/>
              </a:spcBef>
              <a:spcAft>
                <a:spcPts val="600"/>
              </a:spcAft>
              <a:buClr>
                <a:srgbClr val="FFFFFF"/>
              </a:buClr>
              <a:buSzPct val="150000"/>
              <a:buFont typeface="Arial" panose="020B0604020202020204" pitchFamily="34" charset="0"/>
              <a:buChar char="•"/>
              <a:tabLst/>
              <a:defRPr/>
            </a:pPr>
            <a:r>
              <a:rPr kumimoji="0" lang="en-US" altLang="en-US" sz="3733" b="1" i="0" u="none" strike="noStrike" kern="1200" cap="none" spc="0" normalizeH="0" baseline="0" noProof="0">
                <a:ln>
                  <a:noFill/>
                </a:ln>
                <a:solidFill>
                  <a:srgbClr val="00B0F0"/>
                </a:solidFill>
                <a:effectLst/>
                <a:uLnTx/>
                <a:uFillTx/>
                <a:latin typeface="Arial" panose="020B0604020202020204"/>
                <a:ea typeface="+mn-ea"/>
                <a:cs typeface="+mn-cs"/>
              </a:rPr>
              <a:t>Know</a:t>
            </a:r>
            <a:endParaRPr kumimoji="0" lang="en-US" sz="3733" b="1" i="0" u="none" strike="noStrike" kern="1200" cap="none" spc="0" normalizeH="0" baseline="0" noProof="0">
              <a:ln>
                <a:noFill/>
              </a:ln>
              <a:solidFill>
                <a:srgbClr val="00B0F0"/>
              </a:solidFill>
              <a:effectLst/>
              <a:uLnTx/>
              <a:uFillTx/>
              <a:latin typeface="Arial"/>
              <a:ea typeface="+mn-ea"/>
              <a:cs typeface="+mn-cs"/>
            </a:endParaRPr>
          </a:p>
          <a:p>
            <a:pPr marL="228552" marR="0" lvl="0" indent="-228552" algn="l" defTabSz="914400" rtl="0" eaLnBrk="1" fontAlgn="base" latinLnBrk="0" hangingPunct="1">
              <a:lnSpc>
                <a:spcPct val="90000"/>
              </a:lnSpc>
              <a:spcBef>
                <a:spcPts val="800"/>
              </a:spcBef>
              <a:spcAft>
                <a:spcPts val="0"/>
              </a:spcAft>
              <a:buClr>
                <a:srgbClr val="FFFFFF"/>
              </a:buClr>
              <a:buSzPct val="120000"/>
              <a:buFont typeface="Arial" panose="020B0604020202020204" pitchFamily="34" charset="0"/>
              <a:buChar char="•"/>
              <a:tabLst/>
              <a:defRPr/>
            </a:pPr>
            <a:r>
              <a:rPr kumimoji="0" lang="en-US" sz="2133" b="1" i="0" u="none" strike="noStrike" kern="1200" cap="none" spc="0" normalizeH="0" baseline="0" noProof="0">
                <a:ln>
                  <a:noFill/>
                </a:ln>
                <a:solidFill>
                  <a:srgbClr val="FFFFFF"/>
                </a:solidFill>
                <a:effectLst/>
                <a:uLnTx/>
                <a:uFillTx/>
                <a:latin typeface="Arial"/>
                <a:ea typeface="+mn-ea"/>
                <a:cs typeface="+mn-cs"/>
              </a:rPr>
              <a:t>What</a:t>
            </a:r>
            <a:r>
              <a:rPr kumimoji="0" lang="en-US" sz="2133" b="0"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a:ln>
                  <a:noFill/>
                </a:ln>
                <a:solidFill>
                  <a:srgbClr val="FFFFFF"/>
                </a:solidFill>
                <a:effectLst/>
                <a:uLnTx/>
                <a:uFillTx/>
                <a:latin typeface="Arial"/>
                <a:ea typeface="+mn-ea"/>
                <a:cs typeface="+mn-cs"/>
              </a:rPr>
              <a:t>is the customer trying to achieve for their environment?</a:t>
            </a:r>
          </a:p>
          <a:p>
            <a:pPr marL="228552" marR="0" lvl="0" indent="-228552" algn="l" defTabSz="914400" rtl="0" eaLnBrk="1" fontAlgn="base" latinLnBrk="0" hangingPunct="1">
              <a:lnSpc>
                <a:spcPct val="90000"/>
              </a:lnSpc>
              <a:spcBef>
                <a:spcPts val="800"/>
              </a:spcBef>
              <a:spcAft>
                <a:spcPts val="0"/>
              </a:spcAft>
              <a:buClr>
                <a:srgbClr val="FFFFFF"/>
              </a:buClr>
              <a:buSzPct val="120000"/>
              <a:buFont typeface="Arial" panose="020B0604020202020204" pitchFamily="34" charset="0"/>
              <a:buChar char="•"/>
              <a:tabLst/>
              <a:defRPr/>
            </a:pPr>
            <a:r>
              <a:rPr kumimoji="0" lang="en-US" sz="2133" b="1" i="0" u="none" strike="noStrike" kern="1200" cap="none" spc="0" normalizeH="0" baseline="0" noProof="0">
                <a:ln>
                  <a:noFill/>
                </a:ln>
                <a:solidFill>
                  <a:srgbClr val="FFFFFF"/>
                </a:solidFill>
                <a:effectLst/>
                <a:uLnTx/>
                <a:uFillTx/>
                <a:latin typeface="Arial"/>
                <a:ea typeface="+mn-ea"/>
                <a:cs typeface="+mn-cs"/>
              </a:rPr>
              <a:t>Who</a:t>
            </a:r>
            <a:r>
              <a:rPr kumimoji="0" lang="en-US" sz="2667" b="0"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a:ln>
                  <a:noFill/>
                </a:ln>
                <a:solidFill>
                  <a:srgbClr val="FFFFFF"/>
                </a:solidFill>
                <a:effectLst/>
                <a:uLnTx/>
                <a:uFillTx/>
                <a:latin typeface="Arial"/>
                <a:ea typeface="+mn-ea"/>
                <a:cs typeface="+mn-cs"/>
              </a:rPr>
              <a:t>are the internal stakeholders and how far have they progressed on the discussions internally?</a:t>
            </a:r>
          </a:p>
          <a:p>
            <a:pPr marL="228552" marR="0" lvl="0" indent="-228552" algn="l" defTabSz="914400" rtl="0" eaLnBrk="1" fontAlgn="base" latinLnBrk="0" hangingPunct="1">
              <a:lnSpc>
                <a:spcPct val="90000"/>
              </a:lnSpc>
              <a:spcBef>
                <a:spcPts val="800"/>
              </a:spcBef>
              <a:spcAft>
                <a:spcPts val="0"/>
              </a:spcAft>
              <a:buClr>
                <a:srgbClr val="FFFFFF"/>
              </a:buClr>
              <a:buSzPct val="120000"/>
              <a:buFont typeface="Arial" panose="020B0604020202020204" pitchFamily="34" charset="0"/>
              <a:buChar char="•"/>
              <a:tabLst/>
              <a:defRPr/>
            </a:pPr>
            <a:r>
              <a:rPr kumimoji="0" lang="en-US" sz="2133" b="1" i="0" u="none" strike="noStrike" kern="1200" cap="none" spc="0" normalizeH="0" baseline="0" noProof="0">
                <a:ln>
                  <a:noFill/>
                </a:ln>
                <a:solidFill>
                  <a:srgbClr val="FFFFFF"/>
                </a:solidFill>
                <a:effectLst/>
                <a:uLnTx/>
                <a:uFillTx/>
                <a:latin typeface="Arial"/>
                <a:ea typeface="+mn-ea"/>
                <a:cs typeface="+mn-cs"/>
              </a:rPr>
              <a:t>Where</a:t>
            </a:r>
            <a:r>
              <a:rPr kumimoji="0" lang="en-US" sz="2667" b="1" i="0" u="none" strike="noStrike" kern="1200" cap="none" spc="0" normalizeH="0" baseline="0" noProof="0">
                <a:ln>
                  <a:noFill/>
                </a:ln>
                <a:solidFill>
                  <a:srgbClr val="FFFFFF"/>
                </a:solidFill>
                <a:effectLst/>
                <a:uLnTx/>
                <a:uFillTx/>
                <a:latin typeface="Arial"/>
                <a:ea typeface="+mn-ea"/>
                <a:cs typeface="+mn-cs"/>
              </a:rPr>
              <a:t> </a:t>
            </a:r>
            <a:r>
              <a:rPr kumimoji="0" lang="en-US" sz="1600" b="0" i="0" u="none" strike="noStrike" kern="1200" cap="none" spc="0" normalizeH="0" baseline="0" noProof="0">
                <a:ln>
                  <a:noFill/>
                </a:ln>
                <a:solidFill>
                  <a:srgbClr val="FFFFFF"/>
                </a:solidFill>
                <a:effectLst/>
                <a:uLnTx/>
                <a:uFillTx/>
                <a:latin typeface="Arial"/>
                <a:ea typeface="+mn-ea"/>
                <a:cs typeface="+mn-cs"/>
              </a:rPr>
              <a:t>is the customer at on their security journey?</a:t>
            </a:r>
          </a:p>
        </p:txBody>
      </p:sp>
      <p:sp>
        <p:nvSpPr>
          <p:cNvPr id="16" name="TextBox 15"/>
          <p:cNvSpPr txBox="1"/>
          <p:nvPr/>
        </p:nvSpPr>
        <p:spPr>
          <a:xfrm>
            <a:off x="3222242" y="1302493"/>
            <a:ext cx="5087026" cy="5385687"/>
          </a:xfrm>
          <a:prstGeom prst="rect">
            <a:avLst/>
          </a:prstGeom>
          <a:noFill/>
        </p:spPr>
        <p:txBody>
          <a:bodyPr wrap="square" lIns="0" tIns="60951" rIns="121901" bIns="60951" rtlCol="0">
            <a:spAutoFit/>
          </a:bodyPr>
          <a:lstStyle/>
          <a:p>
            <a:pPr marL="0" marR="0" lvl="0" indent="0" algn="l" defTabSz="914377" rtl="0" eaLnBrk="1" fontAlgn="base" latinLnBrk="0" hangingPunct="1">
              <a:lnSpc>
                <a:spcPct val="90000"/>
              </a:lnSpc>
              <a:spcBef>
                <a:spcPts val="400"/>
              </a:spcBef>
              <a:spcAft>
                <a:spcPts val="600"/>
              </a:spcAft>
              <a:buClr>
                <a:srgbClr val="0076CE"/>
              </a:buClr>
              <a:buSzPct val="150000"/>
              <a:buFontTx/>
              <a:buNone/>
              <a:tabLst/>
              <a:defRPr/>
            </a:pPr>
            <a:r>
              <a:rPr kumimoji="0" lang="en-US" altLang="en-US" sz="3733" b="1" i="0" u="none" strike="noStrike" kern="1200" cap="none" spc="0" normalizeH="0" baseline="0" noProof="0">
                <a:ln>
                  <a:noFill/>
                </a:ln>
                <a:solidFill>
                  <a:srgbClr val="0076CE"/>
                </a:solidFill>
                <a:effectLst/>
                <a:uLnTx/>
                <a:uFillTx/>
                <a:latin typeface="Arial" panose="020B0604020202020204"/>
                <a:ea typeface="+mn-ea"/>
                <a:cs typeface="+mn-cs"/>
              </a:rPr>
              <a:t>            Ask</a:t>
            </a:r>
            <a:endParaRPr kumimoji="0" lang="en-US" sz="3733" b="0" i="0" u="none" strike="noStrike" kern="1200" cap="none" spc="0" normalizeH="0" baseline="0" noProof="0">
              <a:ln>
                <a:noFill/>
              </a:ln>
              <a:solidFill>
                <a:srgbClr val="0076CE"/>
              </a:solidFill>
              <a:effectLst/>
              <a:uLnTx/>
              <a:uFillTx/>
              <a:latin typeface="Arial"/>
              <a:ea typeface="+mn-ea"/>
              <a:cs typeface="+mn-cs"/>
            </a:endParaRP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What existing security products do you have in your environment, and does that include SIEM technology?</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How many different vendors comprise your security technology footprint?</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How well do those tools work together, and do they provide coordinated visibility across your entire environment (endpoint, network, cloud)?</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Do you have security resources available 24x7 who investigate alerts, and are they capable of performing investigations into the cause of alerts?</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What steps can your staff and/or technology take in order to respond to alerts?</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Do you use external threat intelligence feeds and, if so, how often are those feeds updated with information on advanced adversaries and emerging threats?</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Do you have incident response capabilities in-house, or do you have a retainer with an external IR provider?</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What does your ideal security strategy include?</a:t>
            </a:r>
          </a:p>
          <a:p>
            <a:pPr marL="228594" marR="0" lvl="0" indent="-228594" algn="l" defTabSz="914400" rtl="0" eaLnBrk="1" fontAlgn="base" latinLnBrk="0" hangingPunct="1">
              <a:lnSpc>
                <a:spcPct val="90000"/>
              </a:lnSpc>
              <a:spcBef>
                <a:spcPts val="667"/>
              </a:spcBef>
              <a:spcAft>
                <a:spcPts val="0"/>
              </a:spcAft>
              <a:buClr>
                <a:srgbClr val="FFFFFF"/>
              </a:buClr>
              <a:buSzPct val="150000"/>
              <a:buFont typeface="Arial" panose="020B0604020202020204" pitchFamily="34" charset="0"/>
              <a:buChar char="•"/>
              <a:tabLst/>
              <a:defRPr/>
            </a:pPr>
            <a:r>
              <a:rPr kumimoji="0" lang="en-US" sz="1467" b="0" i="0" u="none" strike="noStrike" kern="1200" cap="none" spc="0" normalizeH="0" baseline="0" noProof="0">
                <a:ln>
                  <a:noFill/>
                </a:ln>
                <a:solidFill>
                  <a:srgbClr val="FFFFFF"/>
                </a:solidFill>
                <a:effectLst/>
                <a:uLnTx/>
                <a:uFillTx/>
                <a:latin typeface="Arial"/>
                <a:ea typeface="+mn-ea"/>
                <a:cs typeface="+mn-cs"/>
              </a:rPr>
              <a:t>Do you have security, governance or audit requirements?</a:t>
            </a:r>
          </a:p>
        </p:txBody>
      </p:sp>
      <p:sp>
        <p:nvSpPr>
          <p:cNvPr id="20" name="TextBox 19"/>
          <p:cNvSpPr txBox="1"/>
          <p:nvPr/>
        </p:nvSpPr>
        <p:spPr>
          <a:xfrm>
            <a:off x="8309268" y="1302493"/>
            <a:ext cx="3638595" cy="4563219"/>
          </a:xfrm>
          <a:prstGeom prst="rect">
            <a:avLst/>
          </a:prstGeom>
          <a:noFill/>
        </p:spPr>
        <p:txBody>
          <a:bodyPr wrap="square" lIns="121901" tIns="60951" rIns="121901" bIns="60951" rtlCol="0">
            <a:spAutoFit/>
          </a:bodyPr>
          <a:lstStyle/>
          <a:p>
            <a:pPr marL="0" marR="0" lvl="0" indent="0" algn="l" defTabSz="914377" rtl="0" eaLnBrk="1" fontAlgn="base" latinLnBrk="0" hangingPunct="1">
              <a:lnSpc>
                <a:spcPct val="90000"/>
              </a:lnSpc>
              <a:spcBef>
                <a:spcPts val="400"/>
              </a:spcBef>
              <a:spcAft>
                <a:spcPts val="600"/>
              </a:spcAft>
              <a:buClr>
                <a:srgbClr val="0076CE"/>
              </a:buClr>
              <a:buSzPct val="150000"/>
              <a:buFontTx/>
              <a:buNone/>
              <a:tabLst/>
              <a:defRPr/>
            </a:pPr>
            <a:r>
              <a:rPr kumimoji="0" lang="en-US" altLang="en-US" sz="3733" b="1" i="0" u="none" strike="noStrike" kern="1200" cap="none" spc="0" normalizeH="0" baseline="0" noProof="0">
                <a:ln>
                  <a:noFill/>
                </a:ln>
                <a:solidFill>
                  <a:srgbClr val="00447C"/>
                </a:solidFill>
                <a:effectLst/>
                <a:uLnTx/>
                <a:uFillTx/>
                <a:latin typeface="Arial" panose="020B0604020202020204"/>
                <a:ea typeface="+mn-ea"/>
                <a:cs typeface="+mn-cs"/>
              </a:rPr>
              <a:t>      Listen</a:t>
            </a:r>
            <a:endParaRPr kumimoji="0" lang="en-US" sz="3733" b="0" i="0" u="none" strike="noStrike" kern="1200" cap="none" spc="0" normalizeH="0" baseline="0" noProof="0">
              <a:ln>
                <a:noFill/>
              </a:ln>
              <a:solidFill>
                <a:srgbClr val="00447C"/>
              </a:solidFill>
              <a:effectLst/>
              <a:uLnTx/>
              <a:uFillTx/>
              <a:latin typeface="Arial"/>
              <a:ea typeface="+mn-ea"/>
              <a:cs typeface="+mn-cs"/>
            </a:endParaRPr>
          </a:p>
          <a:p>
            <a:pPr marL="228594" marR="0" lvl="0" indent="-228594" algn="l" defTabSz="914377"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 only have visibility into the security of our endpoints – not the rest of our environment</a:t>
            </a:r>
          </a:p>
          <a:p>
            <a:pPr marL="228594" marR="0" lvl="0" indent="-228594" algn="l" defTabSz="914400"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 can’t keep up with all the alerts we receive</a:t>
            </a:r>
          </a:p>
          <a:p>
            <a:pPr marL="228594" marR="0" lvl="0" indent="-228594" algn="l" defTabSz="914400"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 can’t afford to hire security experts</a:t>
            </a:r>
          </a:p>
          <a:p>
            <a:pPr marL="228594" marR="0" lvl="0" indent="-228594" algn="l" defTabSz="914377"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 want a single point of contact and accountability</a:t>
            </a:r>
          </a:p>
          <a:p>
            <a:pPr marL="228594" marR="0" lvl="0" indent="-228594" algn="l" defTabSz="914377"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We’re looking for ways to better predict IT budget needs</a:t>
            </a:r>
          </a:p>
          <a:p>
            <a:pPr marL="228594" marR="0" lvl="0" indent="-228594" algn="l" defTabSz="914400" rtl="0" eaLnBrk="1" fontAlgn="base" latinLnBrk="0" hangingPunct="1">
              <a:lnSpc>
                <a:spcPct val="90000"/>
              </a:lnSpc>
              <a:spcBef>
                <a:spcPts val="800"/>
              </a:spcBef>
              <a:spcAft>
                <a:spcPts val="0"/>
              </a:spcAft>
              <a:buClr>
                <a:srgbClr val="FFFFFF"/>
              </a:buClr>
              <a:buSzPct val="150000"/>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We don’t have the time to correlate data across endpoint, network and cloud security tool output</a:t>
            </a:r>
          </a:p>
        </p:txBody>
      </p:sp>
      <p:sp>
        <p:nvSpPr>
          <p:cNvPr id="23" name="Title 1"/>
          <p:cNvSpPr txBox="1">
            <a:spLocks/>
          </p:cNvSpPr>
          <p:nvPr/>
        </p:nvSpPr>
        <p:spPr>
          <a:xfrm>
            <a:off x="208257" y="197434"/>
            <a:ext cx="11360151" cy="855133"/>
          </a:xfrm>
          <a:prstGeom prst="rect">
            <a:avLst/>
          </a:prstGeom>
        </p:spPr>
        <p:txBody>
          <a:bodyPr>
            <a:noAutofit/>
          </a:bodyPr>
          <a:lstStyle>
            <a:lvl1pPr algn="l" rtl="0" eaLnBrk="1" fontAlgn="base" hangingPunct="1">
              <a:lnSpc>
                <a:spcPct val="90000"/>
              </a:lnSpc>
              <a:spcBef>
                <a:spcPct val="0"/>
              </a:spcBef>
              <a:spcAft>
                <a:spcPct val="0"/>
              </a:spcAft>
              <a:defRPr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a:lstStyle>
          <a:p>
            <a:pPr marL="0" marR="0" lvl="0" indent="0" algn="l" defTabSz="914377" rtl="0" eaLnBrk="1" fontAlgn="base" latinLnBrk="0" hangingPunct="1">
              <a:lnSpc>
                <a:spcPct val="90000"/>
              </a:lnSpc>
              <a:spcBef>
                <a:spcPct val="0"/>
              </a:spcBef>
              <a:spcAft>
                <a:spcPct val="0"/>
              </a:spcAft>
              <a:buClrTx/>
              <a:buSzTx/>
              <a:buFontTx/>
              <a:buNone/>
              <a:tabLst/>
              <a:defRPr/>
            </a:pPr>
            <a:r>
              <a:rPr kumimoji="0" lang="en-US" sz="3733" b="0" i="0" u="none" strike="noStrike" kern="0" cap="none" spc="0" normalizeH="0" baseline="0" noProof="0">
                <a:ln>
                  <a:noFill/>
                </a:ln>
                <a:solidFill>
                  <a:srgbClr val="0076CE"/>
                </a:solidFill>
                <a:effectLst/>
                <a:uLnTx/>
                <a:uFillTx/>
                <a:latin typeface="Arial"/>
                <a:ea typeface="Museo For Dell" pitchFamily="2" charset="0"/>
                <a:cs typeface="+mj-cs"/>
              </a:rPr>
              <a:t>Pre-qualifying your customer</a:t>
            </a:r>
          </a:p>
        </p:txBody>
      </p:sp>
      <p:grpSp>
        <p:nvGrpSpPr>
          <p:cNvPr id="9" name="Group 8">
            <a:extLst>
              <a:ext uri="{FF2B5EF4-FFF2-40B4-BE49-F238E27FC236}">
                <a16:creationId xmlns:a16="http://schemas.microsoft.com/office/drawing/2014/main" id="{FCD6C3A1-2D51-41A5-A84E-200584F6FF43}"/>
              </a:ext>
            </a:extLst>
          </p:cNvPr>
          <p:cNvGrpSpPr/>
          <p:nvPr/>
        </p:nvGrpSpPr>
        <p:grpSpPr>
          <a:xfrm>
            <a:off x="2022483" y="1202369"/>
            <a:ext cx="693439" cy="761273"/>
            <a:chOff x="-996693" y="2334860"/>
            <a:chExt cx="520079" cy="570955"/>
          </a:xfrm>
        </p:grpSpPr>
        <p:sp>
          <p:nvSpPr>
            <p:cNvPr id="14" name="Freeform 47">
              <a:extLst>
                <a:ext uri="{FF2B5EF4-FFF2-40B4-BE49-F238E27FC236}">
                  <a16:creationId xmlns:a16="http://schemas.microsoft.com/office/drawing/2014/main" id="{318912FE-1660-40A5-9303-338F69A77F8A}"/>
                </a:ext>
              </a:extLst>
            </p:cNvPr>
            <p:cNvSpPr>
              <a:spLocks/>
            </p:cNvSpPr>
            <p:nvPr/>
          </p:nvSpPr>
          <p:spPr bwMode="auto">
            <a:xfrm rot="1503389">
              <a:off x="-996693" y="2334860"/>
              <a:ext cx="520079" cy="570955"/>
            </a:xfrm>
            <a:custGeom>
              <a:avLst/>
              <a:gdLst>
                <a:gd name="T0" fmla="*/ 741 w 834"/>
                <a:gd name="T1" fmla="*/ 587 h 916"/>
                <a:gd name="T2" fmla="*/ 586 w 834"/>
                <a:gd name="T3" fmla="*/ 94 h 916"/>
                <a:gd name="T4" fmla="*/ 93 w 834"/>
                <a:gd name="T5" fmla="*/ 248 h 916"/>
                <a:gd name="T6" fmla="*/ 248 w 834"/>
                <a:gd name="T7" fmla="*/ 741 h 916"/>
                <a:gd name="T8" fmla="*/ 263 w 834"/>
                <a:gd name="T9" fmla="*/ 749 h 916"/>
                <a:gd name="T10" fmla="*/ 176 w 834"/>
                <a:gd name="T11" fmla="*/ 848 h 916"/>
                <a:gd name="T12" fmla="*/ 487 w 834"/>
                <a:gd name="T13" fmla="*/ 778 h 916"/>
                <a:gd name="T14" fmla="*/ 487 w 834"/>
                <a:gd name="T15" fmla="*/ 776 h 916"/>
                <a:gd name="T16" fmla="*/ 741 w 834"/>
                <a:gd name="T17" fmla="*/ 58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916">
                  <a:moveTo>
                    <a:pt x="741" y="587"/>
                  </a:moveTo>
                  <a:cubicBezTo>
                    <a:pt x="834" y="408"/>
                    <a:pt x="765" y="187"/>
                    <a:pt x="586" y="94"/>
                  </a:cubicBezTo>
                  <a:cubicBezTo>
                    <a:pt x="407" y="0"/>
                    <a:pt x="186" y="70"/>
                    <a:pt x="93" y="248"/>
                  </a:cubicBezTo>
                  <a:cubicBezTo>
                    <a:pt x="0" y="427"/>
                    <a:pt x="69" y="648"/>
                    <a:pt x="248" y="741"/>
                  </a:cubicBezTo>
                  <a:cubicBezTo>
                    <a:pt x="253" y="744"/>
                    <a:pt x="258" y="746"/>
                    <a:pt x="263" y="749"/>
                  </a:cubicBezTo>
                  <a:cubicBezTo>
                    <a:pt x="231" y="809"/>
                    <a:pt x="176" y="848"/>
                    <a:pt x="176" y="848"/>
                  </a:cubicBezTo>
                  <a:cubicBezTo>
                    <a:pt x="355" y="916"/>
                    <a:pt x="487" y="778"/>
                    <a:pt x="487" y="778"/>
                  </a:cubicBezTo>
                  <a:cubicBezTo>
                    <a:pt x="487" y="778"/>
                    <a:pt x="487" y="777"/>
                    <a:pt x="487" y="776"/>
                  </a:cubicBezTo>
                  <a:cubicBezTo>
                    <a:pt x="592" y="755"/>
                    <a:pt x="687" y="689"/>
                    <a:pt x="741" y="587"/>
                  </a:cubicBezTo>
                </a:path>
              </a:pathLst>
            </a:custGeom>
            <a:solidFill>
              <a:srgbClr val="00B0F0"/>
            </a:solidFill>
            <a:ln w="28575">
              <a:solidFill>
                <a:srgbClr val="FFFFFF"/>
              </a:solid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B306FB21-C2A9-40C0-AE88-A2980C531FB2}"/>
                </a:ext>
              </a:extLst>
            </p:cNvPr>
            <p:cNvGrpSpPr/>
            <p:nvPr/>
          </p:nvGrpSpPr>
          <p:grpSpPr>
            <a:xfrm>
              <a:off x="-804054" y="2484077"/>
              <a:ext cx="150813" cy="230188"/>
              <a:chOff x="-1420583" y="714150"/>
              <a:chExt cx="150813" cy="230188"/>
            </a:xfrm>
            <a:solidFill>
              <a:schemeClr val="tx2"/>
            </a:solidFill>
          </p:grpSpPr>
          <p:sp>
            <p:nvSpPr>
              <p:cNvPr id="18" name="Freeform 2081">
                <a:extLst>
                  <a:ext uri="{FF2B5EF4-FFF2-40B4-BE49-F238E27FC236}">
                    <a16:creationId xmlns:a16="http://schemas.microsoft.com/office/drawing/2014/main" id="{E4B5AAAD-14EB-4BB1-AC23-D135D30164B4}"/>
                  </a:ext>
                </a:extLst>
              </p:cNvPr>
              <p:cNvSpPr>
                <a:spLocks/>
              </p:cNvSpPr>
              <p:nvPr/>
            </p:nvSpPr>
            <p:spPr bwMode="auto">
              <a:xfrm>
                <a:off x="-1420583" y="714150"/>
                <a:ext cx="150813" cy="161925"/>
              </a:xfrm>
              <a:custGeom>
                <a:avLst/>
                <a:gdLst>
                  <a:gd name="T0" fmla="*/ 20 w 40"/>
                  <a:gd name="T1" fmla="*/ 0 h 43"/>
                  <a:gd name="T2" fmla="*/ 20 w 40"/>
                  <a:gd name="T3" fmla="*/ 0 h 43"/>
                  <a:gd name="T4" fmla="*/ 0 w 40"/>
                  <a:gd name="T5" fmla="*/ 18 h 43"/>
                  <a:gd name="T6" fmla="*/ 4 w 40"/>
                  <a:gd name="T7" fmla="*/ 30 h 43"/>
                  <a:gd name="T8" fmla="*/ 9 w 40"/>
                  <a:gd name="T9" fmla="*/ 43 h 43"/>
                  <a:gd name="T10" fmla="*/ 13 w 40"/>
                  <a:gd name="T11" fmla="*/ 43 h 43"/>
                  <a:gd name="T12" fmla="*/ 7 w 40"/>
                  <a:gd name="T13" fmla="*/ 28 h 43"/>
                  <a:gd name="T14" fmla="*/ 4 w 40"/>
                  <a:gd name="T15" fmla="*/ 18 h 43"/>
                  <a:gd name="T16" fmla="*/ 20 w 40"/>
                  <a:gd name="T17" fmla="*/ 4 h 43"/>
                  <a:gd name="T18" fmla="*/ 36 w 40"/>
                  <a:gd name="T19" fmla="*/ 18 h 43"/>
                  <a:gd name="T20" fmla="*/ 32 w 40"/>
                  <a:gd name="T21" fmla="*/ 28 h 43"/>
                  <a:gd name="T22" fmla="*/ 27 w 40"/>
                  <a:gd name="T23" fmla="*/ 43 h 43"/>
                  <a:gd name="T24" fmla="*/ 31 w 40"/>
                  <a:gd name="T25" fmla="*/ 43 h 43"/>
                  <a:gd name="T26" fmla="*/ 35 w 40"/>
                  <a:gd name="T27" fmla="*/ 30 h 43"/>
                  <a:gd name="T28" fmla="*/ 40 w 40"/>
                  <a:gd name="T29" fmla="*/ 18 h 43"/>
                  <a:gd name="T30" fmla="*/ 20 w 40"/>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3">
                    <a:moveTo>
                      <a:pt x="20" y="0"/>
                    </a:moveTo>
                    <a:cubicBezTo>
                      <a:pt x="20" y="0"/>
                      <a:pt x="20" y="0"/>
                      <a:pt x="20" y="0"/>
                    </a:cubicBezTo>
                    <a:cubicBezTo>
                      <a:pt x="4" y="0"/>
                      <a:pt x="0" y="11"/>
                      <a:pt x="0" y="18"/>
                    </a:cubicBezTo>
                    <a:cubicBezTo>
                      <a:pt x="0" y="25"/>
                      <a:pt x="2" y="28"/>
                      <a:pt x="4" y="30"/>
                    </a:cubicBezTo>
                    <a:cubicBezTo>
                      <a:pt x="7" y="33"/>
                      <a:pt x="9" y="35"/>
                      <a:pt x="9" y="43"/>
                    </a:cubicBezTo>
                    <a:cubicBezTo>
                      <a:pt x="13" y="43"/>
                      <a:pt x="13" y="43"/>
                      <a:pt x="13" y="43"/>
                    </a:cubicBezTo>
                    <a:cubicBezTo>
                      <a:pt x="13" y="34"/>
                      <a:pt x="10" y="30"/>
                      <a:pt x="7" y="28"/>
                    </a:cubicBezTo>
                    <a:cubicBezTo>
                      <a:pt x="5" y="25"/>
                      <a:pt x="4" y="23"/>
                      <a:pt x="4" y="18"/>
                    </a:cubicBezTo>
                    <a:cubicBezTo>
                      <a:pt x="4" y="15"/>
                      <a:pt x="4" y="4"/>
                      <a:pt x="20" y="4"/>
                    </a:cubicBezTo>
                    <a:cubicBezTo>
                      <a:pt x="35" y="4"/>
                      <a:pt x="36" y="15"/>
                      <a:pt x="36" y="18"/>
                    </a:cubicBezTo>
                    <a:cubicBezTo>
                      <a:pt x="36" y="23"/>
                      <a:pt x="35" y="25"/>
                      <a:pt x="32" y="28"/>
                    </a:cubicBezTo>
                    <a:cubicBezTo>
                      <a:pt x="30" y="30"/>
                      <a:pt x="27" y="34"/>
                      <a:pt x="27" y="43"/>
                    </a:cubicBezTo>
                    <a:cubicBezTo>
                      <a:pt x="31" y="43"/>
                      <a:pt x="31" y="43"/>
                      <a:pt x="31" y="43"/>
                    </a:cubicBezTo>
                    <a:cubicBezTo>
                      <a:pt x="31" y="35"/>
                      <a:pt x="33" y="33"/>
                      <a:pt x="35" y="30"/>
                    </a:cubicBezTo>
                    <a:cubicBezTo>
                      <a:pt x="38" y="28"/>
                      <a:pt x="40" y="25"/>
                      <a:pt x="40" y="18"/>
                    </a:cubicBezTo>
                    <a:cubicBezTo>
                      <a:pt x="40" y="11"/>
                      <a:pt x="36"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4444"/>
                  </a:solidFill>
                  <a:effectLst/>
                  <a:uLnTx/>
                  <a:uFillTx/>
                  <a:latin typeface="Arial" charset="0"/>
                  <a:ea typeface="+mn-ea"/>
                  <a:cs typeface="+mn-cs"/>
                </a:endParaRPr>
              </a:p>
            </p:txBody>
          </p:sp>
          <p:sp>
            <p:nvSpPr>
              <p:cNvPr id="19" name="Rectangle 2082">
                <a:extLst>
                  <a:ext uri="{FF2B5EF4-FFF2-40B4-BE49-F238E27FC236}">
                    <a16:creationId xmlns:a16="http://schemas.microsoft.com/office/drawing/2014/main" id="{69774D60-90BB-429D-A477-7952FA027CFE}"/>
                  </a:ext>
                </a:extLst>
              </p:cNvPr>
              <p:cNvSpPr>
                <a:spLocks noChangeArrowheads="1"/>
              </p:cNvSpPr>
              <p:nvPr/>
            </p:nvSpPr>
            <p:spPr bwMode="auto">
              <a:xfrm>
                <a:off x="-1385658" y="887187"/>
                <a:ext cx="825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4444"/>
                  </a:solidFill>
                  <a:effectLst/>
                  <a:uLnTx/>
                  <a:uFillTx/>
                  <a:latin typeface="Arial" charset="0"/>
                  <a:ea typeface="+mn-ea"/>
                  <a:cs typeface="+mn-cs"/>
                </a:endParaRPr>
              </a:p>
            </p:txBody>
          </p:sp>
          <p:sp>
            <p:nvSpPr>
              <p:cNvPr id="21" name="Freeform 2083">
                <a:extLst>
                  <a:ext uri="{FF2B5EF4-FFF2-40B4-BE49-F238E27FC236}">
                    <a16:creationId xmlns:a16="http://schemas.microsoft.com/office/drawing/2014/main" id="{CDA29ED1-D61E-41E0-BA19-130F9F258893}"/>
                  </a:ext>
                </a:extLst>
              </p:cNvPr>
              <p:cNvSpPr>
                <a:spLocks/>
              </p:cNvSpPr>
              <p:nvPr/>
            </p:nvSpPr>
            <p:spPr bwMode="auto">
              <a:xfrm>
                <a:off x="-1385658" y="917350"/>
                <a:ext cx="82550" cy="26988"/>
              </a:xfrm>
              <a:custGeom>
                <a:avLst/>
                <a:gdLst>
                  <a:gd name="T0" fmla="*/ 22 w 22"/>
                  <a:gd name="T1" fmla="*/ 4 h 7"/>
                  <a:gd name="T2" fmla="*/ 22 w 22"/>
                  <a:gd name="T3" fmla="*/ 0 h 7"/>
                  <a:gd name="T4" fmla="*/ 0 w 22"/>
                  <a:gd name="T5" fmla="*/ 0 h 7"/>
                  <a:gd name="T6" fmla="*/ 0 w 22"/>
                  <a:gd name="T7" fmla="*/ 4 h 7"/>
                  <a:gd name="T8" fmla="*/ 0 w 22"/>
                  <a:gd name="T9" fmla="*/ 4 h 7"/>
                  <a:gd name="T10" fmla="*/ 22 w 22"/>
                  <a:gd name="T11" fmla="*/ 4 h 7"/>
                  <a:gd name="T12" fmla="*/ 22 w 22"/>
                  <a:gd name="T13" fmla="*/ 4 h 7"/>
                  <a:gd name="T14" fmla="*/ 22 w 22"/>
                  <a:gd name="T15" fmla="*/ 4 h 7"/>
                  <a:gd name="T16" fmla="*/ 22 w 22"/>
                  <a:gd name="T17" fmla="*/ 4 h 7"/>
                  <a:gd name="T18" fmla="*/ 22 w 2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
                    <a:moveTo>
                      <a:pt x="22" y="4"/>
                    </a:moveTo>
                    <a:cubicBezTo>
                      <a:pt x="22" y="0"/>
                      <a:pt x="22" y="0"/>
                      <a:pt x="22" y="0"/>
                    </a:cubicBezTo>
                    <a:cubicBezTo>
                      <a:pt x="0" y="0"/>
                      <a:pt x="0" y="0"/>
                      <a:pt x="0" y="0"/>
                    </a:cubicBezTo>
                    <a:cubicBezTo>
                      <a:pt x="0" y="4"/>
                      <a:pt x="0" y="4"/>
                      <a:pt x="0" y="4"/>
                    </a:cubicBezTo>
                    <a:cubicBezTo>
                      <a:pt x="0" y="4"/>
                      <a:pt x="0" y="4"/>
                      <a:pt x="0" y="4"/>
                    </a:cubicBezTo>
                    <a:cubicBezTo>
                      <a:pt x="3" y="7"/>
                      <a:pt x="19" y="7"/>
                      <a:pt x="22" y="4"/>
                    </a:cubicBezTo>
                    <a:cubicBezTo>
                      <a:pt x="22" y="4"/>
                      <a:pt x="22" y="4"/>
                      <a:pt x="22" y="4"/>
                    </a:cubicBezTo>
                    <a:cubicBezTo>
                      <a:pt x="22" y="4"/>
                      <a:pt x="22" y="4"/>
                      <a:pt x="22" y="4"/>
                    </a:cubicBezTo>
                    <a:cubicBezTo>
                      <a:pt x="22" y="4"/>
                      <a:pt x="22" y="4"/>
                      <a:pt x="22" y="4"/>
                    </a:cubicBezTo>
                    <a:cubicBezTo>
                      <a:pt x="22" y="4"/>
                      <a:pt x="22"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4444"/>
                  </a:solidFill>
                  <a:effectLst/>
                  <a:uLnTx/>
                  <a:uFillTx/>
                  <a:latin typeface="Arial" charset="0"/>
                  <a:ea typeface="+mn-ea"/>
                  <a:cs typeface="+mn-cs"/>
                </a:endParaRPr>
              </a:p>
            </p:txBody>
          </p:sp>
        </p:grpSp>
      </p:grpSp>
      <p:grpSp>
        <p:nvGrpSpPr>
          <p:cNvPr id="4" name="Group 3">
            <a:extLst>
              <a:ext uri="{FF2B5EF4-FFF2-40B4-BE49-F238E27FC236}">
                <a16:creationId xmlns:a16="http://schemas.microsoft.com/office/drawing/2014/main" id="{3DCAE6DE-F03A-4801-A16F-0350D7C6DE93}"/>
              </a:ext>
            </a:extLst>
          </p:cNvPr>
          <p:cNvGrpSpPr/>
          <p:nvPr/>
        </p:nvGrpSpPr>
        <p:grpSpPr>
          <a:xfrm>
            <a:off x="10756567" y="1187296"/>
            <a:ext cx="693439" cy="761273"/>
            <a:chOff x="7134859" y="829509"/>
            <a:chExt cx="520079" cy="570955"/>
          </a:xfrm>
        </p:grpSpPr>
        <p:sp>
          <p:nvSpPr>
            <p:cNvPr id="13" name="Freeform 47">
              <a:extLst>
                <a:ext uri="{FF2B5EF4-FFF2-40B4-BE49-F238E27FC236}">
                  <a16:creationId xmlns:a16="http://schemas.microsoft.com/office/drawing/2014/main" id="{4005F448-53F2-4A62-AC14-098D05183A02}"/>
                </a:ext>
              </a:extLst>
            </p:cNvPr>
            <p:cNvSpPr>
              <a:spLocks/>
            </p:cNvSpPr>
            <p:nvPr/>
          </p:nvSpPr>
          <p:spPr bwMode="auto">
            <a:xfrm rot="1503389">
              <a:off x="7134859" y="829509"/>
              <a:ext cx="520079" cy="570955"/>
            </a:xfrm>
            <a:custGeom>
              <a:avLst/>
              <a:gdLst>
                <a:gd name="T0" fmla="*/ 741 w 834"/>
                <a:gd name="T1" fmla="*/ 587 h 916"/>
                <a:gd name="T2" fmla="*/ 586 w 834"/>
                <a:gd name="T3" fmla="*/ 94 h 916"/>
                <a:gd name="T4" fmla="*/ 93 w 834"/>
                <a:gd name="T5" fmla="*/ 248 h 916"/>
                <a:gd name="T6" fmla="*/ 248 w 834"/>
                <a:gd name="T7" fmla="*/ 741 h 916"/>
                <a:gd name="T8" fmla="*/ 263 w 834"/>
                <a:gd name="T9" fmla="*/ 749 h 916"/>
                <a:gd name="T10" fmla="*/ 176 w 834"/>
                <a:gd name="T11" fmla="*/ 848 h 916"/>
                <a:gd name="T12" fmla="*/ 487 w 834"/>
                <a:gd name="T13" fmla="*/ 778 h 916"/>
                <a:gd name="T14" fmla="*/ 487 w 834"/>
                <a:gd name="T15" fmla="*/ 776 h 916"/>
                <a:gd name="T16" fmla="*/ 741 w 834"/>
                <a:gd name="T17" fmla="*/ 58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916">
                  <a:moveTo>
                    <a:pt x="741" y="587"/>
                  </a:moveTo>
                  <a:cubicBezTo>
                    <a:pt x="834" y="408"/>
                    <a:pt x="765" y="187"/>
                    <a:pt x="586" y="94"/>
                  </a:cubicBezTo>
                  <a:cubicBezTo>
                    <a:pt x="407" y="0"/>
                    <a:pt x="186" y="70"/>
                    <a:pt x="93" y="248"/>
                  </a:cubicBezTo>
                  <a:cubicBezTo>
                    <a:pt x="0" y="427"/>
                    <a:pt x="69" y="648"/>
                    <a:pt x="248" y="741"/>
                  </a:cubicBezTo>
                  <a:cubicBezTo>
                    <a:pt x="253" y="744"/>
                    <a:pt x="258" y="746"/>
                    <a:pt x="263" y="749"/>
                  </a:cubicBezTo>
                  <a:cubicBezTo>
                    <a:pt x="231" y="809"/>
                    <a:pt x="176" y="848"/>
                    <a:pt x="176" y="848"/>
                  </a:cubicBezTo>
                  <a:cubicBezTo>
                    <a:pt x="355" y="916"/>
                    <a:pt x="487" y="778"/>
                    <a:pt x="487" y="778"/>
                  </a:cubicBezTo>
                  <a:cubicBezTo>
                    <a:pt x="487" y="778"/>
                    <a:pt x="487" y="777"/>
                    <a:pt x="487" y="776"/>
                  </a:cubicBezTo>
                  <a:cubicBezTo>
                    <a:pt x="592" y="755"/>
                    <a:pt x="687" y="689"/>
                    <a:pt x="741" y="587"/>
                  </a:cubicBezTo>
                </a:path>
              </a:pathLst>
            </a:custGeom>
            <a:solidFill>
              <a:srgbClr val="00447C"/>
            </a:solidFill>
            <a:ln w="28575">
              <a:solidFill>
                <a:srgbClr val="FFFFFF"/>
              </a:solid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AC4D3218-16E5-4907-9803-68EC5B6F1634}"/>
                </a:ext>
              </a:extLst>
            </p:cNvPr>
            <p:cNvGrpSpPr/>
            <p:nvPr/>
          </p:nvGrpSpPr>
          <p:grpSpPr>
            <a:xfrm>
              <a:off x="7326869" y="978726"/>
              <a:ext cx="153988" cy="225425"/>
              <a:chOff x="-1349548" y="2781410"/>
              <a:chExt cx="153988" cy="225425"/>
            </a:xfrm>
            <a:solidFill>
              <a:schemeClr val="tx2"/>
            </a:solidFill>
          </p:grpSpPr>
          <p:sp>
            <p:nvSpPr>
              <p:cNvPr id="24" name="Freeform 1969">
                <a:extLst>
                  <a:ext uri="{FF2B5EF4-FFF2-40B4-BE49-F238E27FC236}">
                    <a16:creationId xmlns:a16="http://schemas.microsoft.com/office/drawing/2014/main" id="{67587AAF-9475-4420-9CE2-DB3B106E135C}"/>
                  </a:ext>
                </a:extLst>
              </p:cNvPr>
              <p:cNvSpPr>
                <a:spLocks/>
              </p:cNvSpPr>
              <p:nvPr/>
            </p:nvSpPr>
            <p:spPr bwMode="auto">
              <a:xfrm>
                <a:off x="-1349548" y="2781410"/>
                <a:ext cx="153988" cy="225425"/>
              </a:xfrm>
              <a:custGeom>
                <a:avLst/>
                <a:gdLst>
                  <a:gd name="T0" fmla="*/ 21 w 41"/>
                  <a:gd name="T1" fmla="*/ 0 h 60"/>
                  <a:gd name="T2" fmla="*/ 0 w 41"/>
                  <a:gd name="T3" fmla="*/ 22 h 60"/>
                  <a:gd name="T4" fmla="*/ 4 w 41"/>
                  <a:gd name="T5" fmla="*/ 22 h 60"/>
                  <a:gd name="T6" fmla="*/ 21 w 41"/>
                  <a:gd name="T7" fmla="*/ 4 h 60"/>
                  <a:gd name="T8" fmla="*/ 37 w 41"/>
                  <a:gd name="T9" fmla="*/ 22 h 60"/>
                  <a:gd name="T10" fmla="*/ 32 w 41"/>
                  <a:gd name="T11" fmla="*/ 35 h 60"/>
                  <a:gd name="T12" fmla="*/ 24 w 41"/>
                  <a:gd name="T13" fmla="*/ 47 h 60"/>
                  <a:gd name="T14" fmla="*/ 14 w 41"/>
                  <a:gd name="T15" fmla="*/ 56 h 60"/>
                  <a:gd name="T16" fmla="*/ 6 w 41"/>
                  <a:gd name="T17" fmla="*/ 49 h 60"/>
                  <a:gd name="T18" fmla="*/ 2 w 41"/>
                  <a:gd name="T19" fmla="*/ 49 h 60"/>
                  <a:gd name="T20" fmla="*/ 14 w 41"/>
                  <a:gd name="T21" fmla="*/ 60 h 60"/>
                  <a:gd name="T22" fmla="*/ 28 w 41"/>
                  <a:gd name="T23" fmla="*/ 50 h 60"/>
                  <a:gd name="T24" fmla="*/ 36 w 41"/>
                  <a:gd name="T25" fmla="*/ 38 h 60"/>
                  <a:gd name="T26" fmla="*/ 41 w 41"/>
                  <a:gd name="T27" fmla="*/ 22 h 60"/>
                  <a:gd name="T28" fmla="*/ 21 w 41"/>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0">
                    <a:moveTo>
                      <a:pt x="21" y="0"/>
                    </a:moveTo>
                    <a:cubicBezTo>
                      <a:pt x="10" y="0"/>
                      <a:pt x="0" y="10"/>
                      <a:pt x="0" y="22"/>
                    </a:cubicBezTo>
                    <a:cubicBezTo>
                      <a:pt x="4" y="22"/>
                      <a:pt x="4" y="22"/>
                      <a:pt x="4" y="22"/>
                    </a:cubicBezTo>
                    <a:cubicBezTo>
                      <a:pt x="4" y="12"/>
                      <a:pt x="12" y="4"/>
                      <a:pt x="21" y="4"/>
                    </a:cubicBezTo>
                    <a:cubicBezTo>
                      <a:pt x="30" y="4"/>
                      <a:pt x="37" y="12"/>
                      <a:pt x="37" y="22"/>
                    </a:cubicBezTo>
                    <a:cubicBezTo>
                      <a:pt x="37" y="22"/>
                      <a:pt x="37" y="29"/>
                      <a:pt x="32" y="35"/>
                    </a:cubicBezTo>
                    <a:cubicBezTo>
                      <a:pt x="27" y="43"/>
                      <a:pt x="24" y="47"/>
                      <a:pt x="24" y="47"/>
                    </a:cubicBezTo>
                    <a:cubicBezTo>
                      <a:pt x="21" y="52"/>
                      <a:pt x="18" y="56"/>
                      <a:pt x="14" y="56"/>
                    </a:cubicBezTo>
                    <a:cubicBezTo>
                      <a:pt x="10" y="56"/>
                      <a:pt x="6" y="53"/>
                      <a:pt x="6" y="49"/>
                    </a:cubicBezTo>
                    <a:cubicBezTo>
                      <a:pt x="2" y="49"/>
                      <a:pt x="2" y="49"/>
                      <a:pt x="2" y="49"/>
                    </a:cubicBezTo>
                    <a:cubicBezTo>
                      <a:pt x="2" y="55"/>
                      <a:pt x="8" y="60"/>
                      <a:pt x="14" y="60"/>
                    </a:cubicBezTo>
                    <a:cubicBezTo>
                      <a:pt x="20" y="60"/>
                      <a:pt x="24" y="55"/>
                      <a:pt x="28" y="50"/>
                    </a:cubicBezTo>
                    <a:cubicBezTo>
                      <a:pt x="28" y="50"/>
                      <a:pt x="31" y="45"/>
                      <a:pt x="36" y="38"/>
                    </a:cubicBezTo>
                    <a:cubicBezTo>
                      <a:pt x="41" y="30"/>
                      <a:pt x="41" y="23"/>
                      <a:pt x="41" y="22"/>
                    </a:cubicBezTo>
                    <a:cubicBezTo>
                      <a:pt x="41" y="10"/>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4444"/>
                  </a:solidFill>
                  <a:effectLst/>
                  <a:uLnTx/>
                  <a:uFillTx/>
                  <a:latin typeface="Arial" charset="0"/>
                  <a:ea typeface="+mn-ea"/>
                  <a:cs typeface="+mn-cs"/>
                </a:endParaRPr>
              </a:p>
            </p:txBody>
          </p:sp>
          <p:sp>
            <p:nvSpPr>
              <p:cNvPr id="25" name="Freeform 1970">
                <a:extLst>
                  <a:ext uri="{FF2B5EF4-FFF2-40B4-BE49-F238E27FC236}">
                    <a16:creationId xmlns:a16="http://schemas.microsoft.com/office/drawing/2014/main" id="{F5453BBF-FE84-4829-AA7B-5856F37C0168}"/>
                  </a:ext>
                </a:extLst>
              </p:cNvPr>
              <p:cNvSpPr>
                <a:spLocks/>
              </p:cNvSpPr>
              <p:nvPr/>
            </p:nvSpPr>
            <p:spPr bwMode="auto">
              <a:xfrm>
                <a:off x="-1316210" y="2814748"/>
                <a:ext cx="90488" cy="128588"/>
              </a:xfrm>
              <a:custGeom>
                <a:avLst/>
                <a:gdLst>
                  <a:gd name="T0" fmla="*/ 12 w 24"/>
                  <a:gd name="T1" fmla="*/ 4 h 34"/>
                  <a:gd name="T2" fmla="*/ 20 w 24"/>
                  <a:gd name="T3" fmla="*/ 12 h 34"/>
                  <a:gd name="T4" fmla="*/ 24 w 24"/>
                  <a:gd name="T5" fmla="*/ 12 h 34"/>
                  <a:gd name="T6" fmla="*/ 12 w 24"/>
                  <a:gd name="T7" fmla="*/ 0 h 34"/>
                  <a:gd name="T8" fmla="*/ 0 w 24"/>
                  <a:gd name="T9" fmla="*/ 12 h 34"/>
                  <a:gd name="T10" fmla="*/ 5 w 24"/>
                  <a:gd name="T11" fmla="*/ 22 h 34"/>
                  <a:gd name="T12" fmla="*/ 7 w 24"/>
                  <a:gd name="T13" fmla="*/ 23 h 34"/>
                  <a:gd name="T14" fmla="*/ 2 w 24"/>
                  <a:gd name="T15" fmla="*/ 32 h 34"/>
                  <a:gd name="T16" fmla="*/ 5 w 24"/>
                  <a:gd name="T17" fmla="*/ 34 h 34"/>
                  <a:gd name="T18" fmla="*/ 12 w 24"/>
                  <a:gd name="T19" fmla="*/ 22 h 34"/>
                  <a:gd name="T20" fmla="*/ 8 w 24"/>
                  <a:gd name="T21" fmla="*/ 18 h 34"/>
                  <a:gd name="T22" fmla="*/ 4 w 24"/>
                  <a:gd name="T23" fmla="*/ 12 h 34"/>
                  <a:gd name="T24" fmla="*/ 12 w 24"/>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4">
                    <a:moveTo>
                      <a:pt x="12" y="4"/>
                    </a:moveTo>
                    <a:cubicBezTo>
                      <a:pt x="16" y="4"/>
                      <a:pt x="20" y="8"/>
                      <a:pt x="20" y="12"/>
                    </a:cubicBezTo>
                    <a:cubicBezTo>
                      <a:pt x="24" y="12"/>
                      <a:pt x="24" y="12"/>
                      <a:pt x="24" y="12"/>
                    </a:cubicBezTo>
                    <a:cubicBezTo>
                      <a:pt x="24" y="5"/>
                      <a:pt x="18" y="0"/>
                      <a:pt x="12" y="0"/>
                    </a:cubicBezTo>
                    <a:cubicBezTo>
                      <a:pt x="5" y="0"/>
                      <a:pt x="0" y="5"/>
                      <a:pt x="0" y="12"/>
                    </a:cubicBezTo>
                    <a:cubicBezTo>
                      <a:pt x="0" y="16"/>
                      <a:pt x="2" y="20"/>
                      <a:pt x="5" y="22"/>
                    </a:cubicBezTo>
                    <a:cubicBezTo>
                      <a:pt x="7" y="23"/>
                      <a:pt x="7" y="23"/>
                      <a:pt x="7" y="23"/>
                    </a:cubicBezTo>
                    <a:cubicBezTo>
                      <a:pt x="2" y="32"/>
                      <a:pt x="2" y="32"/>
                      <a:pt x="2" y="32"/>
                    </a:cubicBezTo>
                    <a:cubicBezTo>
                      <a:pt x="5" y="34"/>
                      <a:pt x="5" y="34"/>
                      <a:pt x="5" y="34"/>
                    </a:cubicBezTo>
                    <a:cubicBezTo>
                      <a:pt x="12" y="22"/>
                      <a:pt x="12" y="22"/>
                      <a:pt x="12" y="22"/>
                    </a:cubicBezTo>
                    <a:cubicBezTo>
                      <a:pt x="8" y="18"/>
                      <a:pt x="8" y="18"/>
                      <a:pt x="8" y="18"/>
                    </a:cubicBezTo>
                    <a:cubicBezTo>
                      <a:pt x="5" y="17"/>
                      <a:pt x="4" y="15"/>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444444"/>
                  </a:solidFill>
                  <a:effectLst/>
                  <a:uLnTx/>
                  <a:uFillTx/>
                  <a:latin typeface="Arial" charset="0"/>
                  <a:ea typeface="+mn-ea"/>
                  <a:cs typeface="+mn-cs"/>
                </a:endParaRPr>
              </a:p>
            </p:txBody>
          </p:sp>
        </p:grpSp>
      </p:grpSp>
      <p:sp>
        <p:nvSpPr>
          <p:cNvPr id="12" name="Freeform 47">
            <a:extLst>
              <a:ext uri="{FF2B5EF4-FFF2-40B4-BE49-F238E27FC236}">
                <a16:creationId xmlns:a16="http://schemas.microsoft.com/office/drawing/2014/main" id="{E1A432F6-6359-4355-BEEE-11C3E367214A}"/>
              </a:ext>
            </a:extLst>
          </p:cNvPr>
          <p:cNvSpPr>
            <a:spLocks/>
          </p:cNvSpPr>
          <p:nvPr/>
        </p:nvSpPr>
        <p:spPr bwMode="auto">
          <a:xfrm rot="1503389">
            <a:off x="6109277" y="1187297"/>
            <a:ext cx="693439" cy="761273"/>
          </a:xfrm>
          <a:custGeom>
            <a:avLst/>
            <a:gdLst>
              <a:gd name="T0" fmla="*/ 741 w 834"/>
              <a:gd name="T1" fmla="*/ 587 h 916"/>
              <a:gd name="T2" fmla="*/ 586 w 834"/>
              <a:gd name="T3" fmla="*/ 94 h 916"/>
              <a:gd name="T4" fmla="*/ 93 w 834"/>
              <a:gd name="T5" fmla="*/ 248 h 916"/>
              <a:gd name="T6" fmla="*/ 248 w 834"/>
              <a:gd name="T7" fmla="*/ 741 h 916"/>
              <a:gd name="T8" fmla="*/ 263 w 834"/>
              <a:gd name="T9" fmla="*/ 749 h 916"/>
              <a:gd name="T10" fmla="*/ 176 w 834"/>
              <a:gd name="T11" fmla="*/ 848 h 916"/>
              <a:gd name="T12" fmla="*/ 487 w 834"/>
              <a:gd name="T13" fmla="*/ 778 h 916"/>
              <a:gd name="T14" fmla="*/ 487 w 834"/>
              <a:gd name="T15" fmla="*/ 776 h 916"/>
              <a:gd name="T16" fmla="*/ 741 w 834"/>
              <a:gd name="T17" fmla="*/ 58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916">
                <a:moveTo>
                  <a:pt x="741" y="587"/>
                </a:moveTo>
                <a:cubicBezTo>
                  <a:pt x="834" y="408"/>
                  <a:pt x="765" y="187"/>
                  <a:pt x="586" y="94"/>
                </a:cubicBezTo>
                <a:cubicBezTo>
                  <a:pt x="407" y="0"/>
                  <a:pt x="186" y="70"/>
                  <a:pt x="93" y="248"/>
                </a:cubicBezTo>
                <a:cubicBezTo>
                  <a:pt x="0" y="427"/>
                  <a:pt x="69" y="648"/>
                  <a:pt x="248" y="741"/>
                </a:cubicBezTo>
                <a:cubicBezTo>
                  <a:pt x="253" y="744"/>
                  <a:pt x="258" y="746"/>
                  <a:pt x="263" y="749"/>
                </a:cubicBezTo>
                <a:cubicBezTo>
                  <a:pt x="231" y="809"/>
                  <a:pt x="176" y="848"/>
                  <a:pt x="176" y="848"/>
                </a:cubicBezTo>
                <a:cubicBezTo>
                  <a:pt x="355" y="916"/>
                  <a:pt x="487" y="778"/>
                  <a:pt x="487" y="778"/>
                </a:cubicBezTo>
                <a:cubicBezTo>
                  <a:pt x="487" y="778"/>
                  <a:pt x="487" y="777"/>
                  <a:pt x="487" y="776"/>
                </a:cubicBezTo>
                <a:cubicBezTo>
                  <a:pt x="592" y="755"/>
                  <a:pt x="687" y="689"/>
                  <a:pt x="741" y="587"/>
                </a:cubicBezTo>
              </a:path>
            </a:pathLst>
          </a:custGeom>
          <a:solidFill>
            <a:srgbClr val="0070C0"/>
          </a:solidFill>
          <a:ln w="28575">
            <a:solidFill>
              <a:srgbClr val="FFFFFF"/>
            </a:solid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7C99510E-4B83-49EA-9A3E-2D96AC440F51}"/>
              </a:ext>
            </a:extLst>
          </p:cNvPr>
          <p:cNvSpPr txBox="1"/>
          <p:nvPr/>
        </p:nvSpPr>
        <p:spPr>
          <a:xfrm>
            <a:off x="6258455" y="1319163"/>
            <a:ext cx="375364" cy="410433"/>
          </a:xfrm>
          <a:prstGeom prst="rect">
            <a:avLst/>
          </a:prstGeom>
          <a:noFill/>
        </p:spPr>
        <p:txBody>
          <a:bodyPr wrap="square" lIns="0" tIns="0" rIns="0" bIns="0"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2667" b="0" i="0" u="none" strike="noStrike" kern="1200" cap="none" spc="0" normalizeH="0" baseline="0" noProof="0">
                <a:ln>
                  <a:noFill/>
                </a:ln>
                <a:solidFill>
                  <a:srgbClr val="FFFFFF"/>
                </a:solidFill>
                <a:effectLst/>
                <a:uLnTx/>
                <a:uFillTx/>
                <a:latin typeface="Arial" charset="0"/>
                <a:ea typeface="+mn-ea"/>
                <a:cs typeface="+mn-cs"/>
              </a:rPr>
              <a:t>?</a:t>
            </a:r>
          </a:p>
        </p:txBody>
      </p:sp>
      <p:sp>
        <p:nvSpPr>
          <p:cNvPr id="6" name="Subtitle 5">
            <a:extLst>
              <a:ext uri="{FF2B5EF4-FFF2-40B4-BE49-F238E27FC236}">
                <a16:creationId xmlns:a16="http://schemas.microsoft.com/office/drawing/2014/main" id="{DBE21F9C-96EB-4D16-BF1E-FAECAFA52B83}"/>
              </a:ext>
            </a:extLst>
          </p:cNvPr>
          <p:cNvSpPr>
            <a:spLocks noGrp="1"/>
          </p:cNvSpPr>
          <p:nvPr>
            <p:ph type="subTitle" idx="1"/>
          </p:nvPr>
        </p:nvSpPr>
        <p:spPr>
          <a:xfrm>
            <a:off x="342900" y="826529"/>
            <a:ext cx="11430000" cy="287259"/>
          </a:xfrm>
        </p:spPr>
        <p:txBody>
          <a:bodyPr/>
          <a:lstStyle/>
          <a:p>
            <a:r>
              <a:rPr lang="en-US">
                <a:solidFill>
                  <a:srgbClr val="000000"/>
                </a:solidFill>
                <a:cs typeface="Arial" panose="020B0604020202020204" pitchFamily="34" charset="0"/>
              </a:rPr>
              <a:t>Things to know before engaging your Dell Services Sales Representative (SSR)</a:t>
            </a:r>
          </a:p>
        </p:txBody>
      </p:sp>
    </p:spTree>
    <p:extLst>
      <p:ext uri="{BB962C8B-B14F-4D97-AF65-F5344CB8AC3E}">
        <p14:creationId xmlns:p14="http://schemas.microsoft.com/office/powerpoint/2010/main" val="21447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
          <p:cNvGraphicFramePr>
            <a:graphicFrameLocks noGrp="1"/>
          </p:cNvGraphicFramePr>
          <p:nvPr/>
        </p:nvGraphicFramePr>
        <p:xfrm>
          <a:off x="381002" y="911396"/>
          <a:ext cx="11429998" cy="4262521"/>
        </p:xfrm>
        <a:graphic>
          <a:graphicData uri="http://schemas.openxmlformats.org/drawingml/2006/table">
            <a:tbl>
              <a:tblPr firstRow="1" bandRow="1">
                <a:tableStyleId>{9D7B26C5-4107-4FEC-AEDC-1716B250A1EF}</a:tableStyleId>
              </a:tblPr>
              <a:tblGrid>
                <a:gridCol w="2823753">
                  <a:extLst>
                    <a:ext uri="{9D8B030D-6E8A-4147-A177-3AD203B41FA5}">
                      <a16:colId xmlns:a16="http://schemas.microsoft.com/office/drawing/2014/main" val="20000"/>
                    </a:ext>
                  </a:extLst>
                </a:gridCol>
                <a:gridCol w="8606245">
                  <a:extLst>
                    <a:ext uri="{9D8B030D-6E8A-4147-A177-3AD203B41FA5}">
                      <a16:colId xmlns:a16="http://schemas.microsoft.com/office/drawing/2014/main" val="20001"/>
                    </a:ext>
                  </a:extLst>
                </a:gridCol>
              </a:tblGrid>
              <a:tr h="528025">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marL="0" marR="0" indent="0" algn="l" defTabSz="914400" rtl="0" eaLnBrk="1" fontAlgn="b" latinLnBrk="0" hangingPunct="1">
                        <a:lnSpc>
                          <a:spcPct val="100000"/>
                        </a:lnSpc>
                        <a:spcBef>
                          <a:spcPts val="0"/>
                        </a:spcBef>
                        <a:spcAft>
                          <a:spcPts val="0"/>
                        </a:spcAft>
                        <a:buClrTx/>
                        <a:buSzTx/>
                        <a:buFontTx/>
                        <a:buNone/>
                        <a:tabLst/>
                        <a:defRPr/>
                      </a:pPr>
                      <a:r>
                        <a:rPr lang="en-US" sz="2100" u="none" strike="noStrike" baseline="0">
                          <a:solidFill>
                            <a:schemeClr val="tx2"/>
                          </a:solidFill>
                          <a:latin typeface="+mn-lt"/>
                        </a:rPr>
                        <a:t>Objection</a:t>
                      </a:r>
                      <a:endParaRPr lang="en-US" sz="2100" b="1" i="0" u="none" strike="noStrike" baseline="0">
                        <a:solidFill>
                          <a:schemeClr val="tx2"/>
                        </a:solidFill>
                        <a:latin typeface="+mn-lt"/>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100" u="none" strike="noStrike">
                          <a:solidFill>
                            <a:schemeClr val="tx2"/>
                          </a:solidFill>
                          <a:latin typeface="+mn-lt"/>
                        </a:rPr>
                        <a:t>Response</a:t>
                      </a:r>
                      <a:endParaRPr lang="en-US" sz="2100" b="1" i="0" u="none" strike="noStrike">
                        <a:solidFill>
                          <a:schemeClr val="tx2"/>
                        </a:solidFill>
                        <a:latin typeface="+mn-lt"/>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7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a:solidFill>
                            <a:schemeClr val="tx1">
                              <a:lumMod val="75000"/>
                            </a:schemeClr>
                          </a:solidFill>
                          <a:latin typeface="+mn-lt"/>
                        </a:rPr>
                        <a:t>This is too expensive. I don’t want to spend this much money.</a:t>
                      </a:r>
                    </a:p>
                  </a:txBody>
                  <a:tcPr marL="121920" marR="121920" anchor="ctr">
                    <a:lnT w="38100" cap="flat" cmpd="sng" algn="ctr">
                      <a:solidFill>
                        <a:schemeClr val="tx2"/>
                      </a:solidFill>
                      <a:prstDash val="solid"/>
                      <a:round/>
                      <a:headEnd type="none" w="med" len="med"/>
                      <a:tailEnd type="none" w="med" len="med"/>
                    </a:lnT>
                    <a:solidFill>
                      <a:schemeClr val="tx2">
                        <a:lumMod val="95000"/>
                      </a:schemeClr>
                    </a:solidFill>
                  </a:tcPr>
                </a:tc>
                <a:tc>
                  <a:txBody>
                    <a:bodyPr/>
                    <a:lstStyle/>
                    <a:p>
                      <a:pPr marL="0" marR="0" lvl="1" indent="0" algn="l" defTabSz="914063" rtl="0" eaLnBrk="1" fontAlgn="auto" latinLnBrk="0" hangingPunct="1">
                        <a:lnSpc>
                          <a:spcPct val="100000"/>
                        </a:lnSpc>
                        <a:spcBef>
                          <a:spcPts val="0"/>
                        </a:spcBef>
                        <a:spcAft>
                          <a:spcPts val="0"/>
                        </a:spcAft>
                        <a:buClrTx/>
                        <a:buSzTx/>
                        <a:buFontTx/>
                        <a:buNone/>
                        <a:tabLst/>
                        <a:defRPr/>
                      </a:pPr>
                      <a:r>
                        <a:rPr lang="en-US" sz="1500" b="0" kern="1200" baseline="0">
                          <a:solidFill>
                            <a:schemeClr val="tx1">
                              <a:lumMod val="75000"/>
                            </a:schemeClr>
                          </a:solidFill>
                          <a:effectLst/>
                          <a:latin typeface="+mn-lt"/>
                          <a:ea typeface="+mn-ea"/>
                          <a:cs typeface="+mn-cs"/>
                        </a:rPr>
                        <a:t>Though less expensive solutions can be found on the market, the question of trust, experience and expertise is key when it comes to security. Dell invests in technology and human resources in order to provide the best possible customer experience.</a:t>
                      </a:r>
                    </a:p>
                  </a:txBody>
                  <a:tcPr marL="121920" marR="121920" anchor="ctr">
                    <a:lnT w="38100" cap="flat" cmpd="sng" algn="ctr">
                      <a:solidFill>
                        <a:schemeClr val="tx2"/>
                      </a:solidFill>
                      <a:prstDash val="solid"/>
                      <a:round/>
                      <a:headEnd type="none" w="med" len="med"/>
                      <a:tailEnd type="none" w="med" len="med"/>
                    </a:lnT>
                    <a:solidFill>
                      <a:schemeClr val="tx2">
                        <a:lumMod val="95000"/>
                      </a:schemeClr>
                    </a:solidFill>
                  </a:tcPr>
                </a:tc>
                <a:extLst>
                  <a:ext uri="{0D108BD9-81ED-4DB2-BD59-A6C34878D82A}">
                    <a16:rowId xmlns:a16="http://schemas.microsoft.com/office/drawing/2014/main" val="10001"/>
                  </a:ext>
                </a:extLst>
              </a:tr>
              <a:tr h="1179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baseline="0">
                          <a:solidFill>
                            <a:schemeClr val="tx1">
                              <a:lumMod val="75000"/>
                            </a:schemeClr>
                          </a:solidFill>
                          <a:latin typeface="+mn-lt"/>
                        </a:rPr>
                        <a:t>I currently have Secureworks MDR – why should I switch to Dell Technologies MDR?</a:t>
                      </a:r>
                    </a:p>
                  </a:txBody>
                  <a:tcPr marL="121920" marR="121920" anchor="ctr">
                    <a:solidFill>
                      <a:schemeClr val="bg1">
                        <a:lumMod val="20000"/>
                        <a:lumOff val="80000"/>
                      </a:schemeClr>
                    </a:solidFill>
                  </a:tcPr>
                </a:tc>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500" b="0" kern="1200" baseline="0">
                          <a:solidFill>
                            <a:schemeClr val="tx1">
                              <a:lumMod val="75000"/>
                            </a:schemeClr>
                          </a:solidFill>
                          <a:effectLst/>
                          <a:latin typeface="+mn-lt"/>
                          <a:ea typeface="+mn-ea"/>
                          <a:cs typeface="+mn-cs"/>
                        </a:rPr>
                        <a:t>We are partnering with Secureworks to leverage their industry-leading Extended Detection and Response solution and combine it with our expertise and deep knowledge of IT environments to provide an end-to-end security solution.*</a:t>
                      </a:r>
                    </a:p>
                  </a:txBody>
                  <a:tcPr marL="121920" marR="121920" anchor="ctr">
                    <a:solidFill>
                      <a:schemeClr val="bg1">
                        <a:lumMod val="20000"/>
                        <a:lumOff val="80000"/>
                      </a:schemeClr>
                    </a:solidFill>
                  </a:tcPr>
                </a:tc>
                <a:extLst>
                  <a:ext uri="{0D108BD9-81ED-4DB2-BD59-A6C34878D82A}">
                    <a16:rowId xmlns:a16="http://schemas.microsoft.com/office/drawing/2014/main" val="10002"/>
                  </a:ext>
                </a:extLst>
              </a:tr>
              <a:tr h="1175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baseline="0">
                          <a:solidFill>
                            <a:schemeClr val="tx1">
                              <a:lumMod val="75000"/>
                            </a:schemeClr>
                          </a:solidFill>
                          <a:latin typeface="+mn-lt"/>
                          <a:ea typeface="+mn-ea"/>
                          <a:cs typeface="+mn-cs"/>
                        </a:rPr>
                        <a:t>The service is in English only</a:t>
                      </a:r>
                    </a:p>
                  </a:txBody>
                  <a:tcPr marL="121920" marR="121920" anchor="ctr">
                    <a:solidFill>
                      <a:srgbClr val="F2F2F2"/>
                    </a:solidFill>
                  </a:tcPr>
                </a:tc>
                <a:tc>
                  <a:txBody>
                    <a:bodyPr/>
                    <a:lstStyle/>
                    <a:p>
                      <a:pPr marL="0" marR="0" indent="0" algn="l" defTabSz="1219140" rtl="0" eaLnBrk="1" fontAlgn="auto" latinLnBrk="0" hangingPunct="1">
                        <a:lnSpc>
                          <a:spcPct val="100000"/>
                        </a:lnSpc>
                        <a:spcBef>
                          <a:spcPts val="0"/>
                        </a:spcBef>
                        <a:spcAft>
                          <a:spcPts val="0"/>
                        </a:spcAft>
                        <a:buClrTx/>
                        <a:buSzTx/>
                        <a:buFontTx/>
                        <a:buNone/>
                        <a:tabLst/>
                        <a:defRPr/>
                      </a:pPr>
                      <a:r>
                        <a:rPr lang="en-US" sz="1500" b="0" kern="1200" baseline="0">
                          <a:solidFill>
                            <a:schemeClr val="tx1">
                              <a:lumMod val="75000"/>
                            </a:schemeClr>
                          </a:solidFill>
                          <a:effectLst/>
                          <a:latin typeface="+mn-lt"/>
                          <a:ea typeface="+mn-ea"/>
                          <a:cs typeface="+mn-cs"/>
                        </a:rPr>
                        <a:t>Key languages will be made available as soon as possible. Please note that much of the communication is thru chat which can help. </a:t>
                      </a:r>
                    </a:p>
                  </a:txBody>
                  <a:tcPr marL="121920" marR="121920" anchor="ctr">
                    <a:solidFill>
                      <a:srgbClr val="F2F2F2"/>
                    </a:solidFill>
                  </a:tcPr>
                </a:tc>
                <a:extLst>
                  <a:ext uri="{0D108BD9-81ED-4DB2-BD59-A6C34878D82A}">
                    <a16:rowId xmlns:a16="http://schemas.microsoft.com/office/drawing/2014/main" val="3195425876"/>
                  </a:ext>
                </a:extLst>
              </a:tr>
            </a:tbl>
          </a:graphicData>
        </a:graphic>
      </p:graphicFrame>
      <p:sp>
        <p:nvSpPr>
          <p:cNvPr id="2" name="Title 1"/>
          <p:cNvSpPr>
            <a:spLocks noGrp="1"/>
          </p:cNvSpPr>
          <p:nvPr>
            <p:ph type="title"/>
          </p:nvPr>
        </p:nvSpPr>
        <p:spPr/>
        <p:txBody>
          <a:bodyPr/>
          <a:lstStyle/>
          <a:p>
            <a:r>
              <a:rPr lang="en-US">
                <a:solidFill>
                  <a:srgbClr val="0076CE"/>
                </a:solidFill>
              </a:rPr>
              <a:t>Overcoming objections</a:t>
            </a:r>
            <a:endParaRPr lang="en-US" sz="2400">
              <a:solidFill>
                <a:schemeClr val="tx1"/>
              </a:solidFill>
              <a:latin typeface="+mn-lt"/>
            </a:endParaRPr>
          </a:p>
        </p:txBody>
      </p:sp>
      <p:sp>
        <p:nvSpPr>
          <p:cNvPr id="3" name="TextBox 2">
            <a:extLst>
              <a:ext uri="{FF2B5EF4-FFF2-40B4-BE49-F238E27FC236}">
                <a16:creationId xmlns:a16="http://schemas.microsoft.com/office/drawing/2014/main" id="{322CF91C-734A-49F1-B13B-E9D4F41EDC01}"/>
              </a:ext>
            </a:extLst>
          </p:cNvPr>
          <p:cNvSpPr txBox="1"/>
          <p:nvPr/>
        </p:nvSpPr>
        <p:spPr>
          <a:xfrm>
            <a:off x="490654" y="5274527"/>
            <a:ext cx="1132034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444"/>
                </a:solidFill>
                <a:effectLst/>
                <a:uLnTx/>
                <a:uFillTx/>
                <a:latin typeface="Arial"/>
                <a:ea typeface="+mn-ea"/>
                <a:cs typeface="+mn-cs"/>
              </a:rPr>
              <a:t>*Please note: at this time, existing SecureWorks MDR customers will not be able to migrate over to Dell Technologies Services MDR without losing their data.</a:t>
            </a:r>
          </a:p>
        </p:txBody>
      </p:sp>
    </p:spTree>
    <p:extLst>
      <p:ext uri="{BB962C8B-B14F-4D97-AF65-F5344CB8AC3E}">
        <p14:creationId xmlns:p14="http://schemas.microsoft.com/office/powerpoint/2010/main" val="215288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
          <p:cNvGraphicFramePr>
            <a:graphicFrameLocks noGrp="1"/>
          </p:cNvGraphicFramePr>
          <p:nvPr/>
        </p:nvGraphicFramePr>
        <p:xfrm>
          <a:off x="381002" y="911395"/>
          <a:ext cx="11429999" cy="4307803"/>
        </p:xfrm>
        <a:graphic>
          <a:graphicData uri="http://schemas.openxmlformats.org/drawingml/2006/table">
            <a:tbl>
              <a:tblPr firstRow="1" bandRow="1">
                <a:tableStyleId>{9D7B26C5-4107-4FEC-AEDC-1716B250A1EF}</a:tableStyleId>
              </a:tblPr>
              <a:tblGrid>
                <a:gridCol w="2858587">
                  <a:extLst>
                    <a:ext uri="{9D8B030D-6E8A-4147-A177-3AD203B41FA5}">
                      <a16:colId xmlns:a16="http://schemas.microsoft.com/office/drawing/2014/main" val="20000"/>
                    </a:ext>
                  </a:extLst>
                </a:gridCol>
                <a:gridCol w="8571412">
                  <a:extLst>
                    <a:ext uri="{9D8B030D-6E8A-4147-A177-3AD203B41FA5}">
                      <a16:colId xmlns:a16="http://schemas.microsoft.com/office/drawing/2014/main" val="20001"/>
                    </a:ext>
                  </a:extLst>
                </a:gridCol>
              </a:tblGrid>
              <a:tr h="477483">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100" b="1" u="none" strike="noStrike" kern="1200" baseline="0">
                          <a:solidFill>
                            <a:schemeClr val="tx2"/>
                          </a:solidFill>
                          <a:latin typeface="+mn-lt"/>
                          <a:ea typeface="+mn-ea"/>
                          <a:cs typeface="+mn-cs"/>
                        </a:rPr>
                        <a:t>Objection</a:t>
                      </a:r>
                      <a:endParaRPr kumimoji="0" lang="en-US" sz="2100" b="1" i="0" u="none" strike="noStrike" kern="1200" baseline="0">
                        <a:solidFill>
                          <a:schemeClr val="tx2"/>
                        </a:solidFill>
                        <a:latin typeface="+mn-lt"/>
                        <a:ea typeface="+mn-ea"/>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100" u="none" strike="noStrike">
                          <a:solidFill>
                            <a:schemeClr val="tx2"/>
                          </a:solidFill>
                          <a:latin typeface="+mn-lt"/>
                        </a:rPr>
                        <a:t>Response</a:t>
                      </a:r>
                      <a:endParaRPr lang="en-US" sz="2100" b="1" i="0" u="none" strike="noStrike">
                        <a:solidFill>
                          <a:schemeClr val="tx2"/>
                        </a:solidFill>
                        <a:latin typeface="+mn-lt"/>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3032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baseline="0" noProof="0">
                          <a:solidFill>
                            <a:schemeClr val="tx1">
                              <a:lumMod val="75000"/>
                            </a:schemeClr>
                          </a:solidFill>
                          <a:latin typeface="+mn-lt"/>
                          <a:ea typeface="+mn-ea"/>
                          <a:cs typeface="+mn-cs"/>
                        </a:rPr>
                        <a:t>I focus on prevention vs. response</a:t>
                      </a:r>
                    </a:p>
                  </a:txBody>
                  <a:tcPr marL="121920" marR="12192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lumMod val="20000"/>
                        <a:lumOff val="80000"/>
                      </a:schemeClr>
                    </a:solidFill>
                  </a:tcPr>
                </a:tc>
                <a:tc>
                  <a:txBody>
                    <a:bodyPr/>
                    <a:lstStyle/>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chemeClr val="tx1">
                              <a:lumMod val="75000"/>
                            </a:schemeClr>
                          </a:solidFill>
                          <a:latin typeface="+mn-lt"/>
                          <a:ea typeface="+mn-ea"/>
                          <a:cs typeface="+mn-cs"/>
                        </a:rPr>
                        <a:t>Protecting your environment is foundational to an organization's security posture. Think about it like the locks you have on the doors and windows in your home. </a:t>
                      </a: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chemeClr val="tx1">
                              <a:lumMod val="75000"/>
                            </a:schemeClr>
                          </a:solidFill>
                          <a:latin typeface="+mn-lt"/>
                          <a:ea typeface="+mn-ea"/>
                          <a:cs typeface="+mn-cs"/>
                        </a:rPr>
                        <a:t> </a:t>
                      </a: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chemeClr val="tx1">
                              <a:lumMod val="75000"/>
                            </a:schemeClr>
                          </a:solidFill>
                          <a:latin typeface="+mn-lt"/>
                          <a:ea typeface="+mn-ea"/>
                          <a:cs typeface="+mn-cs"/>
                        </a:rPr>
                        <a:t>Once you’ve secured your home with locks, the next step is detecting and responding to intruders. Locks can be broken or bypassed, windows can be broken, etc. That’s why many organizations have, in addition to a locks on doors and windows, video surveillance and security agents as well.  </a:t>
                      </a: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kern="1200">
                        <a:solidFill>
                          <a:schemeClr val="tx1">
                            <a:lumMod val="75000"/>
                          </a:schemeClr>
                        </a:solidFill>
                        <a:latin typeface="+mn-lt"/>
                        <a:ea typeface="+mn-ea"/>
                        <a:cs typeface="+mn-cs"/>
                      </a:endParaRP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chemeClr val="tx1">
                              <a:lumMod val="75000"/>
                            </a:schemeClr>
                          </a:solidFill>
                          <a:latin typeface="+mn-lt"/>
                          <a:ea typeface="+mn-ea"/>
                          <a:cs typeface="+mn-cs"/>
                        </a:rPr>
                        <a:t>Even with video surveillance, It can be challenging to keep up with all the alerts to know which ones should be investigated.  You have to check each one to know if it’s a real threat vs. just a delivery driver or the neighbor’s cat.  </a:t>
                      </a: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kern="1200">
                        <a:solidFill>
                          <a:schemeClr val="tx1">
                            <a:lumMod val="75000"/>
                          </a:schemeClr>
                        </a:solidFill>
                        <a:latin typeface="+mn-lt"/>
                        <a:ea typeface="+mn-ea"/>
                        <a:cs typeface="+mn-cs"/>
                      </a:endParaRPr>
                    </a:p>
                    <a:p>
                      <a:pPr marL="0" marR="0" lvl="0" indent="0" algn="l" defTabSz="91406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a:solidFill>
                            <a:schemeClr val="tx1">
                              <a:lumMod val="75000"/>
                            </a:schemeClr>
                          </a:solidFill>
                          <a:latin typeface="+mn-lt"/>
                          <a:ea typeface="+mn-ea"/>
                          <a:cs typeface="+mn-cs"/>
                        </a:rPr>
                        <a:t>Our Managed Detection and Response service is like having your house monitored by a security company who reviews the video surveillance notifications 24x7 to quickly determine which ones are cause for concern.  In addition, we also review trends, similar to neighborhood notifications, to stay aware of potential threats. </a:t>
                      </a:r>
                    </a:p>
                  </a:txBody>
                  <a:tcPr marL="121920" marR="12192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726536204"/>
                  </a:ext>
                </a:extLst>
              </a:tr>
            </a:tbl>
          </a:graphicData>
        </a:graphic>
      </p:graphicFrame>
      <p:sp>
        <p:nvSpPr>
          <p:cNvPr id="2" name="Title 1"/>
          <p:cNvSpPr>
            <a:spLocks noGrp="1"/>
          </p:cNvSpPr>
          <p:nvPr>
            <p:ph type="title"/>
          </p:nvPr>
        </p:nvSpPr>
        <p:spPr/>
        <p:txBody>
          <a:bodyPr/>
          <a:lstStyle/>
          <a:p>
            <a:r>
              <a:rPr lang="en-US">
                <a:solidFill>
                  <a:srgbClr val="0076CE"/>
                </a:solidFill>
              </a:rPr>
              <a:t>Overcoming objections</a:t>
            </a:r>
            <a:endParaRPr lang="en-US" sz="2400">
              <a:solidFill>
                <a:schemeClr val="tx1"/>
              </a:solidFill>
              <a:latin typeface="+mn-lt"/>
            </a:endParaRPr>
          </a:p>
        </p:txBody>
      </p:sp>
    </p:spTree>
    <p:extLst>
      <p:ext uri="{BB962C8B-B14F-4D97-AF65-F5344CB8AC3E}">
        <p14:creationId xmlns:p14="http://schemas.microsoft.com/office/powerpoint/2010/main" val="24308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
          <p:cNvGraphicFramePr>
            <a:graphicFrameLocks noGrp="1"/>
          </p:cNvGraphicFramePr>
          <p:nvPr/>
        </p:nvGraphicFramePr>
        <p:xfrm>
          <a:off x="381002" y="911394"/>
          <a:ext cx="11429999" cy="3188773"/>
        </p:xfrm>
        <a:graphic>
          <a:graphicData uri="http://schemas.openxmlformats.org/drawingml/2006/table">
            <a:tbl>
              <a:tblPr firstRow="1" bandRow="1">
                <a:tableStyleId>{9D7B26C5-4107-4FEC-AEDC-1716B250A1EF}</a:tableStyleId>
              </a:tblPr>
              <a:tblGrid>
                <a:gridCol w="2858587">
                  <a:extLst>
                    <a:ext uri="{9D8B030D-6E8A-4147-A177-3AD203B41FA5}">
                      <a16:colId xmlns:a16="http://schemas.microsoft.com/office/drawing/2014/main" val="20000"/>
                    </a:ext>
                  </a:extLst>
                </a:gridCol>
                <a:gridCol w="8571412">
                  <a:extLst>
                    <a:ext uri="{9D8B030D-6E8A-4147-A177-3AD203B41FA5}">
                      <a16:colId xmlns:a16="http://schemas.microsoft.com/office/drawing/2014/main" val="20001"/>
                    </a:ext>
                  </a:extLst>
                </a:gridCol>
              </a:tblGrid>
              <a:tr h="484992">
                <a:tc>
                  <a:txBody>
                    <a:bodyPr/>
                    <a:lstStyle>
                      <a:lvl1pPr marL="0" algn="l" rtl="0" eaLnBrk="1" latinLnBrk="0" hangingPunct="1">
                        <a:defRPr kumimoji="0" kern="1200">
                          <a:solidFill>
                            <a:schemeClr val="dk1"/>
                          </a:solidFill>
                          <a:latin typeface="Calibri"/>
                        </a:defRPr>
                      </a:lvl1pPr>
                      <a:lvl2pPr marL="457200" algn="l" rtl="0" eaLnBrk="1" latinLnBrk="0" hangingPunct="1">
                        <a:defRPr kumimoji="0" kern="1200">
                          <a:solidFill>
                            <a:schemeClr val="dk1"/>
                          </a:solidFill>
                          <a:latin typeface="Calibri"/>
                        </a:defRPr>
                      </a:lvl2pPr>
                      <a:lvl3pPr marL="914400" algn="l" rtl="0" eaLnBrk="1" latinLnBrk="0" hangingPunct="1">
                        <a:defRPr kumimoji="0" kern="1200">
                          <a:solidFill>
                            <a:schemeClr val="dk1"/>
                          </a:solidFill>
                          <a:latin typeface="Calibri"/>
                        </a:defRPr>
                      </a:lvl3pPr>
                      <a:lvl4pPr marL="1371600" algn="l" rtl="0" eaLnBrk="1" latinLnBrk="0" hangingPunct="1">
                        <a:defRPr kumimoji="0" kern="1200">
                          <a:solidFill>
                            <a:schemeClr val="dk1"/>
                          </a:solidFill>
                          <a:latin typeface="Calibri"/>
                        </a:defRPr>
                      </a:lvl4pPr>
                      <a:lvl5pPr marL="1828800" algn="l" rtl="0" eaLnBrk="1" latinLnBrk="0" hangingPunct="1">
                        <a:defRPr kumimoji="0" kern="1200">
                          <a:solidFill>
                            <a:schemeClr val="dk1"/>
                          </a:solidFill>
                          <a:latin typeface="Calibri"/>
                        </a:defRPr>
                      </a:lvl5pPr>
                      <a:lvl6pPr marL="2286000" algn="l" rtl="0" eaLnBrk="1" latinLnBrk="0" hangingPunct="1">
                        <a:defRPr kumimoji="0" kern="1200">
                          <a:solidFill>
                            <a:schemeClr val="dk1"/>
                          </a:solidFill>
                          <a:latin typeface="Calibri"/>
                        </a:defRPr>
                      </a:lvl6pPr>
                      <a:lvl7pPr marL="2743200" algn="l" rtl="0" eaLnBrk="1" latinLnBrk="0" hangingPunct="1">
                        <a:defRPr kumimoji="0" kern="1200">
                          <a:solidFill>
                            <a:schemeClr val="dk1"/>
                          </a:solidFill>
                          <a:latin typeface="Calibri"/>
                        </a:defRPr>
                      </a:lvl7pPr>
                      <a:lvl8pPr marL="3200400" algn="l" rtl="0" eaLnBrk="1" latinLnBrk="0" hangingPunct="1">
                        <a:defRPr kumimoji="0" kern="1200">
                          <a:solidFill>
                            <a:schemeClr val="dk1"/>
                          </a:solidFill>
                          <a:latin typeface="Calibri"/>
                        </a:defRPr>
                      </a:lvl8pPr>
                      <a:lvl9pPr marL="3657600" algn="l" rtl="0" eaLnBrk="1" latinLnBrk="0" hangingPunct="1">
                        <a:defRPr kumimoji="0" kern="1200">
                          <a:solidFill>
                            <a:schemeClr val="dk1"/>
                          </a:solidFill>
                          <a:latin typeface="Calibri"/>
                        </a:defRPr>
                      </a:lvl9pPr>
                      <a:extLst/>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2100" b="1" u="none" strike="noStrike" kern="1200" baseline="0">
                          <a:solidFill>
                            <a:schemeClr val="tx2"/>
                          </a:solidFill>
                          <a:latin typeface="+mn-lt"/>
                          <a:ea typeface="+mn-ea"/>
                          <a:cs typeface="+mn-cs"/>
                        </a:rPr>
                        <a:t>Objection</a:t>
                      </a:r>
                      <a:endParaRPr kumimoji="0" lang="en-US" sz="2100" b="1" i="0" u="none" strike="noStrike" kern="1200" baseline="0">
                        <a:solidFill>
                          <a:schemeClr val="tx2"/>
                        </a:solidFill>
                        <a:latin typeface="+mn-lt"/>
                        <a:ea typeface="+mn-ea"/>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100" u="none" strike="noStrike">
                          <a:solidFill>
                            <a:schemeClr val="tx2"/>
                          </a:solidFill>
                          <a:latin typeface="+mn-lt"/>
                        </a:rPr>
                        <a:t>Response</a:t>
                      </a:r>
                      <a:endParaRPr lang="en-US" sz="2100" b="1" i="0" u="none" strike="noStrike">
                        <a:solidFill>
                          <a:schemeClr val="tx2"/>
                        </a:solidFill>
                        <a:latin typeface="+mn-lt"/>
                        <a:cs typeface="Arial" pitchFamily="34" charset="0"/>
                      </a:endParaRPr>
                    </a:p>
                  </a:txBody>
                  <a:tcPr marL="121920" marR="121920" anchor="ctr">
                    <a:lnT w="12700" cap="flat" cmpd="sng" algn="ctr">
                      <a:no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03781">
                <a:tc>
                  <a:txBody>
                    <a:bodyPr/>
                    <a:lstStyle/>
                    <a:p>
                      <a:r>
                        <a:rPr lang="en-US" sz="1600" b="1" kern="1200" baseline="0">
                          <a:solidFill>
                            <a:schemeClr val="tx1">
                              <a:lumMod val="75000"/>
                            </a:schemeClr>
                          </a:solidFill>
                          <a:latin typeface="+mn-lt"/>
                          <a:ea typeface="+mn-ea"/>
                          <a:cs typeface="+mn-cs"/>
                        </a:rPr>
                        <a:t>I have an incident response provider</a:t>
                      </a:r>
                      <a:endParaRPr lang="en-US" sz="1600" b="1" kern="1200" baseline="0" noProof="0">
                        <a:solidFill>
                          <a:schemeClr val="tx1">
                            <a:lumMod val="75000"/>
                          </a:schemeClr>
                        </a:solidFill>
                        <a:latin typeface="+mn-lt"/>
                        <a:ea typeface="+mn-ea"/>
                        <a:cs typeface="+mn-cs"/>
                      </a:endParaRPr>
                    </a:p>
                  </a:txBody>
                  <a:tcPr marL="121920" marR="12192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C2E5FF"/>
                    </a:solidFill>
                  </a:tcPr>
                </a:tc>
                <a:tc>
                  <a:txBody>
                    <a:bodyPr/>
                    <a:lstStyle/>
                    <a:p>
                      <a:pPr marL="0" indent="0">
                        <a:buFont typeface="Arial" panose="020B0604020202020204" pitchFamily="34" charset="0"/>
                        <a:buNone/>
                      </a:pPr>
                      <a:r>
                        <a:rPr lang="en-US" sz="1500" kern="1200">
                          <a:solidFill>
                            <a:schemeClr val="tx1">
                              <a:lumMod val="75000"/>
                            </a:schemeClr>
                          </a:solidFill>
                          <a:latin typeface="+mn-lt"/>
                          <a:ea typeface="+mn-ea"/>
                          <a:cs typeface="+mn-cs"/>
                        </a:rPr>
                        <a:t>Think of incident response providers like insurance companies. They collect a fee based on risk. The important questions are:</a:t>
                      </a:r>
                    </a:p>
                    <a:p>
                      <a:pPr marL="171450" indent="-171450">
                        <a:buFont typeface="Arial" panose="020B0604020202020204" pitchFamily="34" charset="0"/>
                        <a:buChar char="•"/>
                      </a:pPr>
                      <a:r>
                        <a:rPr lang="en-US" sz="1500" kern="1200">
                          <a:solidFill>
                            <a:schemeClr val="tx1">
                              <a:lumMod val="75000"/>
                            </a:schemeClr>
                          </a:solidFill>
                          <a:latin typeface="+mn-lt"/>
                          <a:ea typeface="+mn-ea"/>
                          <a:cs typeface="+mn-cs"/>
                        </a:rPr>
                        <a:t>What will happen when you need them?</a:t>
                      </a:r>
                    </a:p>
                    <a:p>
                      <a:pPr marL="171450" indent="-171450">
                        <a:buFont typeface="Arial" panose="020B0604020202020204" pitchFamily="34" charset="0"/>
                        <a:buChar char="•"/>
                      </a:pPr>
                      <a:r>
                        <a:rPr lang="en-US" sz="1500" kern="1200">
                          <a:solidFill>
                            <a:schemeClr val="tx1">
                              <a:lumMod val="75000"/>
                            </a:schemeClr>
                          </a:solidFill>
                          <a:latin typeface="+mn-lt"/>
                          <a:ea typeface="+mn-ea"/>
                          <a:cs typeface="+mn-cs"/>
                        </a:rPr>
                        <a:t>Will they respond with an answer that corresponds to your immediate need?  How do you know? They quite likely did not secure your environment and don't really know or understand your organization.</a:t>
                      </a:r>
                    </a:p>
                    <a:p>
                      <a:pPr marL="171450" indent="-171450">
                        <a:buFont typeface="Arial" panose="020B0604020202020204" pitchFamily="34" charset="0"/>
                        <a:buChar char="•"/>
                      </a:pPr>
                      <a:r>
                        <a:rPr lang="en-US" sz="1500" kern="1200">
                          <a:solidFill>
                            <a:schemeClr val="tx1">
                              <a:lumMod val="75000"/>
                            </a:schemeClr>
                          </a:solidFill>
                          <a:latin typeface="+mn-lt"/>
                          <a:ea typeface="+mn-ea"/>
                          <a:cs typeface="+mn-cs"/>
                        </a:rPr>
                        <a:t>Will they respond with their own resources? </a:t>
                      </a:r>
                    </a:p>
                    <a:p>
                      <a:pPr marL="171450" indent="-171450">
                        <a:buFont typeface="Arial" panose="020B0604020202020204" pitchFamily="34" charset="0"/>
                        <a:buChar char="•"/>
                      </a:pPr>
                      <a:r>
                        <a:rPr lang="en-US" sz="1500" kern="1200">
                          <a:solidFill>
                            <a:schemeClr val="tx1">
                              <a:lumMod val="75000"/>
                            </a:schemeClr>
                          </a:solidFill>
                          <a:latin typeface="+mn-lt"/>
                          <a:ea typeface="+mn-ea"/>
                          <a:cs typeface="+mn-cs"/>
                        </a:rPr>
                        <a:t>What is the actual guarantee? </a:t>
                      </a:r>
                    </a:p>
                    <a:p>
                      <a:pPr marL="0" indent="0">
                        <a:buFont typeface="Arial" panose="020B0604020202020204" pitchFamily="34" charset="0"/>
                        <a:buNone/>
                      </a:pPr>
                      <a:r>
                        <a:rPr lang="en-US" sz="1500" kern="1200">
                          <a:solidFill>
                            <a:schemeClr val="tx1">
                              <a:lumMod val="75000"/>
                            </a:schemeClr>
                          </a:solidFill>
                          <a:latin typeface="+mn-lt"/>
                          <a:ea typeface="+mn-ea"/>
                          <a:cs typeface="+mn-cs"/>
                        </a:rPr>
                        <a:t>These are some questions you should think about when considering an incident response provider and ones our Managed Detection and Response team can help you with on an ongoing basis.</a:t>
                      </a:r>
                    </a:p>
                  </a:txBody>
                  <a:tcPr marL="121920" marR="121920" anchor="ct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rgbClr val="C2E5FF"/>
                    </a:solidFill>
                  </a:tcPr>
                </a:tc>
                <a:extLst>
                  <a:ext uri="{0D108BD9-81ED-4DB2-BD59-A6C34878D82A}">
                    <a16:rowId xmlns:a16="http://schemas.microsoft.com/office/drawing/2014/main" val="2280114845"/>
                  </a:ext>
                </a:extLst>
              </a:tr>
            </a:tbl>
          </a:graphicData>
        </a:graphic>
      </p:graphicFrame>
      <p:sp>
        <p:nvSpPr>
          <p:cNvPr id="2" name="Title 1"/>
          <p:cNvSpPr>
            <a:spLocks noGrp="1"/>
          </p:cNvSpPr>
          <p:nvPr>
            <p:ph type="title"/>
          </p:nvPr>
        </p:nvSpPr>
        <p:spPr/>
        <p:txBody>
          <a:bodyPr/>
          <a:lstStyle/>
          <a:p>
            <a:r>
              <a:rPr lang="en-US">
                <a:solidFill>
                  <a:srgbClr val="0076CE"/>
                </a:solidFill>
              </a:rPr>
              <a:t>Overcoming objections</a:t>
            </a:r>
            <a:endParaRPr lang="en-US" sz="2400">
              <a:solidFill>
                <a:schemeClr val="tx1"/>
              </a:solidFill>
              <a:latin typeface="+mn-lt"/>
            </a:endParaRPr>
          </a:p>
        </p:txBody>
      </p:sp>
    </p:spTree>
    <p:extLst>
      <p:ext uri="{BB962C8B-B14F-4D97-AF65-F5344CB8AC3E}">
        <p14:creationId xmlns:p14="http://schemas.microsoft.com/office/powerpoint/2010/main" val="37206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Availability</a:t>
            </a:r>
          </a:p>
        </p:txBody>
      </p:sp>
      <p:pic>
        <p:nvPicPr>
          <p:cNvPr id="3" name="Picture 2">
            <a:extLst>
              <a:ext uri="{FF2B5EF4-FFF2-40B4-BE49-F238E27FC236}">
                <a16:creationId xmlns:a16="http://schemas.microsoft.com/office/drawing/2014/main" id="{2FDC8791-5476-4D76-A62E-CD888A704638}"/>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7A570D35-4869-4D97-BD85-6F387AD77859}"/>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145350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17685"/>
            <a:ext cx="12192000" cy="375967"/>
          </a:xfrm>
          <a:prstGeom prst="rect">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444444"/>
              </a:solidFill>
              <a:latin typeface="Arial"/>
            </a:endParaRPr>
          </a:p>
        </p:txBody>
      </p:sp>
      <p:sp>
        <p:nvSpPr>
          <p:cNvPr id="29" name="Rectangle 15"/>
          <p:cNvSpPr>
            <a:spLocks noChangeArrowheads="1"/>
          </p:cNvSpPr>
          <p:nvPr/>
        </p:nvSpPr>
        <p:spPr bwMode="auto">
          <a:xfrm>
            <a:off x="669369" y="1691313"/>
            <a:ext cx="2289673" cy="3598511"/>
          </a:xfrm>
          <a:prstGeom prst="rect">
            <a:avLst/>
          </a:prstGeom>
          <a:solidFill>
            <a:srgbClr val="EEEEEE"/>
          </a:solidFill>
          <a:ln w="9525">
            <a:noFill/>
            <a:miter lim="800000"/>
            <a:headEnd/>
            <a:tailEnd/>
          </a:ln>
        </p:spPr>
        <p:txBody>
          <a:bodyPr tIns="182880"/>
          <a:lstStyle/>
          <a:p>
            <a:pPr marL="304792" indent="-304792" defTabSz="914377">
              <a:buFont typeface="+mj-lt"/>
              <a:buAutoNum type="arabicPeriod"/>
              <a:defRPr/>
            </a:pPr>
            <a:r>
              <a:rPr lang="en-GB" sz="1467">
                <a:solidFill>
                  <a:srgbClr val="000000"/>
                </a:solidFill>
                <a:latin typeface="Arial" panose="020B0604020202020204" pitchFamily="34" charset="0"/>
              </a:rPr>
              <a:t>United States</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Canada</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Brazil</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Chile</a:t>
            </a:r>
            <a:r>
              <a:rPr lang="en-US" sz="1467" baseline="30000">
                <a:solidFill>
                  <a:srgbClr val="000000"/>
                </a:solidFill>
                <a:latin typeface="Arial" panose="020B0604020202020204" pitchFamily="34" charset="0"/>
              </a:rPr>
              <a:t>1</a:t>
            </a:r>
          </a:p>
          <a:p>
            <a:pPr marL="304792" indent="-304792" defTabSz="914377">
              <a:buFont typeface="+mj-lt"/>
              <a:buAutoNum type="arabicPeriod"/>
              <a:defRPr/>
            </a:pPr>
            <a:r>
              <a:rPr lang="en-GB" sz="1467">
                <a:solidFill>
                  <a:srgbClr val="000000"/>
                </a:solidFill>
                <a:latin typeface="Arial" panose="020B0604020202020204" pitchFamily="34" charset="0"/>
              </a:rPr>
              <a:t>Mexico</a:t>
            </a:r>
            <a:endParaRPr lang="en-US" sz="1467">
              <a:solidFill>
                <a:srgbClr val="000000"/>
              </a:solidFill>
              <a:latin typeface="Arial" panose="020B0604020202020204" pitchFamily="34" charset="0"/>
            </a:endParaRPr>
          </a:p>
          <a:p>
            <a:pPr marL="304784" indent="-304784" defTabSz="914377" eaLnBrk="0" hangingPunct="0">
              <a:buFont typeface="+mj-lt"/>
              <a:buAutoNum type="arabicPeriod"/>
              <a:defRPr/>
            </a:pPr>
            <a:endParaRPr lang="en-GB" sz="1067">
              <a:solidFill>
                <a:srgbClr val="000000"/>
              </a:solidFill>
              <a:latin typeface="Arial" panose="020B0604020202020204" pitchFamily="34" charset="0"/>
              <a:cs typeface="Times New Roman" pitchFamily="18" charset="0"/>
            </a:endParaRPr>
          </a:p>
        </p:txBody>
      </p:sp>
      <p:sp>
        <p:nvSpPr>
          <p:cNvPr id="30" name="TextBox 52"/>
          <p:cNvSpPr txBox="1">
            <a:spLocks noChangeArrowheads="1"/>
          </p:cNvSpPr>
          <p:nvPr/>
        </p:nvSpPr>
        <p:spPr bwMode="auto">
          <a:xfrm>
            <a:off x="669366" y="1316158"/>
            <a:ext cx="2289676" cy="372101"/>
          </a:xfrm>
          <a:prstGeom prst="rect">
            <a:avLst/>
          </a:prstGeom>
          <a:solidFill>
            <a:schemeClr val="accent6"/>
          </a:solidFill>
          <a:ln w="9525">
            <a:noFill/>
            <a:miter lim="800000"/>
            <a:headEnd/>
            <a:tailEnd/>
          </a:ln>
        </p:spPr>
        <p:txBody>
          <a:bodyPr wrap="square">
            <a:noAutofit/>
          </a:bodyPr>
          <a:lstStyle/>
          <a:p>
            <a:pPr defTabSz="914377">
              <a:defRPr/>
            </a:pPr>
            <a:r>
              <a:rPr lang="en-US" b="1">
                <a:solidFill>
                  <a:srgbClr val="FFFFFF"/>
                </a:solidFill>
                <a:latin typeface="Arial" panose="020B0604020202020204" pitchFamily="34" charset="0"/>
              </a:rPr>
              <a:t>ABU</a:t>
            </a:r>
          </a:p>
        </p:txBody>
      </p:sp>
      <p:sp>
        <p:nvSpPr>
          <p:cNvPr id="57" name="Rectangle 15"/>
          <p:cNvSpPr>
            <a:spLocks noChangeArrowheads="1"/>
          </p:cNvSpPr>
          <p:nvPr/>
        </p:nvSpPr>
        <p:spPr bwMode="auto">
          <a:xfrm>
            <a:off x="3633024" y="1690159"/>
            <a:ext cx="4799776" cy="3599460"/>
          </a:xfrm>
          <a:prstGeom prst="rect">
            <a:avLst/>
          </a:prstGeom>
          <a:solidFill>
            <a:srgbClr val="EEEEEE"/>
          </a:solidFill>
          <a:ln w="9525">
            <a:noFill/>
            <a:miter lim="800000"/>
            <a:headEnd/>
            <a:tailEnd/>
          </a:ln>
        </p:spPr>
        <p:txBody>
          <a:bodyPr tIns="182880"/>
          <a:lstStyle/>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Austria</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Belgium</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Czech Republic</a:t>
            </a:r>
            <a:r>
              <a:rPr lang="en-US" sz="1467" baseline="30000">
                <a:solidFill>
                  <a:srgbClr val="000000"/>
                </a:solidFill>
                <a:latin typeface="Arial" panose="020B0604020202020204" pitchFamily="34" charset="0"/>
              </a:rPr>
              <a:t>1</a:t>
            </a:r>
            <a:endPar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Denmark</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Finland</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France</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Germany</a:t>
            </a:r>
          </a:p>
          <a:p>
            <a:pPr marL="304792" indent="-304792" defTabSz="914377">
              <a:lnSpc>
                <a:spcPct val="107000"/>
              </a:lnSpc>
              <a:buFont typeface="+mj-lt"/>
              <a:buAutoNum type="arabicPeriod"/>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Greece</a:t>
            </a:r>
            <a:r>
              <a:rPr lang="en-US" sz="1467" baseline="30000">
                <a:solidFill>
                  <a:srgbClr val="000000"/>
                </a:solidFill>
                <a:latin typeface="Arial" panose="020B0604020202020204" pitchFamily="34" charset="0"/>
              </a:rPr>
              <a:t>1 </a:t>
            </a:r>
          </a:p>
          <a:p>
            <a:pPr marL="304792" indent="-304792" defTabSz="914377">
              <a:lnSpc>
                <a:spcPct val="107000"/>
              </a:lnSpc>
              <a:buFont typeface="+mj-lt"/>
              <a:buAutoNum type="arabicPeriod" startAt="9"/>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Ireland</a:t>
            </a:r>
          </a:p>
          <a:p>
            <a:pPr marL="304792" indent="-304792" defTabSz="914377">
              <a:lnSpc>
                <a:spcPct val="107000"/>
              </a:lnSpc>
              <a:buFont typeface="+mj-lt"/>
              <a:buAutoNum type="arabicPeriod" startAt="9"/>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Italy</a:t>
            </a:r>
          </a:p>
          <a:p>
            <a:pPr marL="304792" indent="-304792" defTabSz="914377">
              <a:lnSpc>
                <a:spcPct val="107000"/>
              </a:lnSpc>
              <a:buFont typeface="+mj-lt"/>
              <a:buAutoNum type="arabicPeriod" startAt="9"/>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Luxembourg</a:t>
            </a:r>
          </a:p>
          <a:p>
            <a:pPr marL="304792" indent="-304792" defTabSz="914377">
              <a:lnSpc>
                <a:spcPct val="107000"/>
              </a:lnSpc>
              <a:buFont typeface="+mj-lt"/>
              <a:buAutoNum type="arabicPeriod"/>
              <a:tabLst>
                <a:tab pos="609585" algn="l"/>
              </a:tabLst>
              <a:defRPr/>
            </a:pPr>
            <a:endParaRPr lang="en-US" sz="1467" baseline="30000">
              <a:solidFill>
                <a:srgbClr val="000000"/>
              </a:solidFill>
              <a:latin typeface="Arial" panose="020B0604020202020204" pitchFamily="34" charset="0"/>
            </a:endParaRPr>
          </a:p>
        </p:txBody>
      </p:sp>
      <p:sp>
        <p:nvSpPr>
          <p:cNvPr id="58" name="TextBox 52"/>
          <p:cNvSpPr txBox="1">
            <a:spLocks noChangeArrowheads="1"/>
          </p:cNvSpPr>
          <p:nvPr/>
        </p:nvSpPr>
        <p:spPr bwMode="auto">
          <a:xfrm>
            <a:off x="3616734" y="1315397"/>
            <a:ext cx="4799765" cy="363764"/>
          </a:xfrm>
          <a:prstGeom prst="rect">
            <a:avLst/>
          </a:prstGeom>
          <a:solidFill>
            <a:schemeClr val="bg1"/>
          </a:solidFill>
          <a:ln w="9525">
            <a:solidFill>
              <a:srgbClr val="007DB8"/>
            </a:solidFill>
            <a:miter lim="800000"/>
            <a:headEnd/>
            <a:tailEnd/>
          </a:ln>
        </p:spPr>
        <p:txBody>
          <a:bodyPr wrap="square">
            <a:noAutofit/>
          </a:bodyPr>
          <a:lstStyle/>
          <a:p>
            <a:pPr defTabSz="914377">
              <a:defRPr/>
            </a:pPr>
            <a:r>
              <a:rPr lang="en-US" b="1">
                <a:solidFill>
                  <a:srgbClr val="FFFFFF"/>
                </a:solidFill>
                <a:latin typeface="Arial" panose="020B0604020202020204" pitchFamily="34" charset="0"/>
              </a:rPr>
              <a:t>EMEA</a:t>
            </a:r>
            <a:endParaRPr lang="en-US">
              <a:solidFill>
                <a:srgbClr val="FFFFFF"/>
              </a:solidFill>
              <a:latin typeface="Arial" panose="020B0604020202020204" pitchFamily="34" charset="0"/>
            </a:endParaRPr>
          </a:p>
        </p:txBody>
      </p:sp>
      <p:sp>
        <p:nvSpPr>
          <p:cNvPr id="63" name="Rectangle 15"/>
          <p:cNvSpPr>
            <a:spLocks noChangeArrowheads="1"/>
          </p:cNvSpPr>
          <p:nvPr/>
        </p:nvSpPr>
        <p:spPr bwMode="auto">
          <a:xfrm>
            <a:off x="9067801" y="1695389"/>
            <a:ext cx="2767481" cy="3599460"/>
          </a:xfrm>
          <a:prstGeom prst="rect">
            <a:avLst/>
          </a:prstGeom>
          <a:solidFill>
            <a:srgbClr val="EEEEEE"/>
          </a:solidFill>
          <a:ln w="9525">
            <a:noFill/>
            <a:miter lim="800000"/>
            <a:headEnd/>
            <a:tailEnd/>
          </a:ln>
        </p:spPr>
        <p:txBody>
          <a:bodyPr tIns="182880"/>
          <a:lstStyle/>
          <a:p>
            <a:pPr marL="304792" indent="-304792" defTabSz="914377">
              <a:buFont typeface="+mj-lt"/>
              <a:buAutoNum type="arabicPeriod"/>
              <a:defRPr/>
            </a:pPr>
            <a:r>
              <a:rPr lang="en-GB" sz="1467">
                <a:solidFill>
                  <a:srgbClr val="000000"/>
                </a:solidFill>
                <a:latin typeface="Arial" panose="020B0604020202020204" pitchFamily="34" charset="0"/>
              </a:rPr>
              <a:t>Australia </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Hong Kong and Macau</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India </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Japan</a:t>
            </a:r>
            <a:r>
              <a:rPr lang="en-US" sz="1467" baseline="30000">
                <a:solidFill>
                  <a:srgbClr val="000000"/>
                </a:solidFill>
                <a:latin typeface="Arial" panose="020B0604020202020204" pitchFamily="34" charset="0"/>
              </a:rPr>
              <a:t>2,3</a:t>
            </a:r>
            <a:endParaRPr lang="en-US" sz="1467">
              <a:solidFill>
                <a:srgbClr val="000000"/>
              </a:solidFill>
              <a:highlight>
                <a:srgbClr val="FFFF00"/>
              </a:highlight>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New Zealand</a:t>
            </a:r>
            <a:endParaRPr lang="en-US" sz="1467">
              <a:solidFill>
                <a:srgbClr val="000000"/>
              </a:solidFill>
              <a:latin typeface="Arial" panose="020B0604020202020204" pitchFamily="34" charset="0"/>
            </a:endParaRPr>
          </a:p>
          <a:p>
            <a:pPr marL="304792" indent="-304792" defTabSz="914377">
              <a:buFont typeface="+mj-lt"/>
              <a:buAutoNum type="arabicPeriod"/>
              <a:defRPr/>
            </a:pPr>
            <a:r>
              <a:rPr lang="en-GB" sz="1467">
                <a:solidFill>
                  <a:srgbClr val="000000"/>
                </a:solidFill>
                <a:latin typeface="Arial" panose="020B0604020202020204" pitchFamily="34" charset="0"/>
              </a:rPr>
              <a:t>Singapore</a:t>
            </a:r>
            <a:r>
              <a:rPr lang="en-US" sz="1467" baseline="30000">
                <a:solidFill>
                  <a:srgbClr val="000000"/>
                </a:solidFill>
                <a:latin typeface="Arial" panose="020B0604020202020204" pitchFamily="34" charset="0"/>
              </a:rPr>
              <a:t>2</a:t>
            </a:r>
            <a:endParaRPr lang="en-GB" sz="1467">
              <a:solidFill>
                <a:srgbClr val="000000"/>
              </a:solidFill>
              <a:latin typeface="Arial" panose="020B0604020202020204" pitchFamily="34" charset="0"/>
            </a:endParaRPr>
          </a:p>
        </p:txBody>
      </p:sp>
      <p:sp>
        <p:nvSpPr>
          <p:cNvPr id="64" name="TextBox 52"/>
          <p:cNvSpPr txBox="1">
            <a:spLocks noChangeArrowheads="1"/>
          </p:cNvSpPr>
          <p:nvPr/>
        </p:nvSpPr>
        <p:spPr bwMode="auto">
          <a:xfrm>
            <a:off x="9074191" y="1320131"/>
            <a:ext cx="2759976" cy="372687"/>
          </a:xfrm>
          <a:prstGeom prst="rect">
            <a:avLst/>
          </a:prstGeom>
          <a:solidFill>
            <a:schemeClr val="accent1"/>
          </a:solidFill>
          <a:ln w="9525">
            <a:noFill/>
            <a:miter lim="800000"/>
            <a:headEnd/>
            <a:tailEnd/>
          </a:ln>
        </p:spPr>
        <p:txBody>
          <a:bodyPr wrap="square">
            <a:noAutofit/>
          </a:bodyPr>
          <a:lstStyle/>
          <a:p>
            <a:pPr defTabSz="914377">
              <a:defRPr/>
            </a:pPr>
            <a:r>
              <a:rPr lang="en-US" b="1">
                <a:solidFill>
                  <a:srgbClr val="FFFFFF"/>
                </a:solidFill>
                <a:latin typeface="Arial" panose="020B0604020202020204" pitchFamily="34" charset="0"/>
              </a:rPr>
              <a:t>APJ</a:t>
            </a:r>
            <a:endParaRPr lang="en-US" sz="1200" b="1">
              <a:solidFill>
                <a:srgbClr val="FFFFFF"/>
              </a:solidFill>
              <a:latin typeface="Arial" panose="020B0604020202020204" pitchFamily="34" charset="0"/>
            </a:endParaRPr>
          </a:p>
        </p:txBody>
      </p:sp>
      <p:sp>
        <p:nvSpPr>
          <p:cNvPr id="22" name="Rectangle 15"/>
          <p:cNvSpPr>
            <a:spLocks noChangeArrowheads="1"/>
          </p:cNvSpPr>
          <p:nvPr/>
        </p:nvSpPr>
        <p:spPr bwMode="auto">
          <a:xfrm>
            <a:off x="5765800" y="1701765"/>
            <a:ext cx="2133600" cy="2387636"/>
          </a:xfrm>
          <a:prstGeom prst="rect">
            <a:avLst/>
          </a:prstGeom>
          <a:noFill/>
          <a:ln w="9525">
            <a:noFill/>
            <a:miter lim="800000"/>
            <a:headEnd/>
            <a:tailEnd/>
          </a:ln>
        </p:spPr>
        <p:txBody>
          <a:bodyPr tIns="182880"/>
          <a:lstStyle/>
          <a:p>
            <a:pPr marL="304792" indent="-304792" defTabSz="914377">
              <a:lnSpc>
                <a:spcPct val="107000"/>
              </a:lnSpc>
              <a:buFont typeface="+mj-lt"/>
              <a:buAutoNum type="arabicPeriod" startAt="12"/>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Netherlands</a:t>
            </a:r>
          </a:p>
          <a:p>
            <a:pPr marL="304792" indent="-304792" defTabSz="914377">
              <a:lnSpc>
                <a:spcPct val="107000"/>
              </a:lnSpc>
              <a:buFont typeface="+mj-lt"/>
              <a:buAutoNum type="arabicPeriod" startAt="12"/>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Norway</a:t>
            </a:r>
          </a:p>
          <a:p>
            <a:pPr marL="304792" indent="-304792" defTabSz="914377">
              <a:lnSpc>
                <a:spcPct val="107000"/>
              </a:lnSpc>
              <a:buFont typeface="+mj-lt"/>
              <a:buAutoNum type="arabicPeriod" startAt="12"/>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Poland</a:t>
            </a:r>
          </a:p>
          <a:p>
            <a:pPr marL="304792" indent="-304792" defTabSz="914377">
              <a:lnSpc>
                <a:spcPct val="107000"/>
              </a:lnSpc>
              <a:buFont typeface="+mj-lt"/>
              <a:buAutoNum type="arabicPeriod" startAt="12"/>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Portugal</a:t>
            </a:r>
          </a:p>
          <a:p>
            <a:pPr marL="304792" indent="-304792" defTabSz="914377">
              <a:lnSpc>
                <a:spcPct val="107000"/>
              </a:lnSpc>
              <a:buFont typeface="+mj-lt"/>
              <a:buAutoNum type="arabicPeriod" startAt="12"/>
              <a:tabLst>
                <a:tab pos="609585" algn="l"/>
              </a:tabLst>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Slovakia</a:t>
            </a:r>
          </a:p>
          <a:p>
            <a:pPr marL="304792" indent="-304792" defTabSz="914377">
              <a:lnSpc>
                <a:spcPct val="107000"/>
              </a:lnSpc>
              <a:buFont typeface="+mj-lt"/>
              <a:buAutoNum type="arabicPeriod" startAt="12"/>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South Africa</a:t>
            </a:r>
          </a:p>
          <a:p>
            <a:pPr marL="304792" indent="-304792" defTabSz="914377">
              <a:lnSpc>
                <a:spcPct val="107000"/>
              </a:lnSpc>
              <a:buFont typeface="+mj-lt"/>
              <a:buAutoNum type="arabicPeriod" startAt="12"/>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Spain</a:t>
            </a:r>
          </a:p>
          <a:p>
            <a:pPr marL="304792" indent="-304792" defTabSz="914377">
              <a:lnSpc>
                <a:spcPct val="107000"/>
              </a:lnSpc>
              <a:buFont typeface="+mj-lt"/>
              <a:buAutoNum type="arabicPeriod" startAt="12"/>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Sweden</a:t>
            </a:r>
          </a:p>
          <a:p>
            <a:pPr marL="304792" indent="-304792" defTabSz="914377">
              <a:lnSpc>
                <a:spcPct val="107000"/>
              </a:lnSpc>
              <a:buFont typeface="+mj-lt"/>
              <a:buAutoNum type="arabicPeriod" startAt="12"/>
              <a:defRPr/>
            </a:pPr>
            <a:r>
              <a:rPr lang="en-US" sz="1467">
                <a:solidFill>
                  <a:srgbClr val="000000"/>
                </a:solidFill>
                <a:latin typeface="Arial" panose="020B0604020202020204" pitchFamily="34" charset="0"/>
                <a:ea typeface="Calibri" panose="020F0502020204030204" pitchFamily="34" charset="0"/>
                <a:cs typeface="Times New Roman" panose="02020603050405020304" pitchFamily="18" charset="0"/>
              </a:rPr>
              <a:t>Switzerland</a:t>
            </a:r>
          </a:p>
          <a:p>
            <a:pPr marL="304792" indent="-304792" defTabSz="914377">
              <a:lnSpc>
                <a:spcPct val="107000"/>
              </a:lnSpc>
              <a:buFont typeface="+mj-lt"/>
              <a:buAutoNum type="arabicPeriod" startAt="12"/>
              <a:defRPr/>
            </a:pPr>
            <a:r>
              <a:rPr lang="en-US" sz="1467">
                <a:solidFill>
                  <a:srgbClr val="000000"/>
                </a:solidFill>
                <a:latin typeface="Arial" panose="020B0604020202020204" pitchFamily="34" charset="0"/>
                <a:cs typeface="Times New Roman" panose="02020603050405020304" pitchFamily="18" charset="0"/>
              </a:rPr>
              <a:t>United Kingdom</a:t>
            </a:r>
          </a:p>
        </p:txBody>
      </p:sp>
      <p:sp>
        <p:nvSpPr>
          <p:cNvPr id="8" name="Title 7">
            <a:extLst>
              <a:ext uri="{FF2B5EF4-FFF2-40B4-BE49-F238E27FC236}">
                <a16:creationId xmlns:a16="http://schemas.microsoft.com/office/drawing/2014/main" id="{74A35725-0F6A-4BD8-9F6D-CEAE8DDD8C92}"/>
              </a:ext>
            </a:extLst>
          </p:cNvPr>
          <p:cNvSpPr>
            <a:spLocks noGrp="1"/>
          </p:cNvSpPr>
          <p:nvPr>
            <p:ph type="title"/>
          </p:nvPr>
        </p:nvSpPr>
        <p:spPr/>
        <p:txBody>
          <a:bodyPr/>
          <a:lstStyle/>
          <a:p>
            <a:r>
              <a:rPr lang="en-US" kern="0">
                <a:ea typeface="Museo For Dell" pitchFamily="2" charset="0"/>
              </a:rPr>
              <a:t>Managed Detection and Response</a:t>
            </a:r>
            <a:endParaRPr lang="en-US"/>
          </a:p>
        </p:txBody>
      </p:sp>
      <p:sp>
        <p:nvSpPr>
          <p:cNvPr id="9" name="Subtitle 8">
            <a:extLst>
              <a:ext uri="{FF2B5EF4-FFF2-40B4-BE49-F238E27FC236}">
                <a16:creationId xmlns:a16="http://schemas.microsoft.com/office/drawing/2014/main" id="{74D3C66C-A28D-4B21-B95E-E104FE18E035}"/>
              </a:ext>
            </a:extLst>
          </p:cNvPr>
          <p:cNvSpPr>
            <a:spLocks noGrp="1"/>
          </p:cNvSpPr>
          <p:nvPr>
            <p:ph type="subTitle" idx="1"/>
          </p:nvPr>
        </p:nvSpPr>
        <p:spPr/>
        <p:txBody>
          <a:bodyPr wrap="square" lIns="36576" tIns="0" rIns="0" bIns="0">
            <a:spAutoFit/>
          </a:bodyPr>
          <a:lstStyle/>
          <a:p>
            <a:r>
              <a:rPr lang="en-US"/>
              <a:t>Country Availability</a:t>
            </a:r>
            <a:endParaRPr lang="en-US">
              <a:solidFill>
                <a:schemeClr val="bg1"/>
              </a:solidFill>
            </a:endParaRPr>
          </a:p>
        </p:txBody>
      </p:sp>
      <p:sp>
        <p:nvSpPr>
          <p:cNvPr id="3" name="TextBox 2">
            <a:extLst>
              <a:ext uri="{FF2B5EF4-FFF2-40B4-BE49-F238E27FC236}">
                <a16:creationId xmlns:a16="http://schemas.microsoft.com/office/drawing/2014/main" id="{78F9F637-A2FC-4744-BC51-DC24A867F4C2}"/>
              </a:ext>
            </a:extLst>
          </p:cNvPr>
          <p:cNvSpPr txBox="1"/>
          <p:nvPr/>
        </p:nvSpPr>
        <p:spPr>
          <a:xfrm>
            <a:off x="669366" y="5540317"/>
            <a:ext cx="1966885" cy="492635"/>
          </a:xfrm>
          <a:prstGeom prst="rect">
            <a:avLst/>
          </a:prstGeom>
          <a:noFill/>
        </p:spPr>
        <p:txBody>
          <a:bodyPr wrap="none" lIns="0" tIns="0" rIns="0" bIns="0" rtlCol="0">
            <a:spAutoFit/>
          </a:bodyPr>
          <a:lstStyle/>
          <a:p>
            <a:pPr defTabSz="914377"/>
            <a:r>
              <a:rPr lang="en-US" sz="1067" baseline="30000">
                <a:solidFill>
                  <a:srgbClr val="444444"/>
                </a:solidFill>
                <a:latin typeface="Arial"/>
              </a:rPr>
              <a:t>1</a:t>
            </a:r>
            <a:r>
              <a:rPr lang="en-US" sz="1067">
                <a:solidFill>
                  <a:srgbClr val="444444"/>
                </a:solidFill>
                <a:latin typeface="Arial"/>
              </a:rPr>
              <a:t>PCaaS and DFS not available</a:t>
            </a:r>
          </a:p>
          <a:p>
            <a:pPr defTabSz="914377"/>
            <a:r>
              <a:rPr lang="en-US" sz="1067" baseline="30000">
                <a:solidFill>
                  <a:srgbClr val="444444"/>
                </a:solidFill>
                <a:latin typeface="Arial"/>
              </a:rPr>
              <a:t>2</a:t>
            </a:r>
            <a:r>
              <a:rPr lang="en-US" sz="1067">
                <a:solidFill>
                  <a:srgbClr val="444444"/>
                </a:solidFill>
                <a:latin typeface="Arial"/>
              </a:rPr>
              <a:t>Financing available via partners</a:t>
            </a:r>
          </a:p>
          <a:p>
            <a:pPr defTabSz="914377"/>
            <a:r>
              <a:rPr lang="en-US" sz="1067" baseline="30000">
                <a:solidFill>
                  <a:srgbClr val="444444"/>
                </a:solidFill>
                <a:latin typeface="Arial"/>
              </a:rPr>
              <a:t>3</a:t>
            </a:r>
            <a:r>
              <a:rPr lang="en-US" sz="1067">
                <a:solidFill>
                  <a:srgbClr val="444444"/>
                </a:solidFill>
                <a:latin typeface="Arial"/>
              </a:rPr>
              <a:t>Limited capabilities available</a:t>
            </a:r>
          </a:p>
        </p:txBody>
      </p:sp>
    </p:spTree>
    <p:extLst>
      <p:ext uri="{BB962C8B-B14F-4D97-AF65-F5344CB8AC3E}">
        <p14:creationId xmlns:p14="http://schemas.microsoft.com/office/powerpoint/2010/main" val="230561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Resources</a:t>
            </a:r>
          </a:p>
        </p:txBody>
      </p:sp>
      <p:pic>
        <p:nvPicPr>
          <p:cNvPr id="3" name="Picture 2">
            <a:extLst>
              <a:ext uri="{FF2B5EF4-FFF2-40B4-BE49-F238E27FC236}">
                <a16:creationId xmlns:a16="http://schemas.microsoft.com/office/drawing/2014/main" id="{CB1800E1-3B45-4F21-8DB9-05E541A1E7C4}"/>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695A2311-A964-4D13-A4E6-57A0FC5EB481}"/>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174321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6D91-0D8D-412D-B3A5-FD8FFEED4641}"/>
              </a:ext>
            </a:extLst>
          </p:cNvPr>
          <p:cNvSpPr>
            <a:spLocks noGrp="1"/>
          </p:cNvSpPr>
          <p:nvPr>
            <p:ph type="title"/>
          </p:nvPr>
        </p:nvSpPr>
        <p:spPr/>
        <p:txBody>
          <a:bodyPr/>
          <a:lstStyle/>
          <a:p>
            <a:r>
              <a:rPr lang="en-US"/>
              <a:t>Resources</a:t>
            </a:r>
          </a:p>
        </p:txBody>
      </p:sp>
      <p:graphicFrame>
        <p:nvGraphicFramePr>
          <p:cNvPr id="3" name="Table 2">
            <a:extLst>
              <a:ext uri="{FF2B5EF4-FFF2-40B4-BE49-F238E27FC236}">
                <a16:creationId xmlns:a16="http://schemas.microsoft.com/office/drawing/2014/main" id="{48337D28-1AFB-4CBB-9B94-1B344569385F}"/>
              </a:ext>
            </a:extLst>
          </p:cNvPr>
          <p:cNvGraphicFramePr>
            <a:graphicFrameLocks noGrp="1"/>
          </p:cNvGraphicFramePr>
          <p:nvPr>
            <p:extLst>
              <p:ext uri="{D42A27DB-BD31-4B8C-83A1-F6EECF244321}">
                <p14:modId xmlns:p14="http://schemas.microsoft.com/office/powerpoint/2010/main" val="1331669905"/>
              </p:ext>
            </p:extLst>
          </p:nvPr>
        </p:nvGraphicFramePr>
        <p:xfrm>
          <a:off x="713738" y="1794510"/>
          <a:ext cx="10339071" cy="2453640"/>
        </p:xfrm>
        <a:graphic>
          <a:graphicData uri="http://schemas.openxmlformats.org/drawingml/2006/table">
            <a:tbl>
              <a:tblPr firstRow="1" bandRow="1"/>
              <a:tblGrid>
                <a:gridCol w="1674741">
                  <a:extLst>
                    <a:ext uri="{9D8B030D-6E8A-4147-A177-3AD203B41FA5}">
                      <a16:colId xmlns:a16="http://schemas.microsoft.com/office/drawing/2014/main" val="20000"/>
                    </a:ext>
                  </a:extLst>
                </a:gridCol>
                <a:gridCol w="8664330">
                  <a:extLst>
                    <a:ext uri="{9D8B030D-6E8A-4147-A177-3AD203B41FA5}">
                      <a16:colId xmlns:a16="http://schemas.microsoft.com/office/drawing/2014/main" val="4199706332"/>
                    </a:ext>
                  </a:extLst>
                </a:gridCol>
              </a:tblGrid>
              <a:tr h="0">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algn="r"/>
                      <a:r>
                        <a:rPr lang="en-US" sz="1000" b="1" kern="1200" cap="all" dirty="0" err="1">
                          <a:solidFill>
                            <a:schemeClr val="tx2"/>
                          </a:solidFill>
                          <a:latin typeface="Arial"/>
                          <a:ea typeface="+mn-ea"/>
                          <a:cs typeface="+mn-cs"/>
                        </a:rPr>
                        <a:t>Faqs</a:t>
                      </a:r>
                      <a:endParaRPr lang="en-US" sz="1000" b="1" kern="1200" cap="all" dirty="0">
                        <a:solidFill>
                          <a:schemeClr val="tx2"/>
                        </a:solidFill>
                        <a:latin typeface="Arial"/>
                        <a:ea typeface="+mn-ea"/>
                        <a:cs typeface="+mn-cs"/>
                      </a:endParaRPr>
                    </a:p>
                  </a:txBody>
                  <a:tcPr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47C">
                        <a:alpha val="95000"/>
                      </a:srgb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auto" latinLnBrk="0" hangingPunct="1">
                        <a:lnSpc>
                          <a:spcPct val="100000"/>
                        </a:lnSpc>
                        <a:spcBef>
                          <a:spcPts val="0"/>
                        </a:spcBef>
                        <a:spcAft>
                          <a:spcPts val="300"/>
                        </a:spcAft>
                        <a:buClr>
                          <a:srgbClr val="F2AF00"/>
                        </a:buClr>
                        <a:buSzTx/>
                        <a:buFont typeface="Arial" pitchFamily="34" charset="0"/>
                        <a:buNone/>
                        <a:tabLst/>
                        <a:defRPr/>
                      </a:pPr>
                      <a:r>
                        <a:rPr lang="en-US" sz="1100" dirty="0">
                          <a:latin typeface="Arial" panose="020B0604020202020204" pitchFamily="34" charset="0"/>
                          <a:cs typeface="Arial" panose="020B0604020202020204" pitchFamily="34" charset="0"/>
                          <a:hlinkClick r:id="rId2"/>
                        </a:rPr>
                        <a:t>https://www.delltechnologies.com/asset/en-us/services/managed-services/briefs-summaries/managed-detection-and-response-faqs.pdf.external</a:t>
                      </a:r>
                      <a:endParaRPr lang="en-US" sz="1100" dirty="0">
                        <a:latin typeface="Arial" panose="020B0604020202020204" pitchFamily="34" charset="0"/>
                        <a:cs typeface="Arial" panose="020B0604020202020204" pitchFamily="34" charset="0"/>
                      </a:endParaRPr>
                    </a:p>
                  </a:txBody>
                  <a:tcPr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94902"/>
                      </a:srgbClr>
                    </a:solidFill>
                  </a:tcPr>
                </a:tc>
                <a:extLst>
                  <a:ext uri="{0D108BD9-81ED-4DB2-BD59-A6C34878D82A}">
                    <a16:rowId xmlns:a16="http://schemas.microsoft.com/office/drawing/2014/main" val="10002"/>
                  </a:ext>
                </a:extLst>
              </a:tr>
              <a:tr h="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00" b="1" cap="all">
                          <a:solidFill>
                            <a:schemeClr val="tx2"/>
                          </a:solidFill>
                          <a:latin typeface="+mn-lt"/>
                        </a:rPr>
                        <a:t>Sales card</a:t>
                      </a:r>
                    </a:p>
                  </a:txBody>
                  <a:tcPr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6CE">
                        <a:lumMod val="75000"/>
                        <a:alpha val="95000"/>
                      </a:srgb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base" latinLnBrk="0" hangingPunct="1">
                        <a:lnSpc>
                          <a:spcPct val="100000"/>
                        </a:lnSpc>
                        <a:spcBef>
                          <a:spcPts val="0"/>
                        </a:spcBef>
                        <a:spcAft>
                          <a:spcPts val="0"/>
                        </a:spcAft>
                        <a:buClr>
                          <a:srgbClr val="F2AF00"/>
                        </a:buClr>
                        <a:buSzTx/>
                        <a:buFontTx/>
                        <a:buNone/>
                        <a:tabLst/>
                        <a:defRPr/>
                      </a:pPr>
                      <a:r>
                        <a:rPr lang="en-US" sz="1050" u="sng" kern="1200" dirty="0">
                          <a:solidFill>
                            <a:schemeClr val="dk1"/>
                          </a:solidFill>
                          <a:effectLst/>
                          <a:latin typeface="Arial" panose="020B0604020202020204" pitchFamily="34" charset="0"/>
                          <a:ea typeface="+mn-ea"/>
                          <a:cs typeface="Arial" panose="020B0604020202020204" pitchFamily="34" charset="0"/>
                          <a:hlinkClick r:id="rId3"/>
                        </a:rPr>
                        <a:t>https://www.delltechnologies.com/asset/en-us/services/managed-services/selling-competitive/managed-detection-and-response-partner-sales-card.pptx</a:t>
                      </a:r>
                      <a:r>
                        <a:rPr lang="en-US" sz="1050" kern="1200" dirty="0">
                          <a:solidFill>
                            <a:schemeClr val="dk1"/>
                          </a:solidFill>
                          <a:effectLst/>
                          <a:latin typeface="Arial" panose="020B0604020202020204" pitchFamily="34" charset="0"/>
                          <a:ea typeface="+mn-ea"/>
                          <a:cs typeface="Arial" panose="020B0604020202020204" pitchFamily="34" charset="0"/>
                        </a:rPr>
                        <a:t> </a:t>
                      </a:r>
                      <a:endParaRPr lang="en-US" sz="1050" dirty="0">
                        <a:latin typeface="Arial" panose="020B0604020202020204" pitchFamily="34" charset="0"/>
                        <a:cs typeface="Arial" panose="020B0604020202020204" pitchFamily="34" charset="0"/>
                      </a:endParaRPr>
                    </a:p>
                  </a:txBody>
                  <a:tcPr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EEEE">
                        <a:alpha val="94902"/>
                      </a:srgbClr>
                    </a:solidFill>
                  </a:tcPr>
                </a:tc>
                <a:extLst>
                  <a:ext uri="{0D108BD9-81ED-4DB2-BD59-A6C34878D82A}">
                    <a16:rowId xmlns:a16="http://schemas.microsoft.com/office/drawing/2014/main" val="2050314281"/>
                  </a:ext>
                </a:extLst>
              </a:tr>
              <a:tr h="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7620" marR="0" lvl="0" indent="-7620" algn="r" rtl="0" eaLnBrk="1" fontAlgn="auto" latinLnBrk="0" hangingPunct="1">
                        <a:lnSpc>
                          <a:spcPct val="100000"/>
                        </a:lnSpc>
                        <a:spcBef>
                          <a:spcPts val="0"/>
                        </a:spcBef>
                        <a:spcAft>
                          <a:spcPts val="0"/>
                        </a:spcAft>
                        <a:buClrTx/>
                        <a:buSzTx/>
                        <a:buFontTx/>
                        <a:buNone/>
                      </a:pPr>
                      <a:r>
                        <a:rPr lang="en-US" sz="1000" b="1" cap="all">
                          <a:solidFill>
                            <a:schemeClr val="tx2"/>
                          </a:solidFill>
                          <a:latin typeface="+mn-lt"/>
                        </a:rPr>
                        <a:t>Partner Rebate Process</a:t>
                      </a:r>
                    </a:p>
                  </a:txBody>
                  <a:tcPr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76CE">
                        <a:alpha val="95000"/>
                      </a:srgb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1200" dirty="0">
                          <a:hlinkClick r:id="rId4"/>
                        </a:rPr>
                        <a:t>https://www.delltechnologies.com/asset/en-us/services/managed-services/selling-competitive/managed-detection-and-response-partner-rebate-process-overview.pptx</a:t>
                      </a:r>
                      <a:endParaRPr kumimoji="0" lang="en-US" sz="12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a:txBody>
                  <a:tcPr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alpha val="95000"/>
                      </a:srgbClr>
                    </a:solidFill>
                  </a:tcPr>
                </a:tc>
                <a:extLst>
                  <a:ext uri="{0D108BD9-81ED-4DB2-BD59-A6C34878D82A}">
                    <a16:rowId xmlns:a16="http://schemas.microsoft.com/office/drawing/2014/main" val="886273835"/>
                  </a:ext>
                </a:extLst>
              </a:tr>
              <a:tr h="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7938" indent="-7938" algn="r">
                        <a:tabLst/>
                      </a:pPr>
                      <a:r>
                        <a:rPr lang="en-US" sz="1000" cap="all" baseline="0" dirty="0">
                          <a:solidFill>
                            <a:schemeClr val="tx2"/>
                          </a:solidFill>
                          <a:latin typeface="+mn-lt"/>
                        </a:rPr>
                        <a:t>Knowledge center page</a:t>
                      </a:r>
                    </a:p>
                  </a:txBody>
                  <a:tcPr marT="91440" marB="9144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41B6E6">
                        <a:alpha val="95000"/>
                      </a:srgbClr>
                    </a:solid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defTabSz="685800" rtl="0" eaLnBrk="1" fontAlgn="base" latinLnBrk="0" hangingPunct="1">
                        <a:lnSpc>
                          <a:spcPct val="100000"/>
                        </a:lnSpc>
                        <a:spcBef>
                          <a:spcPts val="0"/>
                        </a:spcBef>
                        <a:spcAft>
                          <a:spcPts val="0"/>
                        </a:spcAft>
                        <a:buClr>
                          <a:srgbClr val="F2AF00"/>
                        </a:buClr>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hlinkClick r:id="rId5"/>
                        </a:rPr>
                        <a:t>https://www.delltechnologies.com/resources/en-us/auth/services/managed-services/managed-services-for-cybersecurity-solutions/managed-detection-and-response.htm</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EEEEE">
                        <a:alpha val="94902"/>
                      </a:srgbClr>
                    </a:solidFill>
                  </a:tcPr>
                </a:tc>
                <a:extLst>
                  <a:ext uri="{0D108BD9-81ED-4DB2-BD59-A6C34878D82A}">
                    <a16:rowId xmlns:a16="http://schemas.microsoft.com/office/drawing/2014/main" val="2960145487"/>
                  </a:ext>
                </a:extLst>
              </a:tr>
            </a:tbl>
          </a:graphicData>
        </a:graphic>
      </p:graphicFrame>
    </p:spTree>
    <p:extLst>
      <p:ext uri="{BB962C8B-B14F-4D97-AF65-F5344CB8AC3E}">
        <p14:creationId xmlns:p14="http://schemas.microsoft.com/office/powerpoint/2010/main" val="3967057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D0642C84-6AC1-4796-8FA2-325472C2A2D7}"/>
              </a:ext>
            </a:extLst>
          </p:cNvPr>
          <p:cNvSpPr txBox="1">
            <a:spLocks/>
          </p:cNvSpPr>
          <p:nvPr/>
        </p:nvSpPr>
        <p:spPr>
          <a:xfrm>
            <a:off x="381000" y="304800"/>
            <a:ext cx="11430000" cy="51706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333" b="0" i="0" u="none" strike="noStrike" kern="1200" cap="none" spc="0" normalizeH="0" baseline="0" noProof="0">
                <a:ln>
                  <a:noFill/>
                </a:ln>
                <a:solidFill>
                  <a:srgbClr val="0076CE"/>
                </a:solidFill>
                <a:effectLst/>
                <a:uLnTx/>
                <a:uFillTx/>
                <a:latin typeface="Arial" panose="020B0604020202020204"/>
                <a:ea typeface="+mj-ea"/>
                <a:cs typeface="+mj-cs"/>
              </a:rPr>
              <a:t>Why should Partners lead with Dell Technologies Managed Detection and Response?</a:t>
            </a:r>
          </a:p>
        </p:txBody>
      </p:sp>
      <p:grpSp>
        <p:nvGrpSpPr>
          <p:cNvPr id="5" name="Group 4">
            <a:extLst>
              <a:ext uri="{FF2B5EF4-FFF2-40B4-BE49-F238E27FC236}">
                <a16:creationId xmlns:a16="http://schemas.microsoft.com/office/drawing/2014/main" id="{C922D744-4597-430A-A90A-CD55DE02831C}"/>
              </a:ext>
            </a:extLst>
          </p:cNvPr>
          <p:cNvGrpSpPr/>
          <p:nvPr/>
        </p:nvGrpSpPr>
        <p:grpSpPr>
          <a:xfrm>
            <a:off x="7764648" y="1538151"/>
            <a:ext cx="4178997" cy="1588739"/>
            <a:chOff x="5844529" y="3248382"/>
            <a:chExt cx="3134248" cy="1322056"/>
          </a:xfrm>
        </p:grpSpPr>
        <p:sp>
          <p:nvSpPr>
            <p:cNvPr id="34" name="Rectangle 33"/>
            <p:cNvSpPr>
              <a:spLocks noChangeArrowheads="1"/>
            </p:cNvSpPr>
            <p:nvPr/>
          </p:nvSpPr>
          <p:spPr bwMode="auto">
            <a:xfrm>
              <a:off x="5844529" y="3248382"/>
              <a:ext cx="3134248" cy="1322056"/>
            </a:xfrm>
            <a:prstGeom prst="rect">
              <a:avLst/>
            </a:prstGeom>
            <a:solidFill>
              <a:srgbClr val="00447C"/>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79D1F7F3-A2C8-42A4-B3BB-284771CF4445}"/>
                </a:ext>
              </a:extLst>
            </p:cNvPr>
            <p:cNvSpPr/>
            <p:nvPr/>
          </p:nvSpPr>
          <p:spPr>
            <a:xfrm flipH="1">
              <a:off x="5901698" y="3492810"/>
              <a:ext cx="3019910" cy="830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160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 name="Group 3">
            <a:extLst>
              <a:ext uri="{FF2B5EF4-FFF2-40B4-BE49-F238E27FC236}">
                <a16:creationId xmlns:a16="http://schemas.microsoft.com/office/drawing/2014/main" id="{87410A79-E6DD-43FF-8892-B18F57167EA3}"/>
              </a:ext>
            </a:extLst>
          </p:cNvPr>
          <p:cNvGrpSpPr/>
          <p:nvPr/>
        </p:nvGrpSpPr>
        <p:grpSpPr>
          <a:xfrm>
            <a:off x="250413" y="3994747"/>
            <a:ext cx="3591879" cy="2183440"/>
            <a:chOff x="153169" y="2004355"/>
            <a:chExt cx="3134130" cy="670811"/>
          </a:xfrm>
        </p:grpSpPr>
        <p:sp>
          <p:nvSpPr>
            <p:cNvPr id="16" name="Rectangle 15">
              <a:extLst>
                <a:ext uri="{FF2B5EF4-FFF2-40B4-BE49-F238E27FC236}">
                  <a16:creationId xmlns:a16="http://schemas.microsoft.com/office/drawing/2014/main" id="{4EA165D8-26E1-4269-B665-0F20B2B5A745}"/>
                </a:ext>
              </a:extLst>
            </p:cNvPr>
            <p:cNvSpPr>
              <a:spLocks noChangeArrowheads="1"/>
            </p:cNvSpPr>
            <p:nvPr/>
          </p:nvSpPr>
          <p:spPr bwMode="auto">
            <a:xfrm>
              <a:off x="153169" y="2004355"/>
              <a:ext cx="3134130" cy="670811"/>
            </a:xfrm>
            <a:prstGeom prst="rect">
              <a:avLst/>
            </a:prstGeom>
            <a:solidFill>
              <a:schemeClr val="accent1"/>
            </a:solidFill>
            <a:ln w="11113"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5124C6A1-8359-48A4-B719-2BCF874AB55F}"/>
                </a:ext>
              </a:extLst>
            </p:cNvPr>
            <p:cNvSpPr/>
            <p:nvPr/>
          </p:nvSpPr>
          <p:spPr>
            <a:xfrm flipH="1">
              <a:off x="274080" y="2121442"/>
              <a:ext cx="2981955" cy="436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377" rtl="0" eaLnBrk="1" fontAlgn="auto" latinLnBrk="0" hangingPunct="1">
                <a:lnSpc>
                  <a:spcPct val="100000"/>
                </a:lnSpc>
                <a:spcBef>
                  <a:spcPts val="0"/>
                </a:spcBef>
                <a:spcAft>
                  <a:spcPts val="160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Arial"/>
                <a:ea typeface="+mn-ea"/>
                <a:cs typeface="+mn-cs"/>
              </a:endParaRPr>
            </a:p>
          </p:txBody>
        </p:sp>
      </p:grpSp>
      <p:sp>
        <p:nvSpPr>
          <p:cNvPr id="33" name="Rectangle 32"/>
          <p:cNvSpPr>
            <a:spLocks noChangeArrowheads="1"/>
          </p:cNvSpPr>
          <p:nvPr/>
        </p:nvSpPr>
        <p:spPr bwMode="auto">
          <a:xfrm>
            <a:off x="7764648" y="3257109"/>
            <a:ext cx="4178997" cy="2926080"/>
          </a:xfrm>
          <a:prstGeom prst="rect">
            <a:avLst/>
          </a:prstGeom>
          <a:solidFill>
            <a:schemeClr val="bg1"/>
          </a:solidFill>
          <a:ln w="111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4E37492C-AF0F-4C79-978A-D5E85E7DFF5E}"/>
              </a:ext>
            </a:extLst>
          </p:cNvPr>
          <p:cNvGrpSpPr/>
          <p:nvPr/>
        </p:nvGrpSpPr>
        <p:grpSpPr>
          <a:xfrm>
            <a:off x="248391" y="1534510"/>
            <a:ext cx="3595923" cy="2322787"/>
            <a:chOff x="214115" y="1203381"/>
            <a:chExt cx="3136392" cy="1974821"/>
          </a:xfrm>
        </p:grpSpPr>
        <p:sp>
          <p:nvSpPr>
            <p:cNvPr id="32" name="Rectangle 31"/>
            <p:cNvSpPr>
              <a:spLocks noChangeArrowheads="1"/>
            </p:cNvSpPr>
            <p:nvPr/>
          </p:nvSpPr>
          <p:spPr bwMode="auto">
            <a:xfrm>
              <a:off x="214115" y="1203381"/>
              <a:ext cx="3136392" cy="1974821"/>
            </a:xfrm>
            <a:prstGeom prst="rect">
              <a:avLst/>
            </a:prstGeom>
            <a:solidFill>
              <a:schemeClr val="bg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76CE"/>
                </a:solidFill>
                <a:effectLst/>
                <a:uLnTx/>
                <a:uFillTx/>
                <a:latin typeface="Arial"/>
                <a:ea typeface="+mn-ea"/>
                <a:cs typeface="+mn-cs"/>
              </a:endParaRPr>
            </a:p>
          </p:txBody>
        </p:sp>
        <p:sp>
          <p:nvSpPr>
            <p:cNvPr id="19" name="TextBox 18">
              <a:extLst>
                <a:ext uri="{FF2B5EF4-FFF2-40B4-BE49-F238E27FC236}">
                  <a16:creationId xmlns:a16="http://schemas.microsoft.com/office/drawing/2014/main" id="{89393D3E-1A23-485A-A70B-E256FD2C09BC}"/>
                </a:ext>
              </a:extLst>
            </p:cNvPr>
            <p:cNvSpPr txBox="1"/>
            <p:nvPr/>
          </p:nvSpPr>
          <p:spPr>
            <a:xfrm>
              <a:off x="334043" y="1897712"/>
              <a:ext cx="2875740" cy="236486"/>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1600"/>
                </a:spcAft>
                <a:buClrTx/>
                <a:buSzTx/>
                <a:buFontTx/>
                <a:buNone/>
                <a:tabLst/>
                <a:defRPr/>
              </a:pPr>
              <a:endParaRPr kumimoji="0" lang="en-US" sz="2400" b="0" i="0" u="none" strike="noStrike" kern="1200" cap="none" spc="0" normalizeH="0" baseline="0" noProof="0">
                <a:ln>
                  <a:noFill/>
                </a:ln>
                <a:solidFill>
                  <a:srgbClr val="444444"/>
                </a:solidFill>
                <a:effectLst/>
                <a:uLnTx/>
                <a:uFillTx/>
                <a:latin typeface="Arial"/>
                <a:ea typeface="+mn-ea"/>
                <a:cs typeface="+mn-cs"/>
              </a:endParaRPr>
            </a:p>
          </p:txBody>
        </p:sp>
      </p:grpSp>
      <p:sp>
        <p:nvSpPr>
          <p:cNvPr id="23" name="Rectangle 22">
            <a:extLst>
              <a:ext uri="{FF2B5EF4-FFF2-40B4-BE49-F238E27FC236}">
                <a16:creationId xmlns:a16="http://schemas.microsoft.com/office/drawing/2014/main" id="{60F365C9-1AB0-4E50-A2C7-E99A80A1B689}"/>
              </a:ext>
            </a:extLst>
          </p:cNvPr>
          <p:cNvSpPr/>
          <p:nvPr/>
        </p:nvSpPr>
        <p:spPr>
          <a:xfrm>
            <a:off x="4007226" y="1534511"/>
            <a:ext cx="3595923" cy="4643676"/>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ctr" defTabSz="914377" rtl="0" eaLnBrk="1" fontAlgn="auto" latinLnBrk="0" hangingPunct="1">
              <a:lnSpc>
                <a:spcPct val="100000"/>
              </a:lnSpc>
              <a:spcBef>
                <a:spcPts val="0"/>
              </a:spcBef>
              <a:spcAft>
                <a:spcPts val="160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a:extLst>
              <a:ext uri="{FF2B5EF4-FFF2-40B4-BE49-F238E27FC236}">
                <a16:creationId xmlns:a16="http://schemas.microsoft.com/office/drawing/2014/main" id="{1F0E5F9D-8B6E-41C6-9E20-09DB8F55E200}"/>
              </a:ext>
            </a:extLst>
          </p:cNvPr>
          <p:cNvSpPr/>
          <p:nvPr/>
        </p:nvSpPr>
        <p:spPr>
          <a:xfrm>
            <a:off x="611587" y="1757440"/>
            <a:ext cx="2869531" cy="1876926"/>
          </a:xfrm>
          <a:prstGeom prst="rect">
            <a:avLst/>
          </a:prstGeom>
          <a:solidFill>
            <a:schemeClr val="bg1"/>
          </a:solid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lt"/>
                <a:cs typeface="Arial"/>
              </a:rPr>
              <a:t>Compliment and expand your value-added services with our Managed Service and Security expertise</a:t>
            </a: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FDDBAA60-75A4-420F-83B4-B52E1FB4B0BB}"/>
              </a:ext>
            </a:extLst>
          </p:cNvPr>
          <p:cNvSpPr/>
          <p:nvPr/>
        </p:nvSpPr>
        <p:spPr>
          <a:xfrm>
            <a:off x="8080716" y="1736334"/>
            <a:ext cx="3551321" cy="119237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Arial"/>
              </a:rPr>
              <a:t>Cater to a wide range of customers starting at as few as 50 endpoints</a:t>
            </a: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2D2DE4AF-8199-45C2-9901-4E9A79259020}"/>
              </a:ext>
            </a:extLst>
          </p:cNvPr>
          <p:cNvSpPr/>
          <p:nvPr/>
        </p:nvSpPr>
        <p:spPr>
          <a:xfrm>
            <a:off x="354712" y="4220807"/>
            <a:ext cx="3383280" cy="1731321"/>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Arial"/>
              </a:rPr>
              <a:t>Boost your incremental services revenue and earn services rebates while attributing to your tier attainment </a:t>
            </a:r>
          </a:p>
        </p:txBody>
      </p:sp>
      <p:sp>
        <p:nvSpPr>
          <p:cNvPr id="9" name="Rectangle 8">
            <a:extLst>
              <a:ext uri="{FF2B5EF4-FFF2-40B4-BE49-F238E27FC236}">
                <a16:creationId xmlns:a16="http://schemas.microsoft.com/office/drawing/2014/main" id="{D986D48C-C2F6-4D24-A8A1-8D500F418BE7}"/>
              </a:ext>
            </a:extLst>
          </p:cNvPr>
          <p:cNvSpPr/>
          <p:nvPr/>
        </p:nvSpPr>
        <p:spPr>
          <a:xfrm>
            <a:off x="8045734" y="3573900"/>
            <a:ext cx="3612364" cy="23844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Arial"/>
              </a:rPr>
              <a:t>As a trusted advisor to your customers, you can position Dell as your security solutions vendor providing knowledgeable security professionals and 24x7 security operations</a:t>
            </a:r>
          </a:p>
        </p:txBody>
      </p:sp>
      <p:sp>
        <p:nvSpPr>
          <p:cNvPr id="18" name="Rectangle 17">
            <a:extLst>
              <a:ext uri="{FF2B5EF4-FFF2-40B4-BE49-F238E27FC236}">
                <a16:creationId xmlns:a16="http://schemas.microsoft.com/office/drawing/2014/main" id="{C1482099-E28B-4DDD-A8EA-930298BF9DC9}"/>
              </a:ext>
            </a:extLst>
          </p:cNvPr>
          <p:cNvSpPr/>
          <p:nvPr/>
        </p:nvSpPr>
        <p:spPr>
          <a:xfrm>
            <a:off x="4217152" y="2323733"/>
            <a:ext cx="3166778" cy="297230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2000" b="0" i="0" u="none" strike="noStrike" kern="1200" cap="none" spc="0" normalizeH="0" baseline="0" noProof="0">
                <a:ln>
                  <a:noFill/>
                </a:ln>
                <a:solidFill>
                  <a:srgbClr val="FFFFFF"/>
                </a:solidFill>
                <a:effectLst/>
                <a:uLnTx/>
                <a:uFillTx/>
                <a:latin typeface="Arial"/>
                <a:ea typeface="+mn-ea"/>
                <a:cs typeface="Arial"/>
              </a:rPr>
              <a:t>Provide your customers with a unique combination of Dell’s deep IT knowledge combined with industry-leading </a:t>
            </a:r>
            <a:r>
              <a:rPr kumimoji="0" lang="en-US" sz="2000" b="0" i="0" u="none" strike="noStrike" kern="1200" cap="none" spc="0" normalizeH="0" baseline="0" noProof="0" err="1">
                <a:ln>
                  <a:noFill/>
                </a:ln>
                <a:solidFill>
                  <a:srgbClr val="FFFFFF"/>
                </a:solidFill>
                <a:effectLst/>
                <a:uLnTx/>
                <a:uFillTx/>
                <a:latin typeface="Arial"/>
                <a:ea typeface="+mn-ea"/>
                <a:cs typeface="Arial"/>
              </a:rPr>
              <a:t>Secureworks</a:t>
            </a:r>
            <a:r>
              <a:rPr lang="en-US" sz="2000">
                <a:solidFill>
                  <a:schemeClr val="tx2"/>
                </a:solidFill>
                <a:ea typeface="+mn-lt"/>
                <a:cs typeface="+mn-lt"/>
              </a:rPr>
              <a:t>®</a:t>
            </a:r>
            <a:r>
              <a:rPr lang="en-US" sz="2000">
                <a:solidFill>
                  <a:srgbClr val="FFFFFF"/>
                </a:solidFill>
                <a:latin typeface="Arial"/>
                <a:cs typeface="Arial"/>
              </a:rPr>
              <a:t> </a:t>
            </a:r>
            <a:r>
              <a:rPr kumimoji="0" lang="en-US" sz="2000" b="0" i="0" u="none" strike="noStrike" kern="1200" cap="none" spc="0" normalizeH="0" baseline="0" noProof="0">
                <a:ln>
                  <a:noFill/>
                </a:ln>
                <a:solidFill>
                  <a:srgbClr val="FFFFFF"/>
                </a:solidFill>
                <a:effectLst/>
                <a:uLnTx/>
                <a:uFillTx/>
                <a:latin typeface="Arial"/>
                <a:ea typeface="+mn-ea"/>
                <a:cs typeface="Arial"/>
              </a:rPr>
              <a:t>security analytics platform</a:t>
            </a:r>
          </a:p>
        </p:txBody>
      </p:sp>
    </p:spTree>
    <p:extLst>
      <p:ext uri="{BB962C8B-B14F-4D97-AF65-F5344CB8AC3E}">
        <p14:creationId xmlns:p14="http://schemas.microsoft.com/office/powerpoint/2010/main" val="21767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7566EF5E-6026-4E0B-805F-C59158D668E2}"/>
              </a:ext>
            </a:extLst>
          </p:cNvPr>
          <p:cNvSpPr/>
          <p:nvPr/>
        </p:nvSpPr>
        <p:spPr>
          <a:xfrm>
            <a:off x="9909356" y="1410352"/>
            <a:ext cx="2056557" cy="4953096"/>
          </a:xfrm>
          <a:prstGeom prst="rect">
            <a:avLst/>
          </a:prstGeom>
          <a:solidFill>
            <a:srgbClr val="9D9D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6" fontAlgn="base">
              <a:spcBef>
                <a:spcPct val="0"/>
              </a:spcBef>
              <a:spcAft>
                <a:spcPct val="0"/>
              </a:spcAft>
              <a:defRPr/>
            </a:pPr>
            <a:endParaRPr lang="en-US" sz="2400">
              <a:solidFill>
                <a:srgbClr val="FFFFFF"/>
              </a:solidFill>
              <a:latin typeface="Arial" panose="020B0604020202020204"/>
            </a:endParaRPr>
          </a:p>
        </p:txBody>
      </p:sp>
      <p:sp>
        <p:nvSpPr>
          <p:cNvPr id="46" name="Rectangle 45">
            <a:extLst>
              <a:ext uri="{FF2B5EF4-FFF2-40B4-BE49-F238E27FC236}">
                <a16:creationId xmlns:a16="http://schemas.microsoft.com/office/drawing/2014/main" id="{8A2B4A89-7797-49C5-9A93-39CE3B7783AE}"/>
              </a:ext>
            </a:extLst>
          </p:cNvPr>
          <p:cNvSpPr/>
          <p:nvPr/>
        </p:nvSpPr>
        <p:spPr>
          <a:xfrm>
            <a:off x="5211049" y="1460932"/>
            <a:ext cx="4690595" cy="4902517"/>
          </a:xfrm>
          <a:prstGeom prst="rect">
            <a:avLst/>
          </a:prstGeom>
          <a:solidFill>
            <a:srgbClr val="0076CE"/>
          </a:solidFill>
          <a:ln w="12700" cap="flat" cmpd="sng" algn="ctr">
            <a:solidFill>
              <a:srgbClr val="FFFFFF"/>
            </a:solidFill>
            <a:prstDash val="solid"/>
            <a:miter lim="800000"/>
          </a:ln>
          <a:effectLst/>
        </p:spPr>
        <p:txBody>
          <a:bodyPr rtlCol="0" anchor="ctr"/>
          <a:lstStyle/>
          <a:p>
            <a:pPr algn="ctr" defTabSz="914356" fontAlgn="base">
              <a:spcBef>
                <a:spcPct val="0"/>
              </a:spcBef>
              <a:spcAft>
                <a:spcPct val="0"/>
              </a:spcAft>
              <a:defRPr/>
            </a:pPr>
            <a:endParaRPr lang="en-US" sz="2400" kern="0">
              <a:solidFill>
                <a:srgbClr val="FFFFFF"/>
              </a:solidFill>
              <a:latin typeface="Arial" panose="020B0604020202020204"/>
            </a:endParaRPr>
          </a:p>
        </p:txBody>
      </p:sp>
      <p:sp>
        <p:nvSpPr>
          <p:cNvPr id="38" name="Rectangle 37">
            <a:extLst>
              <a:ext uri="{FF2B5EF4-FFF2-40B4-BE49-F238E27FC236}">
                <a16:creationId xmlns:a16="http://schemas.microsoft.com/office/drawing/2014/main" id="{682EBC47-F8FA-4AF6-9CEF-D523FA58B612}"/>
              </a:ext>
            </a:extLst>
          </p:cNvPr>
          <p:cNvSpPr/>
          <p:nvPr/>
        </p:nvSpPr>
        <p:spPr>
          <a:xfrm>
            <a:off x="395413" y="1469643"/>
            <a:ext cx="2194460" cy="4893805"/>
          </a:xfrm>
          <a:prstGeom prst="rect">
            <a:avLst/>
          </a:prstGeom>
          <a:solidFill>
            <a:srgbClr val="9D9D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6" fontAlgn="base">
              <a:spcBef>
                <a:spcPct val="0"/>
              </a:spcBef>
              <a:spcAft>
                <a:spcPct val="0"/>
              </a:spcAft>
              <a:defRPr/>
            </a:pPr>
            <a:endParaRPr lang="en-US" sz="2400">
              <a:solidFill>
                <a:srgbClr val="FFFFFF"/>
              </a:solidFill>
              <a:latin typeface="Arial" panose="020B0604020202020204"/>
            </a:endParaRPr>
          </a:p>
        </p:txBody>
      </p:sp>
      <p:sp>
        <p:nvSpPr>
          <p:cNvPr id="2" name="Title 1">
            <a:extLst>
              <a:ext uri="{FF2B5EF4-FFF2-40B4-BE49-F238E27FC236}">
                <a16:creationId xmlns:a16="http://schemas.microsoft.com/office/drawing/2014/main" id="{3C339DB3-5F8F-453A-AD77-D674E12A7149}"/>
              </a:ext>
            </a:extLst>
          </p:cNvPr>
          <p:cNvSpPr>
            <a:spLocks noGrp="1"/>
          </p:cNvSpPr>
          <p:nvPr>
            <p:ph type="title"/>
          </p:nvPr>
        </p:nvSpPr>
        <p:spPr>
          <a:xfrm>
            <a:off x="381000" y="304801"/>
            <a:ext cx="11430000" cy="480196"/>
          </a:xfrm>
        </p:spPr>
        <p:txBody>
          <a:bodyPr/>
          <a:lstStyle/>
          <a:p>
            <a:r>
              <a:rPr lang="en-US" sz="3467"/>
              <a:t>MDR is like the security cameras monitoring a house</a:t>
            </a:r>
          </a:p>
        </p:txBody>
      </p:sp>
      <p:sp>
        <p:nvSpPr>
          <p:cNvPr id="40" name="TextBox 39">
            <a:extLst>
              <a:ext uri="{FF2B5EF4-FFF2-40B4-BE49-F238E27FC236}">
                <a16:creationId xmlns:a16="http://schemas.microsoft.com/office/drawing/2014/main" id="{7FAE5177-8FA7-4A64-81AC-AB95F0BC2513}"/>
              </a:ext>
            </a:extLst>
          </p:cNvPr>
          <p:cNvSpPr txBox="1"/>
          <p:nvPr/>
        </p:nvSpPr>
        <p:spPr>
          <a:xfrm>
            <a:off x="436580" y="1574066"/>
            <a:ext cx="1975104" cy="1203086"/>
          </a:xfrm>
          <a:prstGeom prst="rect">
            <a:avLst/>
          </a:prstGeom>
          <a:noFill/>
        </p:spPr>
        <p:txBody>
          <a:bodyPr wrap="square" rtlCol="0">
            <a:spAutoFit/>
          </a:bodyPr>
          <a:lstStyle/>
          <a:p>
            <a:pPr defTabSz="914332">
              <a:lnSpc>
                <a:spcPct val="110000"/>
              </a:lnSpc>
              <a:defRPr/>
            </a:pPr>
            <a:r>
              <a:rPr lang="en-US" sz="1333">
                <a:solidFill>
                  <a:srgbClr val="FFFFFF"/>
                </a:solidFill>
                <a:latin typeface="Arial"/>
              </a:rPr>
              <a:t>When building or remodeling a house you first make a plan and determine what you need</a:t>
            </a:r>
          </a:p>
        </p:txBody>
      </p:sp>
      <p:sp>
        <p:nvSpPr>
          <p:cNvPr id="42" name="Rectangle 41">
            <a:extLst>
              <a:ext uri="{FF2B5EF4-FFF2-40B4-BE49-F238E27FC236}">
                <a16:creationId xmlns:a16="http://schemas.microsoft.com/office/drawing/2014/main" id="{A3645893-8F35-40EF-AC77-212A3BCF3745}"/>
              </a:ext>
            </a:extLst>
          </p:cNvPr>
          <p:cNvSpPr/>
          <p:nvPr/>
        </p:nvSpPr>
        <p:spPr>
          <a:xfrm>
            <a:off x="2598686" y="1460933"/>
            <a:ext cx="2614247" cy="4902515"/>
          </a:xfrm>
          <a:prstGeom prst="rect">
            <a:avLst/>
          </a:prstGeom>
          <a:solidFill>
            <a:srgbClr val="9D9D9D"/>
          </a:solidFill>
          <a:ln w="12700" cap="flat" cmpd="sng" algn="ctr">
            <a:solidFill>
              <a:srgbClr val="FFFFFF"/>
            </a:solidFill>
            <a:prstDash val="solid"/>
            <a:miter lim="800000"/>
          </a:ln>
          <a:effectLst/>
        </p:spPr>
        <p:txBody>
          <a:bodyPr rtlCol="0" anchor="ctr"/>
          <a:lstStyle/>
          <a:p>
            <a:pPr algn="ctr" defTabSz="914356" fontAlgn="base">
              <a:spcBef>
                <a:spcPct val="0"/>
              </a:spcBef>
              <a:spcAft>
                <a:spcPct val="0"/>
              </a:spcAft>
              <a:defRPr/>
            </a:pPr>
            <a:endParaRPr lang="en-US" sz="2400" kern="0">
              <a:solidFill>
                <a:srgbClr val="FFFFFF"/>
              </a:solidFill>
              <a:latin typeface="Arial" panose="020B0604020202020204"/>
            </a:endParaRPr>
          </a:p>
        </p:txBody>
      </p:sp>
      <p:sp>
        <p:nvSpPr>
          <p:cNvPr id="44" name="TextBox 43">
            <a:extLst>
              <a:ext uri="{FF2B5EF4-FFF2-40B4-BE49-F238E27FC236}">
                <a16:creationId xmlns:a16="http://schemas.microsoft.com/office/drawing/2014/main" id="{87E014D4-90B8-4B8A-98B6-C4F40E0E4741}"/>
              </a:ext>
            </a:extLst>
          </p:cNvPr>
          <p:cNvSpPr txBox="1"/>
          <p:nvPr/>
        </p:nvSpPr>
        <p:spPr>
          <a:xfrm>
            <a:off x="2694232" y="1574065"/>
            <a:ext cx="2382177" cy="977447"/>
          </a:xfrm>
          <a:prstGeom prst="rect">
            <a:avLst/>
          </a:prstGeom>
          <a:noFill/>
        </p:spPr>
        <p:txBody>
          <a:bodyPr wrap="square" rtlCol="0">
            <a:spAutoFit/>
          </a:bodyPr>
          <a:lstStyle/>
          <a:p>
            <a:pPr defTabSz="914332">
              <a:lnSpc>
                <a:spcPct val="110000"/>
              </a:lnSpc>
              <a:defRPr/>
            </a:pPr>
            <a:r>
              <a:rPr lang="en-US" sz="1333">
                <a:solidFill>
                  <a:srgbClr val="FFFFFF"/>
                </a:solidFill>
                <a:latin typeface="Arial"/>
              </a:rPr>
              <a:t>Good house design includes protection against intruders, like locks on the doors and windows</a:t>
            </a:r>
          </a:p>
        </p:txBody>
      </p:sp>
      <p:sp>
        <p:nvSpPr>
          <p:cNvPr id="3" name="Rectangle 2">
            <a:extLst>
              <a:ext uri="{FF2B5EF4-FFF2-40B4-BE49-F238E27FC236}">
                <a16:creationId xmlns:a16="http://schemas.microsoft.com/office/drawing/2014/main" id="{5A5853B7-1A74-4397-B09C-632CBB95CF52}"/>
              </a:ext>
            </a:extLst>
          </p:cNvPr>
          <p:cNvSpPr/>
          <p:nvPr/>
        </p:nvSpPr>
        <p:spPr>
          <a:xfrm rot="16200000">
            <a:off x="-135843" y="5787978"/>
            <a:ext cx="668709" cy="310919"/>
          </a:xfrm>
          <a:prstGeom prst="rect">
            <a:avLst/>
          </a:prstGeom>
        </p:spPr>
        <p:txBody>
          <a:bodyPr wrap="none">
            <a:spAutoFit/>
          </a:bodyPr>
          <a:lstStyle/>
          <a:p>
            <a:pPr algn="ctr" defTabSz="914332">
              <a:lnSpc>
                <a:spcPct val="110000"/>
              </a:lnSpc>
              <a:defRPr/>
            </a:pPr>
            <a:r>
              <a:rPr lang="en-US" sz="1400">
                <a:solidFill>
                  <a:srgbClr val="444444"/>
                </a:solidFill>
                <a:latin typeface="Arial"/>
              </a:rPr>
              <a:t>Offers</a:t>
            </a:r>
            <a:endParaRPr lang="en-US" sz="1200">
              <a:solidFill>
                <a:srgbClr val="444444"/>
              </a:solidFill>
              <a:latin typeface="Arial"/>
            </a:endParaRPr>
          </a:p>
        </p:txBody>
      </p:sp>
      <p:sp>
        <p:nvSpPr>
          <p:cNvPr id="47" name="TextBox 46">
            <a:extLst>
              <a:ext uri="{FF2B5EF4-FFF2-40B4-BE49-F238E27FC236}">
                <a16:creationId xmlns:a16="http://schemas.microsoft.com/office/drawing/2014/main" id="{A23D5241-323E-41C9-9F22-13631A05FF76}"/>
              </a:ext>
            </a:extLst>
          </p:cNvPr>
          <p:cNvSpPr txBox="1"/>
          <p:nvPr/>
        </p:nvSpPr>
        <p:spPr>
          <a:xfrm>
            <a:off x="5384019" y="1574065"/>
            <a:ext cx="2180565" cy="1203086"/>
          </a:xfrm>
          <a:prstGeom prst="rect">
            <a:avLst/>
          </a:prstGeom>
          <a:noFill/>
        </p:spPr>
        <p:txBody>
          <a:bodyPr wrap="square" rtlCol="0">
            <a:spAutoFit/>
          </a:bodyPr>
          <a:lstStyle/>
          <a:p>
            <a:pPr defTabSz="914332">
              <a:lnSpc>
                <a:spcPct val="110000"/>
              </a:lnSpc>
              <a:defRPr/>
            </a:pPr>
            <a:r>
              <a:rPr lang="en-US" sz="1333">
                <a:solidFill>
                  <a:srgbClr val="FFFFFF"/>
                </a:solidFill>
                <a:latin typeface="Arial"/>
              </a:rPr>
              <a:t>You can also add an alarm system that includes security cameras from a company that monitors the alerts</a:t>
            </a:r>
          </a:p>
        </p:txBody>
      </p:sp>
      <p:sp>
        <p:nvSpPr>
          <p:cNvPr id="48" name="TextBox 47">
            <a:extLst>
              <a:ext uri="{FF2B5EF4-FFF2-40B4-BE49-F238E27FC236}">
                <a16:creationId xmlns:a16="http://schemas.microsoft.com/office/drawing/2014/main" id="{A4115AE2-2B00-4ED2-8F36-D6D5F936BA7E}"/>
              </a:ext>
            </a:extLst>
          </p:cNvPr>
          <p:cNvSpPr txBox="1"/>
          <p:nvPr/>
        </p:nvSpPr>
        <p:spPr>
          <a:xfrm>
            <a:off x="5344926" y="5443387"/>
            <a:ext cx="4397737" cy="699935"/>
          </a:xfrm>
          <a:prstGeom prst="rect">
            <a:avLst/>
          </a:prstGeom>
          <a:noFill/>
        </p:spPr>
        <p:txBody>
          <a:bodyPr wrap="square" rtlCol="0">
            <a:spAutoFit/>
          </a:bodyPr>
          <a:lstStyle/>
          <a:p>
            <a:pPr algn="ctr" defTabSz="914332">
              <a:lnSpc>
                <a:spcPct val="110000"/>
              </a:lnSpc>
              <a:defRPr/>
            </a:pPr>
            <a:r>
              <a:rPr lang="en-US" sz="1867">
                <a:solidFill>
                  <a:srgbClr val="FFFFFF"/>
                </a:solidFill>
                <a:latin typeface="Arial" panose="020B0604020202020204"/>
              </a:rPr>
              <a:t>Dell Technologies Managed </a:t>
            </a:r>
          </a:p>
          <a:p>
            <a:pPr algn="ctr" defTabSz="914332">
              <a:lnSpc>
                <a:spcPct val="110000"/>
              </a:lnSpc>
              <a:defRPr/>
            </a:pPr>
            <a:r>
              <a:rPr lang="en-US" sz="1867">
                <a:solidFill>
                  <a:srgbClr val="FFFFFF"/>
                </a:solidFill>
                <a:latin typeface="Arial" panose="020B0604020202020204"/>
              </a:rPr>
              <a:t>Detection and Response</a:t>
            </a:r>
          </a:p>
        </p:txBody>
      </p:sp>
      <p:sp>
        <p:nvSpPr>
          <p:cNvPr id="50" name="TextBox 49">
            <a:extLst>
              <a:ext uri="{FF2B5EF4-FFF2-40B4-BE49-F238E27FC236}">
                <a16:creationId xmlns:a16="http://schemas.microsoft.com/office/drawing/2014/main" id="{523087C7-18E1-4212-8E8D-A6CA7F3EF9DE}"/>
              </a:ext>
            </a:extLst>
          </p:cNvPr>
          <p:cNvSpPr txBox="1"/>
          <p:nvPr/>
        </p:nvSpPr>
        <p:spPr>
          <a:xfrm>
            <a:off x="9906461" y="1574066"/>
            <a:ext cx="2056559" cy="977447"/>
          </a:xfrm>
          <a:prstGeom prst="rect">
            <a:avLst/>
          </a:prstGeom>
          <a:noFill/>
        </p:spPr>
        <p:txBody>
          <a:bodyPr wrap="square" rtlCol="0">
            <a:spAutoFit/>
          </a:bodyPr>
          <a:lstStyle/>
          <a:p>
            <a:pPr defTabSz="914332">
              <a:lnSpc>
                <a:spcPct val="110000"/>
              </a:lnSpc>
              <a:defRPr/>
            </a:pPr>
            <a:r>
              <a:rPr lang="en-US" sz="1333">
                <a:solidFill>
                  <a:srgbClr val="FFFFFF"/>
                </a:solidFill>
                <a:latin typeface="Arial"/>
              </a:rPr>
              <a:t>All these efforts may still not be enough. If a theft or fire happens, you will need help right away!</a:t>
            </a:r>
          </a:p>
        </p:txBody>
      </p:sp>
      <p:sp>
        <p:nvSpPr>
          <p:cNvPr id="11" name="Rectangle 10">
            <a:extLst>
              <a:ext uri="{FF2B5EF4-FFF2-40B4-BE49-F238E27FC236}">
                <a16:creationId xmlns:a16="http://schemas.microsoft.com/office/drawing/2014/main" id="{544D6916-9D5D-4E85-8382-E5261B5B10F9}"/>
              </a:ext>
            </a:extLst>
          </p:cNvPr>
          <p:cNvSpPr/>
          <p:nvPr/>
        </p:nvSpPr>
        <p:spPr>
          <a:xfrm>
            <a:off x="9935483" y="5443388"/>
            <a:ext cx="2066896" cy="889154"/>
          </a:xfrm>
          <a:prstGeom prst="rect">
            <a:avLst/>
          </a:prstGeom>
        </p:spPr>
        <p:txBody>
          <a:bodyPr wrap="square">
            <a:spAutoFit/>
          </a:bodyPr>
          <a:lstStyle/>
          <a:p>
            <a:pPr defTabSz="685783">
              <a:lnSpc>
                <a:spcPct val="110000"/>
              </a:lnSpc>
              <a:buClr>
                <a:srgbClr val="FFFFFF"/>
              </a:buClr>
              <a:defRPr/>
            </a:pPr>
            <a:r>
              <a:rPr lang="en-US" sz="1200">
                <a:solidFill>
                  <a:srgbClr val="FFFFFF"/>
                </a:solidFill>
                <a:latin typeface="Arial"/>
                <a:sym typeface="Wingdings" panose="05000000000000000000" pitchFamily="2" charset="2"/>
              </a:rPr>
              <a:t>Our </a:t>
            </a:r>
            <a:r>
              <a:rPr lang="en-US" sz="1200">
                <a:solidFill>
                  <a:srgbClr val="FFFFFF"/>
                </a:solidFill>
                <a:latin typeface="Arial"/>
                <a:sym typeface="Wingdings" panose="05000000000000000000" pitchFamily="2" charset="2"/>
                <a:hlinkClick r:id="rId3">
                  <a:extLst>
                    <a:ext uri="{A12FA001-AC4F-418D-AE19-62706E023703}">
                      <ahyp:hlinkClr xmlns:ahyp="http://schemas.microsoft.com/office/drawing/2018/hyperlinkcolor" val="tx"/>
                    </a:ext>
                  </a:extLst>
                </a:hlinkClick>
              </a:rPr>
              <a:t>Incident Recovery</a:t>
            </a:r>
            <a:br>
              <a:rPr lang="en-US" sz="1200">
                <a:solidFill>
                  <a:srgbClr val="FFFFFF"/>
                </a:solidFill>
                <a:latin typeface="Arial"/>
                <a:sym typeface="Wingdings" panose="05000000000000000000" pitchFamily="2" charset="2"/>
              </a:rPr>
            </a:br>
            <a:r>
              <a:rPr lang="en-US" sz="1200">
                <a:solidFill>
                  <a:srgbClr val="FFFFFF"/>
                </a:solidFill>
                <a:latin typeface="Arial"/>
                <a:sym typeface="Wingdings" panose="05000000000000000000" pitchFamily="2" charset="2"/>
              </a:rPr>
              <a:t>team can put the fire out, repair the damage and get you going again</a:t>
            </a:r>
          </a:p>
        </p:txBody>
      </p:sp>
      <p:sp>
        <p:nvSpPr>
          <p:cNvPr id="31" name="Rectangle 30">
            <a:extLst>
              <a:ext uri="{FF2B5EF4-FFF2-40B4-BE49-F238E27FC236}">
                <a16:creationId xmlns:a16="http://schemas.microsoft.com/office/drawing/2014/main" id="{9B8E1192-FC25-49E4-A881-ABF22336BF61}"/>
              </a:ext>
            </a:extLst>
          </p:cNvPr>
          <p:cNvSpPr/>
          <p:nvPr/>
        </p:nvSpPr>
        <p:spPr>
          <a:xfrm>
            <a:off x="2674447" y="5443387"/>
            <a:ext cx="2209983" cy="646331"/>
          </a:xfrm>
          <a:prstGeom prst="rect">
            <a:avLst/>
          </a:prstGeom>
        </p:spPr>
        <p:txBody>
          <a:bodyPr wrap="square">
            <a:spAutoFit/>
          </a:bodyPr>
          <a:lstStyle/>
          <a:p>
            <a:pPr defTabSz="914377">
              <a:spcBef>
                <a:spcPts val="600"/>
              </a:spcBef>
              <a:defRPr/>
            </a:pPr>
            <a:r>
              <a:rPr lang="en-US" sz="1200" kern="0">
                <a:solidFill>
                  <a:srgbClr val="FFFFFF"/>
                </a:solidFill>
                <a:latin typeface="Arial"/>
              </a:rPr>
              <a:t>Endpoint Security Monitoring Service + Carbon Black Cloud Enterprise EDR</a:t>
            </a:r>
          </a:p>
        </p:txBody>
      </p:sp>
      <p:sp>
        <p:nvSpPr>
          <p:cNvPr id="33" name="Rectangle 32">
            <a:extLst>
              <a:ext uri="{FF2B5EF4-FFF2-40B4-BE49-F238E27FC236}">
                <a16:creationId xmlns:a16="http://schemas.microsoft.com/office/drawing/2014/main" id="{1D9DAD20-ED82-48FF-B91B-DB30D68A8A6A}"/>
              </a:ext>
            </a:extLst>
          </p:cNvPr>
          <p:cNvSpPr/>
          <p:nvPr/>
        </p:nvSpPr>
        <p:spPr>
          <a:xfrm>
            <a:off x="379102" y="5443388"/>
            <a:ext cx="2175935" cy="889154"/>
          </a:xfrm>
          <a:prstGeom prst="rect">
            <a:avLst/>
          </a:prstGeom>
        </p:spPr>
        <p:txBody>
          <a:bodyPr wrap="square">
            <a:spAutoFit/>
          </a:bodyPr>
          <a:lstStyle/>
          <a:p>
            <a:pPr defTabSz="914332">
              <a:lnSpc>
                <a:spcPct val="110000"/>
              </a:lnSpc>
              <a:defRPr/>
            </a:pPr>
            <a:r>
              <a:rPr lang="en-US" sz="1200">
                <a:solidFill>
                  <a:srgbClr val="FFFFFF"/>
                </a:solidFill>
                <a:latin typeface="Arial"/>
              </a:rPr>
              <a:t>Endpoint Security Assessment Service for</a:t>
            </a:r>
          </a:p>
          <a:p>
            <a:pPr defTabSz="914332">
              <a:lnSpc>
                <a:spcPct val="110000"/>
              </a:lnSpc>
              <a:defRPr/>
            </a:pPr>
            <a:r>
              <a:rPr lang="en-US" sz="1200">
                <a:solidFill>
                  <a:srgbClr val="FFFFFF"/>
                </a:solidFill>
                <a:latin typeface="Arial"/>
              </a:rPr>
              <a:t>Data, Devices, Identity or Applications</a:t>
            </a:r>
          </a:p>
        </p:txBody>
      </p:sp>
      <p:cxnSp>
        <p:nvCxnSpPr>
          <p:cNvPr id="52" name="Straight Connector 51">
            <a:extLst>
              <a:ext uri="{FF2B5EF4-FFF2-40B4-BE49-F238E27FC236}">
                <a16:creationId xmlns:a16="http://schemas.microsoft.com/office/drawing/2014/main" id="{C1839FA5-4AD0-4F99-BB4E-9AC62C33CC71}"/>
              </a:ext>
            </a:extLst>
          </p:cNvPr>
          <p:cNvCxnSpPr>
            <a:cxnSpLocks/>
          </p:cNvCxnSpPr>
          <p:nvPr/>
        </p:nvCxnSpPr>
        <p:spPr>
          <a:xfrm>
            <a:off x="379101" y="5412480"/>
            <a:ext cx="11612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5758A53-50F9-40C5-96FB-5E2B4EC48A0B}"/>
              </a:ext>
            </a:extLst>
          </p:cNvPr>
          <p:cNvSpPr/>
          <p:nvPr/>
        </p:nvSpPr>
        <p:spPr>
          <a:xfrm rot="16200000">
            <a:off x="-132957" y="3667663"/>
            <a:ext cx="603049" cy="310919"/>
          </a:xfrm>
          <a:prstGeom prst="rect">
            <a:avLst/>
          </a:prstGeom>
        </p:spPr>
        <p:txBody>
          <a:bodyPr wrap="none">
            <a:spAutoFit/>
          </a:bodyPr>
          <a:lstStyle/>
          <a:p>
            <a:pPr algn="ctr" defTabSz="914332">
              <a:lnSpc>
                <a:spcPct val="110000"/>
              </a:lnSpc>
              <a:defRPr/>
            </a:pPr>
            <a:r>
              <a:rPr lang="en-US" sz="1400">
                <a:solidFill>
                  <a:srgbClr val="444444"/>
                </a:solidFill>
                <a:latin typeface="Arial"/>
              </a:rPr>
              <a:t>Story</a:t>
            </a:r>
            <a:endParaRPr lang="en-US" sz="1200">
              <a:solidFill>
                <a:srgbClr val="444444"/>
              </a:solidFill>
              <a:latin typeface="Arial"/>
            </a:endParaRPr>
          </a:p>
        </p:txBody>
      </p:sp>
      <p:sp>
        <p:nvSpPr>
          <p:cNvPr id="51" name="Pentagon 41">
            <a:extLst>
              <a:ext uri="{FF2B5EF4-FFF2-40B4-BE49-F238E27FC236}">
                <a16:creationId xmlns:a16="http://schemas.microsoft.com/office/drawing/2014/main" id="{B53E2670-8A5A-4979-BB41-077D1918D809}"/>
              </a:ext>
            </a:extLst>
          </p:cNvPr>
          <p:cNvSpPr/>
          <p:nvPr/>
        </p:nvSpPr>
        <p:spPr>
          <a:xfrm>
            <a:off x="9508043" y="954200"/>
            <a:ext cx="2594085" cy="501685"/>
          </a:xfrm>
          <a:prstGeom prst="homePlate">
            <a:avLst>
              <a:gd name="adj" fmla="val 20694"/>
            </a:avLst>
          </a:prstGeom>
          <a:solidFill>
            <a:srgbClr val="383838"/>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32">
              <a:defRPr/>
            </a:pPr>
            <a:endParaRPr lang="en-US" sz="1200">
              <a:solidFill>
                <a:srgbClr val="FFFFFF"/>
              </a:solidFill>
              <a:latin typeface="Arial" panose="020B0604020202020204"/>
            </a:endParaRPr>
          </a:p>
        </p:txBody>
      </p:sp>
      <p:sp>
        <p:nvSpPr>
          <p:cNvPr id="53" name="Pentagon 42">
            <a:extLst>
              <a:ext uri="{FF2B5EF4-FFF2-40B4-BE49-F238E27FC236}">
                <a16:creationId xmlns:a16="http://schemas.microsoft.com/office/drawing/2014/main" id="{CC843540-D604-4C9C-A7E5-0DF3EA62EAA3}"/>
              </a:ext>
            </a:extLst>
          </p:cNvPr>
          <p:cNvSpPr/>
          <p:nvPr/>
        </p:nvSpPr>
        <p:spPr>
          <a:xfrm>
            <a:off x="7421180" y="954200"/>
            <a:ext cx="2594085" cy="501685"/>
          </a:xfrm>
          <a:prstGeom prst="homePlate">
            <a:avLst>
              <a:gd name="adj" fmla="val 20694"/>
            </a:avLst>
          </a:prstGeom>
          <a:solidFill>
            <a:schemeClr val="bg2">
              <a:lumMod val="65000"/>
              <a:lumOff val="35000"/>
            </a:schemeClr>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32">
              <a:defRPr/>
            </a:pPr>
            <a:endParaRPr lang="en-US" sz="1200">
              <a:solidFill>
                <a:srgbClr val="FFFFFF"/>
              </a:solidFill>
              <a:latin typeface="Arial" panose="020B0604020202020204"/>
            </a:endParaRPr>
          </a:p>
        </p:txBody>
      </p:sp>
      <p:sp>
        <p:nvSpPr>
          <p:cNvPr id="55" name="Pentagon 43">
            <a:extLst>
              <a:ext uri="{FF2B5EF4-FFF2-40B4-BE49-F238E27FC236}">
                <a16:creationId xmlns:a16="http://schemas.microsoft.com/office/drawing/2014/main" id="{2F4021B8-FA3B-46A4-A65B-7AAE4F318376}"/>
              </a:ext>
            </a:extLst>
          </p:cNvPr>
          <p:cNvSpPr/>
          <p:nvPr/>
        </p:nvSpPr>
        <p:spPr>
          <a:xfrm>
            <a:off x="5079310" y="954200"/>
            <a:ext cx="2614247" cy="501685"/>
          </a:xfrm>
          <a:prstGeom prst="homePlate">
            <a:avLst>
              <a:gd name="adj" fmla="val 20694"/>
            </a:avLst>
          </a:prstGeom>
          <a:solidFill>
            <a:schemeClr val="tx2">
              <a:lumMod val="50000"/>
            </a:schemeClr>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32">
              <a:defRPr/>
            </a:pPr>
            <a:endParaRPr lang="en-US" sz="1200">
              <a:solidFill>
                <a:srgbClr val="FFFFFF"/>
              </a:solidFill>
              <a:latin typeface="Arial" panose="020B0604020202020204"/>
            </a:endParaRPr>
          </a:p>
        </p:txBody>
      </p:sp>
      <p:sp>
        <p:nvSpPr>
          <p:cNvPr id="56" name="Pentagon 44">
            <a:extLst>
              <a:ext uri="{FF2B5EF4-FFF2-40B4-BE49-F238E27FC236}">
                <a16:creationId xmlns:a16="http://schemas.microsoft.com/office/drawing/2014/main" id="{27325759-C5DE-446E-A95F-96DAEC47AEB3}"/>
              </a:ext>
            </a:extLst>
          </p:cNvPr>
          <p:cNvSpPr/>
          <p:nvPr/>
        </p:nvSpPr>
        <p:spPr>
          <a:xfrm>
            <a:off x="2515932" y="954200"/>
            <a:ext cx="2818387" cy="501685"/>
          </a:xfrm>
          <a:prstGeom prst="homePlate">
            <a:avLst>
              <a:gd name="adj" fmla="val 20694"/>
            </a:avLst>
          </a:prstGeom>
          <a:solidFill>
            <a:schemeClr val="tx2">
              <a:lumMod val="65000"/>
            </a:schemeClr>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32">
              <a:defRPr/>
            </a:pPr>
            <a:endParaRPr lang="en-US" sz="1200">
              <a:solidFill>
                <a:srgbClr val="FFFFFF"/>
              </a:solidFill>
              <a:latin typeface="Arial" panose="020B0604020202020204"/>
            </a:endParaRPr>
          </a:p>
        </p:txBody>
      </p:sp>
      <p:sp>
        <p:nvSpPr>
          <p:cNvPr id="57" name="Pentagon 45">
            <a:extLst>
              <a:ext uri="{FF2B5EF4-FFF2-40B4-BE49-F238E27FC236}">
                <a16:creationId xmlns:a16="http://schemas.microsoft.com/office/drawing/2014/main" id="{B2EF3C1E-C26B-44D7-B1BA-E0CD30392E9D}"/>
              </a:ext>
            </a:extLst>
          </p:cNvPr>
          <p:cNvSpPr/>
          <p:nvPr/>
        </p:nvSpPr>
        <p:spPr>
          <a:xfrm>
            <a:off x="370159" y="956099"/>
            <a:ext cx="2304288" cy="501685"/>
          </a:xfrm>
          <a:prstGeom prst="homePlate">
            <a:avLst>
              <a:gd name="adj" fmla="val 20694"/>
            </a:avLst>
          </a:prstGeom>
          <a:solidFill>
            <a:schemeClr val="tx2">
              <a:lumMod val="75000"/>
            </a:schemeClr>
          </a:solid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vert="horz" lIns="182880" tIns="0" bIns="91440" rtlCol="0" anchor="ctr" anchorCtr="0"/>
          <a:lstStyle/>
          <a:p>
            <a:pPr algn="ctr" defTabSz="914332">
              <a:defRPr/>
            </a:pPr>
            <a:endParaRPr lang="en-US" sz="1200">
              <a:solidFill>
                <a:srgbClr val="FFFFFF"/>
              </a:solidFill>
              <a:latin typeface="Arial" panose="020B0604020202020204"/>
            </a:endParaRPr>
          </a:p>
        </p:txBody>
      </p:sp>
      <p:sp>
        <p:nvSpPr>
          <p:cNvPr id="58" name="TextBox 57">
            <a:extLst>
              <a:ext uri="{FF2B5EF4-FFF2-40B4-BE49-F238E27FC236}">
                <a16:creationId xmlns:a16="http://schemas.microsoft.com/office/drawing/2014/main" id="{10BB1230-9482-41B6-AAFE-6AD8F40AC811}"/>
              </a:ext>
            </a:extLst>
          </p:cNvPr>
          <p:cNvSpPr txBox="1"/>
          <p:nvPr/>
        </p:nvSpPr>
        <p:spPr>
          <a:xfrm>
            <a:off x="5954442" y="1030696"/>
            <a:ext cx="917238" cy="379656"/>
          </a:xfrm>
          <a:prstGeom prst="rect">
            <a:avLst/>
          </a:prstGeom>
          <a:noFill/>
        </p:spPr>
        <p:txBody>
          <a:bodyPr wrap="none" rtlCol="0">
            <a:spAutoFit/>
          </a:bodyPr>
          <a:lstStyle/>
          <a:p>
            <a:pPr algn="ctr" defTabSz="914332">
              <a:defRPr/>
            </a:pPr>
            <a:r>
              <a:rPr lang="en-US" sz="1867" b="1">
                <a:solidFill>
                  <a:srgbClr val="FFFFFF"/>
                </a:solidFill>
                <a:latin typeface="Arial" panose="020B0604020202020204"/>
              </a:rPr>
              <a:t>Detect</a:t>
            </a:r>
          </a:p>
        </p:txBody>
      </p:sp>
      <p:sp>
        <p:nvSpPr>
          <p:cNvPr id="59" name="TextBox 58">
            <a:extLst>
              <a:ext uri="{FF2B5EF4-FFF2-40B4-BE49-F238E27FC236}">
                <a16:creationId xmlns:a16="http://schemas.microsoft.com/office/drawing/2014/main" id="{0F7B89D1-1A1F-4609-8594-21F9A7CEC9FA}"/>
              </a:ext>
            </a:extLst>
          </p:cNvPr>
          <p:cNvSpPr txBox="1"/>
          <p:nvPr/>
        </p:nvSpPr>
        <p:spPr>
          <a:xfrm>
            <a:off x="3443588" y="1030696"/>
            <a:ext cx="1010212" cy="379656"/>
          </a:xfrm>
          <a:prstGeom prst="rect">
            <a:avLst/>
          </a:prstGeom>
          <a:noFill/>
        </p:spPr>
        <p:txBody>
          <a:bodyPr wrap="none" rtlCol="0">
            <a:spAutoFit/>
          </a:bodyPr>
          <a:lstStyle/>
          <a:p>
            <a:pPr algn="ctr" defTabSz="914332">
              <a:defRPr/>
            </a:pPr>
            <a:r>
              <a:rPr lang="en-US" sz="1867" b="1">
                <a:solidFill>
                  <a:srgbClr val="FFFFFF"/>
                </a:solidFill>
                <a:latin typeface="Arial" panose="020B0604020202020204"/>
              </a:rPr>
              <a:t>Protect</a:t>
            </a:r>
          </a:p>
        </p:txBody>
      </p:sp>
      <p:sp>
        <p:nvSpPr>
          <p:cNvPr id="60" name="TextBox 59">
            <a:extLst>
              <a:ext uri="{FF2B5EF4-FFF2-40B4-BE49-F238E27FC236}">
                <a16:creationId xmlns:a16="http://schemas.microsoft.com/office/drawing/2014/main" id="{FC31002D-C1AE-467E-8332-DA1C45D14A16}"/>
              </a:ext>
            </a:extLst>
          </p:cNvPr>
          <p:cNvSpPr txBox="1"/>
          <p:nvPr/>
        </p:nvSpPr>
        <p:spPr>
          <a:xfrm>
            <a:off x="1050356" y="1030696"/>
            <a:ext cx="1034257" cy="379656"/>
          </a:xfrm>
          <a:prstGeom prst="rect">
            <a:avLst/>
          </a:prstGeom>
          <a:noFill/>
        </p:spPr>
        <p:txBody>
          <a:bodyPr wrap="none" rtlCol="0">
            <a:spAutoFit/>
          </a:bodyPr>
          <a:lstStyle/>
          <a:p>
            <a:pPr algn="ctr" defTabSz="914332">
              <a:defRPr/>
            </a:pPr>
            <a:r>
              <a:rPr lang="en-US" sz="1867" b="1">
                <a:solidFill>
                  <a:srgbClr val="FFFFFF"/>
                </a:solidFill>
                <a:latin typeface="Arial" panose="020B0604020202020204"/>
              </a:rPr>
              <a:t>Identify</a:t>
            </a:r>
          </a:p>
        </p:txBody>
      </p:sp>
      <p:sp>
        <p:nvSpPr>
          <p:cNvPr id="61" name="TextBox 60">
            <a:extLst>
              <a:ext uri="{FF2B5EF4-FFF2-40B4-BE49-F238E27FC236}">
                <a16:creationId xmlns:a16="http://schemas.microsoft.com/office/drawing/2014/main" id="{44A6888E-A7B4-4842-8881-F7AA49908325}"/>
              </a:ext>
            </a:extLst>
          </p:cNvPr>
          <p:cNvSpPr txBox="1"/>
          <p:nvPr/>
        </p:nvSpPr>
        <p:spPr>
          <a:xfrm>
            <a:off x="10432917" y="1030696"/>
            <a:ext cx="1128834" cy="379656"/>
          </a:xfrm>
          <a:prstGeom prst="rect">
            <a:avLst/>
          </a:prstGeom>
          <a:noFill/>
        </p:spPr>
        <p:txBody>
          <a:bodyPr wrap="none" rtlCol="0">
            <a:spAutoFit/>
          </a:bodyPr>
          <a:lstStyle/>
          <a:p>
            <a:pPr algn="ctr" defTabSz="914332">
              <a:defRPr/>
            </a:pPr>
            <a:r>
              <a:rPr lang="en-US" sz="1867" b="1">
                <a:solidFill>
                  <a:srgbClr val="FFFFFF"/>
                </a:solidFill>
                <a:latin typeface="Arial" panose="020B0604020202020204"/>
              </a:rPr>
              <a:t>Recover</a:t>
            </a:r>
          </a:p>
        </p:txBody>
      </p:sp>
      <p:sp>
        <p:nvSpPr>
          <p:cNvPr id="62" name="TextBox 61">
            <a:extLst>
              <a:ext uri="{FF2B5EF4-FFF2-40B4-BE49-F238E27FC236}">
                <a16:creationId xmlns:a16="http://schemas.microsoft.com/office/drawing/2014/main" id="{530FB904-587B-45AF-9F0D-F01B560A3D83}"/>
              </a:ext>
            </a:extLst>
          </p:cNvPr>
          <p:cNvSpPr txBox="1"/>
          <p:nvPr/>
        </p:nvSpPr>
        <p:spPr>
          <a:xfrm rot="16200000">
            <a:off x="-113178" y="1063258"/>
            <a:ext cx="593432" cy="307777"/>
          </a:xfrm>
          <a:prstGeom prst="rect">
            <a:avLst/>
          </a:prstGeom>
          <a:noFill/>
        </p:spPr>
        <p:txBody>
          <a:bodyPr wrap="none" rtlCol="0">
            <a:spAutoFit/>
          </a:bodyPr>
          <a:lstStyle/>
          <a:p>
            <a:pPr defTabSz="685766">
              <a:defRPr/>
            </a:pPr>
            <a:r>
              <a:rPr lang="en-US" sz="1400">
                <a:solidFill>
                  <a:srgbClr val="000000"/>
                </a:solidFill>
                <a:latin typeface="Arial" panose="020B0604020202020204"/>
              </a:rPr>
              <a:t>NIST</a:t>
            </a:r>
          </a:p>
        </p:txBody>
      </p:sp>
      <p:sp>
        <p:nvSpPr>
          <p:cNvPr id="63" name="TextBox 62">
            <a:extLst>
              <a:ext uri="{FF2B5EF4-FFF2-40B4-BE49-F238E27FC236}">
                <a16:creationId xmlns:a16="http://schemas.microsoft.com/office/drawing/2014/main" id="{2A08F180-E6F2-444C-9AD5-32964C441C48}"/>
              </a:ext>
            </a:extLst>
          </p:cNvPr>
          <p:cNvSpPr txBox="1"/>
          <p:nvPr/>
        </p:nvSpPr>
        <p:spPr>
          <a:xfrm>
            <a:off x="8153153" y="1030696"/>
            <a:ext cx="1207382" cy="379656"/>
          </a:xfrm>
          <a:prstGeom prst="rect">
            <a:avLst/>
          </a:prstGeom>
          <a:noFill/>
        </p:spPr>
        <p:txBody>
          <a:bodyPr wrap="none" rtlCol="0">
            <a:spAutoFit/>
          </a:bodyPr>
          <a:lstStyle/>
          <a:p>
            <a:pPr algn="ctr" defTabSz="914332">
              <a:defRPr/>
            </a:pPr>
            <a:r>
              <a:rPr lang="en-US" sz="1867" b="1">
                <a:solidFill>
                  <a:srgbClr val="FFFFFF"/>
                </a:solidFill>
                <a:latin typeface="Arial" panose="020B0604020202020204"/>
              </a:rPr>
              <a:t>Respond</a:t>
            </a:r>
          </a:p>
        </p:txBody>
      </p:sp>
      <p:pic>
        <p:nvPicPr>
          <p:cNvPr id="69" name="Picture 68" descr="A picture containing text, clipart&#10;&#10;Description automatically generated">
            <a:extLst>
              <a:ext uri="{FF2B5EF4-FFF2-40B4-BE49-F238E27FC236}">
                <a16:creationId xmlns:a16="http://schemas.microsoft.com/office/drawing/2014/main" id="{D5046C26-2799-4843-9670-FCDD33ABB0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54" y="3320097"/>
            <a:ext cx="680551" cy="680551"/>
          </a:xfrm>
          <a:prstGeom prst="rect">
            <a:avLst/>
          </a:prstGeom>
        </p:spPr>
      </p:pic>
      <p:pic>
        <p:nvPicPr>
          <p:cNvPr id="71" name="Picture 70" descr="Icon&#10;&#10;Description automatically generated">
            <a:extLst>
              <a:ext uri="{FF2B5EF4-FFF2-40B4-BE49-F238E27FC236}">
                <a16:creationId xmlns:a16="http://schemas.microsoft.com/office/drawing/2014/main" id="{5D81673B-26AA-0448-9C10-35A2FA09F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0560" y="3306400"/>
            <a:ext cx="744909" cy="716905"/>
          </a:xfrm>
          <a:prstGeom prst="rect">
            <a:avLst/>
          </a:prstGeom>
        </p:spPr>
      </p:pic>
      <p:cxnSp>
        <p:nvCxnSpPr>
          <p:cNvPr id="73" name="Straight Connector 72">
            <a:extLst>
              <a:ext uri="{FF2B5EF4-FFF2-40B4-BE49-F238E27FC236}">
                <a16:creationId xmlns:a16="http://schemas.microsoft.com/office/drawing/2014/main" id="{F883D5B6-2CB7-A243-B6B9-9A87ADBF7B02}"/>
              </a:ext>
            </a:extLst>
          </p:cNvPr>
          <p:cNvCxnSpPr>
            <a:cxnSpLocks/>
          </p:cNvCxnSpPr>
          <p:nvPr/>
        </p:nvCxnSpPr>
        <p:spPr>
          <a:xfrm>
            <a:off x="379101" y="3076141"/>
            <a:ext cx="116129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5" name="Picture 74" descr="Icon&#10;&#10;Description automatically generated">
            <a:extLst>
              <a:ext uri="{FF2B5EF4-FFF2-40B4-BE49-F238E27FC236}">
                <a16:creationId xmlns:a16="http://schemas.microsoft.com/office/drawing/2014/main" id="{5F4FF8ED-83E8-354C-A8AE-B82768BBF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82" y="3288829"/>
            <a:ext cx="544421" cy="701575"/>
          </a:xfrm>
          <a:prstGeom prst="rect">
            <a:avLst/>
          </a:prstGeom>
        </p:spPr>
      </p:pic>
      <p:pic>
        <p:nvPicPr>
          <p:cNvPr id="77" name="Picture 76" descr="Icon&#10;&#10;Description automatically generated">
            <a:extLst>
              <a:ext uri="{FF2B5EF4-FFF2-40B4-BE49-F238E27FC236}">
                <a16:creationId xmlns:a16="http://schemas.microsoft.com/office/drawing/2014/main" id="{66E8686B-4FED-544E-8432-A4084EC92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9883" y="3488417"/>
            <a:ext cx="790688" cy="395344"/>
          </a:xfrm>
          <a:prstGeom prst="rect">
            <a:avLst/>
          </a:prstGeom>
        </p:spPr>
      </p:pic>
      <p:pic>
        <p:nvPicPr>
          <p:cNvPr id="79" name="Picture 78" descr="A black and white outline of a person's head&#10;&#10;Description automatically generated with low confidence">
            <a:extLst>
              <a:ext uri="{FF2B5EF4-FFF2-40B4-BE49-F238E27FC236}">
                <a16:creationId xmlns:a16="http://schemas.microsoft.com/office/drawing/2014/main" id="{08095158-376A-CB41-BFC7-C1EADEE1FC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8048" y="3328471"/>
            <a:ext cx="558267" cy="716037"/>
          </a:xfrm>
          <a:prstGeom prst="rect">
            <a:avLst/>
          </a:prstGeom>
        </p:spPr>
      </p:pic>
      <p:pic>
        <p:nvPicPr>
          <p:cNvPr id="83" name="Picture 82" descr="Icon&#10;&#10;Description automatically generated">
            <a:extLst>
              <a:ext uri="{FF2B5EF4-FFF2-40B4-BE49-F238E27FC236}">
                <a16:creationId xmlns:a16="http://schemas.microsoft.com/office/drawing/2014/main" id="{401AD9AB-5017-074F-84E0-A64D047A48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4471" y="3285797"/>
            <a:ext cx="831109" cy="728727"/>
          </a:xfrm>
          <a:prstGeom prst="rect">
            <a:avLst/>
          </a:prstGeom>
        </p:spPr>
      </p:pic>
      <p:pic>
        <p:nvPicPr>
          <p:cNvPr id="85" name="Picture 84" descr="A picture containing text, clipart&#10;&#10;Description automatically generated">
            <a:extLst>
              <a:ext uri="{FF2B5EF4-FFF2-40B4-BE49-F238E27FC236}">
                <a16:creationId xmlns:a16="http://schemas.microsoft.com/office/drawing/2014/main" id="{723E679F-6550-5E40-80E1-7BEBB8E605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18833" y="3299617"/>
            <a:ext cx="566119" cy="752816"/>
          </a:xfrm>
          <a:prstGeom prst="rect">
            <a:avLst/>
          </a:prstGeom>
        </p:spPr>
      </p:pic>
      <p:pic>
        <p:nvPicPr>
          <p:cNvPr id="88" name="Picture 87" descr="A map of the world&#10;&#10;Description automatically generated with low confidence">
            <a:extLst>
              <a:ext uri="{FF2B5EF4-FFF2-40B4-BE49-F238E27FC236}">
                <a16:creationId xmlns:a16="http://schemas.microsoft.com/office/drawing/2014/main" id="{D806DFF4-2AAC-9946-A942-4A319B82BA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62545" y="3298399"/>
            <a:ext cx="570601" cy="692005"/>
          </a:xfrm>
          <a:prstGeom prst="rect">
            <a:avLst/>
          </a:prstGeom>
        </p:spPr>
      </p:pic>
      <p:pic>
        <p:nvPicPr>
          <p:cNvPr id="92" name="Picture 91" descr="A picture containing text, clipart&#10;&#10;Description automatically generated">
            <a:extLst>
              <a:ext uri="{FF2B5EF4-FFF2-40B4-BE49-F238E27FC236}">
                <a16:creationId xmlns:a16="http://schemas.microsoft.com/office/drawing/2014/main" id="{5B448DCB-7989-E74A-A624-BCE0F7C6A5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50999" y="3273189"/>
            <a:ext cx="569908" cy="734419"/>
          </a:xfrm>
          <a:prstGeom prst="rect">
            <a:avLst/>
          </a:prstGeom>
        </p:spPr>
      </p:pic>
      <p:grpSp>
        <p:nvGrpSpPr>
          <p:cNvPr id="10" name="Group 9">
            <a:extLst>
              <a:ext uri="{FF2B5EF4-FFF2-40B4-BE49-F238E27FC236}">
                <a16:creationId xmlns:a16="http://schemas.microsoft.com/office/drawing/2014/main" id="{5B402844-3787-42E9-A3C8-E3A64ADFBDBF}"/>
              </a:ext>
            </a:extLst>
          </p:cNvPr>
          <p:cNvGrpSpPr/>
          <p:nvPr/>
        </p:nvGrpSpPr>
        <p:grpSpPr>
          <a:xfrm>
            <a:off x="4784369" y="3396719"/>
            <a:ext cx="1832976" cy="1734563"/>
            <a:chOff x="-1445347" y="2258654"/>
            <a:chExt cx="1374732" cy="1300922"/>
          </a:xfrm>
        </p:grpSpPr>
        <p:grpSp>
          <p:nvGrpSpPr>
            <p:cNvPr id="9" name="Group 8">
              <a:extLst>
                <a:ext uri="{FF2B5EF4-FFF2-40B4-BE49-F238E27FC236}">
                  <a16:creationId xmlns:a16="http://schemas.microsoft.com/office/drawing/2014/main" id="{4D5A271B-6F16-4022-B765-5BF8CE1B8739}"/>
                </a:ext>
              </a:extLst>
            </p:cNvPr>
            <p:cNvGrpSpPr/>
            <p:nvPr/>
          </p:nvGrpSpPr>
          <p:grpSpPr>
            <a:xfrm>
              <a:off x="-1272319" y="2369088"/>
              <a:ext cx="1043411" cy="1128974"/>
              <a:chOff x="-1272319" y="2369088"/>
              <a:chExt cx="1043411" cy="1128974"/>
            </a:xfrm>
          </p:grpSpPr>
          <p:sp>
            <p:nvSpPr>
              <p:cNvPr id="4" name="Isosceles Triangle 3">
                <a:extLst>
                  <a:ext uri="{FF2B5EF4-FFF2-40B4-BE49-F238E27FC236}">
                    <a16:creationId xmlns:a16="http://schemas.microsoft.com/office/drawing/2014/main" id="{3EB2E9A9-73E4-4320-9C94-05B7D1593A7C}"/>
                  </a:ext>
                </a:extLst>
              </p:cNvPr>
              <p:cNvSpPr/>
              <p:nvPr/>
            </p:nvSpPr>
            <p:spPr>
              <a:xfrm>
                <a:off x="-1272319" y="2369088"/>
                <a:ext cx="1043411" cy="562516"/>
              </a:xfrm>
              <a:prstGeom prst="triangle">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rgbClr val="000000"/>
                  </a:solidFill>
                  <a:latin typeface="Arial"/>
                </a:endParaRPr>
              </a:p>
            </p:txBody>
          </p:sp>
          <p:sp>
            <p:nvSpPr>
              <p:cNvPr id="5" name="Rectangle 4">
                <a:extLst>
                  <a:ext uri="{FF2B5EF4-FFF2-40B4-BE49-F238E27FC236}">
                    <a16:creationId xmlns:a16="http://schemas.microsoft.com/office/drawing/2014/main" id="{641AD9D3-3F1B-40C6-BD0C-5476E0B2B6E8}"/>
                  </a:ext>
                </a:extLst>
              </p:cNvPr>
              <p:cNvSpPr/>
              <p:nvPr/>
            </p:nvSpPr>
            <p:spPr>
              <a:xfrm>
                <a:off x="-1217712" y="2891025"/>
                <a:ext cx="265309" cy="591070"/>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rgbClr val="000000"/>
                  </a:solidFill>
                  <a:latin typeface="Arial"/>
                </a:endParaRPr>
              </a:p>
            </p:txBody>
          </p:sp>
          <p:sp>
            <p:nvSpPr>
              <p:cNvPr id="45" name="Rectangle 44">
                <a:extLst>
                  <a:ext uri="{FF2B5EF4-FFF2-40B4-BE49-F238E27FC236}">
                    <a16:creationId xmlns:a16="http://schemas.microsoft.com/office/drawing/2014/main" id="{FC615041-9B06-48E4-9B21-0FD02DC41A78}"/>
                  </a:ext>
                </a:extLst>
              </p:cNvPr>
              <p:cNvSpPr/>
              <p:nvPr/>
            </p:nvSpPr>
            <p:spPr>
              <a:xfrm>
                <a:off x="-544742" y="2906992"/>
                <a:ext cx="265309" cy="591070"/>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rgbClr val="000000"/>
                  </a:solidFill>
                  <a:latin typeface="Arial"/>
                </a:endParaRPr>
              </a:p>
            </p:txBody>
          </p:sp>
          <p:sp>
            <p:nvSpPr>
              <p:cNvPr id="64" name="Rectangle 63">
                <a:extLst>
                  <a:ext uri="{FF2B5EF4-FFF2-40B4-BE49-F238E27FC236}">
                    <a16:creationId xmlns:a16="http://schemas.microsoft.com/office/drawing/2014/main" id="{5A677F9E-0504-490E-A669-BD82466BF97E}"/>
                  </a:ext>
                </a:extLst>
              </p:cNvPr>
              <p:cNvSpPr/>
              <p:nvPr/>
            </p:nvSpPr>
            <p:spPr>
              <a:xfrm rot="16200000">
                <a:off x="-819317" y="2641835"/>
                <a:ext cx="172710" cy="591070"/>
              </a:xfrm>
              <a:prstGeom prst="rect">
                <a:avLst/>
              </a:prstGeom>
              <a:solidFill>
                <a:schemeClr val="tx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a:solidFill>
                    <a:srgbClr val="000000"/>
                  </a:solidFill>
                  <a:latin typeface="Arial"/>
                </a:endParaRPr>
              </a:p>
            </p:txBody>
          </p:sp>
        </p:grpSp>
        <p:sp>
          <p:nvSpPr>
            <p:cNvPr id="41" name="Freeform 2069">
              <a:extLst>
                <a:ext uri="{FF2B5EF4-FFF2-40B4-BE49-F238E27FC236}">
                  <a16:creationId xmlns:a16="http://schemas.microsoft.com/office/drawing/2014/main" id="{B355A22F-A91E-46DC-A890-421EF3E143C6}"/>
                </a:ext>
              </a:extLst>
            </p:cNvPr>
            <p:cNvSpPr>
              <a:spLocks noChangeAspect="1" noEditPoints="1"/>
            </p:cNvSpPr>
            <p:nvPr/>
          </p:nvSpPr>
          <p:spPr bwMode="auto">
            <a:xfrm>
              <a:off x="-1445347" y="2258654"/>
              <a:ext cx="1374732" cy="1300922"/>
            </a:xfrm>
            <a:custGeom>
              <a:avLst/>
              <a:gdLst>
                <a:gd name="T0" fmla="*/ 149 w 149"/>
                <a:gd name="T1" fmla="*/ 80 h 141"/>
                <a:gd name="T2" fmla="*/ 134 w 149"/>
                <a:gd name="T3" fmla="*/ 63 h 141"/>
                <a:gd name="T4" fmla="*/ 134 w 149"/>
                <a:gd name="T5" fmla="*/ 63 h 141"/>
                <a:gd name="T6" fmla="*/ 134 w 149"/>
                <a:gd name="T7" fmla="*/ 63 h 141"/>
                <a:gd name="T8" fmla="*/ 75 w 149"/>
                <a:gd name="T9" fmla="*/ 0 h 141"/>
                <a:gd name="T10" fmla="*/ 16 w 149"/>
                <a:gd name="T11" fmla="*/ 63 h 141"/>
                <a:gd name="T12" fmla="*/ 16 w 149"/>
                <a:gd name="T13" fmla="*/ 63 h 141"/>
                <a:gd name="T14" fmla="*/ 16 w 149"/>
                <a:gd name="T15" fmla="*/ 63 h 141"/>
                <a:gd name="T16" fmla="*/ 0 w 149"/>
                <a:gd name="T17" fmla="*/ 80 h 141"/>
                <a:gd name="T18" fmla="*/ 7 w 149"/>
                <a:gd name="T19" fmla="*/ 87 h 141"/>
                <a:gd name="T20" fmla="*/ 16 w 149"/>
                <a:gd name="T21" fmla="*/ 78 h 141"/>
                <a:gd name="T22" fmla="*/ 16 w 149"/>
                <a:gd name="T23" fmla="*/ 141 h 141"/>
                <a:gd name="T24" fmla="*/ 61 w 149"/>
                <a:gd name="T25" fmla="*/ 141 h 141"/>
                <a:gd name="T26" fmla="*/ 61 w 149"/>
                <a:gd name="T27" fmla="*/ 89 h 141"/>
                <a:gd name="T28" fmla="*/ 90 w 149"/>
                <a:gd name="T29" fmla="*/ 89 h 141"/>
                <a:gd name="T30" fmla="*/ 90 w 149"/>
                <a:gd name="T31" fmla="*/ 141 h 141"/>
                <a:gd name="T32" fmla="*/ 134 w 149"/>
                <a:gd name="T33" fmla="*/ 141 h 141"/>
                <a:gd name="T34" fmla="*/ 134 w 149"/>
                <a:gd name="T35" fmla="*/ 78 h 141"/>
                <a:gd name="T36" fmla="*/ 142 w 149"/>
                <a:gd name="T37" fmla="*/ 87 h 141"/>
                <a:gd name="T38" fmla="*/ 149 w 149"/>
                <a:gd name="T39" fmla="*/ 80 h 141"/>
                <a:gd name="T40" fmla="*/ 125 w 149"/>
                <a:gd name="T41" fmla="*/ 132 h 141"/>
                <a:gd name="T42" fmla="*/ 99 w 149"/>
                <a:gd name="T43" fmla="*/ 132 h 141"/>
                <a:gd name="T44" fmla="*/ 99 w 149"/>
                <a:gd name="T45" fmla="*/ 80 h 141"/>
                <a:gd name="T46" fmla="*/ 52 w 149"/>
                <a:gd name="T47" fmla="*/ 80 h 141"/>
                <a:gd name="T48" fmla="*/ 52 w 149"/>
                <a:gd name="T49" fmla="*/ 132 h 141"/>
                <a:gd name="T50" fmla="*/ 26 w 149"/>
                <a:gd name="T51" fmla="*/ 132 h 141"/>
                <a:gd name="T52" fmla="*/ 26 w 149"/>
                <a:gd name="T53" fmla="*/ 66 h 141"/>
                <a:gd name="T54" fmla="*/ 75 w 149"/>
                <a:gd name="T55" fmla="*/ 14 h 141"/>
                <a:gd name="T56" fmla="*/ 125 w 149"/>
                <a:gd name="T57" fmla="*/ 66 h 141"/>
                <a:gd name="T58" fmla="*/ 125 w 149"/>
                <a:gd name="T59" fmla="*/ 132 h 141"/>
                <a:gd name="T60" fmla="*/ 125 w 149"/>
                <a:gd name="T61"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41">
                  <a:moveTo>
                    <a:pt x="149" y="80"/>
                  </a:moveTo>
                  <a:lnTo>
                    <a:pt x="134" y="63"/>
                  </a:lnTo>
                  <a:lnTo>
                    <a:pt x="134" y="63"/>
                  </a:lnTo>
                  <a:lnTo>
                    <a:pt x="134" y="63"/>
                  </a:lnTo>
                  <a:lnTo>
                    <a:pt x="75" y="0"/>
                  </a:lnTo>
                  <a:lnTo>
                    <a:pt x="16" y="63"/>
                  </a:lnTo>
                  <a:lnTo>
                    <a:pt x="16" y="63"/>
                  </a:lnTo>
                  <a:lnTo>
                    <a:pt x="16" y="63"/>
                  </a:lnTo>
                  <a:lnTo>
                    <a:pt x="0" y="80"/>
                  </a:lnTo>
                  <a:lnTo>
                    <a:pt x="7" y="87"/>
                  </a:lnTo>
                  <a:lnTo>
                    <a:pt x="16" y="78"/>
                  </a:lnTo>
                  <a:lnTo>
                    <a:pt x="16" y="141"/>
                  </a:lnTo>
                  <a:lnTo>
                    <a:pt x="61" y="141"/>
                  </a:lnTo>
                  <a:lnTo>
                    <a:pt x="61" y="89"/>
                  </a:lnTo>
                  <a:lnTo>
                    <a:pt x="90" y="89"/>
                  </a:lnTo>
                  <a:lnTo>
                    <a:pt x="90" y="141"/>
                  </a:lnTo>
                  <a:lnTo>
                    <a:pt x="134" y="141"/>
                  </a:lnTo>
                  <a:lnTo>
                    <a:pt x="134" y="78"/>
                  </a:lnTo>
                  <a:lnTo>
                    <a:pt x="142" y="87"/>
                  </a:lnTo>
                  <a:lnTo>
                    <a:pt x="149" y="80"/>
                  </a:lnTo>
                  <a:close/>
                  <a:moveTo>
                    <a:pt x="125" y="132"/>
                  </a:moveTo>
                  <a:lnTo>
                    <a:pt x="99" y="132"/>
                  </a:lnTo>
                  <a:lnTo>
                    <a:pt x="99" y="80"/>
                  </a:lnTo>
                  <a:lnTo>
                    <a:pt x="52" y="80"/>
                  </a:lnTo>
                  <a:lnTo>
                    <a:pt x="52" y="132"/>
                  </a:lnTo>
                  <a:lnTo>
                    <a:pt x="26" y="132"/>
                  </a:lnTo>
                  <a:lnTo>
                    <a:pt x="26" y="66"/>
                  </a:lnTo>
                  <a:lnTo>
                    <a:pt x="75" y="14"/>
                  </a:lnTo>
                  <a:lnTo>
                    <a:pt x="125" y="66"/>
                  </a:lnTo>
                  <a:lnTo>
                    <a:pt x="125" y="132"/>
                  </a:lnTo>
                  <a:lnTo>
                    <a:pt x="125" y="132"/>
                  </a:ln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pPr defTabSz="914377">
                <a:defRPr/>
              </a:pPr>
              <a:endParaRPr lang="en-US">
                <a:solidFill>
                  <a:srgbClr val="444444"/>
                </a:solidFill>
                <a:latin typeface="Arial"/>
              </a:endParaRPr>
            </a:p>
          </p:txBody>
        </p:sp>
      </p:grpSp>
      <p:sp>
        <p:nvSpPr>
          <p:cNvPr id="43" name="TextBox 42">
            <a:extLst>
              <a:ext uri="{FF2B5EF4-FFF2-40B4-BE49-F238E27FC236}">
                <a16:creationId xmlns:a16="http://schemas.microsoft.com/office/drawing/2014/main" id="{5BE3D467-AB37-48A4-98CE-A7DADEB265D2}"/>
              </a:ext>
            </a:extLst>
          </p:cNvPr>
          <p:cNvSpPr txBox="1"/>
          <p:nvPr/>
        </p:nvSpPr>
        <p:spPr>
          <a:xfrm>
            <a:off x="7805287" y="1574065"/>
            <a:ext cx="1968152" cy="977447"/>
          </a:xfrm>
          <a:prstGeom prst="rect">
            <a:avLst/>
          </a:prstGeom>
          <a:noFill/>
        </p:spPr>
        <p:txBody>
          <a:bodyPr wrap="square" rtlCol="0">
            <a:spAutoFit/>
          </a:bodyPr>
          <a:lstStyle/>
          <a:p>
            <a:pPr defTabSz="914332">
              <a:lnSpc>
                <a:spcPct val="110000"/>
              </a:lnSpc>
              <a:defRPr/>
            </a:pPr>
            <a:r>
              <a:rPr lang="en-US" sz="1333">
                <a:solidFill>
                  <a:srgbClr val="FFFFFF"/>
                </a:solidFill>
                <a:latin typeface="Arial"/>
              </a:rPr>
              <a:t>Security experts are keeping watch and will respond quickly and appropriately, 24x7</a:t>
            </a:r>
          </a:p>
        </p:txBody>
      </p:sp>
    </p:spTree>
    <p:extLst>
      <p:ext uri="{BB962C8B-B14F-4D97-AF65-F5344CB8AC3E}">
        <p14:creationId xmlns:p14="http://schemas.microsoft.com/office/powerpoint/2010/main" val="31274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C1697F-C40A-41A3-8186-DF13EFCF263D}"/>
              </a:ext>
            </a:extLst>
          </p:cNvPr>
          <p:cNvSpPr/>
          <p:nvPr/>
        </p:nvSpPr>
        <p:spPr>
          <a:xfrm>
            <a:off x="10296067" y="6139633"/>
            <a:ext cx="1828800" cy="482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600">
              <a:solidFill>
                <a:srgbClr val="000000"/>
              </a:solidFill>
              <a:latin typeface="Arial"/>
            </a:endParaRPr>
          </a:p>
        </p:txBody>
      </p:sp>
      <p:sp>
        <p:nvSpPr>
          <p:cNvPr id="2" name="Title 1"/>
          <p:cNvSpPr>
            <a:spLocks noGrp="1"/>
          </p:cNvSpPr>
          <p:nvPr>
            <p:ph type="title"/>
          </p:nvPr>
        </p:nvSpPr>
        <p:spPr/>
        <p:txBody>
          <a:bodyPr/>
          <a:lstStyle/>
          <a:p>
            <a:r>
              <a:rPr lang="en-US"/>
              <a:t>Target customers and their pain points</a:t>
            </a:r>
          </a:p>
        </p:txBody>
      </p:sp>
      <p:sp>
        <p:nvSpPr>
          <p:cNvPr id="3" name="Content Placeholder 2"/>
          <p:cNvSpPr>
            <a:spLocks noGrp="1"/>
          </p:cNvSpPr>
          <p:nvPr>
            <p:ph sz="quarter" idx="13"/>
          </p:nvPr>
        </p:nvSpPr>
        <p:spPr>
          <a:xfrm>
            <a:off x="382325" y="2556695"/>
            <a:ext cx="5256475" cy="3048000"/>
          </a:xfrm>
        </p:spPr>
        <p:txBody>
          <a:bodyPr/>
          <a:lstStyle/>
          <a:p>
            <a:pPr lvl="0"/>
            <a:r>
              <a:rPr lang="en-US"/>
              <a:t>PROFILE</a:t>
            </a:r>
            <a:endParaRPr lang="en-US">
              <a:solidFill>
                <a:srgbClr val="FF0000"/>
              </a:solidFill>
            </a:endParaRP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Commercial customers looking to invest and optimize in security due to a constantly changing threat landscape</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Organizations without an internal security operations center (SOC) or without the resources to staff their SOC 24x7</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Considerations:</a:t>
            </a:r>
          </a:p>
          <a:p>
            <a:pPr marL="383082" lvl="1" indent="-228573" defTabSz="488302">
              <a:buClr>
                <a:srgbClr val="0085C3"/>
              </a:buClr>
              <a:defRPr lang="en-US"/>
            </a:pPr>
            <a:r>
              <a:rPr lang="en-US">
                <a:solidFill>
                  <a:srgbClr val="000000">
                    <a:lumMod val="65000"/>
                    <a:lumOff val="35000"/>
                  </a:srgbClr>
                </a:solidFill>
              </a:rPr>
              <a:t>Total cost of service</a:t>
            </a:r>
          </a:p>
          <a:p>
            <a:pPr marL="383082" lvl="1" indent="-228573" defTabSz="488302">
              <a:buClr>
                <a:srgbClr val="0085C3"/>
              </a:buClr>
              <a:defRPr lang="en-US"/>
            </a:pPr>
            <a:r>
              <a:rPr lang="en-US">
                <a:solidFill>
                  <a:srgbClr val="000000">
                    <a:lumMod val="65000"/>
                    <a:lumOff val="35000"/>
                  </a:srgbClr>
                </a:solidFill>
              </a:rPr>
              <a:t>Security for entire IT environment including endpoints, networks and cloud</a:t>
            </a:r>
          </a:p>
          <a:p>
            <a:pPr marL="383082" lvl="1" indent="-228573" defTabSz="488302">
              <a:buClr>
                <a:srgbClr val="0085C3"/>
              </a:buClr>
              <a:defRPr lang="en-US"/>
            </a:pPr>
            <a:r>
              <a:rPr lang="en-US">
                <a:solidFill>
                  <a:srgbClr val="000000">
                    <a:lumMod val="65000"/>
                    <a:lumOff val="35000"/>
                  </a:srgbClr>
                </a:solidFill>
              </a:rPr>
              <a:t>A simple solution with a trusted advisor</a:t>
            </a:r>
          </a:p>
          <a:p>
            <a:pPr marL="383082" lvl="1" indent="-228573" defTabSz="488302">
              <a:buClr>
                <a:srgbClr val="0085C3"/>
              </a:buClr>
              <a:defRPr lang="en-US"/>
            </a:pPr>
            <a:endParaRPr lang="en-US" sz="1333">
              <a:solidFill>
                <a:srgbClr val="000000">
                  <a:lumMod val="65000"/>
                  <a:lumOff val="35000"/>
                </a:srgbClr>
              </a:solidFill>
            </a:endParaRPr>
          </a:p>
          <a:p>
            <a:pPr lvl="1"/>
            <a:endParaRPr lang="en-US"/>
          </a:p>
        </p:txBody>
      </p:sp>
      <p:sp>
        <p:nvSpPr>
          <p:cNvPr id="9" name="Content Placeholder 8"/>
          <p:cNvSpPr>
            <a:spLocks noGrp="1"/>
          </p:cNvSpPr>
          <p:nvPr>
            <p:ph sz="quarter" idx="14"/>
          </p:nvPr>
        </p:nvSpPr>
        <p:spPr>
          <a:xfrm>
            <a:off x="6553201" y="2556694"/>
            <a:ext cx="5256475" cy="4133121"/>
          </a:xfrm>
          <a:solidFill>
            <a:schemeClr val="tx2"/>
          </a:solidFill>
          <a:ln>
            <a:noFill/>
          </a:ln>
        </p:spPr>
        <p:txBody>
          <a:bodyPr/>
          <a:lstStyle/>
          <a:p>
            <a:pPr lvl="0"/>
            <a:r>
              <a:rPr lang="en-US"/>
              <a:t>CHALLENGES</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Difficulty finding and retaining qualified security professionals. Competent resources are scarce and expensive</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Unable to keep up with up with the constantly changing security environment</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Too busy with day-to-day activities to focus on security</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So many fragmented offerings is confusing</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Don’t know what ‘good’ looks like, opinions vary</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Audit, shareholder and/or stakeholder requirements</a:t>
            </a:r>
          </a:p>
          <a:p>
            <a:pPr marL="228573" indent="-228573" defTabSz="488302">
              <a:spcBef>
                <a:spcPts val="800"/>
              </a:spcBef>
              <a:buClr>
                <a:srgbClr val="0085C3"/>
              </a:buClr>
              <a:buFont typeface="Arial" panose="020B0604020202020204" pitchFamily="34" charset="0"/>
              <a:buChar char="•"/>
              <a:defRPr lang="en-US"/>
            </a:pPr>
            <a:r>
              <a:rPr lang="en-US" sz="1600">
                <a:solidFill>
                  <a:srgbClr val="000000">
                    <a:lumMod val="65000"/>
                    <a:lumOff val="35000"/>
                  </a:srgbClr>
                </a:solidFill>
              </a:rPr>
              <a:t>Lack of visibility into endpoint, network and cloud  indicators of attack or indicators of compromise and/or unable to respond</a:t>
            </a:r>
          </a:p>
          <a:p>
            <a:pPr marL="228573" indent="-228573" defTabSz="488302">
              <a:spcBef>
                <a:spcPts val="800"/>
              </a:spcBef>
              <a:buClr>
                <a:srgbClr val="0085C3"/>
              </a:buClr>
              <a:buFont typeface="Arial" panose="020B0604020202020204" pitchFamily="34" charset="0"/>
              <a:buChar char="•"/>
              <a:defRPr lang="en-US"/>
            </a:pPr>
            <a:endParaRPr lang="en-US" sz="1600">
              <a:solidFill>
                <a:srgbClr val="000000">
                  <a:lumMod val="65000"/>
                  <a:lumOff val="35000"/>
                </a:srgbClr>
              </a:solidFill>
            </a:endParaRPr>
          </a:p>
          <a:p>
            <a:pPr marL="228573" indent="-228573" defTabSz="488302">
              <a:spcBef>
                <a:spcPts val="800"/>
              </a:spcBef>
              <a:buClr>
                <a:srgbClr val="0085C3"/>
              </a:buClr>
              <a:buFont typeface="Arial" panose="020B0604020202020204" pitchFamily="34" charset="0"/>
              <a:buChar char="•"/>
              <a:defRPr lang="en-US"/>
            </a:pPr>
            <a:endParaRPr lang="en-US" sz="1600">
              <a:solidFill>
                <a:srgbClr val="000000">
                  <a:lumMod val="65000"/>
                  <a:lumOff val="35000"/>
                </a:srgbClr>
              </a:solidFill>
            </a:endParaRPr>
          </a:p>
        </p:txBody>
      </p:sp>
      <p:sp>
        <p:nvSpPr>
          <p:cNvPr id="7" name="TextBox 6">
            <a:extLst>
              <a:ext uri="{FF2B5EF4-FFF2-40B4-BE49-F238E27FC236}">
                <a16:creationId xmlns:a16="http://schemas.microsoft.com/office/drawing/2014/main" id="{C0DC6AA4-FE29-40C5-BAAF-A419C8CCD322}"/>
              </a:ext>
            </a:extLst>
          </p:cNvPr>
          <p:cNvSpPr txBox="1"/>
          <p:nvPr/>
        </p:nvSpPr>
        <p:spPr>
          <a:xfrm>
            <a:off x="3624542" y="1295402"/>
            <a:ext cx="8606391" cy="861768"/>
          </a:xfrm>
          <a:prstGeom prst="rect">
            <a:avLst/>
          </a:prstGeom>
          <a:noFill/>
        </p:spPr>
        <p:txBody>
          <a:bodyPr wrap="square" lIns="121915" tIns="60957" rIns="121915" bIns="60957" rtlCol="0">
            <a:spAutoFit/>
          </a:bodyPr>
          <a:lstStyle/>
          <a:p>
            <a:pPr defTabSz="914377"/>
            <a:r>
              <a:rPr lang="en-US" sz="2667" b="1">
                <a:solidFill>
                  <a:srgbClr val="FFFFFF"/>
                </a:solidFill>
                <a:latin typeface="Arial"/>
                <a:ea typeface="MingLiU_HKSCS-ExtB" pitchFamily="18" charset="-120"/>
              </a:rPr>
              <a:t>Commercial customers</a:t>
            </a:r>
          </a:p>
          <a:p>
            <a:pPr defTabSz="914377"/>
            <a:r>
              <a:rPr lang="en-US" sz="2133">
                <a:solidFill>
                  <a:srgbClr val="FFFFFF"/>
                </a:solidFill>
                <a:latin typeface="Arial"/>
              </a:rPr>
              <a:t>CIO and IT Directors</a:t>
            </a:r>
          </a:p>
        </p:txBody>
      </p:sp>
      <p:pic>
        <p:nvPicPr>
          <p:cNvPr id="10" name="Picture 2">
            <a:extLst>
              <a:ext uri="{FF2B5EF4-FFF2-40B4-BE49-F238E27FC236}">
                <a16:creationId xmlns:a16="http://schemas.microsoft.com/office/drawing/2014/main" id="{7F492FFC-FBBF-41D5-9253-BBB306392DCE}"/>
              </a:ext>
            </a:extLst>
          </p:cNvPr>
          <p:cNvPicPr>
            <a:picLocks noChangeAspect="1" noChangeArrowheads="1"/>
          </p:cNvPicPr>
          <p:nvPr/>
        </p:nvPicPr>
        <p:blipFill rotWithShape="1">
          <a:blip r:embed="rId3"/>
          <a:srcRect l="17256" t="2478" b="20421"/>
          <a:stretch/>
        </p:blipFill>
        <p:spPr bwMode="auto">
          <a:xfrm>
            <a:off x="-1815" y="1114018"/>
            <a:ext cx="2874073" cy="132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3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D0E51-68CF-49D7-91FC-CD11A0E9AC0B}"/>
              </a:ext>
            </a:extLst>
          </p:cNvPr>
          <p:cNvSpPr>
            <a:spLocks noGrp="1"/>
          </p:cNvSpPr>
          <p:nvPr>
            <p:ph type="title"/>
          </p:nvPr>
        </p:nvSpPr>
        <p:spPr/>
        <p:txBody>
          <a:bodyPr>
            <a:normAutofit/>
          </a:bodyPr>
          <a:lstStyle/>
          <a:p>
            <a:r>
              <a:rPr lang="en-US"/>
              <a:t>Partner incentive</a:t>
            </a:r>
          </a:p>
        </p:txBody>
      </p:sp>
      <p:pic>
        <p:nvPicPr>
          <p:cNvPr id="3" name="Picture 2">
            <a:extLst>
              <a:ext uri="{FF2B5EF4-FFF2-40B4-BE49-F238E27FC236}">
                <a16:creationId xmlns:a16="http://schemas.microsoft.com/office/drawing/2014/main" id="{F0F02154-5ADC-4D90-A3CB-A7AB7BF8F3BD}"/>
              </a:ext>
            </a:extLst>
          </p:cNvPr>
          <p:cNvPicPr>
            <a:picLocks noChangeAspect="1"/>
          </p:cNvPicPr>
          <p:nvPr/>
        </p:nvPicPr>
        <p:blipFill>
          <a:blip r:embed="rId3"/>
          <a:stretch>
            <a:fillRect/>
          </a:stretch>
        </p:blipFill>
        <p:spPr>
          <a:xfrm>
            <a:off x="4756359" y="6519412"/>
            <a:ext cx="2761193" cy="247271"/>
          </a:xfrm>
          <a:prstGeom prst="rect">
            <a:avLst/>
          </a:prstGeom>
        </p:spPr>
      </p:pic>
      <p:sp>
        <p:nvSpPr>
          <p:cNvPr id="5" name="fl" descr="                              Dell - Internal Use - Confidential&#10;">
            <a:extLst>
              <a:ext uri="{FF2B5EF4-FFF2-40B4-BE49-F238E27FC236}">
                <a16:creationId xmlns:a16="http://schemas.microsoft.com/office/drawing/2014/main" id="{F391CDF2-8299-4993-82BA-5AD21866BA66}"/>
              </a:ext>
            </a:extLst>
          </p:cNvPr>
          <p:cNvSpPr txBox="1"/>
          <p:nvPr/>
        </p:nvSpPr>
        <p:spPr>
          <a:xfrm>
            <a:off x="5138284" y="6519412"/>
            <a:ext cx="1997342" cy="6925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500" b="0" i="0" u="none" baseline="0">
                <a:solidFill>
                  <a:schemeClr val="tx2"/>
                </a:solidFill>
                <a:latin typeface="Arial" panose="020B0604020202020204" pitchFamily="34" charset="0"/>
              </a:rPr>
              <a:t>© Copyright 2021 Dell Inc or its subsidiaries. Dell Partner Confidential.</a:t>
            </a:r>
          </a:p>
        </p:txBody>
      </p:sp>
    </p:spTree>
    <p:extLst>
      <p:ext uri="{BB962C8B-B14F-4D97-AF65-F5344CB8AC3E}">
        <p14:creationId xmlns:p14="http://schemas.microsoft.com/office/powerpoint/2010/main" val="34343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invertebrate, jellyfish, hydrozoan&#10;&#10;Description automatically generated">
            <a:extLst>
              <a:ext uri="{FF2B5EF4-FFF2-40B4-BE49-F238E27FC236}">
                <a16:creationId xmlns:a16="http://schemas.microsoft.com/office/drawing/2014/main" id="{D33013D3-7201-E043-B3C8-23454DF8D4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84" t="18777" r="16405" b="15754"/>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4E5DA6B6-D7D9-4A4A-8AF3-322D3DA8D3CB}"/>
              </a:ext>
            </a:extLst>
          </p:cNvPr>
          <p:cNvSpPr/>
          <p:nvPr/>
        </p:nvSpPr>
        <p:spPr>
          <a:xfrm>
            <a:off x="0" y="3429000"/>
            <a:ext cx="12192000" cy="3429000"/>
          </a:xfrm>
          <a:prstGeom prst="rect">
            <a:avLst/>
          </a:prstGeom>
          <a:gradFill>
            <a:gsLst>
              <a:gs pos="100000">
                <a:schemeClr val="bg1">
                  <a:alpha val="65000"/>
                </a:schemeClr>
              </a:gs>
              <a:gs pos="0">
                <a:schemeClr val="bg1">
                  <a:alpha val="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CCA9E0E-2442-284B-9BAF-8900603EB213}"/>
              </a:ext>
            </a:extLst>
          </p:cNvPr>
          <p:cNvSpPr/>
          <p:nvPr/>
        </p:nvSpPr>
        <p:spPr>
          <a:xfrm rot="5400000">
            <a:off x="2650024" y="-2650023"/>
            <a:ext cx="6891952" cy="12192001"/>
          </a:xfrm>
          <a:prstGeom prst="rect">
            <a:avLst/>
          </a:prstGeom>
          <a:gradFill>
            <a:gsLst>
              <a:gs pos="0">
                <a:schemeClr val="bg1">
                  <a:alpha val="53000"/>
                </a:schemeClr>
              </a:gs>
              <a:gs pos="100000">
                <a:schemeClr val="bg1">
                  <a:lumMod val="75000"/>
                  <a:alpha val="25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CA89FB7-250E-714D-B77E-BE27DBB199D7}"/>
              </a:ext>
            </a:extLst>
          </p:cNvPr>
          <p:cNvSpPr/>
          <p:nvPr/>
        </p:nvSpPr>
        <p:spPr>
          <a:xfrm>
            <a:off x="0" y="1901991"/>
            <a:ext cx="12192000" cy="272927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69118A8-20E8-1C49-87B6-9F1464D3EA84}"/>
              </a:ext>
            </a:extLst>
          </p:cNvPr>
          <p:cNvSpPr/>
          <p:nvPr/>
        </p:nvSpPr>
        <p:spPr>
          <a:xfrm>
            <a:off x="1908826" y="1590982"/>
            <a:ext cx="8374351" cy="595289"/>
          </a:xfrm>
          <a:prstGeom prst="rect">
            <a:avLst/>
          </a:prstGeom>
          <a:solidFill>
            <a:schemeClr val="accent3"/>
          </a:solidFill>
          <a:ln w="12700" cmpd="sng">
            <a:noFill/>
          </a:ln>
          <a:effectLst/>
        </p:spPr>
        <p:txBody>
          <a:bodyPr wrap="square" lIns="243840" tIns="182880" rIns="182880" bIns="182880" rtlCol="0" anchor="ctr">
            <a:noAutofit/>
          </a:bodyPr>
          <a:lstStyle/>
          <a:p>
            <a:pPr marL="0" marR="0" lvl="0" indent="0" algn="ctr" defTabSz="914377" rtl="0" eaLnBrk="1" fontAlgn="auto" latinLnBrk="0" hangingPunct="1">
              <a:lnSpc>
                <a:spcPct val="90000"/>
              </a:lnSpc>
              <a:spcBef>
                <a:spcPts val="0"/>
              </a:spcBef>
              <a:spcAft>
                <a:spcPts val="0"/>
              </a:spcAft>
              <a:buClr>
                <a:srgbClr val="0085C3"/>
              </a:buClr>
              <a:buSzTx/>
              <a:buFontTx/>
              <a:buNone/>
              <a:tabLst/>
              <a:defRPr/>
            </a:pPr>
            <a:r>
              <a:rPr kumimoji="0" lang="en-US" sz="2400" b="0" i="0" u="none" strike="noStrike" kern="1200" cap="none" spc="0" normalizeH="0" baseline="0" noProof="0">
                <a:ln>
                  <a:noFill/>
                </a:ln>
                <a:solidFill>
                  <a:srgbClr val="00447C">
                    <a:lumMod val="50000"/>
                  </a:srgbClr>
                </a:solidFill>
                <a:effectLst/>
                <a:uLnTx/>
                <a:uFillTx/>
                <a:latin typeface="Arial"/>
                <a:ea typeface="+mn-ea"/>
                <a:cs typeface="+mn-cs"/>
              </a:rPr>
              <a:t>Earn Services Rebates starting at </a:t>
            </a:r>
            <a:r>
              <a:rPr kumimoji="0" lang="en-US" sz="2400" b="1" i="0" u="none" strike="noStrike" kern="1200" cap="none" spc="0" normalizeH="0" baseline="0" noProof="0">
                <a:ln>
                  <a:noFill/>
                </a:ln>
                <a:solidFill>
                  <a:srgbClr val="00447C">
                    <a:lumMod val="50000"/>
                  </a:srgbClr>
                </a:solidFill>
                <a:effectLst/>
                <a:uLnTx/>
                <a:uFillTx/>
                <a:latin typeface="Arial"/>
                <a:ea typeface="+mn-ea"/>
                <a:cs typeface="+mn-cs"/>
              </a:rPr>
              <a:t>Dollar 1</a:t>
            </a:r>
          </a:p>
        </p:txBody>
      </p:sp>
      <p:sp>
        <p:nvSpPr>
          <p:cNvPr id="3" name="Title 3"/>
          <p:cNvSpPr>
            <a:spLocks noGrp="1"/>
          </p:cNvSpPr>
          <p:nvPr>
            <p:ph type="title"/>
          </p:nvPr>
        </p:nvSpPr>
        <p:spPr>
          <a:xfrm>
            <a:off x="381000" y="304800"/>
            <a:ext cx="11430000" cy="517064"/>
          </a:xfrm>
        </p:spPr>
        <p:txBody>
          <a:bodyPr/>
          <a:lstStyle/>
          <a:p>
            <a:r>
              <a:rPr lang="en-US"/>
              <a:t>Earn rebates reselling Dell Technologies Services</a:t>
            </a:r>
          </a:p>
        </p:txBody>
      </p:sp>
      <p:sp>
        <p:nvSpPr>
          <p:cNvPr id="6" name="Subtitle 5">
            <a:extLst>
              <a:ext uri="{FF2B5EF4-FFF2-40B4-BE49-F238E27FC236}">
                <a16:creationId xmlns:a16="http://schemas.microsoft.com/office/drawing/2014/main" id="{26616C34-6408-6845-B24B-3A10C959AFB6}"/>
              </a:ext>
            </a:extLst>
          </p:cNvPr>
          <p:cNvSpPr>
            <a:spLocks noGrp="1"/>
          </p:cNvSpPr>
          <p:nvPr>
            <p:ph type="subTitle" idx="1"/>
          </p:nvPr>
        </p:nvSpPr>
        <p:spPr>
          <a:xfrm>
            <a:off x="381000" y="914400"/>
            <a:ext cx="11430000" cy="287259"/>
          </a:xfrm>
        </p:spPr>
        <p:txBody>
          <a:bodyPr/>
          <a:lstStyle/>
          <a:p>
            <a:r>
              <a:rPr lang="en-US"/>
              <a:t>The more you sell, the more you earn</a:t>
            </a:r>
          </a:p>
        </p:txBody>
      </p:sp>
      <p:grpSp>
        <p:nvGrpSpPr>
          <p:cNvPr id="5" name="Group 4">
            <a:extLst>
              <a:ext uri="{FF2B5EF4-FFF2-40B4-BE49-F238E27FC236}">
                <a16:creationId xmlns:a16="http://schemas.microsoft.com/office/drawing/2014/main" id="{E5A77E31-A127-2549-B4DA-B3D6AD4EA9D5}"/>
              </a:ext>
            </a:extLst>
          </p:cNvPr>
          <p:cNvGrpSpPr/>
          <p:nvPr/>
        </p:nvGrpSpPr>
        <p:grpSpPr>
          <a:xfrm>
            <a:off x="395808" y="2815178"/>
            <a:ext cx="11415193" cy="1582649"/>
            <a:chOff x="1407443" y="2633898"/>
            <a:chExt cx="6337333" cy="1186987"/>
          </a:xfrm>
        </p:grpSpPr>
        <p:sp>
          <p:nvSpPr>
            <p:cNvPr id="16" name="Rectangle 15">
              <a:extLst>
                <a:ext uri="{FF2B5EF4-FFF2-40B4-BE49-F238E27FC236}">
                  <a16:creationId xmlns:a16="http://schemas.microsoft.com/office/drawing/2014/main" id="{F22410D3-D61B-6D45-800A-6CE443995C05}"/>
                </a:ext>
              </a:extLst>
            </p:cNvPr>
            <p:cNvSpPr/>
            <p:nvPr/>
          </p:nvSpPr>
          <p:spPr>
            <a:xfrm>
              <a:off x="1407443" y="2633898"/>
              <a:ext cx="2057400" cy="1186987"/>
            </a:xfrm>
            <a:prstGeom prst="rect">
              <a:avLst/>
            </a:prstGeom>
            <a:solidFill>
              <a:schemeClr val="tx2">
                <a:alpha val="0"/>
              </a:schemeClr>
            </a:solidFill>
            <a:ln w="12700" cmpd="sng">
              <a:noFill/>
            </a:ln>
            <a:effectLst/>
          </p:spPr>
          <p:txBody>
            <a:bodyPr wrap="square" lIns="121920" tIns="243840" rIns="121920" bIns="304800" rtlCol="0" anchor="t">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Attach </a:t>
              </a:r>
              <a:r>
                <a:rPr kumimoji="0" lang="en-US" sz="1600" b="1" i="0"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3+ year </a:t>
              </a:r>
              <a:r>
                <a:rPr kumimoji="0" lang="en-US" sz="1600" b="0" i="0"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ProSupport or ProSupport Plus to any eligible Client, Server or Networking product to earn rebates </a:t>
              </a:r>
              <a:r>
                <a:rPr kumimoji="0" lang="en-US" sz="1600" b="1" i="0"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based on </a:t>
              </a:r>
              <a:r>
                <a:rPr kumimoji="0" lang="en-US" sz="1600" b="1" i="1"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total revenue</a:t>
              </a:r>
              <a:r>
                <a:rPr kumimoji="0" lang="en-US" sz="1600" b="1" i="0" u="none" strike="noStrike" kern="0" cap="none" spc="0" normalizeH="0" baseline="0" noProof="0">
                  <a:ln>
                    <a:noFill/>
                  </a:ln>
                  <a:solidFill>
                    <a:srgbClr val="FFFFFF">
                      <a:lumMod val="50000"/>
                    </a:srgbClr>
                  </a:solidFill>
                  <a:effectLst/>
                  <a:uLnTx/>
                  <a:uFillTx/>
                  <a:latin typeface="Arial"/>
                  <a:ea typeface="Times New Roman" panose="02020603050405020304" pitchFamily="18" charset="0"/>
                  <a:cs typeface="Times New Roman" panose="02020603050405020304" pitchFamily="18" charset="0"/>
                </a:rPr>
                <a:t>.</a:t>
              </a:r>
              <a:r>
                <a:rPr kumimoji="0" lang="en-US" sz="1600" b="0" i="0"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a:t>
              </a:r>
              <a:endParaRPr kumimoji="0" lang="en-US" sz="1600" b="1" i="0" u="none" strike="noStrike" kern="0" cap="none" spc="0" normalizeH="0" baseline="0" noProof="0">
                <a:ln>
                  <a:noFill/>
                </a:ln>
                <a:solidFill>
                  <a:srgbClr val="44444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34DE378A-7DF1-2A47-B2EE-0E5D4B6D0457}"/>
                </a:ext>
              </a:extLst>
            </p:cNvPr>
            <p:cNvSpPr/>
            <p:nvPr/>
          </p:nvSpPr>
          <p:spPr>
            <a:xfrm>
              <a:off x="3547409" y="2633898"/>
              <a:ext cx="2057400" cy="1186987"/>
            </a:xfrm>
            <a:prstGeom prst="rect">
              <a:avLst/>
            </a:prstGeom>
            <a:solidFill>
              <a:schemeClr val="bg1">
                <a:alpha val="0"/>
              </a:schemeClr>
            </a:solidFill>
            <a:ln w="19050" cmpd="sng">
              <a:solidFill>
                <a:schemeClr val="bg1"/>
              </a:solidFill>
            </a:ln>
            <a:effectLst/>
          </p:spPr>
          <p:txBody>
            <a:bodyPr wrap="square" lIns="121920" tIns="243840" rIns="121920" bIns="304800" rtlCol="0" anchor="t">
              <a:noAutofit/>
            </a:bodyPr>
            <a:lstStyle/>
            <a:p>
              <a:pPr marL="0" marR="0" lvl="0" indent="0" algn="l" defTabSz="914377" rtl="0" eaLnBrk="1" fontAlgn="auto" latinLnBrk="0" hangingPunct="1">
                <a:lnSpc>
                  <a:spcPct val="100000"/>
                </a:lnSpc>
                <a:spcBef>
                  <a:spcPts val="800"/>
                </a:spcBef>
                <a:spcAft>
                  <a:spcPts val="0"/>
                </a:spcAft>
                <a:buClrTx/>
                <a:buSzTx/>
                <a:buFontTx/>
                <a:buNone/>
                <a:tabLst/>
                <a:defRPr/>
              </a:pPr>
              <a:r>
                <a:rPr kumimoji="0" lang="en-US" sz="1600" b="0" i="0"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Sell other eligible Dell Technologies Services offerings, including Deployment, Consulting and  Residency and more to earn rebates </a:t>
              </a:r>
              <a:r>
                <a:rPr kumimoji="0" lang="en-US" sz="1600" b="1" i="0"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based on </a:t>
              </a:r>
              <a:r>
                <a:rPr kumimoji="0" lang="en-US" sz="1600" b="1" i="1"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services revenue</a:t>
              </a:r>
              <a:r>
                <a:rPr kumimoji="0" lang="en-US" sz="1600" b="1" i="0"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a:t>
              </a:r>
              <a:r>
                <a:rPr kumimoji="0" lang="en-US" sz="1600" b="0" i="0" u="none" strike="noStrike" kern="0" cap="none" spc="0" normalizeH="0" baseline="0" noProof="0">
                  <a:ln>
                    <a:noFill/>
                  </a:ln>
                  <a:solidFill>
                    <a:srgbClr val="444444"/>
                  </a:solidFill>
                  <a:effectLst/>
                  <a:uLnTx/>
                  <a:uFillTx/>
                  <a:latin typeface="Arial"/>
                  <a:ea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A5937B94-79F2-414E-B425-96A6E5DB7A69}"/>
                </a:ext>
              </a:extLst>
            </p:cNvPr>
            <p:cNvSpPr/>
            <p:nvPr/>
          </p:nvSpPr>
          <p:spPr>
            <a:xfrm>
              <a:off x="5687376" y="2633898"/>
              <a:ext cx="2057400" cy="1186987"/>
            </a:xfrm>
            <a:prstGeom prst="rect">
              <a:avLst/>
            </a:prstGeom>
            <a:solidFill>
              <a:schemeClr val="tx2">
                <a:alpha val="0"/>
              </a:schemeClr>
            </a:solidFill>
            <a:ln w="12700" cmpd="sng">
              <a:noFill/>
            </a:ln>
            <a:effectLst/>
          </p:spPr>
          <p:txBody>
            <a:bodyPr wrap="square" lIns="121920" tIns="243840" rIns="121920" bIns="304800" rtlCol="0" anchor="t">
              <a:noAutofit/>
            </a:bodyPr>
            <a:lstStyle/>
            <a:p>
              <a:pPr marL="0" marR="0" lvl="0" indent="0" algn="l" defTabSz="914377" rtl="0" eaLnBrk="1" fontAlgn="auto" latinLnBrk="0" hangingPunct="1">
                <a:lnSpc>
                  <a:spcPct val="100000"/>
                </a:lnSpc>
                <a:spcBef>
                  <a:spcPts val="267"/>
                </a:spcBef>
                <a:spcAft>
                  <a:spcPts val="267"/>
                </a:spcAft>
                <a:buClrTx/>
                <a:buSzTx/>
                <a:buFontTx/>
                <a:buNone/>
                <a:tabLst/>
                <a:defRPr/>
              </a:pPr>
              <a:r>
                <a:rPr kumimoji="0" lang="en-US" sz="1600" b="0" i="0" u="none" strike="noStrike" kern="1200" cap="none" spc="0" normalizeH="0" baseline="0" noProof="0">
                  <a:ln>
                    <a:noFill/>
                  </a:ln>
                  <a:solidFill>
                    <a:srgbClr val="FFFFFF">
                      <a:lumMod val="50000"/>
                    </a:srgbClr>
                  </a:solidFill>
                  <a:effectLst/>
                  <a:uLnTx/>
                  <a:uFillTx/>
                  <a:latin typeface="Arial"/>
                  <a:ea typeface="Times New Roman" panose="02020603050405020304" pitchFamily="18" charset="0"/>
                  <a:cs typeface="+mn-cs"/>
                </a:rPr>
                <a:t>Upselling Dell Technologies Services augments your base rebates and helps </a:t>
              </a:r>
              <a:r>
                <a:rPr kumimoji="0" lang="en-US" sz="1600" b="1" i="0" u="none" strike="noStrike" kern="1200" cap="none" spc="0" normalizeH="0" baseline="0" noProof="0">
                  <a:ln>
                    <a:noFill/>
                  </a:ln>
                  <a:solidFill>
                    <a:srgbClr val="FFFFFF">
                      <a:lumMod val="50000"/>
                    </a:srgbClr>
                  </a:solidFill>
                  <a:effectLst/>
                  <a:uLnTx/>
                  <a:uFillTx/>
                  <a:latin typeface="Arial"/>
                  <a:ea typeface="Times New Roman" panose="02020603050405020304" pitchFamily="18" charset="0"/>
                  <a:cs typeface="+mn-cs"/>
                </a:rPr>
                <a:t>drive profitability</a:t>
              </a:r>
              <a:r>
                <a:rPr kumimoji="0" lang="en-US" sz="1600" b="0" i="0" u="none" strike="noStrike" kern="1200" cap="none" spc="0" normalizeH="0" baseline="0" noProof="0">
                  <a:ln>
                    <a:noFill/>
                  </a:ln>
                  <a:solidFill>
                    <a:srgbClr val="FFFFFF">
                      <a:lumMod val="50000"/>
                    </a:srgbClr>
                  </a:solidFill>
                  <a:effectLst/>
                  <a:uLnTx/>
                  <a:uFillTx/>
                  <a:latin typeface="Arial"/>
                  <a:ea typeface="Times New Roman" panose="02020603050405020304" pitchFamily="18" charset="0"/>
                  <a:cs typeface="+mn-cs"/>
                </a:rPr>
                <a:t>, ensuring your customers get the best </a:t>
              </a:r>
              <a:br>
                <a:rPr kumimoji="0" lang="en-US" sz="1600" b="0" i="0" u="none" strike="noStrike" kern="1200" cap="none" spc="0" normalizeH="0" baseline="0" noProof="0">
                  <a:ln>
                    <a:noFill/>
                  </a:ln>
                  <a:solidFill>
                    <a:srgbClr val="FFFFFF">
                      <a:lumMod val="50000"/>
                    </a:srgbClr>
                  </a:solidFill>
                  <a:effectLst/>
                  <a:uLnTx/>
                  <a:uFillTx/>
                  <a:latin typeface="Arial"/>
                  <a:ea typeface="Times New Roman" panose="02020603050405020304" pitchFamily="18" charset="0"/>
                  <a:cs typeface="+mn-cs"/>
                </a:rPr>
              </a:br>
              <a:r>
                <a:rPr kumimoji="0" lang="en-US" sz="1600" b="0" i="0" u="none" strike="noStrike" kern="1200" cap="none" spc="0" normalizeH="0" baseline="0" noProof="0">
                  <a:ln>
                    <a:noFill/>
                  </a:ln>
                  <a:solidFill>
                    <a:srgbClr val="FFFFFF">
                      <a:lumMod val="50000"/>
                    </a:srgbClr>
                  </a:solidFill>
                  <a:effectLst/>
                  <a:uLnTx/>
                  <a:uFillTx/>
                  <a:latin typeface="Arial"/>
                  <a:ea typeface="Times New Roman" panose="02020603050405020304" pitchFamily="18" charset="0"/>
                  <a:cs typeface="+mn-cs"/>
                </a:rPr>
                <a:t>possible experience.</a:t>
              </a:r>
              <a:r>
                <a:rPr kumimoji="0" lang="en-US" sz="1333" b="0" i="0" u="none" strike="noStrike" kern="1200" cap="none" spc="0" normalizeH="0" baseline="0" noProof="0">
                  <a:ln>
                    <a:noFill/>
                  </a:ln>
                  <a:solidFill>
                    <a:srgbClr val="FFFFFF">
                      <a:lumMod val="50000"/>
                    </a:srgbClr>
                  </a:solidFill>
                  <a:effectLst/>
                  <a:uLnTx/>
                  <a:uFillTx/>
                  <a:latin typeface="Segoe UI" panose="020B0502040204020203" pitchFamily="34" charset="0"/>
                  <a:ea typeface="Times New Roman" panose="02020603050405020304" pitchFamily="18" charset="0"/>
                  <a:cs typeface="+mn-cs"/>
                </a:rPr>
                <a:t> </a:t>
              </a:r>
              <a:endParaRPr kumimoji="0" lang="en-US" sz="1467" b="0" i="0" u="none" strike="noStrike" kern="1200" cap="none" spc="0" normalizeH="0" baseline="0" noProof="0">
                <a:ln>
                  <a:noFill/>
                </a:ln>
                <a:solidFill>
                  <a:srgbClr val="FFFFFF">
                    <a:lumMod val="50000"/>
                  </a:srgbClr>
                </a:solidFill>
                <a:effectLst/>
                <a:uLnTx/>
                <a:uFillTx/>
                <a:latin typeface="Calibri" panose="020F0502020204030204" pitchFamily="34" charset="0"/>
                <a:ea typeface="Calibri" panose="020F0502020204030204" pitchFamily="34" charset="0"/>
                <a:cs typeface="+mn-cs"/>
              </a:endParaRPr>
            </a:p>
          </p:txBody>
        </p:sp>
      </p:grpSp>
      <p:sp>
        <p:nvSpPr>
          <p:cNvPr id="2" name="Rectangle 1">
            <a:extLst>
              <a:ext uri="{FF2B5EF4-FFF2-40B4-BE49-F238E27FC236}">
                <a16:creationId xmlns:a16="http://schemas.microsoft.com/office/drawing/2014/main" id="{77593B72-412F-6A4C-91C1-C7F1DF46C2A7}"/>
              </a:ext>
            </a:extLst>
          </p:cNvPr>
          <p:cNvSpPr/>
          <p:nvPr/>
        </p:nvSpPr>
        <p:spPr>
          <a:xfrm>
            <a:off x="1923338" y="2365247"/>
            <a:ext cx="8374353" cy="414559"/>
          </a:xfrm>
          <a:prstGeom prst="rect">
            <a:avLst/>
          </a:prstGeom>
        </p:spPr>
        <p:txBody>
          <a:bodyPr wrap="none">
            <a:noAutofit/>
          </a:bodyPr>
          <a:lstStyle/>
          <a:p>
            <a:pPr marL="0" marR="0" lvl="0" indent="0" algn="ctr" defTabSz="914377" rtl="0" eaLnBrk="1" fontAlgn="auto" latinLnBrk="0" hangingPunct="1">
              <a:lnSpc>
                <a:spcPct val="110000"/>
              </a:lnSpc>
              <a:spcBef>
                <a:spcPts val="0"/>
              </a:spcBef>
              <a:spcAft>
                <a:spcPts val="800"/>
              </a:spcAft>
              <a:buClrTx/>
              <a:buSzTx/>
              <a:buFontTx/>
              <a:buNone/>
              <a:tabLst/>
              <a:defRPr/>
            </a:pPr>
            <a:r>
              <a:rPr kumimoji="0" lang="en-US" sz="2133" b="1" i="0" u="none" strike="noStrike" kern="0" cap="none" spc="0" normalizeH="0" baseline="0" noProof="0">
                <a:ln>
                  <a:noFill/>
                </a:ln>
                <a:solidFill>
                  <a:srgbClr val="0076CE"/>
                </a:solidFill>
                <a:effectLst/>
                <a:uLnTx/>
                <a:uFillTx/>
                <a:latin typeface="Arial"/>
                <a:ea typeface="+mn-ea"/>
                <a:cs typeface="+mn-cs"/>
              </a:rPr>
              <a:t>SERVICES REBATE OPPORTUNITIES</a:t>
            </a:r>
          </a:p>
        </p:txBody>
      </p:sp>
      <p:sp>
        <p:nvSpPr>
          <p:cNvPr id="20" name="TextBox 19">
            <a:extLst>
              <a:ext uri="{FF2B5EF4-FFF2-40B4-BE49-F238E27FC236}">
                <a16:creationId xmlns:a16="http://schemas.microsoft.com/office/drawing/2014/main" id="{8A7757C9-3E90-5F41-9AA0-BECBAFD60447}"/>
              </a:ext>
            </a:extLst>
          </p:cNvPr>
          <p:cNvSpPr txBox="1"/>
          <p:nvPr/>
        </p:nvSpPr>
        <p:spPr>
          <a:xfrm>
            <a:off x="344847" y="5001501"/>
            <a:ext cx="9148501" cy="1384995"/>
          </a:xfrm>
          <a:prstGeom prst="rect">
            <a:avLst/>
          </a:prstGeom>
          <a:noFill/>
        </p:spPr>
        <p:txBody>
          <a:bodyPr wrap="square" rtlCol="0" anchor="b">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mn-cs"/>
              </a:rPr>
              <a:t>*Total r</a:t>
            </a:r>
            <a:r>
              <a:rPr kumimoji="0" lang="en-US" sz="1200" b="0" i="1" u="none" strike="noStrike" kern="1200" cap="none" spc="0" normalizeH="0" baseline="0" noProof="0" dirty="0">
                <a:ln>
                  <a:noFill/>
                </a:ln>
                <a:solidFill>
                  <a:srgbClr val="FFFFFF"/>
                </a:solidFill>
                <a:effectLst/>
                <a:uLnTx/>
                <a:uFillTx/>
                <a:latin typeface="Arial"/>
                <a:ea typeface="Calibri" panose="020F0502020204030204" pitchFamily="34" charset="0"/>
                <a:cs typeface="+mn-cs"/>
              </a:rPr>
              <a:t>evenue refers to eligible product revenue + services revenue. </a:t>
            </a:r>
            <a:r>
              <a:rPr kumimoji="0" lang="en-US" sz="1200" b="0" i="1" u="none" strike="noStrike" kern="1200" cap="none" spc="0" normalizeH="0" baseline="0" noProof="0" dirty="0">
                <a:ln>
                  <a:noFill/>
                </a:ln>
                <a:solidFill>
                  <a:srgbClr val="FFFFFF"/>
                </a:solidFill>
                <a:effectLst/>
                <a:uLnTx/>
                <a:uFillTx/>
                <a:latin typeface="Arial"/>
                <a:ea typeface="+mn-ea"/>
                <a:cs typeface="+mn-cs"/>
              </a:rPr>
              <a:t>Rebate payout percentages may vary in different region. Support services rebates are not available for Partners in Greater China. Other Services are only eligible for rebates to Partners in certain regions of Greater China. Please contact your account manager for more information.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solidFill>
                <a:effectLst/>
                <a:uLnTx/>
                <a:uFillTx/>
                <a:latin typeface="Arial"/>
                <a:ea typeface="+mn-ea"/>
                <a:cs typeface="+mn-cs"/>
              </a:rPr>
              <a:t>**Excludes storage renewals. Please refer to the Dell Technologies Partner Program Benefits and Requirements document for your region or additional information.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Non-Rebate Deals (NRD) Dell technologies reserves the right to not pay incentives in certain circumstances, including, without limitations, where partner has purchased products at pricing or discount that are below Dell Technologies’ standard pricing.</a:t>
            </a:r>
          </a:p>
        </p:txBody>
      </p:sp>
      <p:sp>
        <p:nvSpPr>
          <p:cNvPr id="23" name="fl" descr="                              Dell - Internal Use - Confidential&#10;">
            <a:extLst>
              <a:ext uri="{FF2B5EF4-FFF2-40B4-BE49-F238E27FC236}">
                <a16:creationId xmlns:a16="http://schemas.microsoft.com/office/drawing/2014/main" id="{DEC98EBB-DEA5-4C6A-B272-73760F79ABF4}"/>
              </a:ext>
            </a:extLst>
          </p:cNvPr>
          <p:cNvSpPr txBox="1"/>
          <p:nvPr/>
        </p:nvSpPr>
        <p:spPr>
          <a:xfrm>
            <a:off x="4778952" y="6633586"/>
            <a:ext cx="2688236" cy="92398"/>
          </a:xfrm>
          <a:prstGeom prst="rect">
            <a:avLst/>
          </a:prstGeom>
          <a:noFill/>
        </p:spPr>
        <p:txBody>
          <a:bodyPr vert="horz" wrap="none" lIns="0" tIns="0" rIns="0" bIns="0" rtlCol="0" anchor="ctr" anchorCtr="0">
            <a:spAutoFit/>
          </a:bodyPr>
          <a:lstStyle/>
          <a:p>
            <a:pPr marL="0" marR="0" lvl="0" indent="0" algn="l" defTabSz="1219170" rtl="0" eaLnBrk="1" fontAlgn="base" latinLnBrk="0" hangingPunct="1">
              <a:lnSpc>
                <a:spcPct val="90000"/>
              </a:lnSpc>
              <a:spcBef>
                <a:spcPts val="133"/>
              </a:spcBef>
              <a:spcAft>
                <a:spcPts val="133"/>
              </a:spcAft>
              <a:buClrTx/>
              <a:buSzTx/>
              <a:buFontTx/>
              <a:buNone/>
              <a:tabLst/>
              <a:defRPr/>
            </a:pPr>
            <a:r>
              <a:rPr kumimoji="0" lang="en-US" sz="667" b="0" i="0" u="none" strike="noStrike" kern="1200" cap="none" spc="0" normalizeH="0" baseline="0" noProof="0">
                <a:ln>
                  <a:noFill/>
                </a:ln>
                <a:solidFill>
                  <a:srgbClr val="FFFFFF"/>
                </a:solidFill>
                <a:effectLst/>
                <a:uLnTx/>
                <a:uFillTx/>
                <a:latin typeface="Arial" panose="020B0604020202020204" pitchFamily="34" charset="0"/>
                <a:ea typeface="+mn-ea"/>
                <a:cs typeface="+mn-cs"/>
              </a:rPr>
              <a:t>© Copyright 2021 Dell Inc or its subsidiaries. Dell Partner Confidential.</a:t>
            </a:r>
          </a:p>
        </p:txBody>
      </p:sp>
      <p:pic>
        <p:nvPicPr>
          <p:cNvPr id="24" name="Picture 23">
            <a:extLst>
              <a:ext uri="{FF2B5EF4-FFF2-40B4-BE49-F238E27FC236}">
                <a16:creationId xmlns:a16="http://schemas.microsoft.com/office/drawing/2014/main" id="{CF677219-E7FC-442A-8D82-DEDD5EBD00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240528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81A6CA-9385-C743-8FE9-CCBA12917833}"/>
              </a:ext>
            </a:extLst>
          </p:cNvPr>
          <p:cNvSpPr>
            <a:spLocks noGrp="1"/>
          </p:cNvSpPr>
          <p:nvPr>
            <p:ph type="title"/>
          </p:nvPr>
        </p:nvSpPr>
        <p:spPr>
          <a:xfrm>
            <a:off x="381000" y="304800"/>
            <a:ext cx="11430000" cy="517064"/>
          </a:xfrm>
        </p:spPr>
        <p:txBody>
          <a:bodyPr/>
          <a:lstStyle/>
          <a:p>
            <a:r>
              <a:rPr lang="en-US"/>
              <a:t>Dell Technologies Services</a:t>
            </a:r>
          </a:p>
        </p:txBody>
      </p:sp>
      <p:sp>
        <p:nvSpPr>
          <p:cNvPr id="6" name="Subtitle 5">
            <a:extLst>
              <a:ext uri="{FF2B5EF4-FFF2-40B4-BE49-F238E27FC236}">
                <a16:creationId xmlns:a16="http://schemas.microsoft.com/office/drawing/2014/main" id="{8EB9B42F-E252-BF49-840D-21D7F59822B9}"/>
              </a:ext>
            </a:extLst>
          </p:cNvPr>
          <p:cNvSpPr>
            <a:spLocks noGrp="1"/>
          </p:cNvSpPr>
          <p:nvPr>
            <p:ph type="subTitle" idx="1"/>
          </p:nvPr>
        </p:nvSpPr>
        <p:spPr>
          <a:xfrm>
            <a:off x="381000" y="914400"/>
            <a:ext cx="11430000" cy="287259"/>
          </a:xfrm>
        </p:spPr>
        <p:txBody>
          <a:bodyPr/>
          <a:lstStyle/>
          <a:p>
            <a:r>
              <a:rPr lang="en-US"/>
              <a:t>2021 rebate example</a:t>
            </a:r>
          </a:p>
        </p:txBody>
      </p:sp>
      <p:grpSp>
        <p:nvGrpSpPr>
          <p:cNvPr id="13" name="Group 12">
            <a:extLst>
              <a:ext uri="{FF2B5EF4-FFF2-40B4-BE49-F238E27FC236}">
                <a16:creationId xmlns:a16="http://schemas.microsoft.com/office/drawing/2014/main" id="{32D9DBBC-98D4-5F44-A8FD-2B8D48ACDC2A}"/>
              </a:ext>
            </a:extLst>
          </p:cNvPr>
          <p:cNvGrpSpPr/>
          <p:nvPr/>
        </p:nvGrpSpPr>
        <p:grpSpPr>
          <a:xfrm>
            <a:off x="726727" y="1842037"/>
            <a:ext cx="10813696" cy="3836579"/>
            <a:chOff x="1379169" y="1447355"/>
            <a:chExt cx="6385663" cy="2617420"/>
          </a:xfrm>
        </p:grpSpPr>
        <p:sp>
          <p:nvSpPr>
            <p:cNvPr id="14" name="Rectangle 163">
              <a:extLst>
                <a:ext uri="{FF2B5EF4-FFF2-40B4-BE49-F238E27FC236}">
                  <a16:creationId xmlns:a16="http://schemas.microsoft.com/office/drawing/2014/main" id="{272F4077-4EE0-8E41-ACFF-FFC5FA77FCEB}"/>
                </a:ext>
              </a:extLst>
            </p:cNvPr>
            <p:cNvSpPr/>
            <p:nvPr/>
          </p:nvSpPr>
          <p:spPr>
            <a:xfrm>
              <a:off x="5707432" y="1447356"/>
              <a:ext cx="2057400" cy="594360"/>
            </a:xfrm>
            <a:prstGeom prst="rect">
              <a:avLst/>
            </a:prstGeom>
            <a:noFill/>
            <a:ln w="9525" cap="flat" cmpd="sng" algn="ctr">
              <a:solidFill>
                <a:schemeClr val="tx2"/>
              </a:solidFill>
              <a:prstDash val="sysDash"/>
              <a:miter lim="800000"/>
            </a:ln>
            <a:effectLst/>
          </p:spPr>
          <p:txBody>
            <a:bodyPr lIns="34171" tIns="34171" rIns="34171" bIns="34171" rtlCol="0" anchor="ctr"/>
            <a:lstStyle/>
            <a:p>
              <a:pPr marL="0" marR="0" lvl="0" indent="0" algn="ctr" defTabSz="914354" rtl="0" eaLnBrk="1" fontAlgn="base" latinLnBrk="0" hangingPunct="1">
                <a:lnSpc>
                  <a:spcPct val="90000"/>
                </a:lnSpc>
                <a:spcBef>
                  <a:spcPts val="80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mn-cs"/>
                </a:rPr>
                <a:t>Consulting</a:t>
              </a:r>
            </a:p>
          </p:txBody>
        </p:sp>
        <p:sp>
          <p:nvSpPr>
            <p:cNvPr id="15" name="Rectangle 14">
              <a:extLst>
                <a:ext uri="{FF2B5EF4-FFF2-40B4-BE49-F238E27FC236}">
                  <a16:creationId xmlns:a16="http://schemas.microsoft.com/office/drawing/2014/main" id="{E9D9191F-EB15-AA41-9E6E-0D360231FDDE}"/>
                </a:ext>
              </a:extLst>
            </p:cNvPr>
            <p:cNvSpPr/>
            <p:nvPr/>
          </p:nvSpPr>
          <p:spPr>
            <a:xfrm>
              <a:off x="1379169" y="1447355"/>
              <a:ext cx="4221532" cy="1943066"/>
            </a:xfrm>
            <a:prstGeom prst="rect">
              <a:avLst/>
            </a:prstGeom>
            <a:solidFill>
              <a:schemeClr val="accent6"/>
            </a:solidFill>
            <a:ln w="12700" cmpd="sng">
              <a:noFill/>
            </a:ln>
            <a:effectLst/>
          </p:spPr>
          <p:txBody>
            <a:bodyPr wrap="square" lIns="243840" tIns="182880" rIns="182880" bIns="182880" rtlCol="0" anchor="ctr">
              <a:noAutofit/>
            </a:bodyPr>
            <a:lstStyle/>
            <a:p>
              <a:pPr marL="0" marR="0" lvl="0" indent="0" algn="ctr" defTabSz="914354" rtl="0" eaLnBrk="1" fontAlgn="base" latinLnBrk="0" hangingPunct="1">
                <a:lnSpc>
                  <a:spcPct val="100000"/>
                </a:lnSpc>
                <a:spcBef>
                  <a:spcPts val="800"/>
                </a:spcBef>
                <a:spcAft>
                  <a:spcPts val="0"/>
                </a:spcAft>
                <a:buClrTx/>
                <a:buSzTx/>
                <a:buFontTx/>
                <a:buNone/>
                <a:tabLst/>
                <a:defRPr/>
              </a:pPr>
              <a:r>
                <a:rPr kumimoji="0" lang="en-US" sz="1867" b="0" i="0" u="none" strike="noStrike" kern="0" cap="none" spc="0" normalizeH="0" baseline="0" noProof="0">
                  <a:ln>
                    <a:noFill/>
                  </a:ln>
                  <a:solidFill>
                    <a:srgbClr val="00447C">
                      <a:lumMod val="75000"/>
                    </a:srgbClr>
                  </a:solidFill>
                  <a:effectLst/>
                  <a:uLnTx/>
                  <a:uFillTx/>
                  <a:latin typeface="Arial"/>
                  <a:ea typeface="+mn-ea"/>
                  <a:cs typeface="+mn-cs"/>
                </a:rPr>
                <a:t>Solution Provider can earn</a:t>
              </a:r>
              <a:br>
                <a:rPr kumimoji="0" lang="en-US" sz="1867" b="0" i="0" u="none" strike="noStrike" kern="0" cap="none" spc="0" normalizeH="0" baseline="0" noProof="0">
                  <a:ln>
                    <a:noFill/>
                  </a:ln>
                  <a:solidFill>
                    <a:srgbClr val="00447C">
                      <a:lumMod val="75000"/>
                    </a:srgbClr>
                  </a:solidFill>
                  <a:effectLst/>
                  <a:uLnTx/>
                  <a:uFillTx/>
                  <a:latin typeface="Arial"/>
                  <a:ea typeface="+mn-ea"/>
                  <a:cs typeface="+mn-cs"/>
                </a:rPr>
              </a:br>
              <a:r>
                <a:rPr kumimoji="0" lang="en-US" sz="1867" b="1" i="0" u="none" strike="noStrike" kern="0" cap="none" spc="0" normalizeH="0" baseline="0" noProof="0">
                  <a:ln>
                    <a:noFill/>
                  </a:ln>
                  <a:solidFill>
                    <a:srgbClr val="00447C">
                      <a:lumMod val="75000"/>
                    </a:srgbClr>
                  </a:solidFill>
                  <a:effectLst/>
                  <a:uLnTx/>
                  <a:uFillTx/>
                  <a:latin typeface="Arial"/>
                  <a:ea typeface="+mn-ea"/>
                  <a:cs typeface="+mn-cs"/>
                </a:rPr>
                <a:t>3.5%</a:t>
              </a:r>
              <a:r>
                <a:rPr kumimoji="0" lang="en-US" sz="1867" b="0" i="0" u="none" strike="noStrike" kern="0" cap="none" spc="0" normalizeH="0" baseline="0" noProof="0">
                  <a:ln>
                    <a:noFill/>
                  </a:ln>
                  <a:solidFill>
                    <a:srgbClr val="00447C">
                      <a:lumMod val="75000"/>
                    </a:srgbClr>
                  </a:solidFill>
                  <a:effectLst/>
                  <a:uLnTx/>
                  <a:uFillTx/>
                  <a:latin typeface="Arial"/>
                  <a:ea typeface="+mn-ea"/>
                  <a:cs typeface="+mn-cs"/>
                </a:rPr>
                <a:t> of Services Revenue</a:t>
              </a:r>
            </a:p>
          </p:txBody>
        </p:sp>
        <p:sp>
          <p:nvSpPr>
            <p:cNvPr id="17" name="Rectangle 16">
              <a:extLst>
                <a:ext uri="{FF2B5EF4-FFF2-40B4-BE49-F238E27FC236}">
                  <a16:creationId xmlns:a16="http://schemas.microsoft.com/office/drawing/2014/main" id="{22ACA071-1887-1845-B78F-A42A6B645680}"/>
                </a:ext>
              </a:extLst>
            </p:cNvPr>
            <p:cNvSpPr/>
            <p:nvPr/>
          </p:nvSpPr>
          <p:spPr>
            <a:xfrm>
              <a:off x="1379169" y="3470415"/>
              <a:ext cx="6385662" cy="594360"/>
            </a:xfrm>
            <a:prstGeom prst="rect">
              <a:avLst/>
            </a:prstGeom>
            <a:solidFill>
              <a:schemeClr val="accent1"/>
            </a:solidFill>
            <a:ln w="12700" cmpd="sng">
              <a:noFill/>
            </a:ln>
            <a:effectLst/>
          </p:spPr>
          <p:txBody>
            <a:bodyPr wrap="square" lIns="243840" tIns="182880" rIns="182880" bIns="182880" rtlCol="0" anchor="ctr">
              <a:noAutofit/>
            </a:bodyPr>
            <a:lstStyle/>
            <a:p>
              <a:pPr marL="0" marR="0" lvl="0" indent="0" algn="ctr" defTabSz="914354" rtl="0" eaLnBrk="1" fontAlgn="base" latinLnBrk="0" hangingPunct="1">
                <a:lnSpc>
                  <a:spcPct val="90000"/>
                </a:lnSpc>
                <a:spcBef>
                  <a:spcPts val="80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mn-cs"/>
                </a:rPr>
                <a:t>Plus many other Dell Technologies Services offerings</a:t>
              </a:r>
            </a:p>
          </p:txBody>
        </p:sp>
        <p:sp>
          <p:nvSpPr>
            <p:cNvPr id="18" name="Rectangle 163">
              <a:extLst>
                <a:ext uri="{FF2B5EF4-FFF2-40B4-BE49-F238E27FC236}">
                  <a16:creationId xmlns:a16="http://schemas.microsoft.com/office/drawing/2014/main" id="{67F52DFA-D9ED-2C4A-A8FB-43376B7F0780}"/>
                </a:ext>
              </a:extLst>
            </p:cNvPr>
            <p:cNvSpPr/>
            <p:nvPr/>
          </p:nvSpPr>
          <p:spPr>
            <a:xfrm>
              <a:off x="5707432" y="2121709"/>
              <a:ext cx="2057400" cy="594360"/>
            </a:xfrm>
            <a:prstGeom prst="rect">
              <a:avLst/>
            </a:prstGeom>
            <a:noFill/>
            <a:ln w="9525" cap="flat" cmpd="sng" algn="ctr">
              <a:solidFill>
                <a:schemeClr val="tx2"/>
              </a:solidFill>
              <a:prstDash val="sysDash"/>
              <a:miter lim="800000"/>
            </a:ln>
            <a:effectLst/>
          </p:spPr>
          <p:txBody>
            <a:bodyPr lIns="34171" tIns="34171" rIns="34171" bIns="34171" rtlCol="0" anchor="ctr"/>
            <a:lstStyle/>
            <a:p>
              <a:pPr marL="0" marR="0" lvl="0" indent="0" algn="ctr" defTabSz="914354" rtl="0" eaLnBrk="1" fontAlgn="base" latinLnBrk="0" hangingPunct="1">
                <a:lnSpc>
                  <a:spcPct val="90000"/>
                </a:lnSpc>
                <a:spcBef>
                  <a:spcPts val="80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mn-cs"/>
                </a:rPr>
                <a:t>Deployment</a:t>
              </a:r>
            </a:p>
          </p:txBody>
        </p:sp>
        <p:sp>
          <p:nvSpPr>
            <p:cNvPr id="20" name="Rectangle 163">
              <a:extLst>
                <a:ext uri="{FF2B5EF4-FFF2-40B4-BE49-F238E27FC236}">
                  <a16:creationId xmlns:a16="http://schemas.microsoft.com/office/drawing/2014/main" id="{1685F1B8-8738-1B40-AEEA-DB74D8AE524A}"/>
                </a:ext>
              </a:extLst>
            </p:cNvPr>
            <p:cNvSpPr/>
            <p:nvPr/>
          </p:nvSpPr>
          <p:spPr>
            <a:xfrm>
              <a:off x="5707432" y="2796062"/>
              <a:ext cx="2057400" cy="594360"/>
            </a:xfrm>
            <a:prstGeom prst="rect">
              <a:avLst/>
            </a:prstGeom>
            <a:noFill/>
            <a:ln w="9525" cap="flat" cmpd="sng" algn="ctr">
              <a:solidFill>
                <a:schemeClr val="tx2"/>
              </a:solidFill>
              <a:prstDash val="sysDash"/>
              <a:miter lim="800000"/>
            </a:ln>
            <a:effectLst/>
          </p:spPr>
          <p:txBody>
            <a:bodyPr lIns="34171" tIns="34171" rIns="34171" bIns="34171" rtlCol="0" anchor="ctr"/>
            <a:lstStyle/>
            <a:p>
              <a:pPr marL="0" marR="0" lvl="0" indent="0" algn="ctr" defTabSz="914354" rtl="0" eaLnBrk="1" fontAlgn="base" latinLnBrk="0" hangingPunct="1">
                <a:lnSpc>
                  <a:spcPct val="90000"/>
                </a:lnSpc>
                <a:spcBef>
                  <a:spcPts val="800"/>
                </a:spcBef>
                <a:spcAft>
                  <a:spcPts val="0"/>
                </a:spcAft>
                <a:buClrTx/>
                <a:buSzTx/>
                <a:buFontTx/>
                <a:buNone/>
                <a:tabLst/>
                <a:defRPr/>
              </a:pPr>
              <a:r>
                <a:rPr kumimoji="0" lang="en-US" sz="1867" b="0" i="0" u="none" strike="noStrike" kern="0" cap="none" spc="0" normalizeH="0" baseline="0" noProof="0">
                  <a:ln>
                    <a:noFill/>
                  </a:ln>
                  <a:solidFill>
                    <a:srgbClr val="FFFFFF"/>
                  </a:solidFill>
                  <a:effectLst/>
                  <a:uLnTx/>
                  <a:uFillTx/>
                  <a:latin typeface="Arial"/>
                  <a:ea typeface="+mn-ea"/>
                  <a:cs typeface="+mn-cs"/>
                </a:rPr>
                <a:t>Education</a:t>
              </a:r>
            </a:p>
          </p:txBody>
        </p:sp>
      </p:grpSp>
      <p:sp>
        <p:nvSpPr>
          <p:cNvPr id="16" name="Subtitle 4">
            <a:extLst>
              <a:ext uri="{FF2B5EF4-FFF2-40B4-BE49-F238E27FC236}">
                <a16:creationId xmlns:a16="http://schemas.microsoft.com/office/drawing/2014/main" id="{433ECF96-EB8B-C74C-BAFC-4EC7439F2DE9}"/>
              </a:ext>
            </a:extLst>
          </p:cNvPr>
          <p:cNvSpPr txBox="1">
            <a:spLocks/>
          </p:cNvSpPr>
          <p:nvPr/>
        </p:nvSpPr>
        <p:spPr>
          <a:xfrm>
            <a:off x="381000" y="914400"/>
            <a:ext cx="11430000" cy="28725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4444"/>
              </a:solidFill>
              <a:effectLst/>
              <a:uLnTx/>
              <a:uFillTx/>
              <a:latin typeface="Arial"/>
              <a:ea typeface="+mn-ea"/>
              <a:cs typeface="+mn-cs"/>
            </a:endParaRPr>
          </a:p>
        </p:txBody>
      </p:sp>
      <p:sp>
        <p:nvSpPr>
          <p:cNvPr id="3" name="Rectangle 2">
            <a:extLst>
              <a:ext uri="{FF2B5EF4-FFF2-40B4-BE49-F238E27FC236}">
                <a16:creationId xmlns:a16="http://schemas.microsoft.com/office/drawing/2014/main" id="{7355A8B6-F2E0-0E4C-894F-9FCB79751299}"/>
              </a:ext>
            </a:extLst>
          </p:cNvPr>
          <p:cNvSpPr/>
          <p:nvPr/>
        </p:nvSpPr>
        <p:spPr>
          <a:xfrm>
            <a:off x="726727" y="1367056"/>
            <a:ext cx="6096000" cy="379656"/>
          </a:xfrm>
          <a:prstGeom prst="rect">
            <a:avLst/>
          </a:prstGeom>
        </p:spPr>
        <p:txBody>
          <a:bodyPr lIns="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a:ln>
                  <a:noFill/>
                </a:ln>
                <a:solidFill>
                  <a:srgbClr val="FFFFFF"/>
                </a:solidFill>
                <a:effectLst/>
                <a:uLnTx/>
                <a:uFillTx/>
                <a:latin typeface="Arial"/>
                <a:ea typeface="+mn-ea"/>
                <a:cs typeface="+mn-cs"/>
              </a:rPr>
              <a:t>Rebate payout percentages</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1B069C14-A996-DD48-9AF7-2643A688FAE4}"/>
              </a:ext>
            </a:extLst>
          </p:cNvPr>
          <p:cNvSpPr txBox="1"/>
          <p:nvPr/>
        </p:nvSpPr>
        <p:spPr>
          <a:xfrm>
            <a:off x="381000" y="5754254"/>
            <a:ext cx="8839200" cy="830997"/>
          </a:xfrm>
          <a:prstGeom prst="rect">
            <a:avLst/>
          </a:prstGeom>
          <a:noFill/>
        </p:spPr>
        <p:txBody>
          <a:bodyPr wrap="square" rtlCol="0" anchor="b">
            <a:spAutoFit/>
          </a:bodyPr>
          <a:lstStyle/>
          <a:p>
            <a:pPr marL="0" marR="0" lvl="0" indent="0" algn="l" defTabSz="914377" rtl="0" eaLnBrk="1" fontAlgn="auto" latinLnBrk="0" hangingPunct="1">
              <a:lnSpc>
                <a:spcPct val="100000"/>
              </a:lnSpc>
              <a:spcBef>
                <a:spcPts val="0"/>
              </a:spcBef>
              <a:spcAft>
                <a:spcPts val="0"/>
              </a:spcAft>
              <a:buClr>
                <a:srgbClr val="007DB8"/>
              </a:buClr>
              <a:buSzTx/>
              <a:buFontTx/>
              <a:buNone/>
              <a:tabLst/>
              <a:defRPr/>
            </a:pPr>
            <a:r>
              <a:rPr kumimoji="0" lang="en-US" sz="1200" b="1" i="1" u="none" strike="noStrike" kern="1200" cap="none" spc="0" normalizeH="0" baseline="0" noProof="0">
                <a:ln>
                  <a:noFill/>
                </a:ln>
                <a:solidFill>
                  <a:srgbClr val="FFFFFF"/>
                </a:solidFill>
                <a:effectLst/>
                <a:uLnTx/>
                <a:uFillTx/>
                <a:latin typeface="Arial"/>
                <a:ea typeface="+mn-ea"/>
                <a:cs typeface="+mn-cs"/>
              </a:rPr>
              <a:t>Example only </a:t>
            </a:r>
            <a:r>
              <a:rPr kumimoji="0" lang="en-US" sz="1200" b="0" i="1" u="none" strike="noStrike" kern="1200" cap="none" spc="0" normalizeH="0" baseline="0" noProof="0">
                <a:ln>
                  <a:noFill/>
                </a:ln>
                <a:solidFill>
                  <a:srgbClr val="FFFFFF"/>
                </a:solidFill>
                <a:effectLst/>
                <a:uLnTx/>
                <a:uFillTx/>
                <a:latin typeface="Arial"/>
                <a:ea typeface="+mn-ea"/>
                <a:cs typeface="+mn-cs"/>
              </a:rPr>
              <a:t>– USA</a:t>
            </a:r>
            <a:r>
              <a:rPr kumimoji="0" lang="en-US" sz="1200" b="1" i="1" u="none" strike="noStrike" kern="1200" cap="none" spc="0" normalizeH="0" baseline="0" noProof="0">
                <a:ln>
                  <a:noFill/>
                </a:ln>
                <a:solidFill>
                  <a:srgbClr val="FFFFFF"/>
                </a:solidFill>
                <a:effectLst/>
                <a:uLnTx/>
                <a:uFillTx/>
                <a:latin typeface="Arial"/>
                <a:ea typeface="+mn-ea"/>
                <a:cs typeface="+mn-cs"/>
              </a:rPr>
              <a:t>. </a:t>
            </a:r>
            <a:r>
              <a:rPr kumimoji="0" lang="en-US" sz="1200" b="0" i="1" u="none" strike="noStrike" kern="1200" cap="none" spc="0" normalizeH="0" baseline="0" noProof="0">
                <a:ln>
                  <a:noFill/>
                </a:ln>
                <a:solidFill>
                  <a:srgbClr val="FFFFFF"/>
                </a:solidFill>
                <a:effectLst/>
                <a:uLnTx/>
                <a:uFillTx/>
                <a:latin typeface="Arial"/>
                <a:ea typeface="+mn-ea"/>
                <a:cs typeface="+mn-cs"/>
              </a:rPr>
              <a:t>Base Payout amounts differ by region and hardware product type. </a:t>
            </a:r>
            <a:br>
              <a:rPr kumimoji="0" lang="en-US" sz="1200" b="0" i="1" u="none" strike="noStrike" kern="1200" cap="none" spc="0" normalizeH="0" baseline="0" noProof="0">
                <a:ln>
                  <a:noFill/>
                </a:ln>
                <a:solidFill>
                  <a:srgbClr val="FFFFFF"/>
                </a:solidFill>
                <a:effectLst/>
                <a:uLnTx/>
                <a:uFillTx/>
                <a:latin typeface="Arial"/>
                <a:ea typeface="+mn-ea"/>
                <a:cs typeface="+mn-cs"/>
              </a:rPr>
            </a:br>
            <a:r>
              <a:rPr kumimoji="0" lang="en-US" sz="1200" b="0" i="1" u="none" strike="noStrike" kern="1200" cap="none" spc="0" normalizeH="0" baseline="0" noProof="0">
                <a:ln>
                  <a:noFill/>
                </a:ln>
                <a:solidFill>
                  <a:srgbClr val="FFFFFF"/>
                </a:solidFill>
                <a:effectLst/>
                <a:uLnTx/>
                <a:uFillTx/>
                <a:latin typeface="Arial"/>
                <a:ea typeface="+mn-ea"/>
                <a:cs typeface="+mn-cs"/>
              </a:rPr>
              <a:t>Total revenue equals product plus services. Please refer to the Dell Technologies Partner Program Benefits and Requirements document for your region/zone for additional information. </a:t>
            </a:r>
          </a:p>
          <a:p>
            <a:pPr marL="0" marR="0" lvl="0" indent="0" algn="l" defTabSz="914377" rtl="0" eaLnBrk="1" fontAlgn="auto" latinLnBrk="0" hangingPunct="1">
              <a:lnSpc>
                <a:spcPct val="100000"/>
              </a:lnSpc>
              <a:spcBef>
                <a:spcPts val="0"/>
              </a:spcBef>
              <a:spcAft>
                <a:spcPts val="0"/>
              </a:spcAft>
              <a:buClr>
                <a:srgbClr val="007DB8"/>
              </a:buClr>
              <a:buSzTx/>
              <a:buFontTx/>
              <a:buNone/>
              <a:tabLst/>
              <a:defRPr/>
            </a:pPr>
            <a:r>
              <a:rPr kumimoji="0" lang="en-US" sz="1200" b="0" i="1" u="none" strike="noStrike" kern="1200" cap="none" spc="0" normalizeH="0" baseline="0" noProof="0">
                <a:ln>
                  <a:noFill/>
                </a:ln>
                <a:solidFill>
                  <a:srgbClr val="FFFFFF"/>
                </a:solidFill>
                <a:effectLst/>
                <a:uLnTx/>
                <a:uFillTx/>
                <a:latin typeface="Arial"/>
                <a:ea typeface="+mn-ea"/>
                <a:cs typeface="+mn-cs"/>
              </a:rPr>
              <a:t>Solution Providers are paid on sell in and sell through with valid service tags. </a:t>
            </a:r>
          </a:p>
        </p:txBody>
      </p:sp>
    </p:spTree>
    <p:extLst>
      <p:ext uri="{BB962C8B-B14F-4D97-AF65-F5344CB8AC3E}">
        <p14:creationId xmlns:p14="http://schemas.microsoft.com/office/powerpoint/2010/main" val="5169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18501_2020_ppt_template_v2.potx" id="{8EE0A804-4CB6-44EA-A4B4-C7D1EB27F55F}" vid="{F7FFB47B-E2F5-4219-83D1-256A9C18175C}"/>
    </a:ext>
  </a:extLst>
</a:theme>
</file>

<file path=ppt/theme/theme10.xml><?xml version="1.0" encoding="utf-8"?>
<a:theme xmlns:a="http://schemas.openxmlformats.org/drawingml/2006/main" name="2020 Dell Tech">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 id="{570766A7-C2B7-4690-BEDA-1B93C09D3476}" vid="{27884899-1248-44AD-B22B-5093EA660A64}"/>
    </a:ext>
  </a:extLst>
</a:theme>
</file>

<file path=ppt/theme/theme11.xml><?xml version="1.0" encoding="utf-8"?>
<a:theme xmlns:a="http://schemas.openxmlformats.org/drawingml/2006/main" name="10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18501_2020_ppt_template_v2.potx" id="{8EE0A804-4CB6-44EA-A4B4-C7D1EB27F55F}" vid="{F7FFB47B-E2F5-4219-83D1-256A9C18175C}"/>
    </a:ext>
  </a:extLst>
</a:theme>
</file>

<file path=ppt/theme/theme12.xml><?xml version="1.0" encoding="utf-8"?>
<a:theme xmlns:a="http://schemas.openxmlformats.org/drawingml/2006/main" name="13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Presentation1" id="{A77018A4-7058-48E7-8A31-CC0EF35B2BF6}" vid="{2E649A2F-50A3-4E7B-8874-4A47F96A88A3}"/>
    </a:ext>
  </a:extLst>
</a:theme>
</file>

<file path=ppt/theme/theme13.xml><?xml version="1.0" encoding="utf-8"?>
<a:theme xmlns:a="http://schemas.openxmlformats.org/drawingml/2006/main" name="1_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1 Dell Tech template" id="{52FFB805-779F-4D28-87FC-3E876E1732DE}" vid="{2E62673D-076F-4062-AD40-34E70FCD91E2}"/>
    </a:ext>
  </a:extLst>
</a:theme>
</file>

<file path=ppt/theme/theme14.xml><?xml version="1.0" encoding="utf-8"?>
<a:theme xmlns:a="http://schemas.openxmlformats.org/drawingml/2006/main" name="14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22CF4D9-C0FC-418E-A858-88AE76697374}" vid="{78394566-F126-4D87-8837-51DF1F7F41A5}"/>
    </a:ext>
  </a:extLst>
</a:theme>
</file>

<file path=ppt/theme/theme15.xml><?xml version="1.0" encoding="utf-8"?>
<a:theme xmlns:a="http://schemas.openxmlformats.org/drawingml/2006/main" name="15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22CF4D9-C0FC-418E-A858-88AE76697374}" vid="{78394566-F126-4D87-8837-51DF1F7F41A5}"/>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22CF4D9-C0FC-418E-A858-88AE76697374}" vid="{78394566-F126-4D87-8837-51DF1F7F41A5}"/>
    </a:ext>
  </a:extLst>
</a:theme>
</file>

<file path=ppt/theme/theme3.xml><?xml version="1.0" encoding="utf-8"?>
<a:theme xmlns:a="http://schemas.openxmlformats.org/drawingml/2006/main" name="11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22CF4D9-C0FC-418E-A858-88AE76697374}" vid="{78394566-F126-4D87-8837-51DF1F7F41A5}"/>
    </a:ext>
  </a:extLst>
</a:theme>
</file>

<file path=ppt/theme/theme4.xml><?xml version="1.0" encoding="utf-8"?>
<a:theme xmlns:a="http://schemas.openxmlformats.org/drawingml/2006/main" name="2_Office Theme">
  <a:themeElements>
    <a:clrScheme name="Dell EMC">
      <a:dk1>
        <a:srgbClr val="000000"/>
      </a:dk1>
      <a:lt1>
        <a:srgbClr val="FFFFFF"/>
      </a:lt1>
      <a:dk2>
        <a:srgbClr val="444444"/>
      </a:dk2>
      <a:lt2>
        <a:srgbClr val="EEEEEE"/>
      </a:lt2>
      <a:accent1>
        <a:srgbClr val="007DB8"/>
      </a:accent1>
      <a:accent2>
        <a:srgbClr val="6EA204"/>
      </a:accent2>
      <a:accent3>
        <a:srgbClr val="F2AF00"/>
      </a:accent3>
      <a:accent4>
        <a:srgbClr val="EE6411"/>
      </a:accent4>
      <a:accent5>
        <a:srgbClr val="00447C"/>
      </a:accent5>
      <a:accent6>
        <a:srgbClr val="C1D82F"/>
      </a:accent6>
      <a:hlink>
        <a:srgbClr val="3CC6EF"/>
      </a:hlink>
      <a:folHlink>
        <a:srgbClr val="3CC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822CF4D9-C0FC-418E-A858-88AE76697374}" vid="{78394566-F126-4D87-8837-51DF1F7F41A5}"/>
    </a:ext>
  </a:extLst>
</a:theme>
</file>

<file path=ppt/theme/theme6.xml><?xml version="1.0" encoding="utf-8"?>
<a:theme xmlns:a="http://schemas.openxmlformats.org/drawingml/2006/main" name="9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7.xml><?xml version="1.0" encoding="utf-8"?>
<a:theme xmlns:a="http://schemas.openxmlformats.org/drawingml/2006/main" name="2021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4" id="{B926F35C-BB37-4821-A4D0-CAC37258F685}" vid="{560F620D-16F1-4395-BAE6-EF7469436159}"/>
    </a:ext>
  </a:extLst>
</a:theme>
</file>

<file path=ppt/theme/theme8.xml><?xml version="1.0" encoding="utf-8"?>
<a:theme xmlns:a="http://schemas.openxmlformats.org/drawingml/2006/main" name="8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2020 Dell Technologies PPT Template" id="{CE2A9F27-DA32-4238-859B-E48B3E8E7962}" vid="{522D2080-B2B9-45D5-879A-C9EAE48EF252}"/>
    </a:ext>
  </a:extLst>
</a:theme>
</file>

<file path=ppt/theme/theme9.xml><?xml version="1.0" encoding="utf-8"?>
<a:theme xmlns:a="http://schemas.openxmlformats.org/drawingml/2006/main" name="3_2020 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2" id="{F9238C34-C18D-46F2-B779-4114ED4AFE78}" vid="{0964B083-9528-40DD-9840-D227CC5A73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A71475449CA64AA2E88C840AAA4080" ma:contentTypeVersion="10" ma:contentTypeDescription="Create a new document." ma:contentTypeScope="" ma:versionID="af87413f1fe6c5e6a4bde15e1a88be0b">
  <xsd:schema xmlns:xsd="http://www.w3.org/2001/XMLSchema" xmlns:xs="http://www.w3.org/2001/XMLSchema" xmlns:p="http://schemas.microsoft.com/office/2006/metadata/properties" xmlns:ns2="1f309853-ced2-4968-b47c-c03c40512220" xmlns:ns3="5b93802c-2afb-4d0d-9758-ccdcc9ace219" targetNamespace="http://schemas.microsoft.com/office/2006/metadata/properties" ma:root="true" ma:fieldsID="94ae5fe93024842f7339930ea511f6e7" ns2:_="" ns3:_="">
    <xsd:import namespace="1f309853-ced2-4968-b47c-c03c40512220"/>
    <xsd:import namespace="5b93802c-2afb-4d0d-9758-ccdcc9ace2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09853-ced2-4968-b47c-c03c40512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93802c-2afb-4d0d-9758-ccdcc9ace2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EFA485-F401-4555-9AF7-6B1DA4D77F4C}">
  <ds:schemaRefs>
    <ds:schemaRef ds:uri="http://schemas.microsoft.com/sharepoint/v3/contenttype/forms"/>
  </ds:schemaRefs>
</ds:datastoreItem>
</file>

<file path=customXml/itemProps2.xml><?xml version="1.0" encoding="utf-8"?>
<ds:datastoreItem xmlns:ds="http://schemas.openxmlformats.org/officeDocument/2006/customXml" ds:itemID="{61E684EC-8041-45F1-AAEF-7C03D7DEF944}">
  <ds:schemaRefs>
    <ds:schemaRef ds:uri="1f309853-ced2-4968-b47c-c03c40512220"/>
    <ds:schemaRef ds:uri="5b93802c-2afb-4d0d-9758-ccdcc9ace2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41F7F5-E9B8-4809-8C50-D88BE8782384}">
  <ds:schemaRefs>
    <ds:schemaRef ds:uri="http://purl.org/dc/dcmitype/"/>
    <ds:schemaRef ds:uri="http://schemas.microsoft.com/office/2006/metadata/properties"/>
    <ds:schemaRef ds:uri="http://purl.org/dc/terms/"/>
    <ds:schemaRef ds:uri="1f309853-ced2-4968-b47c-c03c40512220"/>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5b93802c-2afb-4d0d-9758-ccdcc9ace21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253</TotalTime>
  <Words>6998</Words>
  <Application>Microsoft Office PowerPoint</Application>
  <PresentationFormat>Widescreen</PresentationFormat>
  <Paragraphs>660</Paragraphs>
  <Slides>38</Slides>
  <Notes>32</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38</vt:i4>
      </vt:variant>
    </vt:vector>
  </HeadingPairs>
  <TitlesOfParts>
    <vt:vector size="59" baseType="lpstr">
      <vt:lpstr>Arial</vt:lpstr>
      <vt:lpstr>Calibri</vt:lpstr>
      <vt:lpstr>Museo Sans For Dell</vt:lpstr>
      <vt:lpstr>Segoe UI</vt:lpstr>
      <vt:lpstr>Symbol</vt:lpstr>
      <vt:lpstr>Times New Roman</vt:lpstr>
      <vt:lpstr>2_2021 Dell Tech template</vt:lpstr>
      <vt:lpstr>2020 Dell Tech template</vt:lpstr>
      <vt:lpstr>11_2020 Dell Tech template</vt:lpstr>
      <vt:lpstr>2_Office Theme</vt:lpstr>
      <vt:lpstr>4_2020 Dell Tech template</vt:lpstr>
      <vt:lpstr>9_2020 Dell Tech template</vt:lpstr>
      <vt:lpstr>2021 Dell Tech template</vt:lpstr>
      <vt:lpstr>8_2020 Dell Tech template</vt:lpstr>
      <vt:lpstr>3_2020 Dell Tech template</vt:lpstr>
      <vt:lpstr>2020 Dell Tech</vt:lpstr>
      <vt:lpstr>10_2020 Dell Tech template</vt:lpstr>
      <vt:lpstr>13_2020 Dell Tech template</vt:lpstr>
      <vt:lpstr>1_2021 Dell Tech template</vt:lpstr>
      <vt:lpstr>14_2020 Dell Tech template</vt:lpstr>
      <vt:lpstr>15_2020 Dell Tech template</vt:lpstr>
      <vt:lpstr>Managed Detection and Response (MDR)</vt:lpstr>
      <vt:lpstr>Companies struggle to keep pace with security threats</vt:lpstr>
      <vt:lpstr>PowerPoint Presentation</vt:lpstr>
      <vt:lpstr>PowerPoint Presentation</vt:lpstr>
      <vt:lpstr>MDR is like the security cameras monitoring a house</vt:lpstr>
      <vt:lpstr>Target customers and their pain points</vt:lpstr>
      <vt:lpstr>Partner incentive</vt:lpstr>
      <vt:lpstr>Earn rebates reselling Dell Technologies Services</vt:lpstr>
      <vt:lpstr>Dell Technologies Services</vt:lpstr>
      <vt:lpstr>Managed Detection and Response overview</vt:lpstr>
      <vt:lpstr>PowerPoint Presentation</vt:lpstr>
      <vt:lpstr>Dell Technologies Managed Detection &amp; Response Powered by Secureworks Taegis XDR</vt:lpstr>
      <vt:lpstr>Managed Detection and Response features</vt:lpstr>
      <vt:lpstr>Managed Detection and Response features</vt:lpstr>
      <vt:lpstr>Managed Detection and Response features</vt:lpstr>
      <vt:lpstr>Managed Detection and Response features</vt:lpstr>
      <vt:lpstr>PowerPoint Presentation</vt:lpstr>
      <vt:lpstr>Secureworks Taegis XDR  Previously Red Cloak TDR</vt:lpstr>
      <vt:lpstr>Dell Technologies Managed Detection and Response Powered by Taegis XDR</vt:lpstr>
      <vt:lpstr>What does XDR do?</vt:lpstr>
      <vt:lpstr>XDR data source integrations</vt:lpstr>
      <vt:lpstr>PowerPoint Presentation</vt:lpstr>
      <vt:lpstr>Affiliations and Accreditation</vt:lpstr>
      <vt:lpstr>Incident Response from Dell Technologies</vt:lpstr>
      <vt:lpstr>PowerPoint Presentation</vt:lpstr>
      <vt:lpstr>PowerPoint Presentation</vt:lpstr>
      <vt:lpstr>Selling &amp; Ordering Process</vt:lpstr>
      <vt:lpstr>Partner Workflow</vt:lpstr>
      <vt:lpstr>Partner rebate reimbursement process</vt:lpstr>
      <vt:lpstr>PowerPoint Presentation</vt:lpstr>
      <vt:lpstr>Overcoming objections</vt:lpstr>
      <vt:lpstr>Overcoming objections</vt:lpstr>
      <vt:lpstr>Overcoming objections</vt:lpstr>
      <vt:lpstr>Availability</vt:lpstr>
      <vt:lpstr>Managed Detection and Response</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Managed Detection and Response</dc:title>
  <dc:creator>Vopinek, Sarah</dc:creator>
  <cp:lastModifiedBy>Cross, Christine</cp:lastModifiedBy>
  <cp:revision>2</cp:revision>
  <dcterms:created xsi:type="dcterms:W3CDTF">2021-07-30T19:31:27Z</dcterms:created>
  <dcterms:modified xsi:type="dcterms:W3CDTF">2021-09-30T00:51:29Z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833c3c-263a-4874-9587-e0c458bf5585_Enabled">
    <vt:lpwstr>True</vt:lpwstr>
  </property>
  <property fmtid="{D5CDD505-2E9C-101B-9397-08002B2CF9AE}" pid="3" name="MSIP_Label_f4833c3c-263a-4874-9587-e0c458bf5585_SiteId">
    <vt:lpwstr>945c199a-83a2-4e80-9f8c-5a91be5752dd</vt:lpwstr>
  </property>
  <property fmtid="{D5CDD505-2E9C-101B-9397-08002B2CF9AE}" pid="4" name="MSIP_Label_f4833c3c-263a-4874-9587-e0c458bf5585_Owner">
    <vt:lpwstr>Sarah_Vopinek@Dell.com</vt:lpwstr>
  </property>
  <property fmtid="{D5CDD505-2E9C-101B-9397-08002B2CF9AE}" pid="5" name="MSIP_Label_f4833c3c-263a-4874-9587-e0c458bf5585_SetDate">
    <vt:lpwstr>2021-08-03T16:27:58.8328844Z</vt:lpwstr>
  </property>
  <property fmtid="{D5CDD505-2E9C-101B-9397-08002B2CF9AE}" pid="6" name="MSIP_Label_f4833c3c-263a-4874-9587-e0c458bf5585_Name">
    <vt:lpwstr>Highly Restricted</vt:lpwstr>
  </property>
  <property fmtid="{D5CDD505-2E9C-101B-9397-08002B2CF9AE}" pid="7" name="MSIP_Label_f4833c3c-263a-4874-9587-e0c458bf5585_Application">
    <vt:lpwstr>Microsoft Azure Information Protection</vt:lpwstr>
  </property>
  <property fmtid="{D5CDD505-2E9C-101B-9397-08002B2CF9AE}" pid="8" name="MSIP_Label_f4833c3c-263a-4874-9587-e0c458bf5585_ActionId">
    <vt:lpwstr>6fb81ebf-74a1-46d7-9b25-750c729e976d</vt:lpwstr>
  </property>
  <property fmtid="{D5CDD505-2E9C-101B-9397-08002B2CF9AE}" pid="9" name="MSIP_Label_f4833c3c-263a-4874-9587-e0c458bf5585_Extended_MSFT_Method">
    <vt:lpwstr>Manual</vt:lpwstr>
  </property>
  <property fmtid="{D5CDD505-2E9C-101B-9397-08002B2CF9AE}" pid="10" name="MSIP_Label_7a22faee-36a7-4809-bb8e-fa7f71ee20aa_Enabled">
    <vt:lpwstr>True</vt:lpwstr>
  </property>
  <property fmtid="{D5CDD505-2E9C-101B-9397-08002B2CF9AE}" pid="11" name="MSIP_Label_7a22faee-36a7-4809-bb8e-fa7f71ee20aa_SiteId">
    <vt:lpwstr>945c199a-83a2-4e80-9f8c-5a91be5752dd</vt:lpwstr>
  </property>
  <property fmtid="{D5CDD505-2E9C-101B-9397-08002B2CF9AE}" pid="12" name="MSIP_Label_7a22faee-36a7-4809-bb8e-fa7f71ee20aa_Owner">
    <vt:lpwstr>Sarah_Vopinek@Dell.com</vt:lpwstr>
  </property>
  <property fmtid="{D5CDD505-2E9C-101B-9397-08002B2CF9AE}" pid="13" name="MSIP_Label_7a22faee-36a7-4809-bb8e-fa7f71ee20aa_SetDate">
    <vt:lpwstr>2021-08-03T16:27:58.8328844Z</vt:lpwstr>
  </property>
  <property fmtid="{D5CDD505-2E9C-101B-9397-08002B2CF9AE}" pid="14" name="MSIP_Label_7a22faee-36a7-4809-bb8e-fa7f71ee20aa_Name">
    <vt:lpwstr>Visual Marking</vt:lpwstr>
  </property>
  <property fmtid="{D5CDD505-2E9C-101B-9397-08002B2CF9AE}" pid="15" name="MSIP_Label_7a22faee-36a7-4809-bb8e-fa7f71ee20aa_Application">
    <vt:lpwstr>Microsoft Azure Information Protection</vt:lpwstr>
  </property>
  <property fmtid="{D5CDD505-2E9C-101B-9397-08002B2CF9AE}" pid="16" name="MSIP_Label_7a22faee-36a7-4809-bb8e-fa7f71ee20aa_ActionId">
    <vt:lpwstr>6fb81ebf-74a1-46d7-9b25-750c729e976d</vt:lpwstr>
  </property>
  <property fmtid="{D5CDD505-2E9C-101B-9397-08002B2CF9AE}" pid="17" name="MSIP_Label_7a22faee-36a7-4809-bb8e-fa7f71ee20aa_Parent">
    <vt:lpwstr>f4833c3c-263a-4874-9587-e0c458bf5585</vt:lpwstr>
  </property>
  <property fmtid="{D5CDD505-2E9C-101B-9397-08002B2CF9AE}" pid="18" name="MSIP_Label_7a22faee-36a7-4809-bb8e-fa7f71ee20aa_Extended_MSFT_Method">
    <vt:lpwstr>Manual</vt:lpwstr>
  </property>
  <property fmtid="{D5CDD505-2E9C-101B-9397-08002B2CF9AE}" pid="19" name="aiplabel">
    <vt:lpwstr>Highly Restricted Visual Marking</vt:lpwstr>
  </property>
  <property fmtid="{D5CDD505-2E9C-101B-9397-08002B2CF9AE}" pid="20" name="ContentTypeId">
    <vt:lpwstr>0x0101005EA71475449CA64AA2E88C840AAA4080</vt:lpwstr>
  </property>
</Properties>
</file>