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061" r:id="rId2"/>
    <p:sldId id="2066" r:id="rId3"/>
    <p:sldId id="2067" r:id="rId4"/>
    <p:sldId id="2045" r:id="rId5"/>
    <p:sldId id="2060" r:id="rId6"/>
    <p:sldId id="2049" r:id="rId7"/>
    <p:sldId id="473" r:id="rId8"/>
    <p:sldId id="2065" r:id="rId9"/>
    <p:sldId id="2062" r:id="rId10"/>
    <p:sldId id="2068" r:id="rId11"/>
    <p:sldId id="2069" r:id="rId12"/>
    <p:sldId id="2057" r:id="rId13"/>
    <p:sldId id="2070" r:id="rId14"/>
    <p:sldId id="2064" r:id="rId15"/>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C00"/>
    <a:srgbClr val="7030A0"/>
    <a:srgbClr val="CE1126"/>
    <a:srgbClr val="EE6411"/>
    <a:srgbClr val="1A92C4"/>
    <a:srgbClr val="42AEAF"/>
    <a:srgbClr val="CC6600"/>
    <a:srgbClr val="0076CE"/>
    <a:srgbClr val="80808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24" autoAdjust="0"/>
  </p:normalViewPr>
  <p:slideViewPr>
    <p:cSldViewPr showGuides="1">
      <p:cViewPr varScale="1">
        <p:scale>
          <a:sx n="140" d="100"/>
          <a:sy n="140" d="100"/>
        </p:scale>
        <p:origin x="756" y="108"/>
      </p:cViewPr>
      <p:guideLst>
        <p:guide pos="3240"/>
        <p:guide orient="horz" pos="1620"/>
      </p:guideLst>
    </p:cSldViewPr>
  </p:slideViewPr>
  <p:notesTextViewPr>
    <p:cViewPr>
      <p:scale>
        <a:sx n="1" d="1"/>
        <a:sy n="1" d="1"/>
      </p:scale>
      <p:origin x="0" y="0"/>
    </p:cViewPr>
  </p:notesTextViewPr>
  <p:sorterViewPr>
    <p:cViewPr>
      <p:scale>
        <a:sx n="80" d="100"/>
        <a:sy n="80" d="100"/>
      </p:scale>
      <p:origin x="0" y="0"/>
    </p:cViewPr>
  </p:sorterViewPr>
  <p:notesViewPr>
    <p:cSldViewPr showGuides="1">
      <p:cViewPr>
        <p:scale>
          <a:sx n="79" d="100"/>
          <a:sy n="79" d="100"/>
        </p:scale>
        <p:origin x="3730" y="2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l" descr="                              Dell - Internal Use - Confidential&#10;"/>
          <p:cNvSpPr txBox="1"/>
          <p:nvPr/>
        </p:nvSpPr>
        <p:spPr>
          <a:xfrm>
            <a:off x="780683" y="8990041"/>
            <a:ext cx="902491"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dirty="0">
                <a:solidFill>
                  <a:schemeClr val="bg2"/>
                </a:solidFill>
                <a:latin typeface="Arial" panose="020B0604020202020204" pitchFamily="34" charset="0"/>
              </a:rPr>
              <a:t>© Copyright 2020 Dell Inc.</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dirty="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five critical components of ProSupport Plus for Enterprise:</a:t>
            </a:r>
          </a:p>
          <a:p>
            <a:endParaRPr lang="en-US" b="0" dirty="0"/>
          </a:p>
          <a:p>
            <a:r>
              <a:rPr lang="en-US" b="1" dirty="0"/>
              <a:t>Service Account Manager:</a:t>
            </a:r>
          </a:p>
          <a:p>
            <a:pPr marL="28575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Trusted advisor for support planning and technology decisions.</a:t>
            </a:r>
          </a:p>
          <a:p>
            <a:pPr marL="28575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Leverages </a:t>
            </a:r>
            <a:r>
              <a:rPr lang="en-US" sz="1100" u="sng" kern="0" dirty="0">
                <a:solidFill>
                  <a:srgbClr val="444444"/>
                </a:solidFill>
                <a:latin typeface="Arial"/>
              </a:rPr>
              <a:t>data analytics </a:t>
            </a:r>
            <a:r>
              <a:rPr lang="en-US" sz="1100" kern="0" dirty="0">
                <a:solidFill>
                  <a:srgbClr val="444444"/>
                </a:solidFill>
                <a:latin typeface="Arial"/>
              </a:rPr>
              <a:t>to improve performance and stability with proactive, personalized recommendations.</a:t>
            </a:r>
          </a:p>
          <a:p>
            <a:pPr marL="28575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Serves as single point of contact for account management, escalation and monthly reporting reviews.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Priority access to support engineers</a:t>
            </a:r>
          </a:p>
          <a:p>
            <a:pPr marL="22860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Immediate advanced troubleshooting from a technical support engineer who will reduce downtime and lost productivity.</a:t>
            </a:r>
          </a:p>
          <a:p>
            <a:pPr marL="22860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Deep and broad expertise across the full breadth of Dell Technologies infrastructure solutions to enable comprehensive issue resolution.</a:t>
            </a:r>
          </a:p>
          <a:p>
            <a:pPr marL="228600" lvl="0" indent="-171450">
              <a:lnSpc>
                <a:spcPct val="90000"/>
              </a:lnSpc>
              <a:spcBef>
                <a:spcPts val="600"/>
              </a:spcBef>
              <a:spcAft>
                <a:spcPts val="600"/>
              </a:spcAft>
              <a:buFont typeface="Arial" pitchFamily="34" charset="0"/>
              <a:buChar char="•"/>
            </a:pPr>
            <a:r>
              <a:rPr lang="en-US" sz="1100" kern="0" dirty="0">
                <a:solidFill>
                  <a:srgbClr val="444444"/>
                </a:solidFill>
                <a:latin typeface="Arial"/>
              </a:rPr>
              <a:t>Utilizes </a:t>
            </a:r>
            <a:r>
              <a:rPr lang="en-US" sz="1100" u="sng" kern="0" dirty="0">
                <a:solidFill>
                  <a:srgbClr val="444444"/>
                </a:solidFill>
                <a:latin typeface="Arial"/>
              </a:rPr>
              <a:t>services technology </a:t>
            </a:r>
            <a:r>
              <a:rPr lang="en-US" sz="1100" kern="0" dirty="0">
                <a:solidFill>
                  <a:srgbClr val="444444"/>
                </a:solidFill>
                <a:latin typeface="Arial"/>
              </a:rPr>
              <a:t>to gain visibility into the issue as well as configuration and diagnostic data.</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3</a:t>
            </a:r>
            <a:r>
              <a:rPr lang="en-US" b="1" baseline="30000" dirty="0"/>
              <a:t>rd</a:t>
            </a:r>
            <a:r>
              <a:rPr lang="en-US" b="1" dirty="0"/>
              <a:t> party software support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With most vendors, “multivendor support” means nothing more than “we play nice” with other vendors.  Sure, they collaborate with other vendors, but ultimately the customer is responsible and has to engage with the 3</a:t>
            </a:r>
            <a:r>
              <a:rPr lang="en-US" sz="1100" baseline="30000" dirty="0"/>
              <a:t>rd</a:t>
            </a:r>
            <a:r>
              <a:rPr lang="en-US" sz="1100" dirty="0"/>
              <a:t> party to resolve the issue.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Now, with 3</a:t>
            </a:r>
            <a:r>
              <a:rPr lang="en-US" sz="1100" baseline="30000" dirty="0"/>
              <a:t>rd</a:t>
            </a:r>
            <a:r>
              <a:rPr lang="en-US" sz="1100" dirty="0"/>
              <a:t> party software support (included with ProSupport Plus), we will support </a:t>
            </a:r>
            <a:r>
              <a:rPr lang="en-US" sz="1100" u="sng" dirty="0"/>
              <a:t>any</a:t>
            </a:r>
            <a:r>
              <a:rPr lang="en-US" sz="1100" dirty="0"/>
              <a:t> </a:t>
            </a:r>
            <a:r>
              <a:rPr lang="en-US" sz="1100" u="sng" dirty="0"/>
              <a:t>eligible</a:t>
            </a:r>
            <a:r>
              <a:rPr lang="en-US" sz="1100" dirty="0"/>
              <a:t> 3</a:t>
            </a:r>
            <a:r>
              <a:rPr lang="en-US" sz="1100" baseline="30000" dirty="0"/>
              <a:t>rd</a:t>
            </a:r>
            <a:r>
              <a:rPr lang="en-US" sz="1100" dirty="0"/>
              <a:t> party software that is installed on your Dell Technologies system whether you purchased the software from Dell Technologies or not.  Not only will we diagnose the issue, </a:t>
            </a:r>
            <a:r>
              <a:rPr lang="en-US" sz="1100" u="sng" dirty="0"/>
              <a:t>we will own the issue through resolution</a:t>
            </a:r>
            <a:r>
              <a:rPr lang="en-US" sz="1100" dirty="0"/>
              <a:t>.  The link to eligible software titles is provided in the ProSupport Plus for Enterprise service description.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Automated, proactive and predictive support</a:t>
            </a:r>
          </a:p>
          <a:p>
            <a:pPr marL="228600" indent="-171450">
              <a:lnSpc>
                <a:spcPct val="90000"/>
              </a:lnSpc>
              <a:spcBef>
                <a:spcPts val="600"/>
              </a:spcBef>
              <a:spcAft>
                <a:spcPts val="600"/>
              </a:spcAft>
              <a:buFont typeface="Arial" pitchFamily="34" charset="0"/>
              <a:buChar char="•"/>
            </a:pPr>
            <a:r>
              <a:rPr lang="en-US" sz="1100" kern="0" dirty="0"/>
              <a:t>Remotely monitor enterprise systems through leading system management consoles </a:t>
            </a:r>
          </a:p>
          <a:p>
            <a:pPr marL="228600" indent="-171450">
              <a:lnSpc>
                <a:spcPct val="90000"/>
              </a:lnSpc>
              <a:spcBef>
                <a:spcPts val="600"/>
              </a:spcBef>
              <a:spcAft>
                <a:spcPts val="600"/>
              </a:spcAft>
              <a:buFont typeface="Arial" pitchFamily="34" charset="0"/>
              <a:buChar char="•"/>
            </a:pPr>
            <a:r>
              <a:rPr lang="en-US" sz="1100" kern="0" dirty="0"/>
              <a:t>Accelerates resolution with predictive monitoring, notifications, automated case creation and proactive response. </a:t>
            </a:r>
          </a:p>
          <a:p>
            <a:pPr marL="228600" indent="-171450">
              <a:lnSpc>
                <a:spcPct val="90000"/>
              </a:lnSpc>
              <a:spcBef>
                <a:spcPts val="600"/>
              </a:spcBef>
              <a:spcAft>
                <a:spcPts val="600"/>
              </a:spcAft>
              <a:buFont typeface="Arial" pitchFamily="34" charset="0"/>
              <a:buChar char="•"/>
            </a:pPr>
            <a:r>
              <a:rPr lang="en-US" sz="1100" kern="0" dirty="0"/>
              <a:t>Improve productivity by reducing time spent resolving issues.</a:t>
            </a:r>
          </a:p>
          <a:p>
            <a:pPr marL="228600" indent="-171450">
              <a:lnSpc>
                <a:spcPct val="90000"/>
              </a:lnSpc>
              <a:spcBef>
                <a:spcPts val="600"/>
              </a:spcBef>
              <a:spcAft>
                <a:spcPts val="600"/>
              </a:spcAft>
              <a:buFont typeface="Arial" pitchFamily="34" charset="0"/>
              <a:buChar char="•"/>
            </a:pPr>
            <a:r>
              <a:rPr lang="en-US" sz="1100" kern="0" dirty="0"/>
              <a:t>Collects configuration information from your environment to identify critical patches and updates</a:t>
            </a:r>
          </a:p>
          <a:p>
            <a:pPr marL="228600" indent="-171450">
              <a:lnSpc>
                <a:spcPct val="90000"/>
              </a:lnSpc>
              <a:spcBef>
                <a:spcPts val="600"/>
              </a:spcBef>
              <a:spcAft>
                <a:spcPts val="600"/>
              </a:spcAft>
              <a:buFont typeface="Arial" pitchFamily="34" charset="0"/>
              <a:buChar char="•"/>
            </a:pPr>
            <a:r>
              <a:rPr lang="en-US" sz="1100" kern="0" dirty="0"/>
              <a:t>Analyzes information across entire customer base, to identify trends and best practices. </a:t>
            </a:r>
          </a:p>
          <a:p>
            <a:pPr marL="228600" indent="-171450">
              <a:lnSpc>
                <a:spcPct val="90000"/>
              </a:lnSpc>
              <a:spcBef>
                <a:spcPts val="600"/>
              </a:spcBef>
              <a:spcAft>
                <a:spcPts val="600"/>
              </a:spcAft>
              <a:buFont typeface="Arial" pitchFamily="34" charset="0"/>
              <a:buChar char="•"/>
            </a:pPr>
            <a:endParaRPr lang="en-US" sz="1100" kern="0" dirty="0"/>
          </a:p>
          <a:p>
            <a:pPr marL="57150" indent="0">
              <a:lnSpc>
                <a:spcPct val="90000"/>
              </a:lnSpc>
              <a:spcBef>
                <a:spcPts val="600"/>
              </a:spcBef>
              <a:spcAft>
                <a:spcPts val="600"/>
              </a:spcAft>
              <a:buFont typeface="Arial" pitchFamily="34" charset="0"/>
              <a:buNone/>
            </a:pPr>
            <a:r>
              <a:rPr lang="en-US" sz="1100" b="1" kern="0" dirty="0"/>
              <a:t>Systems Maintenance</a:t>
            </a:r>
          </a:p>
          <a:p>
            <a:pPr marL="228600" marR="0" lvl="0" indent="-171450"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lang="en-US" sz="1100" dirty="0">
                <a:solidFill>
                  <a:srgbClr val="FFFFFF"/>
                </a:solidFill>
                <a:latin typeface="Arial" panose="020B0604020202020204" pitchFamily="34" charset="0"/>
                <a:cs typeface="Arial" panose="020B0604020202020204" pitchFamily="34" charset="0"/>
              </a:rPr>
              <a:t>Systems Maintenance is the semiannual activity that helps you keep your Dell Technologies enterprise solutions up to date with the latest firmware, BIOS and driver updates to improve Systems stability. Systems Maintenance prevents unplanned downtime related to known issues and provides the ability to use the latest features and functionality.</a:t>
            </a:r>
          </a:p>
          <a:p>
            <a:pPr marL="57150" indent="0">
              <a:lnSpc>
                <a:spcPct val="90000"/>
              </a:lnSpc>
              <a:spcBef>
                <a:spcPts val="600"/>
              </a:spcBef>
              <a:spcAft>
                <a:spcPts val="600"/>
              </a:spcAft>
              <a:buFont typeface="Arial" pitchFamily="34" charset="0"/>
              <a:buNone/>
            </a:pPr>
            <a:endParaRPr lang="en-US" sz="1100" b="0" kern="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36513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are very proud</a:t>
            </a:r>
            <a:r>
              <a:rPr lang="en-US" baseline="0" dirty="0"/>
              <a:t> of the success of ProSupport Plus, and our customer’s are proud, too.  As you can see, overall customer satisfaction with ProSupport Plus is over 96% favorable.</a:t>
            </a:r>
          </a:p>
          <a:p>
            <a:endParaRPr lang="en-US" dirty="0"/>
          </a:p>
        </p:txBody>
      </p:sp>
    </p:spTree>
    <p:extLst>
      <p:ext uri="{BB962C8B-B14F-4D97-AF65-F5344CB8AC3E}">
        <p14:creationId xmlns:p14="http://schemas.microsoft.com/office/powerpoint/2010/main" val="126592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384175"/>
            <a:ext cx="6988175" cy="393223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43724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131013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225607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147071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276364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3580129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Tree>
    <p:extLst>
      <p:ext uri="{BB962C8B-B14F-4D97-AF65-F5344CB8AC3E}">
        <p14:creationId xmlns:p14="http://schemas.microsoft.com/office/powerpoint/2010/main" val="39946104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0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23343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096137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
                    <a:schemeClr val="accent1">
                      <a:alpha val="40000"/>
                    </a:schemeClr>
                  </a:glow>
                </a:effectLst>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4059107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lang="en-US" sz="5400" dirty="0">
                <a:solidFill>
                  <a:schemeClr val="tx2"/>
                </a:solidFill>
                <a:effectLst>
                  <a:glow rad="12700">
                    <a:schemeClr val="accent1">
                      <a:alpha val="40000"/>
                    </a:schemeClr>
                  </a:glow>
                </a:effectLst>
                <a:latin typeface="Arial" panose="020B0604020202020204" pitchFamily="34" charset="0"/>
              </a:defRPr>
            </a:lvl1pPr>
          </a:lstStyle>
          <a:p>
            <a:pPr lvl="0"/>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261538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2312" y="4838808"/>
            <a:ext cx="1078986" cy="140268"/>
          </a:xfrm>
          <a:prstGeom prst="rect">
            <a:avLst/>
          </a:prstGeom>
        </p:spPr>
      </p:pic>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6378" y="2254304"/>
            <a:ext cx="5093208" cy="660231"/>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 blue wave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1594" y="4838539"/>
            <a:ext cx="676656" cy="120379"/>
          </a:xfrm>
          <a:prstGeom prst="rect">
            <a:avLst/>
          </a:prstGeom>
        </p:spPr>
      </p:pic>
    </p:spTree>
    <p:extLst>
      <p:ext uri="{BB962C8B-B14F-4D97-AF65-F5344CB8AC3E}">
        <p14:creationId xmlns:p14="http://schemas.microsoft.com/office/powerpoint/2010/main" val="63594646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 blue blur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1594" y="4838539"/>
            <a:ext cx="676656" cy="120379"/>
          </a:xfrm>
          <a:prstGeom prst="rect">
            <a:avLst/>
          </a:prstGeom>
        </p:spPr>
      </p:pic>
    </p:spTree>
    <p:extLst>
      <p:ext uri="{BB962C8B-B14F-4D97-AF65-F5344CB8AC3E}">
        <p14:creationId xmlns:p14="http://schemas.microsoft.com/office/powerpoint/2010/main" val="24263952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08751" y="4373774"/>
            <a:ext cx="2706624" cy="351861"/>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285750" y="414337"/>
            <a:ext cx="857250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285750" y="2057400"/>
            <a:ext cx="857250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398558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End logo slide blu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095" y="2297430"/>
            <a:ext cx="3079811" cy="548640"/>
          </a:xfrm>
          <a:prstGeom prst="rect">
            <a:avLst/>
          </a:prstGeom>
        </p:spPr>
      </p:pic>
    </p:spTree>
    <p:extLst>
      <p:ext uri="{BB962C8B-B14F-4D97-AF65-F5344CB8AC3E}">
        <p14:creationId xmlns:p14="http://schemas.microsoft.com/office/powerpoint/2010/main" val="338813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857250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28650"/>
            <a:ext cx="857250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28575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4800600" y="1200150"/>
            <a:ext cx="4057650" cy="3314700"/>
          </a:xfrm>
          <a:prstGeom prst="rect">
            <a:avLst/>
          </a:prstGeom>
        </p:spPr>
        <p:txBody>
          <a:bodyPr lIns="0" tIns="0" rIns="0" bIns="0"/>
          <a:lstStyle>
            <a:lvl1pPr>
              <a:lnSpc>
                <a:spcPct val="100000"/>
              </a:lnSpc>
              <a:spcBef>
                <a:spcPts val="1200"/>
              </a:spcBef>
              <a:buClr>
                <a:srgbClr val="808080"/>
              </a:buClr>
              <a:defRPr sz="18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10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28575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4800600" y="971550"/>
            <a:ext cx="4057650" cy="3943350"/>
          </a:xfrm>
          <a:prstGeom prst="rect">
            <a:avLst/>
          </a:prstGeom>
        </p:spPr>
        <p:txBody>
          <a:bodyPr lIns="0" tIns="0" rIns="0" bIns="91440"/>
          <a:lstStyle>
            <a:lvl1pPr marL="0" indent="0">
              <a:lnSpc>
                <a:spcPct val="100000"/>
              </a:lnSpc>
              <a:spcBef>
                <a:spcPts val="1800"/>
              </a:spcBef>
              <a:buNone/>
              <a:defRPr sz="2000" baseline="0">
                <a:solidFill>
                  <a:schemeClr val="bg1"/>
                </a:solidFill>
              </a:defRPr>
            </a:lvl1pPr>
            <a:lvl2pPr marL="173038" indent="-173038">
              <a:lnSpc>
                <a:spcPct val="100000"/>
              </a:lnSpc>
              <a:spcBef>
                <a:spcPts val="1200"/>
              </a:spcBef>
              <a:buClr>
                <a:srgbClr val="808080"/>
              </a:buClr>
              <a:defRPr>
                <a:solidFill>
                  <a:schemeClr val="bg2"/>
                </a:solidFill>
              </a:defRPr>
            </a:lvl2pPr>
            <a:lvl3pPr marL="514350" indent="-173038">
              <a:lnSpc>
                <a:spcPct val="100000"/>
              </a:lnSpc>
              <a:spcBef>
                <a:spcPts val="300"/>
              </a:spcBef>
              <a:buClr>
                <a:srgbClr val="808080"/>
              </a:buClr>
              <a:buFont typeface="Arial" panose="020B0604020202020204" pitchFamily="34" charset="0"/>
              <a:buChar char="–"/>
              <a:defRPr sz="1400">
                <a:solidFill>
                  <a:schemeClr val="bg2"/>
                </a:solidFill>
              </a:defRPr>
            </a:lvl3pPr>
            <a:lvl4pPr marL="855663" indent="-168275">
              <a:lnSpc>
                <a:spcPct val="100000"/>
              </a:lnSpc>
              <a:spcBef>
                <a:spcPts val="300"/>
              </a:spcBef>
              <a:buClr>
                <a:srgbClr val="808080"/>
              </a:buClr>
              <a:buFont typeface="Wingdings" panose="05000000000000000000" pitchFamily="2" charset="2"/>
              <a:buChar char="§"/>
              <a:defRPr sz="1100">
                <a:solidFill>
                  <a:schemeClr val="bg2"/>
                </a:solidFill>
              </a:defRPr>
            </a:lvl4pPr>
            <a:lvl5pPr>
              <a:lnSpc>
                <a:spcPct val="100000"/>
              </a:lnSpc>
              <a:spcBef>
                <a:spcPts val="300"/>
              </a:spcBef>
              <a:buClr>
                <a:srgbClr val="808080"/>
              </a:buCl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8577263"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5" name="Text Placeholder 2"/>
          <p:cNvSpPr>
            <a:spLocks noGrp="1"/>
          </p:cNvSpPr>
          <p:nvPr>
            <p:ph type="body" idx="10"/>
          </p:nvPr>
        </p:nvSpPr>
        <p:spPr>
          <a:xfrm>
            <a:off x="28575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ext Placeholder 4"/>
          <p:cNvSpPr>
            <a:spLocks noGrp="1"/>
          </p:cNvSpPr>
          <p:nvPr>
            <p:ph type="body" sz="quarter" idx="3"/>
          </p:nvPr>
        </p:nvSpPr>
        <p:spPr>
          <a:xfrm>
            <a:off x="3228975"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4"/>
          <p:cNvSpPr>
            <a:spLocks noGrp="1"/>
          </p:cNvSpPr>
          <p:nvPr>
            <p:ph type="body" sz="quarter" idx="12"/>
          </p:nvPr>
        </p:nvSpPr>
        <p:spPr>
          <a:xfrm>
            <a:off x="6172200" y="971550"/>
            <a:ext cx="2686050" cy="5143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Content Placeholder 9"/>
          <p:cNvSpPr>
            <a:spLocks noGrp="1"/>
          </p:cNvSpPr>
          <p:nvPr>
            <p:ph sz="quarter" idx="13"/>
          </p:nvPr>
        </p:nvSpPr>
        <p:spPr>
          <a:xfrm>
            <a:off x="28575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3228975"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6172200" y="1543050"/>
            <a:ext cx="2686050" cy="2971800"/>
          </a:xfrm>
          <a:prstGeom prst="rect">
            <a:avLst/>
          </a:prstGeom>
        </p:spPr>
        <p:txBody>
          <a:bodyPr lIns="0" tIns="0" rIns="0" bIns="0"/>
          <a:lstStyle>
            <a:lvl1pPr>
              <a:lnSpc>
                <a:spcPct val="100000"/>
              </a:lnSpc>
              <a:spcBef>
                <a:spcPts val="1200"/>
              </a:spcBef>
              <a:buClr>
                <a:srgbClr val="808080"/>
              </a:buClr>
              <a:defRPr sz="1600">
                <a:solidFill>
                  <a:schemeClr val="bg2"/>
                </a:solidFill>
              </a:defRPr>
            </a:lvl1pPr>
            <a:lvl2pPr marL="514350" indent="-171450">
              <a:lnSpc>
                <a:spcPct val="100000"/>
              </a:lnSpc>
              <a:spcBef>
                <a:spcPts val="300"/>
              </a:spcBef>
              <a:buClr>
                <a:srgbClr val="808080"/>
              </a:buClr>
              <a:buFont typeface="Arial" panose="020B0604020202020204" pitchFamily="34" charset="0"/>
              <a:buChar char="–"/>
              <a:defRPr sz="1200">
                <a:solidFill>
                  <a:schemeClr val="bg2"/>
                </a:solidFill>
              </a:defRPr>
            </a:lvl2pPr>
            <a:lvl3pPr marL="857250" indent="-171450">
              <a:lnSpc>
                <a:spcPct val="100000"/>
              </a:lnSpc>
              <a:spcBef>
                <a:spcPts val="300"/>
              </a:spcBef>
              <a:buClr>
                <a:srgbClr val="808080"/>
              </a:buClr>
              <a:buFont typeface="Wingdings" panose="05000000000000000000" pitchFamily="2" charset="2"/>
              <a:buChar char="§"/>
              <a:defRPr sz="1050">
                <a:solidFill>
                  <a:schemeClr val="bg2"/>
                </a:solidFill>
              </a:defRPr>
            </a:lvl3pPr>
            <a:lvl4pPr marL="1200150" indent="-171450">
              <a:buClr>
                <a:srgbClr val="808080"/>
              </a:buClr>
              <a:buFont typeface="Arial" panose="020B0604020202020204" pitchFamily="34" charset="0"/>
              <a:buChar char="–"/>
              <a:defRPr sz="1400">
                <a:solidFill>
                  <a:schemeClr val="bg2"/>
                </a:solidFill>
              </a:defRPr>
            </a:lvl4pPr>
            <a:lvl5pPr marL="1543050" indent="-171450">
              <a:buClr>
                <a:srgbClr val="808080"/>
              </a:buClr>
              <a:buFont typeface="Arial" panose="020B0604020202020204" pitchFamily="34" charset="0"/>
              <a:buChar char="–"/>
              <a:defRPr sz="1400">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2">
            <a:extLst>
              <a:ext uri="{28A0092B-C50C-407E-A947-70E740481C1C}">
                <a14:useLocalDpi xmlns:a14="http://schemas.microsoft.com/office/drawing/2010/main"/>
              </a:ext>
            </a:extLst>
          </a:blip>
          <a:stretch>
            <a:fillRect/>
          </a:stretch>
        </p:blipFill>
        <p:spPr>
          <a:xfrm>
            <a:off x="7802309" y="4838808"/>
            <a:ext cx="1078992" cy="140268"/>
          </a:xfrm>
          <a:prstGeom prst="rect">
            <a:avLst/>
          </a:prstGeom>
        </p:spPr>
      </p:pic>
      <p:sp>
        <p:nvSpPr>
          <p:cNvPr id="7" name="fl" descr="                              Dell - Internal Use - Confidential&#10;"/>
          <p:cNvSpPr txBox="1"/>
          <p:nvPr userDrawn="1"/>
        </p:nvSpPr>
        <p:spPr>
          <a:xfrm>
            <a:off x="4200103" y="5022289"/>
            <a:ext cx="743793"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dirty="0">
                <a:solidFill>
                  <a:srgbClr val="808080"/>
                </a:solidFill>
                <a:latin typeface="Arial" panose="020B0604020202020204" pitchFamily="34" charset="0"/>
              </a:rPr>
              <a:t>© Copyright 2021 Dell Inc.</a:t>
            </a:r>
          </a:p>
        </p:txBody>
      </p:sp>
      <p:sp>
        <p:nvSpPr>
          <p:cNvPr id="6" name="TextBox 19"/>
          <p:cNvSpPr txBox="1"/>
          <p:nvPr userDrawn="1"/>
        </p:nvSpPr>
        <p:spPr>
          <a:xfrm>
            <a:off x="3857667" y="5023059"/>
            <a:ext cx="7694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5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500" b="0" kern="1200" dirty="0" err="1">
              <a:solidFill>
                <a:srgbClr val="808080"/>
              </a:solidFill>
              <a:latin typeface="Arial" panose="020B0604020202020204" pitchFamily="34" charset="0"/>
              <a:ea typeface="+mn-ea"/>
              <a:cs typeface="+mn-cs"/>
            </a:endParaRPr>
          </a:p>
        </p:txBody>
      </p:sp>
      <p:sp>
        <p:nvSpPr>
          <p:cNvPr id="9" name="TextBox 16"/>
          <p:cNvSpPr txBox="1"/>
          <p:nvPr userDrawn="1"/>
        </p:nvSpPr>
        <p:spPr>
          <a:xfrm>
            <a:off x="3957049" y="5023059"/>
            <a:ext cx="141064" cy="6925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500" kern="1200" dirty="0">
                <a:solidFill>
                  <a:srgbClr val="808080"/>
                </a:solidFill>
                <a:latin typeface="Arial" panose="020B0604020202020204" pitchFamily="34" charset="0"/>
                <a:ea typeface="+mn-ea"/>
                <a:cs typeface="+mn-cs"/>
              </a:rPr>
              <a:t>of 20</a:t>
            </a: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688" r:id="rId1"/>
    <p:sldLayoutId id="2147483682" r:id="rId2"/>
    <p:sldLayoutId id="2147483662" r:id="rId3"/>
    <p:sldLayoutId id="2147483673" r:id="rId4"/>
    <p:sldLayoutId id="2147483672" r:id="rId5"/>
    <p:sldLayoutId id="2147483713" r:id="rId6"/>
    <p:sldLayoutId id="2147483724" r:id="rId7"/>
    <p:sldLayoutId id="2147483725" r:id="rId8"/>
    <p:sldLayoutId id="2147483726" r:id="rId9"/>
    <p:sldLayoutId id="2147483667" r:id="rId10"/>
    <p:sldLayoutId id="2147483689" r:id="rId11"/>
    <p:sldLayoutId id="2147483663" r:id="rId12"/>
    <p:sldLayoutId id="2147483678" r:id="rId13"/>
    <p:sldLayoutId id="2147483680" r:id="rId14"/>
    <p:sldLayoutId id="2147483681" r:id="rId15"/>
    <p:sldLayoutId id="2147483715" r:id="rId16"/>
    <p:sldLayoutId id="2147483729" r:id="rId17"/>
    <p:sldLayoutId id="2147483730" r:id="rId18"/>
    <p:sldLayoutId id="2147483731" r:id="rId19"/>
    <p:sldLayoutId id="2147483732"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180" userDrawn="1">
          <p15:clr>
            <a:srgbClr val="F26B43"/>
          </p15:clr>
        </p15:guide>
        <p15:guide id="4" pos="5580" userDrawn="1">
          <p15:clr>
            <a:srgbClr val="F26B43"/>
          </p15:clr>
        </p15:guide>
        <p15:guide id="5" pos="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dellemc.com/resources/en-us/auth/asset/presentations/services/enterprise-support-services-customer-presentation.pptx"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hyperlink" Target="https://www.dell.com/learn/us/en/uscorp1/service-contracts-support-services" TargetMode="External"/><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dell.com/learn/us/en/uscorp1/service-contracts-support-services"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9F98B5-3705-4E80-9B76-F10339A8B85E}"/>
              </a:ext>
            </a:extLst>
          </p:cNvPr>
          <p:cNvSpPr>
            <a:spLocks noGrp="1"/>
          </p:cNvSpPr>
          <p:nvPr>
            <p:ph type="title"/>
          </p:nvPr>
        </p:nvSpPr>
        <p:spPr/>
        <p:txBody>
          <a:bodyPr/>
          <a:lstStyle/>
          <a:p>
            <a:r>
              <a:rPr lang="en-US" dirty="0">
                <a:solidFill>
                  <a:srgbClr val="FF0000"/>
                </a:solidFill>
              </a:rPr>
              <a:t>INSTRUCTIONS FOR USE</a:t>
            </a:r>
          </a:p>
        </p:txBody>
      </p:sp>
      <p:sp>
        <p:nvSpPr>
          <p:cNvPr id="9" name="Subtitle 8">
            <a:extLst>
              <a:ext uri="{FF2B5EF4-FFF2-40B4-BE49-F238E27FC236}">
                <a16:creationId xmlns:a16="http://schemas.microsoft.com/office/drawing/2014/main" id="{253DBC43-F208-4505-B0A1-0778A4D5A3E2}"/>
              </a:ext>
            </a:extLst>
          </p:cNvPr>
          <p:cNvSpPr>
            <a:spLocks noGrp="1"/>
          </p:cNvSpPr>
          <p:nvPr>
            <p:ph type="subTitle" idx="1"/>
          </p:nvPr>
        </p:nvSpPr>
        <p:spPr/>
        <p:txBody>
          <a:bodyPr/>
          <a:lstStyle/>
          <a:p>
            <a:r>
              <a:rPr lang="en-US" dirty="0">
                <a:solidFill>
                  <a:srgbClr val="FF0000"/>
                </a:solidFill>
              </a:rPr>
              <a:t>REMOVE THIS SLIDE BEFORE PRESENTING TO A CUSTOMER</a:t>
            </a:r>
          </a:p>
        </p:txBody>
      </p:sp>
      <p:sp>
        <p:nvSpPr>
          <p:cNvPr id="10" name="Content Placeholder 9">
            <a:extLst>
              <a:ext uri="{FF2B5EF4-FFF2-40B4-BE49-F238E27FC236}">
                <a16:creationId xmlns:a16="http://schemas.microsoft.com/office/drawing/2014/main" id="{A978EAA1-7946-4D13-9BB9-CE99B09E218F}"/>
              </a:ext>
            </a:extLst>
          </p:cNvPr>
          <p:cNvSpPr>
            <a:spLocks noGrp="1"/>
          </p:cNvSpPr>
          <p:nvPr>
            <p:ph idx="10"/>
          </p:nvPr>
        </p:nvSpPr>
        <p:spPr>
          <a:xfrm>
            <a:off x="285750" y="1200150"/>
            <a:ext cx="8572500" cy="2057400"/>
          </a:xfrm>
        </p:spPr>
        <p:txBody>
          <a:bodyPr/>
          <a:lstStyle/>
          <a:p>
            <a:pPr marL="0" indent="0">
              <a:buNone/>
            </a:pPr>
            <a:r>
              <a:rPr lang="en-US" dirty="0"/>
              <a:t>THE FOLLOWING SLIDES ARE INTENDED TO BE USED TO AUGMENT THE DELL TECHNOLOGIES ENTERPRISE SUPPORT SERVICES CUSTOMER PRESENTATION, LOCATED </a:t>
            </a:r>
            <a:r>
              <a:rPr lang="en-US" dirty="0">
                <a:solidFill>
                  <a:schemeClr val="bg1"/>
                </a:solidFill>
                <a:hlinkClick r:id="rId2"/>
              </a:rPr>
              <a:t>HERE</a:t>
            </a:r>
            <a:r>
              <a:rPr lang="en-US" dirty="0"/>
              <a:t>.* </a:t>
            </a:r>
          </a:p>
          <a:p>
            <a:pPr marL="0" indent="0">
              <a:buNone/>
            </a:pPr>
            <a:endParaRPr lang="en-US" dirty="0"/>
          </a:p>
          <a:p>
            <a:pPr marL="0" indent="0">
              <a:buNone/>
            </a:pPr>
            <a:r>
              <a:rPr lang="en-US" dirty="0"/>
              <a:t>PLEASE GO TO THE LINK TO LEARN MORE ABOUT HOW TO BEST PRESENT THIS MATERIAL.  </a:t>
            </a:r>
          </a:p>
        </p:txBody>
      </p:sp>
      <p:sp>
        <p:nvSpPr>
          <p:cNvPr id="5" name="TextBox 4">
            <a:extLst>
              <a:ext uri="{FF2B5EF4-FFF2-40B4-BE49-F238E27FC236}">
                <a16:creationId xmlns:a16="http://schemas.microsoft.com/office/drawing/2014/main" id="{B52A1048-854A-4A1E-BAFD-1156331C3EFA}"/>
              </a:ext>
            </a:extLst>
          </p:cNvPr>
          <p:cNvSpPr txBox="1"/>
          <p:nvPr/>
        </p:nvSpPr>
        <p:spPr>
          <a:xfrm>
            <a:off x="285750" y="4117667"/>
            <a:ext cx="8324850" cy="430887"/>
          </a:xfrm>
          <a:prstGeom prst="rect">
            <a:avLst/>
          </a:prstGeom>
          <a:noFill/>
        </p:spPr>
        <p:txBody>
          <a:bodyPr wrap="square" lIns="0" tIns="0" rIns="0" bIns="0" rtlCol="0">
            <a:spAutoFit/>
          </a:bodyPr>
          <a:lstStyle/>
          <a:p>
            <a:r>
              <a:rPr lang="en-US" sz="1400" b="1" dirty="0"/>
              <a:t>* </a:t>
            </a:r>
            <a:r>
              <a:rPr lang="en-US" sz="1400" dirty="0"/>
              <a:t>If clicking on link does not directly open file, you must copy the URL and paste it into a new web browser.  This is a known Microsoft bug.</a:t>
            </a:r>
            <a:endParaRPr lang="en-US" sz="1400" b="1" dirty="0"/>
          </a:p>
        </p:txBody>
      </p:sp>
    </p:spTree>
    <p:extLst>
      <p:ext uri="{BB962C8B-B14F-4D97-AF65-F5344CB8AC3E}">
        <p14:creationId xmlns:p14="http://schemas.microsoft.com/office/powerpoint/2010/main" val="28890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14" name="Rectangle 13">
            <a:extLst>
              <a:ext uri="{FF2B5EF4-FFF2-40B4-BE49-F238E27FC236}">
                <a16:creationId xmlns:a16="http://schemas.microsoft.com/office/drawing/2014/main" id="{A66CA4D1-F1AF-42BE-9A6D-AF6F250EE51E}"/>
              </a:ext>
            </a:extLst>
          </p:cNvPr>
          <p:cNvSpPr/>
          <p:nvPr/>
        </p:nvSpPr>
        <p:spPr>
          <a:xfrm>
            <a:off x="1157754" y="735932"/>
            <a:ext cx="7315200" cy="851054"/>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5760" tIns="0" rIns="1371600" bIns="0" rtlCol="0" anchor="ctr" anchorCtr="0"/>
          <a:lstStyle/>
          <a:p>
            <a:r>
              <a:rPr lang="en-US" sz="1800" b="1" dirty="0">
                <a:solidFill>
                  <a:srgbClr val="42AEAF"/>
                </a:solidFill>
              </a:rPr>
              <a:t>An assigned Service Account Manager</a:t>
            </a:r>
          </a:p>
          <a:p>
            <a:r>
              <a:rPr lang="en-US" sz="1200" dirty="0">
                <a:solidFill>
                  <a:schemeClr val="bg2"/>
                </a:solidFill>
              </a:rPr>
              <a:t>Your #1 support advocate, ensuring you get the best possible </a:t>
            </a:r>
            <a:br>
              <a:rPr lang="en-US" sz="1200" dirty="0">
                <a:solidFill>
                  <a:schemeClr val="bg2"/>
                </a:solidFill>
              </a:rPr>
            </a:br>
            <a:r>
              <a:rPr lang="en-US" sz="1200" dirty="0">
                <a:solidFill>
                  <a:schemeClr val="bg2"/>
                </a:solidFill>
              </a:rPr>
              <a:t>proactive and predictive support experience </a:t>
            </a:r>
          </a:p>
        </p:txBody>
      </p:sp>
      <p:sp>
        <p:nvSpPr>
          <p:cNvPr id="4" name="Rectangle 3">
            <a:extLst>
              <a:ext uri="{FF2B5EF4-FFF2-40B4-BE49-F238E27FC236}">
                <a16:creationId xmlns:a16="http://schemas.microsoft.com/office/drawing/2014/main" id="{7C40FC8A-901B-48FA-AF86-56F7475E22CA}"/>
              </a:ext>
            </a:extLst>
          </p:cNvPr>
          <p:cNvSpPr/>
          <p:nvPr/>
        </p:nvSpPr>
        <p:spPr>
          <a:xfrm>
            <a:off x="426229" y="735931"/>
            <a:ext cx="731520" cy="851053"/>
          </a:xfrm>
          <a:prstGeom prst="rect">
            <a:avLst/>
          </a:prstGeom>
          <a:solidFill>
            <a:srgbClr val="42AEA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01</a:t>
            </a:r>
            <a:endParaRPr lang="en-US" sz="1200" b="1" dirty="0">
              <a:solidFill>
                <a:schemeClr val="tx2"/>
              </a:solidFill>
              <a:effectLst>
                <a:outerShdw blurRad="38100" dist="38100" dir="2700000" algn="tl">
                  <a:srgbClr val="000000">
                    <a:alpha val="43137"/>
                  </a:srgbClr>
                </a:outerShdw>
              </a:effectLst>
            </a:endParaRPr>
          </a:p>
        </p:txBody>
      </p:sp>
      <p:sp>
        <p:nvSpPr>
          <p:cNvPr id="9" name="Isosceles Triangle 8">
            <a:extLst>
              <a:ext uri="{FF2B5EF4-FFF2-40B4-BE49-F238E27FC236}">
                <a16:creationId xmlns:a16="http://schemas.microsoft.com/office/drawing/2014/main" id="{2C426AEC-0771-455E-B2CF-8C789AC59189}"/>
              </a:ext>
            </a:extLst>
          </p:cNvPr>
          <p:cNvSpPr/>
          <p:nvPr/>
        </p:nvSpPr>
        <p:spPr>
          <a:xfrm rot="5400000">
            <a:off x="1103242" y="1065298"/>
            <a:ext cx="301336" cy="192323"/>
          </a:xfrm>
          <a:prstGeom prst="triangle">
            <a:avLst/>
          </a:prstGeom>
          <a:solidFill>
            <a:srgbClr val="42AEA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6" name="Rectangle 35">
            <a:extLst>
              <a:ext uri="{FF2B5EF4-FFF2-40B4-BE49-F238E27FC236}">
                <a16:creationId xmlns:a16="http://schemas.microsoft.com/office/drawing/2014/main" id="{A4F569C3-7D2F-49C5-A2FD-063F49A9480F}"/>
              </a:ext>
            </a:extLst>
          </p:cNvPr>
          <p:cNvSpPr/>
          <p:nvPr/>
        </p:nvSpPr>
        <p:spPr>
          <a:xfrm flipH="1">
            <a:off x="426224" y="1586985"/>
            <a:ext cx="8046730" cy="3054096"/>
          </a:xfrm>
          <a:prstGeom prst="rect">
            <a:avLst/>
          </a:prstGeom>
          <a:solidFill>
            <a:schemeClr val="tx2">
              <a:lumMod val="95000"/>
            </a:schemeClr>
          </a:solidFill>
          <a:effectLst/>
        </p:spPr>
        <p:txBody>
          <a:bodyPr wrap="square" tIns="182880" bIns="91440" rtlCol="0" anchor="t">
            <a:normAutofit/>
          </a:bodyPr>
          <a:lstStyle/>
          <a:p>
            <a:pPr marL="285750" lvl="0" indent="-171450">
              <a:lnSpc>
                <a:spcPct val="90000"/>
              </a:lnSpc>
              <a:spcBef>
                <a:spcPts val="600"/>
              </a:spcBef>
              <a:spcAft>
                <a:spcPts val="600"/>
              </a:spcAft>
              <a:buFont typeface="Arial" pitchFamily="34" charset="0"/>
              <a:buChar char="•"/>
            </a:pPr>
            <a:r>
              <a:rPr lang="en-US" sz="1400" kern="0" dirty="0">
                <a:solidFill>
                  <a:srgbClr val="444444"/>
                </a:solidFill>
                <a:latin typeface="Arial"/>
              </a:rPr>
              <a:t>Your #1 support advocate, ensuring you have someone who knows you and your business.</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latin typeface="Arial"/>
              </a:rPr>
              <a:t>Trusted advisor for support planning and technology decisions.</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latin typeface="Arial"/>
              </a:rPr>
              <a:t>Leverages data analytics to improve performance and stability with proactive, personalized recommendations.</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latin typeface="Arial"/>
              </a:rPr>
              <a:t>Serves as single point of contact for account management, escalation and monthly reporting reviews.</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latin typeface="Arial"/>
              </a:rPr>
              <a:t>Delivers systems maintenance on a semiannual basis.</a:t>
            </a:r>
          </a:p>
        </p:txBody>
      </p:sp>
      <p:pic>
        <p:nvPicPr>
          <p:cNvPr id="6" name="Graphic 5">
            <a:extLst>
              <a:ext uri="{FF2B5EF4-FFF2-40B4-BE49-F238E27FC236}">
                <a16:creationId xmlns:a16="http://schemas.microsoft.com/office/drawing/2014/main" id="{E38634B9-2DC7-4F06-B488-DDFFE05F92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2810" y="843850"/>
            <a:ext cx="694944" cy="694944"/>
          </a:xfrm>
          <a:prstGeom prst="rect">
            <a:avLst/>
          </a:prstGeom>
        </p:spPr>
      </p:pic>
    </p:spTree>
    <p:extLst>
      <p:ext uri="{BB962C8B-B14F-4D97-AF65-F5344CB8AC3E}">
        <p14:creationId xmlns:p14="http://schemas.microsoft.com/office/powerpoint/2010/main" val="278603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17" name="Rectangle 16">
            <a:extLst>
              <a:ext uri="{FF2B5EF4-FFF2-40B4-BE49-F238E27FC236}">
                <a16:creationId xmlns:a16="http://schemas.microsoft.com/office/drawing/2014/main" id="{1D7391C6-B1C9-4CF5-A23F-3DB632F42D3F}"/>
              </a:ext>
            </a:extLst>
          </p:cNvPr>
          <p:cNvSpPr/>
          <p:nvPr/>
        </p:nvSpPr>
        <p:spPr>
          <a:xfrm>
            <a:off x="1157754" y="735929"/>
            <a:ext cx="7315200" cy="85039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5760" rIns="1371600" rtlCol="0" anchor="ctr" anchorCtr="0"/>
          <a:lstStyle/>
          <a:p>
            <a:r>
              <a:rPr lang="en-US" sz="1800" b="1" dirty="0">
                <a:solidFill>
                  <a:schemeClr val="bg1"/>
                </a:solidFill>
              </a:rPr>
              <a:t>Priority access to specialized support experts </a:t>
            </a:r>
          </a:p>
          <a:p>
            <a:r>
              <a:rPr lang="en-US" sz="1200" dirty="0">
                <a:solidFill>
                  <a:schemeClr val="bg2"/>
                </a:solidFill>
              </a:rPr>
              <a:t>Immediate advanced troubleshooting from an engineer that </a:t>
            </a:r>
            <a:br>
              <a:rPr lang="en-US" sz="1200" dirty="0">
                <a:solidFill>
                  <a:schemeClr val="bg2"/>
                </a:solidFill>
              </a:rPr>
            </a:br>
            <a:r>
              <a:rPr lang="en-US" sz="1200" dirty="0">
                <a:solidFill>
                  <a:schemeClr val="bg2"/>
                </a:solidFill>
              </a:rPr>
              <a:t>understands the entire Dell Technologies infrastructure solutions product portfolio</a:t>
            </a:r>
          </a:p>
        </p:txBody>
      </p:sp>
      <p:sp>
        <p:nvSpPr>
          <p:cNvPr id="5" name="Rectangle 4">
            <a:extLst>
              <a:ext uri="{FF2B5EF4-FFF2-40B4-BE49-F238E27FC236}">
                <a16:creationId xmlns:a16="http://schemas.microsoft.com/office/drawing/2014/main" id="{43C95B87-FF64-41F2-A877-F58764B9C49A}"/>
              </a:ext>
            </a:extLst>
          </p:cNvPr>
          <p:cNvSpPr/>
          <p:nvPr/>
        </p:nvSpPr>
        <p:spPr>
          <a:xfrm>
            <a:off x="426229" y="737692"/>
            <a:ext cx="731520" cy="8503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02</a:t>
            </a:r>
          </a:p>
        </p:txBody>
      </p:sp>
      <p:pic>
        <p:nvPicPr>
          <p:cNvPr id="6" name="Graphic 5">
            <a:extLst>
              <a:ext uri="{FF2B5EF4-FFF2-40B4-BE49-F238E27FC236}">
                <a16:creationId xmlns:a16="http://schemas.microsoft.com/office/drawing/2014/main" id="{E7A70106-CF7B-4C4D-A794-54A62A04F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0481" y="842036"/>
            <a:ext cx="619125" cy="619125"/>
          </a:xfrm>
          <a:prstGeom prst="rect">
            <a:avLst/>
          </a:prstGeom>
        </p:spPr>
      </p:pic>
      <p:sp>
        <p:nvSpPr>
          <p:cNvPr id="16" name="Isosceles Triangle 15">
            <a:extLst>
              <a:ext uri="{FF2B5EF4-FFF2-40B4-BE49-F238E27FC236}">
                <a16:creationId xmlns:a16="http://schemas.microsoft.com/office/drawing/2014/main" id="{1A70638F-A34E-4DDA-8A51-FBC7484B4A03}"/>
              </a:ext>
            </a:extLst>
          </p:cNvPr>
          <p:cNvSpPr/>
          <p:nvPr/>
        </p:nvSpPr>
        <p:spPr>
          <a:xfrm rot="5400000">
            <a:off x="1103242" y="1065298"/>
            <a:ext cx="301336" cy="192323"/>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a:extLst>
              <a:ext uri="{FF2B5EF4-FFF2-40B4-BE49-F238E27FC236}">
                <a16:creationId xmlns:a16="http://schemas.microsoft.com/office/drawing/2014/main" id="{42936A16-F02F-49EC-9B3C-AE5555ACF851}"/>
              </a:ext>
            </a:extLst>
          </p:cNvPr>
          <p:cNvSpPr/>
          <p:nvPr/>
        </p:nvSpPr>
        <p:spPr>
          <a:xfrm flipH="1">
            <a:off x="426224" y="1586985"/>
            <a:ext cx="8046730" cy="3054096"/>
          </a:xfrm>
          <a:prstGeom prst="rect">
            <a:avLst/>
          </a:prstGeom>
          <a:solidFill>
            <a:schemeClr val="tx2">
              <a:lumMod val="95000"/>
            </a:schemeClr>
          </a:solidFill>
          <a:effectLst/>
        </p:spPr>
        <p:txBody>
          <a:bodyPr wrap="square" tIns="182880" bIns="91440" rtlCol="0" anchor="t">
            <a:normAutofit/>
          </a:bodyPr>
          <a:lstStyle/>
          <a:p>
            <a:pPr marL="285750" lvl="0" indent="-171450">
              <a:lnSpc>
                <a:spcPct val="90000"/>
              </a:lnSpc>
              <a:spcBef>
                <a:spcPts val="600"/>
              </a:spcBef>
              <a:spcAft>
                <a:spcPts val="600"/>
              </a:spcAft>
              <a:buFont typeface="Arial" pitchFamily="34" charset="0"/>
              <a:buChar char="•"/>
            </a:pPr>
            <a:r>
              <a:rPr lang="en-US" sz="1400" kern="0" dirty="0">
                <a:solidFill>
                  <a:srgbClr val="444444"/>
                </a:solidFill>
              </a:rPr>
              <a:t>Immediate advanced troubleshooting from an engineer who will reduce downtime and lost productivity.</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rPr>
              <a:t>ProSupport Plus customers are immediately routed to a technical support engineer with the highest skillset based on the customer-reported issue. </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rPr>
              <a:t>Deep and broad expertise across the full breadth of infrastructure solutions products to enable comprehensive issue resolution.</a:t>
            </a:r>
          </a:p>
          <a:p>
            <a:pPr marL="285750" lvl="0" indent="-171450">
              <a:lnSpc>
                <a:spcPct val="90000"/>
              </a:lnSpc>
              <a:spcBef>
                <a:spcPts val="600"/>
              </a:spcBef>
              <a:spcAft>
                <a:spcPts val="600"/>
              </a:spcAft>
              <a:buFont typeface="Arial" pitchFamily="34" charset="0"/>
              <a:buChar char="•"/>
            </a:pPr>
            <a:r>
              <a:rPr lang="en-US" sz="1400" kern="0" dirty="0">
                <a:solidFill>
                  <a:srgbClr val="444444"/>
                </a:solidFill>
              </a:rPr>
              <a:t>Utilizes services technology to gain visibility into the issue as well as configuration and diagnostic data.</a:t>
            </a:r>
          </a:p>
        </p:txBody>
      </p:sp>
    </p:spTree>
    <p:extLst>
      <p:ext uri="{BB962C8B-B14F-4D97-AF65-F5344CB8AC3E}">
        <p14:creationId xmlns:p14="http://schemas.microsoft.com/office/powerpoint/2010/main" val="18342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18" name="Rectangle 17">
            <a:extLst>
              <a:ext uri="{FF2B5EF4-FFF2-40B4-BE49-F238E27FC236}">
                <a16:creationId xmlns:a16="http://schemas.microsoft.com/office/drawing/2014/main" id="{D11E8944-60D0-4C8B-9830-6DEDA50E0AD7}"/>
              </a:ext>
            </a:extLst>
          </p:cNvPr>
          <p:cNvSpPr/>
          <p:nvPr/>
        </p:nvSpPr>
        <p:spPr>
          <a:xfrm>
            <a:off x="1157754" y="737692"/>
            <a:ext cx="7315200" cy="85039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0" bIns="0" rtlCol="0" anchor="ctr" anchorCtr="0"/>
          <a:lstStyle/>
          <a:p>
            <a:r>
              <a:rPr lang="en-US" sz="1800" b="1" dirty="0">
                <a:solidFill>
                  <a:srgbClr val="EE6411"/>
                </a:solidFill>
              </a:rPr>
              <a:t>3</a:t>
            </a:r>
            <a:r>
              <a:rPr lang="en-US" sz="1800" b="1" baseline="30000" dirty="0">
                <a:solidFill>
                  <a:srgbClr val="EE6411"/>
                </a:solidFill>
              </a:rPr>
              <a:t>rd</a:t>
            </a:r>
            <a:r>
              <a:rPr lang="en-US" sz="1800" b="1" dirty="0">
                <a:solidFill>
                  <a:srgbClr val="EE6411"/>
                </a:solidFill>
              </a:rPr>
              <a:t> party software support</a:t>
            </a:r>
          </a:p>
          <a:p>
            <a:r>
              <a:rPr lang="en-US" sz="1200" dirty="0">
                <a:solidFill>
                  <a:schemeClr val="bg2"/>
                </a:solidFill>
              </a:rPr>
              <a:t>Single point of accountability for any eligible 3</a:t>
            </a:r>
            <a:r>
              <a:rPr lang="en-US" sz="1200" baseline="30000" dirty="0">
                <a:solidFill>
                  <a:schemeClr val="bg2"/>
                </a:solidFill>
              </a:rPr>
              <a:t>rd</a:t>
            </a:r>
            <a:r>
              <a:rPr lang="en-US" sz="1200" dirty="0">
                <a:solidFill>
                  <a:schemeClr val="bg2"/>
                </a:solidFill>
              </a:rPr>
              <a:t> party software installed on your ProSupport Plus system, whether you purchased it from us or not</a:t>
            </a:r>
          </a:p>
        </p:txBody>
      </p:sp>
      <p:sp>
        <p:nvSpPr>
          <p:cNvPr id="6" name="Rectangle 5">
            <a:extLst>
              <a:ext uri="{FF2B5EF4-FFF2-40B4-BE49-F238E27FC236}">
                <a16:creationId xmlns:a16="http://schemas.microsoft.com/office/drawing/2014/main" id="{874C9724-209E-408D-B102-29305EAAD176}"/>
              </a:ext>
            </a:extLst>
          </p:cNvPr>
          <p:cNvSpPr/>
          <p:nvPr/>
        </p:nvSpPr>
        <p:spPr>
          <a:xfrm>
            <a:off x="426229" y="735929"/>
            <a:ext cx="731520" cy="850392"/>
          </a:xfrm>
          <a:prstGeom prst="rect">
            <a:avLst/>
          </a:prstGeom>
          <a:solidFill>
            <a:srgbClr val="EE641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03</a:t>
            </a:r>
          </a:p>
        </p:txBody>
      </p:sp>
      <p:pic>
        <p:nvPicPr>
          <p:cNvPr id="4" name="Graphic 3">
            <a:extLst>
              <a:ext uri="{FF2B5EF4-FFF2-40B4-BE49-F238E27FC236}">
                <a16:creationId xmlns:a16="http://schemas.microsoft.com/office/drawing/2014/main" id="{99F347F7-7FE6-4074-A4A3-A59B909BA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2805" y="852776"/>
            <a:ext cx="619125" cy="619125"/>
          </a:xfrm>
          <a:prstGeom prst="rect">
            <a:avLst/>
          </a:prstGeom>
        </p:spPr>
      </p:pic>
      <p:sp>
        <p:nvSpPr>
          <p:cNvPr id="14" name="Isosceles Triangle 13">
            <a:extLst>
              <a:ext uri="{FF2B5EF4-FFF2-40B4-BE49-F238E27FC236}">
                <a16:creationId xmlns:a16="http://schemas.microsoft.com/office/drawing/2014/main" id="{606ACA48-C880-4013-8092-63E2774A8A73}"/>
              </a:ext>
            </a:extLst>
          </p:cNvPr>
          <p:cNvSpPr/>
          <p:nvPr/>
        </p:nvSpPr>
        <p:spPr>
          <a:xfrm rot="5400000">
            <a:off x="1103242" y="1065298"/>
            <a:ext cx="301336" cy="192323"/>
          </a:xfrm>
          <a:prstGeom prst="triangle">
            <a:avLst/>
          </a:prstGeom>
          <a:solidFill>
            <a:srgbClr val="EE641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Rectangle 8">
            <a:extLst>
              <a:ext uri="{FF2B5EF4-FFF2-40B4-BE49-F238E27FC236}">
                <a16:creationId xmlns:a16="http://schemas.microsoft.com/office/drawing/2014/main" id="{247EBC14-1BCD-47B7-B983-472410559E9A}"/>
              </a:ext>
            </a:extLst>
          </p:cNvPr>
          <p:cNvSpPr/>
          <p:nvPr/>
        </p:nvSpPr>
        <p:spPr>
          <a:xfrm flipH="1">
            <a:off x="426224" y="1586985"/>
            <a:ext cx="8046730" cy="3054096"/>
          </a:xfrm>
          <a:prstGeom prst="rect">
            <a:avLst/>
          </a:prstGeom>
          <a:solidFill>
            <a:schemeClr val="tx2">
              <a:lumMod val="95000"/>
            </a:schemeClr>
          </a:solidFill>
          <a:effectLst/>
        </p:spPr>
        <p:txBody>
          <a:bodyPr wrap="square" tIns="182880" rIns="457200" bIns="91440" rtlCol="0" anchor="t">
            <a:normAutofit/>
          </a:bodyPr>
          <a:lstStyle/>
          <a:p>
            <a:pPr marL="285750" lvl="0" indent="-171450">
              <a:lnSpc>
                <a:spcPts val="1700"/>
              </a:lnSpc>
              <a:spcBef>
                <a:spcPts val="600"/>
              </a:spcBef>
              <a:spcAft>
                <a:spcPts val="600"/>
              </a:spcAft>
              <a:buFont typeface="Arial" pitchFamily="34" charset="0"/>
              <a:buChar char="•"/>
            </a:pPr>
            <a:r>
              <a:rPr lang="en-US" sz="1200" kern="0" dirty="0">
                <a:solidFill>
                  <a:srgbClr val="444444"/>
                </a:solidFill>
              </a:rPr>
              <a:t>With most technology vendors, “multivendor support” or “collaborative support” means nothing more than “we play nice with other vendors.”  Sure, they collaborate with other vendors, but ultimately the customer is responsible and has to engage with the 3</a:t>
            </a:r>
            <a:r>
              <a:rPr lang="en-US" sz="1200" kern="0" baseline="30000" dirty="0">
                <a:solidFill>
                  <a:srgbClr val="444444"/>
                </a:solidFill>
              </a:rPr>
              <a:t>rd</a:t>
            </a:r>
            <a:r>
              <a:rPr lang="en-US" sz="1200" kern="0" dirty="0">
                <a:solidFill>
                  <a:srgbClr val="444444"/>
                </a:solidFill>
              </a:rPr>
              <a:t> party to resolve the issue.</a:t>
            </a:r>
          </a:p>
          <a:p>
            <a:pPr marL="285750" lvl="0" indent="-171450">
              <a:lnSpc>
                <a:spcPts val="1700"/>
              </a:lnSpc>
              <a:spcBef>
                <a:spcPts val="600"/>
              </a:spcBef>
              <a:spcAft>
                <a:spcPts val="600"/>
              </a:spcAft>
              <a:buFont typeface="Arial" pitchFamily="34" charset="0"/>
              <a:buChar char="•"/>
            </a:pPr>
            <a:r>
              <a:rPr lang="en-US" sz="1200" kern="0" dirty="0">
                <a:solidFill>
                  <a:srgbClr val="444444"/>
                </a:solidFill>
              </a:rPr>
              <a:t>We will support any eligible 3</a:t>
            </a:r>
            <a:r>
              <a:rPr lang="en-US" sz="1200" kern="0" baseline="30000" dirty="0">
                <a:solidFill>
                  <a:srgbClr val="444444"/>
                </a:solidFill>
              </a:rPr>
              <a:t>rd</a:t>
            </a:r>
            <a:r>
              <a:rPr lang="en-US" sz="1200" kern="0" dirty="0">
                <a:solidFill>
                  <a:srgbClr val="444444"/>
                </a:solidFill>
              </a:rPr>
              <a:t> party software that is installed on your Dell Technologies system whether you purchased the software from Dell Technologies or not. Not only will we diagnose the issue, </a:t>
            </a:r>
            <a:r>
              <a:rPr lang="en-US" sz="1200" u="sng" kern="0" dirty="0">
                <a:solidFill>
                  <a:srgbClr val="444444"/>
                </a:solidFill>
              </a:rPr>
              <a:t>we will own the issue through to resolution</a:t>
            </a:r>
            <a:r>
              <a:rPr lang="en-US" sz="1200" kern="0" dirty="0">
                <a:solidFill>
                  <a:srgbClr val="444444"/>
                </a:solidFill>
              </a:rPr>
              <a:t>. This includes software titles from Microsoft</a:t>
            </a:r>
            <a:r>
              <a:rPr lang="en-US" sz="1200" kern="0" baseline="30000" dirty="0">
                <a:solidFill>
                  <a:srgbClr val="444444"/>
                </a:solidFill>
              </a:rPr>
              <a:t>®</a:t>
            </a:r>
            <a:r>
              <a:rPr lang="en-US" sz="1200" kern="0" dirty="0">
                <a:solidFill>
                  <a:srgbClr val="444444"/>
                </a:solidFill>
              </a:rPr>
              <a:t>,  Red Hat</a:t>
            </a:r>
            <a:r>
              <a:rPr lang="en-US" sz="1200" kern="0" baseline="30000" dirty="0">
                <a:solidFill>
                  <a:srgbClr val="444444"/>
                </a:solidFill>
              </a:rPr>
              <a:t>®</a:t>
            </a:r>
            <a:r>
              <a:rPr lang="en-US" sz="1200" kern="0" dirty="0">
                <a:solidFill>
                  <a:srgbClr val="444444"/>
                </a:solidFill>
              </a:rPr>
              <a:t> and VMware</a:t>
            </a:r>
            <a:r>
              <a:rPr lang="en-US" sz="1200" kern="0" baseline="30000" dirty="0">
                <a:solidFill>
                  <a:srgbClr val="444444"/>
                </a:solidFill>
              </a:rPr>
              <a:t>®</a:t>
            </a:r>
            <a:r>
              <a:rPr lang="en-US" sz="1200" kern="0" dirty="0">
                <a:solidFill>
                  <a:srgbClr val="444444"/>
                </a:solidFill>
              </a:rPr>
              <a:t>. </a:t>
            </a:r>
          </a:p>
          <a:p>
            <a:pPr marL="285750" lvl="0" indent="-171450">
              <a:lnSpc>
                <a:spcPts val="1700"/>
              </a:lnSpc>
              <a:spcBef>
                <a:spcPts val="600"/>
              </a:spcBef>
              <a:spcAft>
                <a:spcPts val="600"/>
              </a:spcAft>
              <a:buFont typeface="Arial" pitchFamily="34" charset="0"/>
              <a:buChar char="•"/>
            </a:pPr>
            <a:r>
              <a:rPr lang="en-US" sz="1200" kern="0" dirty="0">
                <a:solidFill>
                  <a:srgbClr val="444444"/>
                </a:solidFill>
              </a:rPr>
              <a:t>Whether your purchase your software from Dell Technologies or you already have the software and want to use it on our technology, if you have a support issue, just call us.  We streamline support through our support experts who own your case from first call to resolution. </a:t>
            </a:r>
          </a:p>
        </p:txBody>
      </p:sp>
    </p:spTree>
    <p:extLst>
      <p:ext uri="{BB962C8B-B14F-4D97-AF65-F5344CB8AC3E}">
        <p14:creationId xmlns:p14="http://schemas.microsoft.com/office/powerpoint/2010/main" val="41690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19" name="Rectangle 18">
            <a:extLst>
              <a:ext uri="{FF2B5EF4-FFF2-40B4-BE49-F238E27FC236}">
                <a16:creationId xmlns:a16="http://schemas.microsoft.com/office/drawing/2014/main" id="{A1CA5285-6C98-4D7B-8953-76A53E29EEBE}"/>
              </a:ext>
            </a:extLst>
          </p:cNvPr>
          <p:cNvSpPr/>
          <p:nvPr/>
        </p:nvSpPr>
        <p:spPr>
          <a:xfrm>
            <a:off x="1157754" y="735929"/>
            <a:ext cx="7315200" cy="85039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0" bIns="0" rtlCol="0" anchor="ctr" anchorCtr="0"/>
          <a:lstStyle/>
          <a:p>
            <a:r>
              <a:rPr lang="en-US" sz="1800" b="1" dirty="0">
                <a:solidFill>
                  <a:schemeClr val="accent5"/>
                </a:solidFill>
              </a:rPr>
              <a:t>Automated, proactive and predictive support </a:t>
            </a:r>
          </a:p>
          <a:p>
            <a:r>
              <a:rPr lang="en-US" sz="1200" kern="0" dirty="0">
                <a:solidFill>
                  <a:schemeClr val="bg2"/>
                </a:solidFill>
              </a:rPr>
              <a:t>Accelerated resolution with predictive monitoring, notifications, </a:t>
            </a:r>
            <a:br>
              <a:rPr lang="en-US" sz="1200" kern="0" dirty="0">
                <a:solidFill>
                  <a:schemeClr val="bg2"/>
                </a:solidFill>
              </a:rPr>
            </a:br>
            <a:r>
              <a:rPr lang="en-US" sz="1200" kern="0" dirty="0">
                <a:solidFill>
                  <a:schemeClr val="bg2"/>
                </a:solidFill>
              </a:rPr>
              <a:t>automated case creation and proactive response </a:t>
            </a:r>
            <a:endParaRPr lang="en-US" sz="1200" dirty="0">
              <a:solidFill>
                <a:schemeClr val="bg2"/>
              </a:solidFill>
            </a:endParaRPr>
          </a:p>
        </p:txBody>
      </p:sp>
      <p:sp>
        <p:nvSpPr>
          <p:cNvPr id="7" name="Rectangle 6">
            <a:extLst>
              <a:ext uri="{FF2B5EF4-FFF2-40B4-BE49-F238E27FC236}">
                <a16:creationId xmlns:a16="http://schemas.microsoft.com/office/drawing/2014/main" id="{A7E19DCC-C7DA-4081-970E-98DD4EC2C5FC}"/>
              </a:ext>
            </a:extLst>
          </p:cNvPr>
          <p:cNvSpPr/>
          <p:nvPr/>
        </p:nvSpPr>
        <p:spPr>
          <a:xfrm>
            <a:off x="426229" y="741146"/>
            <a:ext cx="731520" cy="850392"/>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04</a:t>
            </a:r>
          </a:p>
        </p:txBody>
      </p:sp>
      <p:sp>
        <p:nvSpPr>
          <p:cNvPr id="11" name="Isosceles Triangle 10">
            <a:extLst>
              <a:ext uri="{FF2B5EF4-FFF2-40B4-BE49-F238E27FC236}">
                <a16:creationId xmlns:a16="http://schemas.microsoft.com/office/drawing/2014/main" id="{DB2AA393-2EA6-441F-8217-61666A4A374B}"/>
              </a:ext>
            </a:extLst>
          </p:cNvPr>
          <p:cNvSpPr/>
          <p:nvPr/>
        </p:nvSpPr>
        <p:spPr>
          <a:xfrm rot="5400000">
            <a:off x="1103242" y="1065298"/>
            <a:ext cx="301336" cy="192323"/>
          </a:xfrm>
          <a:prstGeom prst="triangl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4" name="Graphic 3">
            <a:extLst>
              <a:ext uri="{FF2B5EF4-FFF2-40B4-BE49-F238E27FC236}">
                <a16:creationId xmlns:a16="http://schemas.microsoft.com/office/drawing/2014/main" id="{51184331-6624-4AE1-AD9D-D2948E64C1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424" y="851563"/>
            <a:ext cx="619125" cy="619125"/>
          </a:xfrm>
          <a:prstGeom prst="rect">
            <a:avLst/>
          </a:prstGeom>
        </p:spPr>
      </p:pic>
      <p:sp>
        <p:nvSpPr>
          <p:cNvPr id="8" name="Rectangle 7">
            <a:extLst>
              <a:ext uri="{FF2B5EF4-FFF2-40B4-BE49-F238E27FC236}">
                <a16:creationId xmlns:a16="http://schemas.microsoft.com/office/drawing/2014/main" id="{2CA2A120-52FC-4DEE-898E-315102F64279}"/>
              </a:ext>
            </a:extLst>
          </p:cNvPr>
          <p:cNvSpPr/>
          <p:nvPr/>
        </p:nvSpPr>
        <p:spPr>
          <a:xfrm flipH="1">
            <a:off x="426224" y="1586985"/>
            <a:ext cx="8046730" cy="3054096"/>
          </a:xfrm>
          <a:prstGeom prst="rect">
            <a:avLst/>
          </a:prstGeom>
          <a:solidFill>
            <a:schemeClr val="tx2">
              <a:lumMod val="95000"/>
            </a:schemeClr>
          </a:solidFill>
          <a:effectLst/>
        </p:spPr>
        <p:txBody>
          <a:bodyPr wrap="square" tIns="182880" rIns="457200" bIns="91440" rtlCol="0" anchor="t">
            <a:normAutofit/>
          </a:bodyPr>
          <a:lstStyle/>
          <a:p>
            <a:pPr marL="285750" lvl="0" indent="-171450">
              <a:spcBef>
                <a:spcPts val="600"/>
              </a:spcBef>
              <a:spcAft>
                <a:spcPts val="600"/>
              </a:spcAft>
              <a:buFont typeface="Arial" pitchFamily="34" charset="0"/>
              <a:buChar char="•"/>
            </a:pPr>
            <a:r>
              <a:rPr lang="en-US" sz="1400" kern="0" dirty="0">
                <a:solidFill>
                  <a:srgbClr val="444444"/>
                </a:solidFill>
              </a:rPr>
              <a:t>Remotely monitors systems through leading system management consoles </a:t>
            </a:r>
          </a:p>
          <a:p>
            <a:pPr marL="285750" lvl="0" indent="-171450">
              <a:spcBef>
                <a:spcPts val="600"/>
              </a:spcBef>
              <a:spcAft>
                <a:spcPts val="600"/>
              </a:spcAft>
              <a:buFont typeface="Arial" pitchFamily="34" charset="0"/>
              <a:buChar char="•"/>
            </a:pPr>
            <a:r>
              <a:rPr lang="en-US" sz="1400" kern="0" dirty="0">
                <a:solidFill>
                  <a:srgbClr val="444444"/>
                </a:solidFill>
              </a:rPr>
              <a:t>Accelerate resolution with predictive monitoring, notifications, automated case creation and proactive response. </a:t>
            </a:r>
          </a:p>
          <a:p>
            <a:pPr marL="285750" lvl="0" indent="-171450">
              <a:spcBef>
                <a:spcPts val="600"/>
              </a:spcBef>
              <a:spcAft>
                <a:spcPts val="600"/>
              </a:spcAft>
              <a:buFont typeface="Arial" pitchFamily="34" charset="0"/>
              <a:buChar char="•"/>
            </a:pPr>
            <a:r>
              <a:rPr lang="en-US" sz="1400" kern="0" dirty="0">
                <a:solidFill>
                  <a:srgbClr val="444444"/>
                </a:solidFill>
              </a:rPr>
              <a:t>Improve productivity by reducing time spent resolving issues.</a:t>
            </a:r>
          </a:p>
          <a:p>
            <a:pPr marL="285750" lvl="0" indent="-171450">
              <a:spcBef>
                <a:spcPts val="600"/>
              </a:spcBef>
              <a:spcAft>
                <a:spcPts val="600"/>
              </a:spcAft>
              <a:buFont typeface="Arial" pitchFamily="34" charset="0"/>
              <a:buChar char="•"/>
            </a:pPr>
            <a:r>
              <a:rPr lang="en-US" sz="1400" kern="0" dirty="0">
                <a:solidFill>
                  <a:srgbClr val="444444"/>
                </a:solidFill>
              </a:rPr>
              <a:t>Collects configuration information from your environment to identify critical patches and updates</a:t>
            </a:r>
          </a:p>
          <a:p>
            <a:pPr marL="285750" lvl="0" indent="-171450">
              <a:spcBef>
                <a:spcPts val="600"/>
              </a:spcBef>
              <a:spcAft>
                <a:spcPts val="600"/>
              </a:spcAft>
              <a:buFont typeface="Arial" pitchFamily="34" charset="0"/>
              <a:buChar char="•"/>
            </a:pPr>
            <a:r>
              <a:rPr lang="en-US" sz="1400" kern="0" dirty="0">
                <a:solidFill>
                  <a:srgbClr val="444444"/>
                </a:solidFill>
              </a:rPr>
              <a:t>Analyzes information across entire customer base, to identify trends and best practices. </a:t>
            </a:r>
          </a:p>
          <a:p>
            <a:pPr marL="285750" lvl="0" indent="-171450">
              <a:spcBef>
                <a:spcPts val="600"/>
              </a:spcBef>
              <a:spcAft>
                <a:spcPts val="600"/>
              </a:spcAft>
              <a:buFont typeface="Arial" pitchFamily="34" charset="0"/>
              <a:buChar char="•"/>
            </a:pPr>
            <a:r>
              <a:rPr lang="en-US" sz="1400" kern="0" dirty="0">
                <a:solidFill>
                  <a:srgbClr val="444444"/>
                </a:solidFill>
              </a:rPr>
              <a:t>We will proactively replace a Solid State Drive (SSD) when the endurance level (the average percentage of life span remaining on the eligible SSD) reaches 5% or less. </a:t>
            </a:r>
          </a:p>
        </p:txBody>
      </p:sp>
    </p:spTree>
    <p:extLst>
      <p:ext uri="{BB962C8B-B14F-4D97-AF65-F5344CB8AC3E}">
        <p14:creationId xmlns:p14="http://schemas.microsoft.com/office/powerpoint/2010/main" val="225919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20DAED-8017-46A2-8089-E4A607197034}"/>
              </a:ext>
            </a:extLst>
          </p:cNvPr>
          <p:cNvSpPr/>
          <p:nvPr/>
        </p:nvSpPr>
        <p:spPr>
          <a:xfrm flipH="1">
            <a:off x="426224" y="1586985"/>
            <a:ext cx="8046730" cy="3054096"/>
          </a:xfrm>
          <a:prstGeom prst="rect">
            <a:avLst/>
          </a:prstGeom>
          <a:solidFill>
            <a:schemeClr val="tx2">
              <a:lumMod val="95000"/>
            </a:schemeClr>
          </a:solidFill>
          <a:effectLst/>
        </p:spPr>
        <p:txBody>
          <a:bodyPr wrap="square" tIns="182880" rIns="457200" bIns="91440" rtlCol="0" anchor="t">
            <a:normAutofit/>
          </a:bodyPr>
          <a:lstStyle/>
          <a:p>
            <a:pPr marL="285750" lvl="0" indent="-171450">
              <a:spcBef>
                <a:spcPts val="600"/>
              </a:spcBef>
              <a:spcAft>
                <a:spcPts val="600"/>
              </a:spcAft>
              <a:buFont typeface="Arial" pitchFamily="34" charset="0"/>
              <a:buChar char="•"/>
            </a:pPr>
            <a:r>
              <a:rPr lang="en-US" sz="1400" kern="0" dirty="0">
                <a:solidFill>
                  <a:srgbClr val="444444"/>
                </a:solidFill>
              </a:rPr>
              <a:t>Systems Maintenance is included in your ProSupport Plus entitlement and delivered on a semiannual basis with your Service Account Manager:</a:t>
            </a:r>
          </a:p>
        </p:txBody>
      </p:sp>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20" name="Rectangle 19">
            <a:extLst>
              <a:ext uri="{FF2B5EF4-FFF2-40B4-BE49-F238E27FC236}">
                <a16:creationId xmlns:a16="http://schemas.microsoft.com/office/drawing/2014/main" id="{A36DC8B2-92EC-4BCB-9276-5B66B966C54F}"/>
              </a:ext>
            </a:extLst>
          </p:cNvPr>
          <p:cNvSpPr/>
          <p:nvPr/>
        </p:nvSpPr>
        <p:spPr>
          <a:xfrm>
            <a:off x="1157754" y="735929"/>
            <a:ext cx="7315200" cy="85039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0" bIns="0" rtlCol="0" anchor="ctr" anchorCtr="0"/>
          <a:lstStyle/>
          <a:p>
            <a:r>
              <a:rPr lang="en-US" sz="1800" b="1" dirty="0">
                <a:solidFill>
                  <a:srgbClr val="7030A0"/>
                </a:solidFill>
              </a:rPr>
              <a:t>Systems maintenance</a:t>
            </a:r>
          </a:p>
          <a:p>
            <a:r>
              <a:rPr lang="en-US" sz="1200" dirty="0">
                <a:solidFill>
                  <a:schemeClr val="bg2"/>
                </a:solidFill>
                <a:latin typeface="Arial" panose="020B0604020202020204" pitchFamily="34" charset="0"/>
                <a:cs typeface="Arial" panose="020B0604020202020204" pitchFamily="34" charset="0"/>
              </a:rPr>
              <a:t>Keep your ProSupport Plus systems up to date with installation of latest firmware, </a:t>
            </a:r>
            <a:br>
              <a:rPr lang="en-US" sz="1200" dirty="0">
                <a:solidFill>
                  <a:schemeClr val="bg2"/>
                </a:solidFill>
                <a:latin typeface="Arial" panose="020B0604020202020204" pitchFamily="34" charset="0"/>
                <a:cs typeface="Arial" panose="020B0604020202020204" pitchFamily="34" charset="0"/>
              </a:rPr>
            </a:br>
            <a:r>
              <a:rPr lang="en-US" sz="1200" dirty="0">
                <a:solidFill>
                  <a:schemeClr val="bg2"/>
                </a:solidFill>
                <a:latin typeface="Arial" panose="020B0604020202020204" pitchFamily="34" charset="0"/>
                <a:cs typeface="Arial" panose="020B0604020202020204" pitchFamily="34" charset="0"/>
              </a:rPr>
              <a:t>BIOS and driver updates to improve performance and availability</a:t>
            </a:r>
          </a:p>
        </p:txBody>
      </p:sp>
      <p:sp>
        <p:nvSpPr>
          <p:cNvPr id="8" name="Rectangle 7">
            <a:extLst>
              <a:ext uri="{FF2B5EF4-FFF2-40B4-BE49-F238E27FC236}">
                <a16:creationId xmlns:a16="http://schemas.microsoft.com/office/drawing/2014/main" id="{1B354526-4DA8-4ED5-86A2-67758748CCAE}"/>
              </a:ext>
            </a:extLst>
          </p:cNvPr>
          <p:cNvSpPr/>
          <p:nvPr/>
        </p:nvSpPr>
        <p:spPr>
          <a:xfrm>
            <a:off x="426229" y="739383"/>
            <a:ext cx="731520" cy="85039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05</a:t>
            </a:r>
          </a:p>
        </p:txBody>
      </p:sp>
      <p:sp>
        <p:nvSpPr>
          <p:cNvPr id="17" name="Isosceles Triangle 16">
            <a:extLst>
              <a:ext uri="{FF2B5EF4-FFF2-40B4-BE49-F238E27FC236}">
                <a16:creationId xmlns:a16="http://schemas.microsoft.com/office/drawing/2014/main" id="{5682DC67-0CD8-4EBD-8625-92D3D69C1044}"/>
              </a:ext>
            </a:extLst>
          </p:cNvPr>
          <p:cNvSpPr/>
          <p:nvPr/>
        </p:nvSpPr>
        <p:spPr>
          <a:xfrm rot="5400000">
            <a:off x="1103242" y="1065298"/>
            <a:ext cx="301336" cy="192323"/>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5" name="Graphic 4">
            <a:extLst>
              <a:ext uri="{FF2B5EF4-FFF2-40B4-BE49-F238E27FC236}">
                <a16:creationId xmlns:a16="http://schemas.microsoft.com/office/drawing/2014/main" id="{B1511DD8-E371-412F-85FC-36E4F3E22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3412" y="841422"/>
            <a:ext cx="619125" cy="619125"/>
          </a:xfrm>
          <a:prstGeom prst="rect">
            <a:avLst/>
          </a:prstGeom>
        </p:spPr>
      </p:pic>
      <p:graphicFrame>
        <p:nvGraphicFramePr>
          <p:cNvPr id="7" name="Table 9">
            <a:extLst>
              <a:ext uri="{FF2B5EF4-FFF2-40B4-BE49-F238E27FC236}">
                <a16:creationId xmlns:a16="http://schemas.microsoft.com/office/drawing/2014/main" id="{54148727-3556-4F4C-9F00-9EA174C3D24C}"/>
              </a:ext>
            </a:extLst>
          </p:cNvPr>
          <p:cNvGraphicFramePr>
            <a:graphicFrameLocks noGrp="1"/>
          </p:cNvGraphicFramePr>
          <p:nvPr>
            <p:extLst>
              <p:ext uri="{D42A27DB-BD31-4B8C-83A1-F6EECF244321}">
                <p14:modId xmlns:p14="http://schemas.microsoft.com/office/powerpoint/2010/main" val="1807803082"/>
              </p:ext>
            </p:extLst>
          </p:nvPr>
        </p:nvGraphicFramePr>
        <p:xfrm>
          <a:off x="838200" y="2265672"/>
          <a:ext cx="7010400" cy="2026920"/>
        </p:xfrm>
        <a:graphic>
          <a:graphicData uri="http://schemas.openxmlformats.org/drawingml/2006/table">
            <a:tbl>
              <a:tblPr firstRow="1" bandRow="1">
                <a:tableStyleId>{5940675A-B579-460E-94D1-54222C63F5DA}</a:tableStyleId>
              </a:tblPr>
              <a:tblGrid>
                <a:gridCol w="6324600">
                  <a:extLst>
                    <a:ext uri="{9D8B030D-6E8A-4147-A177-3AD203B41FA5}">
                      <a16:colId xmlns:a16="http://schemas.microsoft.com/office/drawing/2014/main" val="1957888382"/>
                    </a:ext>
                  </a:extLst>
                </a:gridCol>
                <a:gridCol w="685800">
                  <a:extLst>
                    <a:ext uri="{9D8B030D-6E8A-4147-A177-3AD203B41FA5}">
                      <a16:colId xmlns:a16="http://schemas.microsoft.com/office/drawing/2014/main" val="3308559817"/>
                    </a:ext>
                  </a:extLst>
                </a:gridCol>
              </a:tblGrid>
              <a:tr h="370840">
                <a:tc>
                  <a:txBody>
                    <a:bodyPr/>
                    <a:lstStyle/>
                    <a:p>
                      <a:r>
                        <a:rPr lang="en-US" sz="1200" dirty="0"/>
                        <a:t>Proactive monthly reporting and remote assistance to implement recommendations</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dirty="0">
                          <a:solidFill>
                            <a:schemeClr val="accent2"/>
                          </a:solidFill>
                          <a:latin typeface="Agency FB" panose="020B0503020202020204" pitchFamily="34" charset="0"/>
                        </a:rPr>
                        <a:t>√</a:t>
                      </a:r>
                      <a:endParaRPr lang="en-US" sz="1600" b="1" dirty="0">
                        <a:solidFill>
                          <a:schemeClr val="accent2"/>
                        </a:solidFill>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2637669764"/>
                  </a:ext>
                </a:extLst>
              </a:tr>
              <a:tr h="370840">
                <a:tc>
                  <a:txBody>
                    <a:bodyPr/>
                    <a:lstStyle/>
                    <a:p>
                      <a:r>
                        <a:rPr lang="en-US" sz="1200" dirty="0"/>
                        <a:t>Proactive Systems Maintenance Report – an assessment of IT infrastructure and analysis on the health of all ProSupport Plus entitled systems in the customer’s environment</a:t>
                      </a:r>
                    </a:p>
                  </a:txBody>
                  <a:tcPr anchor="ctr">
                    <a:lnL w="12700" cmpd="sng">
                      <a:noFill/>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gency FB" panose="020B0503020202020204" pitchFamily="34" charset="0"/>
                          <a:ea typeface="+mn-ea"/>
                          <a:cs typeface="+mn-cs"/>
                        </a:rPr>
                        <a:t>√</a:t>
                      </a:r>
                      <a:endParaRPr kumimoji="0" lang="en-US" sz="1600" b="1" i="0" u="none" strike="noStrike" kern="1200" cap="none" spc="0" normalizeH="0" baseline="0" noProof="0" dirty="0">
                        <a:ln>
                          <a:noFill/>
                        </a:ln>
                        <a:solidFill>
                          <a:schemeClr val="accent2"/>
                        </a:solidFill>
                        <a:effectLst/>
                        <a:uLnTx/>
                        <a:uFillTx/>
                        <a:latin typeface="Arial"/>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val="2399461151"/>
                  </a:ext>
                </a:extLst>
              </a:tr>
              <a:tr h="370840">
                <a:tc>
                  <a:txBody>
                    <a:bodyPr/>
                    <a:lstStyle/>
                    <a:p>
                      <a:r>
                        <a:rPr lang="en-US" sz="1200" dirty="0"/>
                        <a:t>Systems Maintenance Plan (SMP) review of recommendations with SAM and/or remote services where applicable</a:t>
                      </a:r>
                    </a:p>
                  </a:txBody>
                  <a:tcPr anchor="ctr">
                    <a:lnL w="12700" cmpd="sng">
                      <a:noFill/>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gency FB" panose="020B0503020202020204" pitchFamily="34" charset="0"/>
                          <a:ea typeface="+mn-ea"/>
                          <a:cs typeface="+mn-cs"/>
                        </a:rPr>
                        <a:t>√</a:t>
                      </a:r>
                      <a:endParaRPr kumimoji="0" lang="en-US" sz="1600" b="1" i="0" u="none" strike="noStrike" kern="1200" cap="none" spc="0" normalizeH="0" baseline="0" noProof="0" dirty="0">
                        <a:ln>
                          <a:noFill/>
                        </a:ln>
                        <a:solidFill>
                          <a:schemeClr val="accent2"/>
                        </a:solidFill>
                        <a:effectLst/>
                        <a:uLnTx/>
                        <a:uFillTx/>
                        <a:latin typeface="Arial"/>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385204463"/>
                  </a:ext>
                </a:extLst>
              </a:tr>
              <a:tr h="370840">
                <a:tc>
                  <a:txBody>
                    <a:bodyPr/>
                    <a:lstStyle/>
                    <a:p>
                      <a:r>
                        <a:rPr lang="en-US" sz="1200" dirty="0"/>
                        <a:t>Remote delivery support to implement recommendations</a:t>
                      </a:r>
                    </a:p>
                  </a:txBody>
                  <a:tcPr anchor="ctr">
                    <a:lnL w="12700" cmpd="sng">
                      <a:noFill/>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gency FB" panose="020B0503020202020204" pitchFamily="34" charset="0"/>
                          <a:ea typeface="+mn-ea"/>
                          <a:cs typeface="+mn-cs"/>
                        </a:rPr>
                        <a:t>√</a:t>
                      </a:r>
                      <a:endParaRPr kumimoji="0" lang="en-US" sz="1600" b="1" i="0" u="none" strike="noStrike" kern="1200" cap="none" spc="0" normalizeH="0" baseline="0" noProof="0" dirty="0">
                        <a:ln>
                          <a:noFill/>
                        </a:ln>
                        <a:solidFill>
                          <a:schemeClr val="accent2"/>
                        </a:solidFill>
                        <a:effectLst/>
                        <a:uLnTx/>
                        <a:uFillTx/>
                        <a:latin typeface="Arial"/>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tx2">
                        <a:lumMod val="85000"/>
                      </a:schemeClr>
                    </a:solidFill>
                  </a:tcPr>
                </a:tc>
                <a:extLst>
                  <a:ext uri="{0D108BD9-81ED-4DB2-BD59-A6C34878D82A}">
                    <a16:rowId xmlns:a16="http://schemas.microsoft.com/office/drawing/2014/main" val="662585512"/>
                  </a:ext>
                </a:extLst>
              </a:tr>
              <a:tr h="370840">
                <a:tc>
                  <a:txBody>
                    <a:bodyPr/>
                    <a:lstStyle/>
                    <a:p>
                      <a:r>
                        <a:rPr lang="en-US" sz="1200" dirty="0"/>
                        <a:t>Validation of implementation success with customer and SMP closeout</a:t>
                      </a:r>
                    </a:p>
                  </a:txBody>
                  <a:tcPr anchor="ctr">
                    <a:lnL w="12700" cmpd="sng">
                      <a:noFill/>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Agency FB" panose="020B0503020202020204" pitchFamily="34" charset="0"/>
                          <a:ea typeface="+mn-ea"/>
                          <a:cs typeface="+mn-cs"/>
                        </a:rPr>
                        <a:t>√</a:t>
                      </a:r>
                      <a:endParaRPr kumimoji="0" lang="en-US" sz="1600" b="1" i="0" u="none" strike="noStrike" kern="1200" cap="none" spc="0" normalizeH="0" baseline="0" noProof="0" dirty="0">
                        <a:ln>
                          <a:noFill/>
                        </a:ln>
                        <a:solidFill>
                          <a:schemeClr val="accent2"/>
                        </a:solidFill>
                        <a:effectLst/>
                        <a:uLnTx/>
                        <a:uFillTx/>
                        <a:latin typeface="Arial"/>
                        <a:ea typeface="+mn-ea"/>
                        <a:cs typeface="+mn-cs"/>
                      </a:endParaRPr>
                    </a:p>
                  </a:txBody>
                  <a:tcPr anchor="ctr">
                    <a:lnL w="12700" cap="flat" cmpd="sng" algn="ctr">
                      <a:noFill/>
                      <a:prstDash val="solid"/>
                      <a:round/>
                      <a:headEnd type="none" w="med" len="med"/>
                      <a:tailEnd type="none" w="med" len="med"/>
                    </a:lnL>
                    <a:lnR w="12700" cmpd="sng">
                      <a:noFill/>
                    </a:lnR>
                    <a:lnT w="12700" cap="flat" cmpd="sng" algn="ctr">
                      <a:solidFill>
                        <a:srgbClr val="7030A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603607259"/>
                  </a:ext>
                </a:extLst>
              </a:tr>
            </a:tbl>
          </a:graphicData>
        </a:graphic>
      </p:graphicFrame>
    </p:spTree>
    <p:extLst>
      <p:ext uri="{BB962C8B-B14F-4D97-AF65-F5344CB8AC3E}">
        <p14:creationId xmlns:p14="http://schemas.microsoft.com/office/powerpoint/2010/main" val="248204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6984-4B76-4B7E-8D47-BD9C61660E2A}"/>
              </a:ext>
            </a:extLst>
          </p:cNvPr>
          <p:cNvSpPr>
            <a:spLocks noGrp="1"/>
          </p:cNvSpPr>
          <p:nvPr>
            <p:ph type="title"/>
          </p:nvPr>
        </p:nvSpPr>
        <p:spPr/>
        <p:txBody>
          <a:bodyPr/>
          <a:lstStyle/>
          <a:p>
            <a:r>
              <a:rPr lang="en-US" dirty="0"/>
              <a:t>Introducing ProSupport Plus for Enterprise</a:t>
            </a:r>
          </a:p>
        </p:txBody>
      </p:sp>
      <p:sp>
        <p:nvSpPr>
          <p:cNvPr id="4" name="TextBox 3">
            <a:extLst>
              <a:ext uri="{FF2B5EF4-FFF2-40B4-BE49-F238E27FC236}">
                <a16:creationId xmlns:a16="http://schemas.microsoft.com/office/drawing/2014/main" id="{A11CDFB5-EE57-4338-8C9E-9390480048B0}"/>
              </a:ext>
            </a:extLst>
          </p:cNvPr>
          <p:cNvSpPr txBox="1"/>
          <p:nvPr/>
        </p:nvSpPr>
        <p:spPr>
          <a:xfrm>
            <a:off x="195181" y="683560"/>
            <a:ext cx="7040880" cy="341632"/>
          </a:xfrm>
          <a:prstGeom prst="rect">
            <a:avLst/>
          </a:prstGeom>
          <a:noFill/>
        </p:spPr>
        <p:txBody>
          <a:bodyPr wrap="square" rtlCol="0">
            <a:spAutoFit/>
          </a:bodyPr>
          <a:lstStyle/>
          <a:p>
            <a:pPr>
              <a:lnSpc>
                <a:spcPct val="90000"/>
              </a:lnSpc>
              <a:spcBef>
                <a:spcPts val="600"/>
              </a:spcBef>
              <a:buClr>
                <a:srgbClr val="0085C3"/>
              </a:buClr>
            </a:pPr>
            <a:r>
              <a:rPr lang="en-US" sz="1800" dirty="0">
                <a:solidFill>
                  <a:schemeClr val="tx2"/>
                </a:solidFill>
                <a:latin typeface="Arial" panose="020B0604020202020204" pitchFamily="34" charset="0"/>
                <a:cs typeface="Arial" panose="020B0604020202020204" pitchFamily="34" charset="0"/>
              </a:rPr>
              <a:t>Predictive and proactive support for critical systems</a:t>
            </a:r>
          </a:p>
        </p:txBody>
      </p:sp>
      <p:sp>
        <p:nvSpPr>
          <p:cNvPr id="11" name="Rectangle 10">
            <a:extLst>
              <a:ext uri="{FF2B5EF4-FFF2-40B4-BE49-F238E27FC236}">
                <a16:creationId xmlns:a16="http://schemas.microsoft.com/office/drawing/2014/main" id="{FDB1CACA-E881-46B7-AF5A-893E5C109F43}"/>
              </a:ext>
            </a:extLst>
          </p:cNvPr>
          <p:cNvSpPr/>
          <p:nvPr/>
        </p:nvSpPr>
        <p:spPr>
          <a:xfrm>
            <a:off x="2260204" y="1128611"/>
            <a:ext cx="2435794" cy="396189"/>
          </a:xfrm>
          <a:prstGeom prst="rect">
            <a:avLst/>
          </a:prstGeom>
          <a:noFill/>
          <a:ln w="28575">
            <a:noFill/>
          </a:ln>
          <a:effectLst/>
        </p:spPr>
        <p:txBody>
          <a:bodyPr wrap="square" lIns="91438" tIns="45719" rIns="91438" bIns="45719" rtlCol="0" anchor="ctr">
            <a:normAutofit/>
          </a:bodyPr>
          <a:lstStyle/>
          <a:p>
            <a:pPr>
              <a:lnSpc>
                <a:spcPct val="90000"/>
              </a:lnSpc>
              <a:spcBef>
                <a:spcPts val="100"/>
              </a:spcBef>
              <a:spcAft>
                <a:spcPts val="100"/>
              </a:spcAft>
            </a:pPr>
            <a:r>
              <a:rPr lang="en-US" sz="1600" b="1" dirty="0">
                <a:solidFill>
                  <a:schemeClr val="tx2"/>
                </a:solidFill>
                <a:latin typeface="Arial" panose="020B0604020202020204" pitchFamily="34" charset="0"/>
                <a:cs typeface="Arial" panose="020B0604020202020204" pitchFamily="34" charset="0"/>
              </a:rPr>
              <a:t>Benefits</a:t>
            </a:r>
            <a:r>
              <a:rPr lang="en-US" sz="1400" b="1" dirty="0">
                <a:solidFill>
                  <a:schemeClr val="tx2"/>
                </a:solidFill>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8CC10182-3778-42CD-90B2-5D33DC48D9F8}"/>
              </a:ext>
            </a:extLst>
          </p:cNvPr>
          <p:cNvSpPr/>
          <p:nvPr/>
        </p:nvSpPr>
        <p:spPr>
          <a:xfrm>
            <a:off x="2260200" y="1456569"/>
            <a:ext cx="6114079" cy="14574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38" tIns="91438" rIns="91438" bIns="91438" rtlCol="0" anchor="t" anchorCtr="0"/>
          <a:lstStyle/>
          <a:p>
            <a:pPr marL="171446" indent="-171446">
              <a:spcAft>
                <a:spcPts val="600"/>
              </a:spcAft>
              <a:buClr>
                <a:srgbClr val="FFAF00"/>
              </a:buClr>
              <a:buFont typeface="Arial" panose="020B0604020202020204" pitchFamily="34" charset="0"/>
              <a:buChar char="•"/>
            </a:pPr>
            <a:r>
              <a:rPr lang="en-US" sz="1400" dirty="0">
                <a:solidFill>
                  <a:schemeClr val="tx2"/>
                </a:solidFill>
                <a:cs typeface="Arial" panose="020B0604020202020204" pitchFamily="34" charset="0"/>
              </a:rPr>
              <a:t>Adopt complex technologies with confidence by relying on our experts</a:t>
            </a:r>
          </a:p>
          <a:p>
            <a:pPr marL="171446" indent="-171446">
              <a:spcAft>
                <a:spcPts val="600"/>
              </a:spcAft>
              <a:buClr>
                <a:srgbClr val="FFAF00"/>
              </a:buClr>
              <a:buFont typeface="Arial" panose="020B0604020202020204" pitchFamily="34" charset="0"/>
              <a:buChar char="•"/>
            </a:pPr>
            <a:r>
              <a:rPr lang="en-US" sz="1400" dirty="0">
                <a:solidFill>
                  <a:schemeClr val="tx2"/>
                </a:solidFill>
                <a:cs typeface="Arial" panose="020B0604020202020204" pitchFamily="34" charset="0"/>
              </a:rPr>
              <a:t>Improve performance and stability with automated predictive analysis and proactive recommendations</a:t>
            </a:r>
          </a:p>
          <a:p>
            <a:pPr marL="171446" indent="-171446">
              <a:spcAft>
                <a:spcPts val="600"/>
              </a:spcAft>
              <a:buClr>
                <a:srgbClr val="FFAF00"/>
              </a:buClr>
              <a:buFont typeface="Arial" panose="020B0604020202020204" pitchFamily="34" charset="0"/>
              <a:buChar char="•"/>
            </a:pPr>
            <a:r>
              <a:rPr lang="en-US" sz="1400" dirty="0">
                <a:solidFill>
                  <a:schemeClr val="tx2"/>
                </a:solidFill>
                <a:cs typeface="Arial" panose="020B0604020202020204" pitchFamily="34" charset="0"/>
              </a:rPr>
              <a:t>Maximize workload availability with automated support enabled by service technologies</a:t>
            </a:r>
          </a:p>
        </p:txBody>
      </p:sp>
      <p:sp>
        <p:nvSpPr>
          <p:cNvPr id="13" name="TextBox 12">
            <a:extLst>
              <a:ext uri="{FF2B5EF4-FFF2-40B4-BE49-F238E27FC236}">
                <a16:creationId xmlns:a16="http://schemas.microsoft.com/office/drawing/2014/main" id="{9E181991-0703-4652-81D5-8877984481D2}"/>
              </a:ext>
            </a:extLst>
          </p:cNvPr>
          <p:cNvSpPr txBox="1"/>
          <p:nvPr/>
        </p:nvSpPr>
        <p:spPr>
          <a:xfrm>
            <a:off x="588431" y="3160250"/>
            <a:ext cx="1257300" cy="341632"/>
          </a:xfrm>
          <a:prstGeom prst="rect">
            <a:avLst/>
          </a:prstGeom>
          <a:noFill/>
        </p:spPr>
        <p:txBody>
          <a:bodyPr wrap="square" rtlCol="0">
            <a:spAutoFit/>
          </a:bodyPr>
          <a:lstStyle/>
          <a:p>
            <a:pPr>
              <a:lnSpc>
                <a:spcPct val="90000"/>
              </a:lnSpc>
              <a:spcBef>
                <a:spcPts val="600"/>
              </a:spcBef>
              <a:buClr>
                <a:srgbClr val="0085C3"/>
              </a:buClr>
            </a:pPr>
            <a:r>
              <a:rPr lang="en-US" sz="1800" b="1" spc="100" dirty="0">
                <a:solidFill>
                  <a:srgbClr val="FFFFFF"/>
                </a:solidFill>
                <a:latin typeface="Arial" panose="020B0604020202020204" pitchFamily="34" charset="0"/>
                <a:cs typeface="Arial" panose="020B0604020202020204" pitchFamily="34" charset="0"/>
              </a:rPr>
              <a:t>Experts</a:t>
            </a:r>
          </a:p>
        </p:txBody>
      </p:sp>
      <p:sp>
        <p:nvSpPr>
          <p:cNvPr id="14" name="TextBox 13">
            <a:extLst>
              <a:ext uri="{FF2B5EF4-FFF2-40B4-BE49-F238E27FC236}">
                <a16:creationId xmlns:a16="http://schemas.microsoft.com/office/drawing/2014/main" id="{C2C7B3CE-B021-4733-9200-1B73EC2DC636}"/>
              </a:ext>
            </a:extLst>
          </p:cNvPr>
          <p:cNvSpPr txBox="1"/>
          <p:nvPr/>
        </p:nvSpPr>
        <p:spPr>
          <a:xfrm>
            <a:off x="289074" y="3479543"/>
            <a:ext cx="2743200" cy="761701"/>
          </a:xfrm>
          <a:prstGeom prst="rect">
            <a:avLst/>
          </a:prstGeom>
          <a:noFill/>
        </p:spPr>
        <p:txBody>
          <a:bodyPr wrap="square" lIns="0" rIns="91440" rtlCol="0">
            <a:noAutofit/>
          </a:bodyPr>
          <a:lstStyle/>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An assigned Service Account Manager</a:t>
            </a:r>
          </a:p>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Priority access to specialized support experts</a:t>
            </a:r>
          </a:p>
        </p:txBody>
      </p:sp>
      <p:grpSp>
        <p:nvGrpSpPr>
          <p:cNvPr id="15" name="Group 14">
            <a:extLst>
              <a:ext uri="{FF2B5EF4-FFF2-40B4-BE49-F238E27FC236}">
                <a16:creationId xmlns:a16="http://schemas.microsoft.com/office/drawing/2014/main" id="{9E2F878A-1347-4AAE-A27F-0B5AC12B6A2E}"/>
              </a:ext>
            </a:extLst>
          </p:cNvPr>
          <p:cNvGrpSpPr/>
          <p:nvPr/>
        </p:nvGrpSpPr>
        <p:grpSpPr>
          <a:xfrm>
            <a:off x="3175803" y="3160251"/>
            <a:ext cx="3017520" cy="1087899"/>
            <a:chOff x="3477028" y="3141031"/>
            <a:chExt cx="3017520" cy="1087899"/>
          </a:xfrm>
        </p:grpSpPr>
        <p:sp>
          <p:nvSpPr>
            <p:cNvPr id="16" name="TextBox 15">
              <a:extLst>
                <a:ext uri="{FF2B5EF4-FFF2-40B4-BE49-F238E27FC236}">
                  <a16:creationId xmlns:a16="http://schemas.microsoft.com/office/drawing/2014/main" id="{B9B158C6-9D5F-40BC-BD90-BD498B0EAA4A}"/>
                </a:ext>
              </a:extLst>
            </p:cNvPr>
            <p:cNvSpPr txBox="1"/>
            <p:nvPr/>
          </p:nvSpPr>
          <p:spPr>
            <a:xfrm>
              <a:off x="3742898" y="3141031"/>
              <a:ext cx="1257300" cy="341632"/>
            </a:xfrm>
            <a:prstGeom prst="rect">
              <a:avLst/>
            </a:prstGeom>
            <a:noFill/>
          </p:spPr>
          <p:txBody>
            <a:bodyPr wrap="square" rtlCol="0">
              <a:spAutoFit/>
            </a:bodyPr>
            <a:lstStyle/>
            <a:p>
              <a:pPr>
                <a:lnSpc>
                  <a:spcPct val="90000"/>
                </a:lnSpc>
                <a:spcBef>
                  <a:spcPts val="600"/>
                </a:spcBef>
                <a:buClr>
                  <a:srgbClr val="0085C3"/>
                </a:buClr>
              </a:pPr>
              <a:r>
                <a:rPr lang="en-US" sz="1800" b="1" spc="100" dirty="0">
                  <a:solidFill>
                    <a:srgbClr val="FFFFFF"/>
                  </a:solidFill>
                  <a:latin typeface="Arial" panose="020B0604020202020204" pitchFamily="34" charset="0"/>
                  <a:cs typeface="Arial" panose="020B0604020202020204" pitchFamily="34" charset="0"/>
                </a:rPr>
                <a:t>Insights</a:t>
              </a:r>
            </a:p>
          </p:txBody>
        </p:sp>
        <p:sp>
          <p:nvSpPr>
            <p:cNvPr id="17" name="TextBox 16">
              <a:extLst>
                <a:ext uri="{FF2B5EF4-FFF2-40B4-BE49-F238E27FC236}">
                  <a16:creationId xmlns:a16="http://schemas.microsoft.com/office/drawing/2014/main" id="{07886F8A-69CB-4A09-B663-43380DE89637}"/>
                </a:ext>
              </a:extLst>
            </p:cNvPr>
            <p:cNvSpPr txBox="1"/>
            <p:nvPr/>
          </p:nvSpPr>
          <p:spPr>
            <a:xfrm>
              <a:off x="3477028" y="3467229"/>
              <a:ext cx="3017520" cy="761701"/>
            </a:xfrm>
            <a:prstGeom prst="rect">
              <a:avLst/>
            </a:prstGeom>
            <a:noFill/>
          </p:spPr>
          <p:txBody>
            <a:bodyPr wrap="square" lIns="0" rIns="91440" rtlCol="0">
              <a:noAutofit/>
            </a:bodyPr>
            <a:lstStyle/>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Predictive issue detection</a:t>
              </a:r>
            </a:p>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Assessments and performance recommendations</a:t>
              </a:r>
            </a:p>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Semiannual systems maintenance</a:t>
              </a:r>
            </a:p>
          </p:txBody>
        </p:sp>
      </p:grpSp>
      <p:grpSp>
        <p:nvGrpSpPr>
          <p:cNvPr id="18" name="Group 17">
            <a:extLst>
              <a:ext uri="{FF2B5EF4-FFF2-40B4-BE49-F238E27FC236}">
                <a16:creationId xmlns:a16="http://schemas.microsoft.com/office/drawing/2014/main" id="{F08B3002-4C21-4DAD-A182-AEAA91938557}"/>
              </a:ext>
            </a:extLst>
          </p:cNvPr>
          <p:cNvGrpSpPr/>
          <p:nvPr/>
        </p:nvGrpSpPr>
        <p:grpSpPr>
          <a:xfrm>
            <a:off x="6419148" y="3160251"/>
            <a:ext cx="2560320" cy="1087899"/>
            <a:chOff x="6538020" y="3141031"/>
            <a:chExt cx="2560320" cy="1087899"/>
          </a:xfrm>
        </p:grpSpPr>
        <p:sp>
          <p:nvSpPr>
            <p:cNvPr id="19" name="TextBox 18">
              <a:extLst>
                <a:ext uri="{FF2B5EF4-FFF2-40B4-BE49-F238E27FC236}">
                  <a16:creationId xmlns:a16="http://schemas.microsoft.com/office/drawing/2014/main" id="{AEC1495F-EA32-43C7-B25F-E9E576D7647D}"/>
                </a:ext>
              </a:extLst>
            </p:cNvPr>
            <p:cNvSpPr txBox="1"/>
            <p:nvPr/>
          </p:nvSpPr>
          <p:spPr>
            <a:xfrm>
              <a:off x="6809475" y="3141031"/>
              <a:ext cx="1257300" cy="341632"/>
            </a:xfrm>
            <a:prstGeom prst="rect">
              <a:avLst/>
            </a:prstGeom>
            <a:noFill/>
          </p:spPr>
          <p:txBody>
            <a:bodyPr wrap="square" rtlCol="0">
              <a:spAutoFit/>
            </a:bodyPr>
            <a:lstStyle/>
            <a:p>
              <a:pPr>
                <a:lnSpc>
                  <a:spcPct val="90000"/>
                </a:lnSpc>
                <a:spcBef>
                  <a:spcPts val="600"/>
                </a:spcBef>
                <a:buClr>
                  <a:srgbClr val="0085C3"/>
                </a:buClr>
              </a:pPr>
              <a:r>
                <a:rPr lang="en-US" sz="1800" b="1" spc="100" dirty="0">
                  <a:solidFill>
                    <a:srgbClr val="FFFFFF"/>
                  </a:solidFill>
                  <a:latin typeface="Arial" panose="020B0604020202020204" pitchFamily="34" charset="0"/>
                  <a:cs typeface="Arial" panose="020B0604020202020204" pitchFamily="34" charset="0"/>
                </a:rPr>
                <a:t>Ease</a:t>
              </a:r>
            </a:p>
          </p:txBody>
        </p:sp>
        <p:sp>
          <p:nvSpPr>
            <p:cNvPr id="20" name="TextBox 19">
              <a:extLst>
                <a:ext uri="{FF2B5EF4-FFF2-40B4-BE49-F238E27FC236}">
                  <a16:creationId xmlns:a16="http://schemas.microsoft.com/office/drawing/2014/main" id="{01C13B99-495F-4A8A-931D-F8A51908B8FA}"/>
                </a:ext>
              </a:extLst>
            </p:cNvPr>
            <p:cNvSpPr txBox="1"/>
            <p:nvPr/>
          </p:nvSpPr>
          <p:spPr>
            <a:xfrm>
              <a:off x="6538020" y="3467229"/>
              <a:ext cx="2560320" cy="761701"/>
            </a:xfrm>
            <a:prstGeom prst="rect">
              <a:avLst/>
            </a:prstGeom>
            <a:noFill/>
          </p:spPr>
          <p:txBody>
            <a:bodyPr wrap="square" lIns="0" rIns="91440" rtlCol="0">
              <a:noAutofit/>
            </a:bodyPr>
            <a:lstStyle/>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3</a:t>
              </a:r>
              <a:r>
                <a:rPr lang="en-US" sz="1200" baseline="30000" dirty="0">
                  <a:solidFill>
                    <a:srgbClr val="FFFFFF"/>
                  </a:solidFill>
                  <a:latin typeface="Arial" panose="020B0604020202020204" pitchFamily="34" charset="0"/>
                  <a:cs typeface="Arial" panose="020B0604020202020204" pitchFamily="34" charset="0"/>
                </a:rPr>
                <a:t>rd</a:t>
              </a:r>
              <a:r>
                <a:rPr lang="en-US" sz="1200" dirty="0">
                  <a:solidFill>
                    <a:srgbClr val="FFFFFF"/>
                  </a:solidFill>
                  <a:latin typeface="Arial" panose="020B0604020202020204" pitchFamily="34" charset="0"/>
                  <a:cs typeface="Arial" panose="020B0604020202020204" pitchFamily="34" charset="0"/>
                </a:rPr>
                <a:t> party software support</a:t>
              </a:r>
            </a:p>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Hypervisor, operating environment and OS support</a:t>
              </a:r>
            </a:p>
            <a:p>
              <a:pPr marL="171442" indent="-171442">
                <a:lnSpc>
                  <a:spcPct val="90000"/>
                </a:lnSpc>
                <a:spcBef>
                  <a:spcPts val="600"/>
                </a:spcBef>
                <a:buClr>
                  <a:srgbClr val="FFFFFF"/>
                </a:buClr>
                <a:buFont typeface="Arial" panose="020B0604020202020204" pitchFamily="34" charset="0"/>
                <a:buChar char="•"/>
              </a:pPr>
              <a:r>
                <a:rPr lang="en-US" sz="1200" dirty="0">
                  <a:solidFill>
                    <a:srgbClr val="FFFFFF"/>
                  </a:solidFill>
                  <a:latin typeface="Arial" panose="020B0604020202020204" pitchFamily="34" charset="0"/>
                  <a:cs typeface="Arial" panose="020B0604020202020204" pitchFamily="34" charset="0"/>
                </a:rPr>
                <a:t>Proactive case creation with notification</a:t>
              </a:r>
            </a:p>
          </p:txBody>
        </p:sp>
      </p:grpSp>
      <p:grpSp>
        <p:nvGrpSpPr>
          <p:cNvPr id="21" name="Group 20">
            <a:extLst>
              <a:ext uri="{FF2B5EF4-FFF2-40B4-BE49-F238E27FC236}">
                <a16:creationId xmlns:a16="http://schemas.microsoft.com/office/drawing/2014/main" id="{46E66ACE-6B04-4629-8829-EB8F12AD0D99}"/>
              </a:ext>
            </a:extLst>
          </p:cNvPr>
          <p:cNvGrpSpPr/>
          <p:nvPr/>
        </p:nvGrpSpPr>
        <p:grpSpPr>
          <a:xfrm>
            <a:off x="357900" y="3136222"/>
            <a:ext cx="232811" cy="271466"/>
            <a:chOff x="5095875" y="2360613"/>
            <a:chExt cx="420688" cy="490537"/>
          </a:xfrm>
          <a:solidFill>
            <a:srgbClr val="F2AF00"/>
          </a:solidFill>
        </p:grpSpPr>
        <p:sp>
          <p:nvSpPr>
            <p:cNvPr id="22" name="Freeform 10">
              <a:extLst>
                <a:ext uri="{FF2B5EF4-FFF2-40B4-BE49-F238E27FC236}">
                  <a16:creationId xmlns:a16="http://schemas.microsoft.com/office/drawing/2014/main" id="{487C3AA7-7FE8-47A1-BA4A-35E434B65965}"/>
                </a:ext>
              </a:extLst>
            </p:cNvPr>
            <p:cNvSpPr>
              <a:spLocks noEditPoints="1"/>
            </p:cNvSpPr>
            <p:nvPr/>
          </p:nvSpPr>
          <p:spPr bwMode="auto">
            <a:xfrm>
              <a:off x="5186363" y="2360613"/>
              <a:ext cx="241300" cy="246063"/>
            </a:xfrm>
            <a:custGeom>
              <a:avLst/>
              <a:gdLst>
                <a:gd name="T0" fmla="*/ 32 w 64"/>
                <a:gd name="T1" fmla="*/ 8 h 64"/>
                <a:gd name="T2" fmla="*/ 56 w 64"/>
                <a:gd name="T3" fmla="*/ 32 h 64"/>
                <a:gd name="T4" fmla="*/ 32 w 64"/>
                <a:gd name="T5" fmla="*/ 56 h 64"/>
                <a:gd name="T6" fmla="*/ 8 w 64"/>
                <a:gd name="T7" fmla="*/ 32 h 64"/>
                <a:gd name="T8" fmla="*/ 32 w 64"/>
                <a:gd name="T9" fmla="*/ 8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8"/>
                  </a:moveTo>
                  <a:cubicBezTo>
                    <a:pt x="45" y="8"/>
                    <a:pt x="56" y="19"/>
                    <a:pt x="56" y="32"/>
                  </a:cubicBezTo>
                  <a:cubicBezTo>
                    <a:pt x="56" y="46"/>
                    <a:pt x="45" y="56"/>
                    <a:pt x="32" y="56"/>
                  </a:cubicBezTo>
                  <a:cubicBezTo>
                    <a:pt x="18" y="56"/>
                    <a:pt x="8" y="46"/>
                    <a:pt x="8" y="32"/>
                  </a:cubicBezTo>
                  <a:cubicBezTo>
                    <a:pt x="8" y="19"/>
                    <a:pt x="18" y="8"/>
                    <a:pt x="32" y="8"/>
                  </a:cubicBezTo>
                  <a:moveTo>
                    <a:pt x="32" y="0"/>
                  </a:moveTo>
                  <a:cubicBezTo>
                    <a:pt x="14" y="0"/>
                    <a:pt x="0" y="15"/>
                    <a:pt x="0" y="32"/>
                  </a:cubicBezTo>
                  <a:cubicBezTo>
                    <a:pt x="0" y="50"/>
                    <a:pt x="14" y="64"/>
                    <a:pt x="32" y="64"/>
                  </a:cubicBezTo>
                  <a:cubicBezTo>
                    <a:pt x="49" y="64"/>
                    <a:pt x="64" y="50"/>
                    <a:pt x="64" y="32"/>
                  </a:cubicBezTo>
                  <a:cubicBezTo>
                    <a:pt x="64" y="15"/>
                    <a:pt x="49"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23" name="Freeform 11">
              <a:extLst>
                <a:ext uri="{FF2B5EF4-FFF2-40B4-BE49-F238E27FC236}">
                  <a16:creationId xmlns:a16="http://schemas.microsoft.com/office/drawing/2014/main" id="{99E03644-7986-447A-A098-DD4261111C37}"/>
                </a:ext>
              </a:extLst>
            </p:cNvPr>
            <p:cNvSpPr>
              <a:spLocks noEditPoints="1"/>
            </p:cNvSpPr>
            <p:nvPr/>
          </p:nvSpPr>
          <p:spPr bwMode="auto">
            <a:xfrm>
              <a:off x="5095875" y="2606675"/>
              <a:ext cx="420688" cy="244475"/>
            </a:xfrm>
            <a:custGeom>
              <a:avLst/>
              <a:gdLst>
                <a:gd name="T0" fmla="*/ 88 w 112"/>
                <a:gd name="T1" fmla="*/ 12 h 64"/>
                <a:gd name="T2" fmla="*/ 90 w 112"/>
                <a:gd name="T3" fmla="*/ 14 h 64"/>
                <a:gd name="T4" fmla="*/ 104 w 112"/>
                <a:gd name="T5" fmla="*/ 28 h 64"/>
                <a:gd name="T6" fmla="*/ 104 w 112"/>
                <a:gd name="T7" fmla="*/ 56 h 64"/>
                <a:gd name="T8" fmla="*/ 8 w 112"/>
                <a:gd name="T9" fmla="*/ 56 h 64"/>
                <a:gd name="T10" fmla="*/ 8 w 112"/>
                <a:gd name="T11" fmla="*/ 28 h 64"/>
                <a:gd name="T12" fmla="*/ 24 w 112"/>
                <a:gd name="T13" fmla="*/ 12 h 64"/>
                <a:gd name="T14" fmla="*/ 26 w 112"/>
                <a:gd name="T15" fmla="*/ 14 h 64"/>
                <a:gd name="T16" fmla="*/ 27 w 112"/>
                <a:gd name="T17" fmla="*/ 15 h 64"/>
                <a:gd name="T18" fmla="*/ 27 w 112"/>
                <a:gd name="T19" fmla="*/ 15 h 64"/>
                <a:gd name="T20" fmla="*/ 56 w 112"/>
                <a:gd name="T21" fmla="*/ 24 h 64"/>
                <a:gd name="T22" fmla="*/ 84 w 112"/>
                <a:gd name="T23" fmla="*/ 15 h 64"/>
                <a:gd name="T24" fmla="*/ 85 w 112"/>
                <a:gd name="T25" fmla="*/ 15 h 64"/>
                <a:gd name="T26" fmla="*/ 85 w 112"/>
                <a:gd name="T27" fmla="*/ 14 h 64"/>
                <a:gd name="T28" fmla="*/ 88 w 112"/>
                <a:gd name="T29" fmla="*/ 12 h 64"/>
                <a:gd name="T30" fmla="*/ 88 w 112"/>
                <a:gd name="T31" fmla="*/ 0 h 64"/>
                <a:gd name="T32" fmla="*/ 79 w 112"/>
                <a:gd name="T33" fmla="*/ 8 h 64"/>
                <a:gd name="T34" fmla="*/ 56 w 112"/>
                <a:gd name="T35" fmla="*/ 16 h 64"/>
                <a:gd name="T36" fmla="*/ 32 w 112"/>
                <a:gd name="T37" fmla="*/ 8 h 64"/>
                <a:gd name="T38" fmla="*/ 24 w 112"/>
                <a:gd name="T39" fmla="*/ 0 h 64"/>
                <a:gd name="T40" fmla="*/ 0 w 112"/>
                <a:gd name="T41" fmla="*/ 24 h 64"/>
                <a:gd name="T42" fmla="*/ 0 w 112"/>
                <a:gd name="T43" fmla="*/ 64 h 64"/>
                <a:gd name="T44" fmla="*/ 112 w 112"/>
                <a:gd name="T45" fmla="*/ 64 h 64"/>
                <a:gd name="T46" fmla="*/ 112 w 112"/>
                <a:gd name="T47" fmla="*/ 24 h 64"/>
                <a:gd name="T48" fmla="*/ 96 w 112"/>
                <a:gd name="T49" fmla="*/ 8 h 64"/>
                <a:gd name="T50" fmla="*/ 88 w 112"/>
                <a:gd name="T5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64">
                  <a:moveTo>
                    <a:pt x="88" y="12"/>
                  </a:moveTo>
                  <a:cubicBezTo>
                    <a:pt x="90" y="14"/>
                    <a:pt x="90" y="14"/>
                    <a:pt x="90" y="14"/>
                  </a:cubicBezTo>
                  <a:cubicBezTo>
                    <a:pt x="104" y="28"/>
                    <a:pt x="104" y="28"/>
                    <a:pt x="104" y="28"/>
                  </a:cubicBezTo>
                  <a:cubicBezTo>
                    <a:pt x="104" y="56"/>
                    <a:pt x="104" y="56"/>
                    <a:pt x="104" y="56"/>
                  </a:cubicBezTo>
                  <a:cubicBezTo>
                    <a:pt x="8" y="56"/>
                    <a:pt x="8" y="56"/>
                    <a:pt x="8" y="56"/>
                  </a:cubicBezTo>
                  <a:cubicBezTo>
                    <a:pt x="8" y="28"/>
                    <a:pt x="8" y="28"/>
                    <a:pt x="8" y="28"/>
                  </a:cubicBezTo>
                  <a:cubicBezTo>
                    <a:pt x="24" y="12"/>
                    <a:pt x="24" y="12"/>
                    <a:pt x="24" y="12"/>
                  </a:cubicBezTo>
                  <a:cubicBezTo>
                    <a:pt x="26" y="14"/>
                    <a:pt x="26" y="14"/>
                    <a:pt x="26" y="14"/>
                  </a:cubicBezTo>
                  <a:cubicBezTo>
                    <a:pt x="27" y="15"/>
                    <a:pt x="27" y="15"/>
                    <a:pt x="27" y="15"/>
                  </a:cubicBezTo>
                  <a:cubicBezTo>
                    <a:pt x="27" y="15"/>
                    <a:pt x="27" y="15"/>
                    <a:pt x="27" y="15"/>
                  </a:cubicBezTo>
                  <a:cubicBezTo>
                    <a:pt x="35" y="21"/>
                    <a:pt x="45" y="24"/>
                    <a:pt x="56" y="24"/>
                  </a:cubicBezTo>
                  <a:cubicBezTo>
                    <a:pt x="66" y="24"/>
                    <a:pt x="76" y="21"/>
                    <a:pt x="84" y="15"/>
                  </a:cubicBezTo>
                  <a:cubicBezTo>
                    <a:pt x="85" y="15"/>
                    <a:pt x="85" y="15"/>
                    <a:pt x="85" y="15"/>
                  </a:cubicBezTo>
                  <a:cubicBezTo>
                    <a:pt x="85" y="14"/>
                    <a:pt x="85" y="14"/>
                    <a:pt x="85" y="14"/>
                  </a:cubicBezTo>
                  <a:cubicBezTo>
                    <a:pt x="88" y="12"/>
                    <a:pt x="88" y="12"/>
                    <a:pt x="88" y="12"/>
                  </a:cubicBezTo>
                  <a:moveTo>
                    <a:pt x="88" y="0"/>
                  </a:moveTo>
                  <a:cubicBezTo>
                    <a:pt x="79" y="8"/>
                    <a:pt x="79" y="8"/>
                    <a:pt x="79" y="8"/>
                  </a:cubicBezTo>
                  <a:cubicBezTo>
                    <a:pt x="73" y="13"/>
                    <a:pt x="65" y="16"/>
                    <a:pt x="56" y="16"/>
                  </a:cubicBezTo>
                  <a:cubicBezTo>
                    <a:pt x="47" y="16"/>
                    <a:pt x="38" y="13"/>
                    <a:pt x="32" y="8"/>
                  </a:cubicBezTo>
                  <a:cubicBezTo>
                    <a:pt x="24" y="0"/>
                    <a:pt x="24" y="0"/>
                    <a:pt x="24" y="0"/>
                  </a:cubicBezTo>
                  <a:cubicBezTo>
                    <a:pt x="0" y="24"/>
                    <a:pt x="0" y="24"/>
                    <a:pt x="0" y="24"/>
                  </a:cubicBezTo>
                  <a:cubicBezTo>
                    <a:pt x="0" y="64"/>
                    <a:pt x="0" y="64"/>
                    <a:pt x="0" y="64"/>
                  </a:cubicBezTo>
                  <a:cubicBezTo>
                    <a:pt x="112" y="64"/>
                    <a:pt x="112" y="64"/>
                    <a:pt x="112" y="64"/>
                  </a:cubicBezTo>
                  <a:cubicBezTo>
                    <a:pt x="112" y="24"/>
                    <a:pt x="112" y="24"/>
                    <a:pt x="112" y="24"/>
                  </a:cubicBezTo>
                  <a:cubicBezTo>
                    <a:pt x="96" y="8"/>
                    <a:pt x="96" y="8"/>
                    <a:pt x="96" y="8"/>
                  </a:cubicBezTo>
                  <a:cubicBezTo>
                    <a:pt x="88" y="0"/>
                    <a:pt x="88" y="0"/>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grpSp>
      <p:grpSp>
        <p:nvGrpSpPr>
          <p:cNvPr id="24" name="Group 23">
            <a:extLst>
              <a:ext uri="{FF2B5EF4-FFF2-40B4-BE49-F238E27FC236}">
                <a16:creationId xmlns:a16="http://schemas.microsoft.com/office/drawing/2014/main" id="{AEA137CD-79A0-4717-AF33-F64950AE446A}"/>
              </a:ext>
            </a:extLst>
          </p:cNvPr>
          <p:cNvGrpSpPr/>
          <p:nvPr/>
        </p:nvGrpSpPr>
        <p:grpSpPr>
          <a:xfrm>
            <a:off x="3191352" y="3153168"/>
            <a:ext cx="268319" cy="274518"/>
            <a:chOff x="6805613" y="2298700"/>
            <a:chExt cx="481013" cy="492126"/>
          </a:xfrm>
          <a:solidFill>
            <a:srgbClr val="F2AF00"/>
          </a:solidFill>
        </p:grpSpPr>
        <p:sp>
          <p:nvSpPr>
            <p:cNvPr id="25" name="Freeform 12">
              <a:extLst>
                <a:ext uri="{FF2B5EF4-FFF2-40B4-BE49-F238E27FC236}">
                  <a16:creationId xmlns:a16="http://schemas.microsoft.com/office/drawing/2014/main" id="{ADA8FF86-2F5C-4042-81C8-F05CFD8C9076}"/>
                </a:ext>
              </a:extLst>
            </p:cNvPr>
            <p:cNvSpPr>
              <a:spLocks noEditPoints="1"/>
            </p:cNvSpPr>
            <p:nvPr/>
          </p:nvSpPr>
          <p:spPr bwMode="auto">
            <a:xfrm>
              <a:off x="6805613" y="2298700"/>
              <a:ext cx="481013" cy="361950"/>
            </a:xfrm>
            <a:custGeom>
              <a:avLst/>
              <a:gdLst>
                <a:gd name="T0" fmla="*/ 211 w 303"/>
                <a:gd name="T1" fmla="*/ 27 h 228"/>
                <a:gd name="T2" fmla="*/ 240 w 303"/>
                <a:gd name="T3" fmla="*/ 54 h 228"/>
                <a:gd name="T4" fmla="*/ 124 w 303"/>
                <a:gd name="T5" fmla="*/ 172 h 228"/>
                <a:gd name="T6" fmla="*/ 90 w 303"/>
                <a:gd name="T7" fmla="*/ 138 h 228"/>
                <a:gd name="T8" fmla="*/ 76 w 303"/>
                <a:gd name="T9" fmla="*/ 124 h 228"/>
                <a:gd name="T10" fmla="*/ 62 w 303"/>
                <a:gd name="T11" fmla="*/ 138 h 228"/>
                <a:gd name="T12" fmla="*/ 0 w 303"/>
                <a:gd name="T13" fmla="*/ 201 h 228"/>
                <a:gd name="T14" fmla="*/ 0 w 303"/>
                <a:gd name="T15" fmla="*/ 228 h 228"/>
                <a:gd name="T16" fmla="*/ 76 w 303"/>
                <a:gd name="T17" fmla="*/ 150 h 228"/>
                <a:gd name="T18" fmla="*/ 112 w 303"/>
                <a:gd name="T19" fmla="*/ 186 h 228"/>
                <a:gd name="T20" fmla="*/ 124 w 303"/>
                <a:gd name="T21" fmla="*/ 201 h 228"/>
                <a:gd name="T22" fmla="*/ 138 w 303"/>
                <a:gd name="T23" fmla="*/ 186 h 228"/>
                <a:gd name="T24" fmla="*/ 254 w 303"/>
                <a:gd name="T25" fmla="*/ 68 h 228"/>
                <a:gd name="T26" fmla="*/ 282 w 303"/>
                <a:gd name="T27" fmla="*/ 95 h 228"/>
                <a:gd name="T28" fmla="*/ 303 w 303"/>
                <a:gd name="T29" fmla="*/ 0 h 228"/>
                <a:gd name="T30" fmla="*/ 211 w 303"/>
                <a:gd name="T31" fmla="*/ 27 h 228"/>
                <a:gd name="T32" fmla="*/ 270 w 303"/>
                <a:gd name="T33" fmla="*/ 58 h 228"/>
                <a:gd name="T34" fmla="*/ 249 w 303"/>
                <a:gd name="T35" fmla="*/ 37 h 228"/>
                <a:gd name="T36" fmla="*/ 277 w 303"/>
                <a:gd name="T37" fmla="*/ 29 h 228"/>
                <a:gd name="T38" fmla="*/ 270 w 303"/>
                <a:gd name="T39"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3" h="228">
                  <a:moveTo>
                    <a:pt x="211" y="27"/>
                  </a:moveTo>
                  <a:lnTo>
                    <a:pt x="240" y="54"/>
                  </a:lnTo>
                  <a:lnTo>
                    <a:pt x="124" y="172"/>
                  </a:lnTo>
                  <a:lnTo>
                    <a:pt x="90" y="138"/>
                  </a:lnTo>
                  <a:lnTo>
                    <a:pt x="76" y="124"/>
                  </a:lnTo>
                  <a:lnTo>
                    <a:pt x="62" y="138"/>
                  </a:lnTo>
                  <a:lnTo>
                    <a:pt x="0" y="201"/>
                  </a:lnTo>
                  <a:lnTo>
                    <a:pt x="0" y="228"/>
                  </a:lnTo>
                  <a:lnTo>
                    <a:pt x="76" y="150"/>
                  </a:lnTo>
                  <a:lnTo>
                    <a:pt x="112" y="186"/>
                  </a:lnTo>
                  <a:lnTo>
                    <a:pt x="124" y="201"/>
                  </a:lnTo>
                  <a:lnTo>
                    <a:pt x="138" y="186"/>
                  </a:lnTo>
                  <a:lnTo>
                    <a:pt x="254" y="68"/>
                  </a:lnTo>
                  <a:lnTo>
                    <a:pt x="282" y="95"/>
                  </a:lnTo>
                  <a:lnTo>
                    <a:pt x="303" y="0"/>
                  </a:lnTo>
                  <a:lnTo>
                    <a:pt x="211" y="27"/>
                  </a:lnTo>
                  <a:close/>
                  <a:moveTo>
                    <a:pt x="270" y="58"/>
                  </a:moveTo>
                  <a:lnTo>
                    <a:pt x="249" y="37"/>
                  </a:lnTo>
                  <a:lnTo>
                    <a:pt x="277" y="29"/>
                  </a:lnTo>
                  <a:lnTo>
                    <a:pt x="27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26" name="Freeform 13">
              <a:extLst>
                <a:ext uri="{FF2B5EF4-FFF2-40B4-BE49-F238E27FC236}">
                  <a16:creationId xmlns:a16="http://schemas.microsoft.com/office/drawing/2014/main" id="{DFFCE792-9DB2-4A73-98C9-A64FAA9C1ADE}"/>
                </a:ext>
              </a:extLst>
            </p:cNvPr>
            <p:cNvSpPr>
              <a:spLocks/>
            </p:cNvSpPr>
            <p:nvPr/>
          </p:nvSpPr>
          <p:spPr bwMode="auto">
            <a:xfrm>
              <a:off x="6835775" y="2636838"/>
              <a:ext cx="30163" cy="153988"/>
            </a:xfrm>
            <a:custGeom>
              <a:avLst/>
              <a:gdLst>
                <a:gd name="T0" fmla="*/ 0 w 19"/>
                <a:gd name="T1" fmla="*/ 97 h 97"/>
                <a:gd name="T2" fmla="*/ 19 w 19"/>
                <a:gd name="T3" fmla="*/ 97 h 97"/>
                <a:gd name="T4" fmla="*/ 19 w 19"/>
                <a:gd name="T5" fmla="*/ 0 h 97"/>
                <a:gd name="T6" fmla="*/ 0 w 19"/>
                <a:gd name="T7" fmla="*/ 19 h 97"/>
                <a:gd name="T8" fmla="*/ 0 w 19"/>
                <a:gd name="T9" fmla="*/ 97 h 97"/>
              </a:gdLst>
              <a:ahLst/>
              <a:cxnLst>
                <a:cxn ang="0">
                  <a:pos x="T0" y="T1"/>
                </a:cxn>
                <a:cxn ang="0">
                  <a:pos x="T2" y="T3"/>
                </a:cxn>
                <a:cxn ang="0">
                  <a:pos x="T4" y="T5"/>
                </a:cxn>
                <a:cxn ang="0">
                  <a:pos x="T6" y="T7"/>
                </a:cxn>
                <a:cxn ang="0">
                  <a:pos x="T8" y="T9"/>
                </a:cxn>
              </a:cxnLst>
              <a:rect l="0" t="0" r="r" b="b"/>
              <a:pathLst>
                <a:path w="19" h="97">
                  <a:moveTo>
                    <a:pt x="0" y="97"/>
                  </a:moveTo>
                  <a:lnTo>
                    <a:pt x="19" y="97"/>
                  </a:lnTo>
                  <a:lnTo>
                    <a:pt x="19" y="0"/>
                  </a:lnTo>
                  <a:lnTo>
                    <a:pt x="0" y="19"/>
                  </a:lnTo>
                  <a:lnTo>
                    <a:pt x="0"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27" name="Freeform 14">
              <a:extLst>
                <a:ext uri="{FF2B5EF4-FFF2-40B4-BE49-F238E27FC236}">
                  <a16:creationId xmlns:a16="http://schemas.microsoft.com/office/drawing/2014/main" id="{802CE8CD-A4E7-4B7A-80D7-2398DB952F35}"/>
                </a:ext>
              </a:extLst>
            </p:cNvPr>
            <p:cNvSpPr>
              <a:spLocks/>
            </p:cNvSpPr>
            <p:nvPr/>
          </p:nvSpPr>
          <p:spPr bwMode="auto">
            <a:xfrm>
              <a:off x="6896100" y="2574925"/>
              <a:ext cx="30163" cy="215900"/>
            </a:xfrm>
            <a:custGeom>
              <a:avLst/>
              <a:gdLst>
                <a:gd name="T0" fmla="*/ 0 w 19"/>
                <a:gd name="T1" fmla="*/ 136 h 136"/>
                <a:gd name="T2" fmla="*/ 19 w 19"/>
                <a:gd name="T3" fmla="*/ 136 h 136"/>
                <a:gd name="T4" fmla="*/ 19 w 19"/>
                <a:gd name="T5" fmla="*/ 0 h 136"/>
                <a:gd name="T6" fmla="*/ 0 w 19"/>
                <a:gd name="T7" fmla="*/ 20 h 136"/>
                <a:gd name="T8" fmla="*/ 0 w 19"/>
                <a:gd name="T9" fmla="*/ 136 h 136"/>
              </a:gdLst>
              <a:ahLst/>
              <a:cxnLst>
                <a:cxn ang="0">
                  <a:pos x="T0" y="T1"/>
                </a:cxn>
                <a:cxn ang="0">
                  <a:pos x="T2" y="T3"/>
                </a:cxn>
                <a:cxn ang="0">
                  <a:pos x="T4" y="T5"/>
                </a:cxn>
                <a:cxn ang="0">
                  <a:pos x="T6" y="T7"/>
                </a:cxn>
                <a:cxn ang="0">
                  <a:pos x="T8" y="T9"/>
                </a:cxn>
              </a:cxnLst>
              <a:rect l="0" t="0" r="r" b="b"/>
              <a:pathLst>
                <a:path w="19" h="136">
                  <a:moveTo>
                    <a:pt x="0" y="136"/>
                  </a:moveTo>
                  <a:lnTo>
                    <a:pt x="19" y="136"/>
                  </a:lnTo>
                  <a:lnTo>
                    <a:pt x="19" y="0"/>
                  </a:lnTo>
                  <a:lnTo>
                    <a:pt x="0" y="2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28" name="Freeform 15">
              <a:extLst>
                <a:ext uri="{FF2B5EF4-FFF2-40B4-BE49-F238E27FC236}">
                  <a16:creationId xmlns:a16="http://schemas.microsoft.com/office/drawing/2014/main" id="{0D2D651B-2781-486D-A9F2-FD8BEAD28BE0}"/>
                </a:ext>
              </a:extLst>
            </p:cNvPr>
            <p:cNvSpPr>
              <a:spLocks/>
            </p:cNvSpPr>
            <p:nvPr/>
          </p:nvSpPr>
          <p:spPr bwMode="auto">
            <a:xfrm>
              <a:off x="6956425" y="2606675"/>
              <a:ext cx="30163" cy="184150"/>
            </a:xfrm>
            <a:custGeom>
              <a:avLst/>
              <a:gdLst>
                <a:gd name="T0" fmla="*/ 0 w 19"/>
                <a:gd name="T1" fmla="*/ 116 h 116"/>
                <a:gd name="T2" fmla="*/ 19 w 19"/>
                <a:gd name="T3" fmla="*/ 116 h 116"/>
                <a:gd name="T4" fmla="*/ 19 w 19"/>
                <a:gd name="T5" fmla="*/ 19 h 116"/>
                <a:gd name="T6" fmla="*/ 0 w 19"/>
                <a:gd name="T7" fmla="*/ 0 h 116"/>
                <a:gd name="T8" fmla="*/ 0 w 19"/>
                <a:gd name="T9" fmla="*/ 116 h 116"/>
              </a:gdLst>
              <a:ahLst/>
              <a:cxnLst>
                <a:cxn ang="0">
                  <a:pos x="T0" y="T1"/>
                </a:cxn>
                <a:cxn ang="0">
                  <a:pos x="T2" y="T3"/>
                </a:cxn>
                <a:cxn ang="0">
                  <a:pos x="T4" y="T5"/>
                </a:cxn>
                <a:cxn ang="0">
                  <a:pos x="T6" y="T7"/>
                </a:cxn>
                <a:cxn ang="0">
                  <a:pos x="T8" y="T9"/>
                </a:cxn>
              </a:cxnLst>
              <a:rect l="0" t="0" r="r" b="b"/>
              <a:pathLst>
                <a:path w="19" h="116">
                  <a:moveTo>
                    <a:pt x="0" y="116"/>
                  </a:moveTo>
                  <a:lnTo>
                    <a:pt x="19" y="116"/>
                  </a:lnTo>
                  <a:lnTo>
                    <a:pt x="19" y="19"/>
                  </a:lnTo>
                  <a:lnTo>
                    <a:pt x="0" y="0"/>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29" name="Freeform 16">
              <a:extLst>
                <a:ext uri="{FF2B5EF4-FFF2-40B4-BE49-F238E27FC236}">
                  <a16:creationId xmlns:a16="http://schemas.microsoft.com/office/drawing/2014/main" id="{8A4388FE-BE91-4143-B578-BB8F7D5E0B28}"/>
                </a:ext>
              </a:extLst>
            </p:cNvPr>
            <p:cNvSpPr>
              <a:spLocks/>
            </p:cNvSpPr>
            <p:nvPr/>
          </p:nvSpPr>
          <p:spPr bwMode="auto">
            <a:xfrm>
              <a:off x="7016750" y="2606675"/>
              <a:ext cx="30163" cy="184150"/>
            </a:xfrm>
            <a:custGeom>
              <a:avLst/>
              <a:gdLst>
                <a:gd name="T0" fmla="*/ 0 w 19"/>
                <a:gd name="T1" fmla="*/ 116 h 116"/>
                <a:gd name="T2" fmla="*/ 19 w 19"/>
                <a:gd name="T3" fmla="*/ 116 h 116"/>
                <a:gd name="T4" fmla="*/ 19 w 19"/>
                <a:gd name="T5" fmla="*/ 0 h 116"/>
                <a:gd name="T6" fmla="*/ 0 w 19"/>
                <a:gd name="T7" fmla="*/ 19 h 116"/>
                <a:gd name="T8" fmla="*/ 0 w 19"/>
                <a:gd name="T9" fmla="*/ 116 h 116"/>
              </a:gdLst>
              <a:ahLst/>
              <a:cxnLst>
                <a:cxn ang="0">
                  <a:pos x="T0" y="T1"/>
                </a:cxn>
                <a:cxn ang="0">
                  <a:pos x="T2" y="T3"/>
                </a:cxn>
                <a:cxn ang="0">
                  <a:pos x="T4" y="T5"/>
                </a:cxn>
                <a:cxn ang="0">
                  <a:pos x="T6" y="T7"/>
                </a:cxn>
                <a:cxn ang="0">
                  <a:pos x="T8" y="T9"/>
                </a:cxn>
              </a:cxnLst>
              <a:rect l="0" t="0" r="r" b="b"/>
              <a:pathLst>
                <a:path w="19" h="116">
                  <a:moveTo>
                    <a:pt x="0" y="116"/>
                  </a:moveTo>
                  <a:lnTo>
                    <a:pt x="19" y="116"/>
                  </a:lnTo>
                  <a:lnTo>
                    <a:pt x="19" y="0"/>
                  </a:lnTo>
                  <a:lnTo>
                    <a:pt x="0" y="19"/>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30" name="Freeform 17">
              <a:extLst>
                <a:ext uri="{FF2B5EF4-FFF2-40B4-BE49-F238E27FC236}">
                  <a16:creationId xmlns:a16="http://schemas.microsoft.com/office/drawing/2014/main" id="{6E2E33A9-7C01-4D1B-BDCB-78BA9E6BD707}"/>
                </a:ext>
              </a:extLst>
            </p:cNvPr>
            <p:cNvSpPr>
              <a:spLocks/>
            </p:cNvSpPr>
            <p:nvPr/>
          </p:nvSpPr>
          <p:spPr bwMode="auto">
            <a:xfrm>
              <a:off x="7077075" y="2544763"/>
              <a:ext cx="30163" cy="246063"/>
            </a:xfrm>
            <a:custGeom>
              <a:avLst/>
              <a:gdLst>
                <a:gd name="T0" fmla="*/ 0 w 19"/>
                <a:gd name="T1" fmla="*/ 155 h 155"/>
                <a:gd name="T2" fmla="*/ 19 w 19"/>
                <a:gd name="T3" fmla="*/ 155 h 155"/>
                <a:gd name="T4" fmla="*/ 19 w 19"/>
                <a:gd name="T5" fmla="*/ 0 h 155"/>
                <a:gd name="T6" fmla="*/ 0 w 19"/>
                <a:gd name="T7" fmla="*/ 19 h 155"/>
                <a:gd name="T8" fmla="*/ 0 w 19"/>
                <a:gd name="T9" fmla="*/ 155 h 155"/>
              </a:gdLst>
              <a:ahLst/>
              <a:cxnLst>
                <a:cxn ang="0">
                  <a:pos x="T0" y="T1"/>
                </a:cxn>
                <a:cxn ang="0">
                  <a:pos x="T2" y="T3"/>
                </a:cxn>
                <a:cxn ang="0">
                  <a:pos x="T4" y="T5"/>
                </a:cxn>
                <a:cxn ang="0">
                  <a:pos x="T6" y="T7"/>
                </a:cxn>
                <a:cxn ang="0">
                  <a:pos x="T8" y="T9"/>
                </a:cxn>
              </a:cxnLst>
              <a:rect l="0" t="0" r="r" b="b"/>
              <a:pathLst>
                <a:path w="19" h="155">
                  <a:moveTo>
                    <a:pt x="0" y="155"/>
                  </a:moveTo>
                  <a:lnTo>
                    <a:pt x="19" y="155"/>
                  </a:lnTo>
                  <a:lnTo>
                    <a:pt x="19" y="0"/>
                  </a:lnTo>
                  <a:lnTo>
                    <a:pt x="0" y="19"/>
                  </a:ln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31" name="Freeform 18">
              <a:extLst>
                <a:ext uri="{FF2B5EF4-FFF2-40B4-BE49-F238E27FC236}">
                  <a16:creationId xmlns:a16="http://schemas.microsoft.com/office/drawing/2014/main" id="{3DCCF19A-E8FB-45D2-B51E-F72E1E8AB9C2}"/>
                </a:ext>
              </a:extLst>
            </p:cNvPr>
            <p:cNvSpPr>
              <a:spLocks/>
            </p:cNvSpPr>
            <p:nvPr/>
          </p:nvSpPr>
          <p:spPr bwMode="auto">
            <a:xfrm>
              <a:off x="7137400" y="2482850"/>
              <a:ext cx="30163" cy="307975"/>
            </a:xfrm>
            <a:custGeom>
              <a:avLst/>
              <a:gdLst>
                <a:gd name="T0" fmla="*/ 0 w 19"/>
                <a:gd name="T1" fmla="*/ 194 h 194"/>
                <a:gd name="T2" fmla="*/ 19 w 19"/>
                <a:gd name="T3" fmla="*/ 194 h 194"/>
                <a:gd name="T4" fmla="*/ 19 w 19"/>
                <a:gd name="T5" fmla="*/ 0 h 194"/>
                <a:gd name="T6" fmla="*/ 0 w 19"/>
                <a:gd name="T7" fmla="*/ 20 h 194"/>
                <a:gd name="T8" fmla="*/ 0 w 19"/>
                <a:gd name="T9" fmla="*/ 194 h 194"/>
              </a:gdLst>
              <a:ahLst/>
              <a:cxnLst>
                <a:cxn ang="0">
                  <a:pos x="T0" y="T1"/>
                </a:cxn>
                <a:cxn ang="0">
                  <a:pos x="T2" y="T3"/>
                </a:cxn>
                <a:cxn ang="0">
                  <a:pos x="T4" y="T5"/>
                </a:cxn>
                <a:cxn ang="0">
                  <a:pos x="T6" y="T7"/>
                </a:cxn>
                <a:cxn ang="0">
                  <a:pos x="T8" y="T9"/>
                </a:cxn>
              </a:cxnLst>
              <a:rect l="0" t="0" r="r" b="b"/>
              <a:pathLst>
                <a:path w="19" h="194">
                  <a:moveTo>
                    <a:pt x="0" y="194"/>
                  </a:moveTo>
                  <a:lnTo>
                    <a:pt x="19" y="194"/>
                  </a:lnTo>
                  <a:lnTo>
                    <a:pt x="19" y="0"/>
                  </a:lnTo>
                  <a:lnTo>
                    <a:pt x="0" y="20"/>
                  </a:lnTo>
                  <a:lnTo>
                    <a:pt x="0"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32" name="Freeform 19">
              <a:extLst>
                <a:ext uri="{FF2B5EF4-FFF2-40B4-BE49-F238E27FC236}">
                  <a16:creationId xmlns:a16="http://schemas.microsoft.com/office/drawing/2014/main" id="{C72D7C88-2F6A-4A89-9996-7391D272D892}"/>
                </a:ext>
              </a:extLst>
            </p:cNvPr>
            <p:cNvSpPr>
              <a:spLocks/>
            </p:cNvSpPr>
            <p:nvPr/>
          </p:nvSpPr>
          <p:spPr bwMode="auto">
            <a:xfrm>
              <a:off x="7197725" y="2452688"/>
              <a:ext cx="30163" cy="338138"/>
            </a:xfrm>
            <a:custGeom>
              <a:avLst/>
              <a:gdLst>
                <a:gd name="T0" fmla="*/ 0 w 19"/>
                <a:gd name="T1" fmla="*/ 213 h 213"/>
                <a:gd name="T2" fmla="*/ 19 w 19"/>
                <a:gd name="T3" fmla="*/ 213 h 213"/>
                <a:gd name="T4" fmla="*/ 19 w 19"/>
                <a:gd name="T5" fmla="*/ 19 h 213"/>
                <a:gd name="T6" fmla="*/ 0 w 19"/>
                <a:gd name="T7" fmla="*/ 0 h 213"/>
                <a:gd name="T8" fmla="*/ 0 w 19"/>
                <a:gd name="T9" fmla="*/ 213 h 213"/>
              </a:gdLst>
              <a:ahLst/>
              <a:cxnLst>
                <a:cxn ang="0">
                  <a:pos x="T0" y="T1"/>
                </a:cxn>
                <a:cxn ang="0">
                  <a:pos x="T2" y="T3"/>
                </a:cxn>
                <a:cxn ang="0">
                  <a:pos x="T4" y="T5"/>
                </a:cxn>
                <a:cxn ang="0">
                  <a:pos x="T6" y="T7"/>
                </a:cxn>
                <a:cxn ang="0">
                  <a:pos x="T8" y="T9"/>
                </a:cxn>
              </a:cxnLst>
              <a:rect l="0" t="0" r="r" b="b"/>
              <a:pathLst>
                <a:path w="19" h="213">
                  <a:moveTo>
                    <a:pt x="0" y="213"/>
                  </a:moveTo>
                  <a:lnTo>
                    <a:pt x="19" y="213"/>
                  </a:lnTo>
                  <a:lnTo>
                    <a:pt x="19" y="19"/>
                  </a:lnTo>
                  <a:lnTo>
                    <a:pt x="0" y="0"/>
                  </a:lnTo>
                  <a:lnTo>
                    <a:pt x="0" y="2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grpSp>
      <p:grpSp>
        <p:nvGrpSpPr>
          <p:cNvPr id="33" name="Group 32">
            <a:extLst>
              <a:ext uri="{FF2B5EF4-FFF2-40B4-BE49-F238E27FC236}">
                <a16:creationId xmlns:a16="http://schemas.microsoft.com/office/drawing/2014/main" id="{B7CE7F0E-6078-4313-85B8-0B2416FA22ED}"/>
              </a:ext>
            </a:extLst>
          </p:cNvPr>
          <p:cNvGrpSpPr/>
          <p:nvPr/>
        </p:nvGrpSpPr>
        <p:grpSpPr>
          <a:xfrm>
            <a:off x="6423623" y="3227791"/>
            <a:ext cx="227236" cy="226487"/>
            <a:chOff x="3517900" y="2349500"/>
            <a:chExt cx="481013" cy="479425"/>
          </a:xfrm>
          <a:solidFill>
            <a:srgbClr val="F2AF00"/>
          </a:solidFill>
        </p:grpSpPr>
        <p:sp>
          <p:nvSpPr>
            <p:cNvPr id="34" name="Freeform 8">
              <a:extLst>
                <a:ext uri="{FF2B5EF4-FFF2-40B4-BE49-F238E27FC236}">
                  <a16:creationId xmlns:a16="http://schemas.microsoft.com/office/drawing/2014/main" id="{ABE94E97-0B20-4D7E-8420-C744235413A5}"/>
                </a:ext>
              </a:extLst>
            </p:cNvPr>
            <p:cNvSpPr>
              <a:spLocks/>
            </p:cNvSpPr>
            <p:nvPr/>
          </p:nvSpPr>
          <p:spPr bwMode="auto">
            <a:xfrm>
              <a:off x="3652838" y="2398713"/>
              <a:ext cx="346075" cy="273050"/>
            </a:xfrm>
            <a:custGeom>
              <a:avLst/>
              <a:gdLst>
                <a:gd name="T0" fmla="*/ 62 w 218"/>
                <a:gd name="T1" fmla="*/ 172 h 172"/>
                <a:gd name="T2" fmla="*/ 0 w 218"/>
                <a:gd name="T3" fmla="*/ 109 h 172"/>
                <a:gd name="T4" fmla="*/ 12 w 218"/>
                <a:gd name="T5" fmla="*/ 94 h 172"/>
                <a:gd name="T6" fmla="*/ 62 w 218"/>
                <a:gd name="T7" fmla="*/ 145 h 172"/>
                <a:gd name="T8" fmla="*/ 204 w 218"/>
                <a:gd name="T9" fmla="*/ 0 h 172"/>
                <a:gd name="T10" fmla="*/ 218 w 218"/>
                <a:gd name="T11" fmla="*/ 15 h 172"/>
                <a:gd name="T12" fmla="*/ 62 w 218"/>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218" h="172">
                  <a:moveTo>
                    <a:pt x="62" y="172"/>
                  </a:moveTo>
                  <a:lnTo>
                    <a:pt x="0" y="109"/>
                  </a:lnTo>
                  <a:lnTo>
                    <a:pt x="12" y="94"/>
                  </a:lnTo>
                  <a:lnTo>
                    <a:pt x="62" y="145"/>
                  </a:lnTo>
                  <a:lnTo>
                    <a:pt x="204" y="0"/>
                  </a:lnTo>
                  <a:lnTo>
                    <a:pt x="218" y="15"/>
                  </a:lnTo>
                  <a:lnTo>
                    <a:pt x="62"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sp>
          <p:nvSpPr>
            <p:cNvPr id="35" name="Freeform 9">
              <a:extLst>
                <a:ext uri="{FF2B5EF4-FFF2-40B4-BE49-F238E27FC236}">
                  <a16:creationId xmlns:a16="http://schemas.microsoft.com/office/drawing/2014/main" id="{07B153F5-23A9-4E1F-B9CC-7C4C614B2867}"/>
                </a:ext>
              </a:extLst>
            </p:cNvPr>
            <p:cNvSpPr>
              <a:spLocks/>
            </p:cNvSpPr>
            <p:nvPr/>
          </p:nvSpPr>
          <p:spPr bwMode="auto">
            <a:xfrm>
              <a:off x="3517900" y="2349500"/>
              <a:ext cx="469900" cy="479425"/>
            </a:xfrm>
            <a:custGeom>
              <a:avLst/>
              <a:gdLst>
                <a:gd name="T0" fmla="*/ 116 w 125"/>
                <a:gd name="T1" fmla="*/ 52 h 125"/>
                <a:gd name="T2" fmla="*/ 117 w 125"/>
                <a:gd name="T3" fmla="*/ 63 h 125"/>
                <a:gd name="T4" fmla="*/ 62 w 125"/>
                <a:gd name="T5" fmla="*/ 118 h 125"/>
                <a:gd name="T6" fmla="*/ 7 w 125"/>
                <a:gd name="T7" fmla="*/ 63 h 125"/>
                <a:gd name="T8" fmla="*/ 62 w 125"/>
                <a:gd name="T9" fmla="*/ 8 h 125"/>
                <a:gd name="T10" fmla="*/ 94 w 125"/>
                <a:gd name="T11" fmla="*/ 19 h 125"/>
                <a:gd name="T12" fmla="*/ 100 w 125"/>
                <a:gd name="T13" fmla="*/ 13 h 125"/>
                <a:gd name="T14" fmla="*/ 62 w 125"/>
                <a:gd name="T15" fmla="*/ 0 h 125"/>
                <a:gd name="T16" fmla="*/ 0 w 125"/>
                <a:gd name="T17" fmla="*/ 63 h 125"/>
                <a:gd name="T18" fmla="*/ 62 w 125"/>
                <a:gd name="T19" fmla="*/ 125 h 125"/>
                <a:gd name="T20" fmla="*/ 125 w 125"/>
                <a:gd name="T21" fmla="*/ 63 h 125"/>
                <a:gd name="T22" fmla="*/ 122 w 125"/>
                <a:gd name="T23" fmla="*/ 46 h 125"/>
                <a:gd name="T24" fmla="*/ 116 w 125"/>
                <a:gd name="T25"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5">
                  <a:moveTo>
                    <a:pt x="116" y="52"/>
                  </a:moveTo>
                  <a:cubicBezTo>
                    <a:pt x="116" y="56"/>
                    <a:pt x="117" y="59"/>
                    <a:pt x="117" y="63"/>
                  </a:cubicBezTo>
                  <a:cubicBezTo>
                    <a:pt x="117" y="93"/>
                    <a:pt x="92" y="118"/>
                    <a:pt x="62" y="118"/>
                  </a:cubicBezTo>
                  <a:cubicBezTo>
                    <a:pt x="32" y="118"/>
                    <a:pt x="7" y="93"/>
                    <a:pt x="7" y="63"/>
                  </a:cubicBezTo>
                  <a:cubicBezTo>
                    <a:pt x="7" y="33"/>
                    <a:pt x="32" y="8"/>
                    <a:pt x="62" y="8"/>
                  </a:cubicBezTo>
                  <a:cubicBezTo>
                    <a:pt x="74" y="8"/>
                    <a:pt x="85" y="12"/>
                    <a:pt x="94" y="19"/>
                  </a:cubicBezTo>
                  <a:cubicBezTo>
                    <a:pt x="100" y="13"/>
                    <a:pt x="100" y="13"/>
                    <a:pt x="100" y="13"/>
                  </a:cubicBezTo>
                  <a:cubicBezTo>
                    <a:pt x="89" y="5"/>
                    <a:pt x="76" y="0"/>
                    <a:pt x="62" y="0"/>
                  </a:cubicBezTo>
                  <a:cubicBezTo>
                    <a:pt x="28" y="0"/>
                    <a:pt x="0" y="28"/>
                    <a:pt x="0" y="63"/>
                  </a:cubicBezTo>
                  <a:cubicBezTo>
                    <a:pt x="0" y="97"/>
                    <a:pt x="28" y="125"/>
                    <a:pt x="62" y="125"/>
                  </a:cubicBezTo>
                  <a:cubicBezTo>
                    <a:pt x="97" y="125"/>
                    <a:pt x="125" y="97"/>
                    <a:pt x="125" y="63"/>
                  </a:cubicBezTo>
                  <a:cubicBezTo>
                    <a:pt x="125" y="57"/>
                    <a:pt x="124" y="51"/>
                    <a:pt x="122" y="46"/>
                  </a:cubicBezTo>
                  <a:lnTo>
                    <a:pt x="11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rgbClr val="444444"/>
                </a:solidFill>
              </a:endParaRPr>
            </a:p>
          </p:txBody>
        </p:sp>
      </p:grpSp>
      <p:grpSp>
        <p:nvGrpSpPr>
          <p:cNvPr id="44" name="Group 43">
            <a:extLst>
              <a:ext uri="{FF2B5EF4-FFF2-40B4-BE49-F238E27FC236}">
                <a16:creationId xmlns:a16="http://schemas.microsoft.com/office/drawing/2014/main" id="{4011420A-E9F5-4689-97B8-D075BB73A55A}"/>
              </a:ext>
            </a:extLst>
          </p:cNvPr>
          <p:cNvGrpSpPr/>
          <p:nvPr/>
        </p:nvGrpSpPr>
        <p:grpSpPr>
          <a:xfrm>
            <a:off x="451222" y="1128611"/>
            <a:ext cx="1645920" cy="1645920"/>
            <a:chOff x="5676275" y="1317849"/>
            <a:chExt cx="602932" cy="609600"/>
          </a:xfrm>
          <a:solidFill>
            <a:schemeClr val="accent3"/>
          </a:solidFill>
        </p:grpSpPr>
        <p:sp>
          <p:nvSpPr>
            <p:cNvPr id="45" name="Freeform: Shape 44">
              <a:extLst>
                <a:ext uri="{FF2B5EF4-FFF2-40B4-BE49-F238E27FC236}">
                  <a16:creationId xmlns:a16="http://schemas.microsoft.com/office/drawing/2014/main" id="{7457C8FB-8768-4620-9A55-F9A3D18F0A73}"/>
                </a:ext>
              </a:extLst>
            </p:cNvPr>
            <p:cNvSpPr/>
            <p:nvPr/>
          </p:nvSpPr>
          <p:spPr>
            <a:xfrm>
              <a:off x="5676275" y="1317849"/>
              <a:ext cx="247650" cy="609600"/>
            </a:xfrm>
            <a:custGeom>
              <a:avLst/>
              <a:gdLst>
                <a:gd name="connsiteX0" fmla="*/ 229553 w 247650"/>
                <a:gd name="connsiteY0" fmla="*/ 160020 h 609600"/>
                <a:gd name="connsiteX1" fmla="*/ 189548 w 247650"/>
                <a:gd name="connsiteY1" fmla="*/ 122873 h 609600"/>
                <a:gd name="connsiteX2" fmla="*/ 203835 w 247650"/>
                <a:gd name="connsiteY2" fmla="*/ 78105 h 609600"/>
                <a:gd name="connsiteX3" fmla="*/ 125730 w 247650"/>
                <a:gd name="connsiteY3" fmla="*/ 0 h 609600"/>
                <a:gd name="connsiteX4" fmla="*/ 47625 w 247650"/>
                <a:gd name="connsiteY4" fmla="*/ 78105 h 609600"/>
                <a:gd name="connsiteX5" fmla="*/ 61913 w 247650"/>
                <a:gd name="connsiteY5" fmla="*/ 122873 h 609600"/>
                <a:gd name="connsiteX6" fmla="*/ 21908 w 247650"/>
                <a:gd name="connsiteY6" fmla="*/ 160020 h 609600"/>
                <a:gd name="connsiteX7" fmla="*/ 0 w 247650"/>
                <a:gd name="connsiteY7" fmla="*/ 337185 h 609600"/>
                <a:gd name="connsiteX8" fmla="*/ 41910 w 247650"/>
                <a:gd name="connsiteY8" fmla="*/ 378143 h 609600"/>
                <a:gd name="connsiteX9" fmla="*/ 65723 w 247650"/>
                <a:gd name="connsiteY9" fmla="*/ 609600 h 609600"/>
                <a:gd name="connsiteX10" fmla="*/ 183833 w 247650"/>
                <a:gd name="connsiteY10" fmla="*/ 609600 h 609600"/>
                <a:gd name="connsiteX11" fmla="*/ 207645 w 247650"/>
                <a:gd name="connsiteY11" fmla="*/ 378143 h 609600"/>
                <a:gd name="connsiteX12" fmla="*/ 250508 w 247650"/>
                <a:gd name="connsiteY12" fmla="*/ 337185 h 609600"/>
                <a:gd name="connsiteX13" fmla="*/ 229553 w 247650"/>
                <a:gd name="connsiteY13" fmla="*/ 160020 h 609600"/>
                <a:gd name="connsiteX14" fmla="*/ 125730 w 247650"/>
                <a:gd name="connsiteY14" fmla="*/ 19050 h 609600"/>
                <a:gd name="connsiteX15" fmla="*/ 184785 w 247650"/>
                <a:gd name="connsiteY15" fmla="*/ 78105 h 609600"/>
                <a:gd name="connsiteX16" fmla="*/ 125730 w 247650"/>
                <a:gd name="connsiteY16" fmla="*/ 137160 h 609600"/>
                <a:gd name="connsiteX17" fmla="*/ 66675 w 247650"/>
                <a:gd name="connsiteY17" fmla="*/ 78105 h 609600"/>
                <a:gd name="connsiteX18" fmla="*/ 125730 w 247650"/>
                <a:gd name="connsiteY18" fmla="*/ 19050 h 609600"/>
                <a:gd name="connsiteX19" fmla="*/ 189548 w 247650"/>
                <a:gd name="connsiteY19" fmla="*/ 369570 h 609600"/>
                <a:gd name="connsiteX20" fmla="*/ 166688 w 247650"/>
                <a:gd name="connsiteY20" fmla="*/ 590550 h 609600"/>
                <a:gd name="connsiteX21" fmla="*/ 82868 w 247650"/>
                <a:gd name="connsiteY21" fmla="*/ 590550 h 609600"/>
                <a:gd name="connsiteX22" fmla="*/ 60960 w 247650"/>
                <a:gd name="connsiteY22" fmla="*/ 369570 h 609600"/>
                <a:gd name="connsiteX23" fmla="*/ 20003 w 247650"/>
                <a:gd name="connsiteY23" fmla="*/ 330518 h 609600"/>
                <a:gd name="connsiteX24" fmla="*/ 39053 w 247650"/>
                <a:gd name="connsiteY24" fmla="*/ 169545 h 609600"/>
                <a:gd name="connsiteX25" fmla="*/ 74295 w 247650"/>
                <a:gd name="connsiteY25" fmla="*/ 137160 h 609600"/>
                <a:gd name="connsiteX26" fmla="*/ 124778 w 247650"/>
                <a:gd name="connsiteY26" fmla="*/ 156210 h 609600"/>
                <a:gd name="connsiteX27" fmla="*/ 175260 w 247650"/>
                <a:gd name="connsiteY27" fmla="*/ 137160 h 609600"/>
                <a:gd name="connsiteX28" fmla="*/ 210503 w 247650"/>
                <a:gd name="connsiteY28" fmla="*/ 169545 h 609600"/>
                <a:gd name="connsiteX29" fmla="*/ 229553 w 247650"/>
                <a:gd name="connsiteY29" fmla="*/ 330518 h 609600"/>
                <a:gd name="connsiteX30" fmla="*/ 189548 w 247650"/>
                <a:gd name="connsiteY30" fmla="*/ 36957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650" h="609600">
                  <a:moveTo>
                    <a:pt x="229553" y="160020"/>
                  </a:moveTo>
                  <a:lnTo>
                    <a:pt x="189548" y="122873"/>
                  </a:lnTo>
                  <a:cubicBezTo>
                    <a:pt x="198120" y="110490"/>
                    <a:pt x="203835" y="95250"/>
                    <a:pt x="203835" y="78105"/>
                  </a:cubicBezTo>
                  <a:cubicBezTo>
                    <a:pt x="203835" y="35243"/>
                    <a:pt x="168593" y="0"/>
                    <a:pt x="125730" y="0"/>
                  </a:cubicBezTo>
                  <a:cubicBezTo>
                    <a:pt x="82868" y="0"/>
                    <a:pt x="47625" y="35243"/>
                    <a:pt x="47625" y="78105"/>
                  </a:cubicBezTo>
                  <a:cubicBezTo>
                    <a:pt x="47625" y="94298"/>
                    <a:pt x="53340" y="110490"/>
                    <a:pt x="61913" y="122873"/>
                  </a:cubicBezTo>
                  <a:lnTo>
                    <a:pt x="21908" y="160020"/>
                  </a:lnTo>
                  <a:lnTo>
                    <a:pt x="0" y="337185"/>
                  </a:lnTo>
                  <a:lnTo>
                    <a:pt x="41910" y="378143"/>
                  </a:lnTo>
                  <a:lnTo>
                    <a:pt x="65723" y="609600"/>
                  </a:lnTo>
                  <a:lnTo>
                    <a:pt x="183833" y="609600"/>
                  </a:lnTo>
                  <a:lnTo>
                    <a:pt x="207645" y="378143"/>
                  </a:lnTo>
                  <a:lnTo>
                    <a:pt x="250508" y="337185"/>
                  </a:lnTo>
                  <a:lnTo>
                    <a:pt x="229553" y="160020"/>
                  </a:lnTo>
                  <a:close/>
                  <a:moveTo>
                    <a:pt x="125730" y="19050"/>
                  </a:moveTo>
                  <a:cubicBezTo>
                    <a:pt x="158115" y="19050"/>
                    <a:pt x="184785" y="45720"/>
                    <a:pt x="184785" y="78105"/>
                  </a:cubicBezTo>
                  <a:cubicBezTo>
                    <a:pt x="184785" y="110490"/>
                    <a:pt x="158115" y="137160"/>
                    <a:pt x="125730" y="137160"/>
                  </a:cubicBezTo>
                  <a:cubicBezTo>
                    <a:pt x="93345" y="137160"/>
                    <a:pt x="66675" y="110490"/>
                    <a:pt x="66675" y="78105"/>
                  </a:cubicBezTo>
                  <a:cubicBezTo>
                    <a:pt x="66675" y="45720"/>
                    <a:pt x="93345" y="19050"/>
                    <a:pt x="125730" y="19050"/>
                  </a:cubicBezTo>
                  <a:close/>
                  <a:moveTo>
                    <a:pt x="189548" y="369570"/>
                  </a:moveTo>
                  <a:lnTo>
                    <a:pt x="166688" y="590550"/>
                  </a:lnTo>
                  <a:lnTo>
                    <a:pt x="82868" y="590550"/>
                  </a:lnTo>
                  <a:lnTo>
                    <a:pt x="60960" y="369570"/>
                  </a:lnTo>
                  <a:lnTo>
                    <a:pt x="20003" y="330518"/>
                  </a:lnTo>
                  <a:lnTo>
                    <a:pt x="39053" y="169545"/>
                  </a:lnTo>
                  <a:lnTo>
                    <a:pt x="74295" y="137160"/>
                  </a:lnTo>
                  <a:cubicBezTo>
                    <a:pt x="87630" y="148590"/>
                    <a:pt x="105728" y="156210"/>
                    <a:pt x="124778" y="156210"/>
                  </a:cubicBezTo>
                  <a:cubicBezTo>
                    <a:pt x="143828" y="156210"/>
                    <a:pt x="161925" y="148590"/>
                    <a:pt x="175260" y="137160"/>
                  </a:cubicBezTo>
                  <a:lnTo>
                    <a:pt x="210503" y="169545"/>
                  </a:lnTo>
                  <a:lnTo>
                    <a:pt x="229553" y="330518"/>
                  </a:lnTo>
                  <a:lnTo>
                    <a:pt x="189548" y="369570"/>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B4E31C0-F2F4-4A97-BA72-DEBD17C31F80}"/>
                </a:ext>
              </a:extLst>
            </p:cNvPr>
            <p:cNvSpPr/>
            <p:nvPr/>
          </p:nvSpPr>
          <p:spPr>
            <a:xfrm>
              <a:off x="6062990" y="1627412"/>
              <a:ext cx="142875" cy="142875"/>
            </a:xfrm>
            <a:custGeom>
              <a:avLst/>
              <a:gdLst>
                <a:gd name="connsiteX0" fmla="*/ 93345 w 142875"/>
                <a:gd name="connsiteY0" fmla="*/ 0 h 142875"/>
                <a:gd name="connsiteX1" fmla="*/ 0 w 142875"/>
                <a:gd name="connsiteY1" fmla="*/ 0 h 142875"/>
                <a:gd name="connsiteX2" fmla="*/ 0 w 142875"/>
                <a:gd name="connsiteY2" fmla="*/ 93345 h 142875"/>
                <a:gd name="connsiteX3" fmla="*/ 19050 w 142875"/>
                <a:gd name="connsiteY3" fmla="*/ 93345 h 142875"/>
                <a:gd name="connsiteX4" fmla="*/ 19050 w 142875"/>
                <a:gd name="connsiteY4" fmla="*/ 32385 h 142875"/>
                <a:gd name="connsiteX5" fmla="*/ 135255 w 142875"/>
                <a:gd name="connsiteY5" fmla="*/ 149543 h 142875"/>
                <a:gd name="connsiteX6" fmla="*/ 148590 w 142875"/>
                <a:gd name="connsiteY6" fmla="*/ 136208 h 142875"/>
                <a:gd name="connsiteX7" fmla="*/ 32385 w 142875"/>
                <a:gd name="connsiteY7" fmla="*/ 19050 h 142875"/>
                <a:gd name="connsiteX8" fmla="*/ 93345 w 142875"/>
                <a:gd name="connsiteY8" fmla="*/ 190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93345" y="0"/>
                  </a:moveTo>
                  <a:lnTo>
                    <a:pt x="0" y="0"/>
                  </a:lnTo>
                  <a:lnTo>
                    <a:pt x="0" y="93345"/>
                  </a:lnTo>
                  <a:lnTo>
                    <a:pt x="19050" y="93345"/>
                  </a:lnTo>
                  <a:lnTo>
                    <a:pt x="19050" y="32385"/>
                  </a:lnTo>
                  <a:lnTo>
                    <a:pt x="135255" y="149543"/>
                  </a:lnTo>
                  <a:lnTo>
                    <a:pt x="148590" y="136208"/>
                  </a:lnTo>
                  <a:lnTo>
                    <a:pt x="32385" y="19050"/>
                  </a:lnTo>
                  <a:lnTo>
                    <a:pt x="93345" y="19050"/>
                  </a:ln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1F8AEB9-B27D-4AA0-B544-A4F8B570FEB4}"/>
                </a:ext>
              </a:extLst>
            </p:cNvPr>
            <p:cNvSpPr/>
            <p:nvPr/>
          </p:nvSpPr>
          <p:spPr>
            <a:xfrm>
              <a:off x="5945833" y="1562642"/>
              <a:ext cx="76200" cy="19050"/>
            </a:xfrm>
            <a:custGeom>
              <a:avLst/>
              <a:gdLst>
                <a:gd name="connsiteX0" fmla="*/ 0 w 76200"/>
                <a:gd name="connsiteY0" fmla="*/ 0 h 19050"/>
                <a:gd name="connsiteX1" fmla="*/ 78105 w 76200"/>
                <a:gd name="connsiteY1" fmla="*/ 0 h 19050"/>
                <a:gd name="connsiteX2" fmla="*/ 78105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8105" y="0"/>
                  </a:lnTo>
                  <a:lnTo>
                    <a:pt x="78105" y="19050"/>
                  </a:lnTo>
                  <a:lnTo>
                    <a:pt x="0" y="1905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22B0DD4-649E-4536-A923-B9C92D68263A}"/>
                </a:ext>
              </a:extLst>
            </p:cNvPr>
            <p:cNvSpPr/>
            <p:nvPr/>
          </p:nvSpPr>
          <p:spPr>
            <a:xfrm>
              <a:off x="6056323" y="1562642"/>
              <a:ext cx="66675" cy="19050"/>
            </a:xfrm>
            <a:custGeom>
              <a:avLst/>
              <a:gdLst>
                <a:gd name="connsiteX0" fmla="*/ 0 w 66675"/>
                <a:gd name="connsiteY0" fmla="*/ 0 h 19050"/>
                <a:gd name="connsiteX1" fmla="*/ 72390 w 66675"/>
                <a:gd name="connsiteY1" fmla="*/ 0 h 19050"/>
                <a:gd name="connsiteX2" fmla="*/ 72390 w 66675"/>
                <a:gd name="connsiteY2" fmla="*/ 19050 h 19050"/>
                <a:gd name="connsiteX3" fmla="*/ 0 w 66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72390" y="0"/>
                  </a:lnTo>
                  <a:lnTo>
                    <a:pt x="72390" y="19050"/>
                  </a:lnTo>
                  <a:lnTo>
                    <a:pt x="0" y="1905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9F3D9F-48B0-48B6-B981-7134A34C95B7}"/>
                </a:ext>
              </a:extLst>
            </p:cNvPr>
            <p:cNvSpPr/>
            <p:nvPr/>
          </p:nvSpPr>
          <p:spPr>
            <a:xfrm>
              <a:off x="6161098" y="1562642"/>
              <a:ext cx="66675" cy="19050"/>
            </a:xfrm>
            <a:custGeom>
              <a:avLst/>
              <a:gdLst>
                <a:gd name="connsiteX0" fmla="*/ 0 w 66675"/>
                <a:gd name="connsiteY0" fmla="*/ 0 h 19050"/>
                <a:gd name="connsiteX1" fmla="*/ 66675 w 66675"/>
                <a:gd name="connsiteY1" fmla="*/ 0 h 19050"/>
                <a:gd name="connsiteX2" fmla="*/ 66675 w 66675"/>
                <a:gd name="connsiteY2" fmla="*/ 19050 h 19050"/>
                <a:gd name="connsiteX3" fmla="*/ 0 w 66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66675" y="0"/>
                  </a:lnTo>
                  <a:lnTo>
                    <a:pt x="66675" y="19050"/>
                  </a:lnTo>
                  <a:lnTo>
                    <a:pt x="0" y="1905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954BC52-CD7C-4CB7-A5DE-823E7AF04510}"/>
                </a:ext>
              </a:extLst>
            </p:cNvPr>
            <p:cNvSpPr/>
            <p:nvPr/>
          </p:nvSpPr>
          <p:spPr>
            <a:xfrm>
              <a:off x="5888682" y="1496919"/>
              <a:ext cx="390525" cy="428625"/>
            </a:xfrm>
            <a:custGeom>
              <a:avLst/>
              <a:gdLst>
                <a:gd name="connsiteX0" fmla="*/ 397193 w 390525"/>
                <a:gd name="connsiteY0" fmla="*/ 340995 h 428625"/>
                <a:gd name="connsiteX1" fmla="*/ 397193 w 390525"/>
                <a:gd name="connsiteY1" fmla="*/ 0 h 428625"/>
                <a:gd name="connsiteX2" fmla="*/ 38100 w 390525"/>
                <a:gd name="connsiteY2" fmla="*/ 0 h 428625"/>
                <a:gd name="connsiteX3" fmla="*/ 40958 w 390525"/>
                <a:gd name="connsiteY3" fmla="*/ 19050 h 428625"/>
                <a:gd name="connsiteX4" fmla="*/ 378143 w 390525"/>
                <a:gd name="connsiteY4" fmla="*/ 19050 h 428625"/>
                <a:gd name="connsiteX5" fmla="*/ 378143 w 390525"/>
                <a:gd name="connsiteY5" fmla="*/ 321945 h 428625"/>
                <a:gd name="connsiteX6" fmla="*/ 195263 w 390525"/>
                <a:gd name="connsiteY6" fmla="*/ 321945 h 428625"/>
                <a:gd name="connsiteX7" fmla="*/ 195263 w 390525"/>
                <a:gd name="connsiteY7" fmla="*/ 411480 h 428625"/>
                <a:gd name="connsiteX8" fmla="*/ 121920 w 390525"/>
                <a:gd name="connsiteY8" fmla="*/ 411480 h 428625"/>
                <a:gd name="connsiteX9" fmla="*/ 121920 w 390525"/>
                <a:gd name="connsiteY9" fmla="*/ 321945 h 428625"/>
                <a:gd name="connsiteX10" fmla="*/ 1905 w 390525"/>
                <a:gd name="connsiteY10" fmla="*/ 321945 h 428625"/>
                <a:gd name="connsiteX11" fmla="*/ 0 w 390525"/>
                <a:gd name="connsiteY11" fmla="*/ 340995 h 428625"/>
                <a:gd name="connsiteX12" fmla="*/ 102870 w 390525"/>
                <a:gd name="connsiteY12" fmla="*/ 340995 h 428625"/>
                <a:gd name="connsiteX13" fmla="*/ 102870 w 390525"/>
                <a:gd name="connsiteY13" fmla="*/ 411480 h 428625"/>
                <a:gd name="connsiteX14" fmla="*/ 48578 w 390525"/>
                <a:gd name="connsiteY14" fmla="*/ 411480 h 428625"/>
                <a:gd name="connsiteX15" fmla="*/ 48578 w 390525"/>
                <a:gd name="connsiteY15" fmla="*/ 430530 h 428625"/>
                <a:gd name="connsiteX16" fmla="*/ 267653 w 390525"/>
                <a:gd name="connsiteY16" fmla="*/ 430530 h 428625"/>
                <a:gd name="connsiteX17" fmla="*/ 267653 w 390525"/>
                <a:gd name="connsiteY17" fmla="*/ 411480 h 428625"/>
                <a:gd name="connsiteX18" fmla="*/ 214313 w 390525"/>
                <a:gd name="connsiteY18" fmla="*/ 411480 h 428625"/>
                <a:gd name="connsiteX19" fmla="*/ 214313 w 390525"/>
                <a:gd name="connsiteY19" fmla="*/ 34099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525" h="428625">
                  <a:moveTo>
                    <a:pt x="397193" y="340995"/>
                  </a:moveTo>
                  <a:lnTo>
                    <a:pt x="397193" y="0"/>
                  </a:lnTo>
                  <a:lnTo>
                    <a:pt x="38100" y="0"/>
                  </a:lnTo>
                  <a:lnTo>
                    <a:pt x="40958" y="19050"/>
                  </a:lnTo>
                  <a:lnTo>
                    <a:pt x="378143" y="19050"/>
                  </a:lnTo>
                  <a:lnTo>
                    <a:pt x="378143" y="321945"/>
                  </a:lnTo>
                  <a:lnTo>
                    <a:pt x="195263" y="321945"/>
                  </a:lnTo>
                  <a:lnTo>
                    <a:pt x="195263" y="411480"/>
                  </a:lnTo>
                  <a:lnTo>
                    <a:pt x="121920" y="411480"/>
                  </a:lnTo>
                  <a:lnTo>
                    <a:pt x="121920" y="321945"/>
                  </a:lnTo>
                  <a:lnTo>
                    <a:pt x="1905" y="321945"/>
                  </a:lnTo>
                  <a:lnTo>
                    <a:pt x="0" y="340995"/>
                  </a:lnTo>
                  <a:lnTo>
                    <a:pt x="102870" y="340995"/>
                  </a:lnTo>
                  <a:lnTo>
                    <a:pt x="102870" y="411480"/>
                  </a:lnTo>
                  <a:lnTo>
                    <a:pt x="48578" y="411480"/>
                  </a:lnTo>
                  <a:lnTo>
                    <a:pt x="48578" y="430530"/>
                  </a:lnTo>
                  <a:lnTo>
                    <a:pt x="267653" y="430530"/>
                  </a:lnTo>
                  <a:lnTo>
                    <a:pt x="267653" y="411480"/>
                  </a:lnTo>
                  <a:lnTo>
                    <a:pt x="214313" y="411480"/>
                  </a:lnTo>
                  <a:lnTo>
                    <a:pt x="214313" y="340995"/>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C53B92-3EF9-445D-9C37-A13523ED4D24}"/>
                </a:ext>
              </a:extLst>
            </p:cNvPr>
            <p:cNvSpPr/>
            <p:nvPr/>
          </p:nvSpPr>
          <p:spPr>
            <a:xfrm>
              <a:off x="5897255" y="1627412"/>
              <a:ext cx="114300" cy="123825"/>
            </a:xfrm>
            <a:custGeom>
              <a:avLst/>
              <a:gdLst>
                <a:gd name="connsiteX0" fmla="*/ 2857 w 114300"/>
                <a:gd name="connsiteY0" fmla="*/ 107632 h 123825"/>
                <a:gd name="connsiteX1" fmla="*/ 0 w 114300"/>
                <a:gd name="connsiteY1" fmla="*/ 126682 h 123825"/>
                <a:gd name="connsiteX2" fmla="*/ 120015 w 114300"/>
                <a:gd name="connsiteY2" fmla="*/ 126682 h 123825"/>
                <a:gd name="connsiteX3" fmla="*/ 120015 w 114300"/>
                <a:gd name="connsiteY3" fmla="*/ 0 h 123825"/>
                <a:gd name="connsiteX4" fmla="*/ 45720 w 114300"/>
                <a:gd name="connsiteY4" fmla="*/ 0 h 123825"/>
                <a:gd name="connsiteX5" fmla="*/ 47625 w 114300"/>
                <a:gd name="connsiteY5" fmla="*/ 19050 h 123825"/>
                <a:gd name="connsiteX6" fmla="*/ 100965 w 114300"/>
                <a:gd name="connsiteY6" fmla="*/ 19050 h 123825"/>
                <a:gd name="connsiteX7" fmla="*/ 100965 w 114300"/>
                <a:gd name="connsiteY7" fmla="*/ 10763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 h="123825">
                  <a:moveTo>
                    <a:pt x="2857" y="107632"/>
                  </a:moveTo>
                  <a:lnTo>
                    <a:pt x="0" y="126682"/>
                  </a:lnTo>
                  <a:lnTo>
                    <a:pt x="120015" y="126682"/>
                  </a:lnTo>
                  <a:lnTo>
                    <a:pt x="120015" y="0"/>
                  </a:lnTo>
                  <a:lnTo>
                    <a:pt x="45720" y="0"/>
                  </a:lnTo>
                  <a:lnTo>
                    <a:pt x="47625" y="19050"/>
                  </a:lnTo>
                  <a:lnTo>
                    <a:pt x="100965" y="19050"/>
                  </a:lnTo>
                  <a:lnTo>
                    <a:pt x="100965" y="107632"/>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402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C5745-D47C-46E1-A778-FD560E72DEBD}"/>
              </a:ext>
            </a:extLst>
          </p:cNvPr>
          <p:cNvSpPr>
            <a:spLocks noGrp="1"/>
          </p:cNvSpPr>
          <p:nvPr>
            <p:ph type="title"/>
          </p:nvPr>
        </p:nvSpPr>
        <p:spPr/>
        <p:txBody>
          <a:bodyPr/>
          <a:lstStyle/>
          <a:p>
            <a:r>
              <a:rPr lang="en-US" sz="2400" dirty="0"/>
              <a:t>Five critical components of ProSupport Plus for Enterprise</a:t>
            </a:r>
          </a:p>
        </p:txBody>
      </p:sp>
      <p:sp>
        <p:nvSpPr>
          <p:cNvPr id="17" name="Rectangle 16">
            <a:extLst>
              <a:ext uri="{FF2B5EF4-FFF2-40B4-BE49-F238E27FC236}">
                <a16:creationId xmlns:a16="http://schemas.microsoft.com/office/drawing/2014/main" id="{1D7391C6-B1C9-4CF5-A23F-3DB632F42D3F}"/>
              </a:ext>
            </a:extLst>
          </p:cNvPr>
          <p:cNvSpPr/>
          <p:nvPr/>
        </p:nvSpPr>
        <p:spPr>
          <a:xfrm>
            <a:off x="1157754" y="1516576"/>
            <a:ext cx="7315200" cy="731520"/>
          </a:xfrm>
          <a:prstGeom prst="rect">
            <a:avLst/>
          </a:prstGeom>
          <a:solidFill>
            <a:srgbClr val="1A92C4">
              <a:alpha val="50000"/>
            </a:srgbClr>
          </a:solidFill>
          <a:ln w="9525">
            <a:solidFill>
              <a:srgbClr val="1A92C4"/>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0" rtlCol="0" anchor="t" anchorCtr="0"/>
          <a:lstStyle/>
          <a:p>
            <a:r>
              <a:rPr lang="en-US" sz="1800" b="1" dirty="0">
                <a:solidFill>
                  <a:schemeClr val="tx2"/>
                </a:solidFill>
              </a:rPr>
              <a:t>Priority access to specialized support experts </a:t>
            </a:r>
          </a:p>
          <a:p>
            <a:r>
              <a:rPr lang="en-US" sz="1200" dirty="0">
                <a:solidFill>
                  <a:schemeClr val="tx2"/>
                </a:solidFill>
              </a:rPr>
              <a:t>Immediate advanced troubleshooting from an engineer that understands         Dell Technologies infrastructure solutions</a:t>
            </a:r>
          </a:p>
        </p:txBody>
      </p:sp>
      <p:sp>
        <p:nvSpPr>
          <p:cNvPr id="5" name="Rectangle 4">
            <a:extLst>
              <a:ext uri="{FF2B5EF4-FFF2-40B4-BE49-F238E27FC236}">
                <a16:creationId xmlns:a16="http://schemas.microsoft.com/office/drawing/2014/main" id="{43C95B87-FF64-41F2-A877-F58764B9C49A}"/>
              </a:ext>
            </a:extLst>
          </p:cNvPr>
          <p:cNvSpPr/>
          <p:nvPr/>
        </p:nvSpPr>
        <p:spPr>
          <a:xfrm>
            <a:off x="426229" y="1516576"/>
            <a:ext cx="731520" cy="731520"/>
          </a:xfrm>
          <a:prstGeom prst="rect">
            <a:avLst/>
          </a:prstGeom>
          <a:solidFill>
            <a:schemeClr val="accent6">
              <a:lumMod val="75000"/>
            </a:schemeClr>
          </a:solidFill>
          <a:ln w="9525">
            <a:solidFill>
              <a:srgbClr val="1A9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02</a:t>
            </a:r>
          </a:p>
        </p:txBody>
      </p:sp>
      <p:sp>
        <p:nvSpPr>
          <p:cNvPr id="20" name="Rectangle 19">
            <a:extLst>
              <a:ext uri="{FF2B5EF4-FFF2-40B4-BE49-F238E27FC236}">
                <a16:creationId xmlns:a16="http://schemas.microsoft.com/office/drawing/2014/main" id="{A36DC8B2-92EC-4BCB-9276-5B66B966C54F}"/>
              </a:ext>
            </a:extLst>
          </p:cNvPr>
          <p:cNvSpPr/>
          <p:nvPr/>
        </p:nvSpPr>
        <p:spPr>
          <a:xfrm>
            <a:off x="1157754" y="4019550"/>
            <a:ext cx="7315200" cy="731520"/>
          </a:xfrm>
          <a:prstGeom prst="rect">
            <a:avLst/>
          </a:prstGeom>
          <a:solidFill>
            <a:srgbClr val="7030A0">
              <a:alpha val="50000"/>
            </a:srgbClr>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0" rtlCol="0" anchor="t" anchorCtr="0"/>
          <a:lstStyle/>
          <a:p>
            <a:r>
              <a:rPr lang="en-US" sz="1800" b="1" dirty="0">
                <a:solidFill>
                  <a:schemeClr val="tx2"/>
                </a:solidFill>
              </a:rPr>
              <a:t>Systems maintenance</a:t>
            </a:r>
          </a:p>
          <a:p>
            <a:r>
              <a:rPr lang="en-US" sz="1200" dirty="0">
                <a:solidFill>
                  <a:schemeClr val="tx2"/>
                </a:solidFill>
                <a:latin typeface="Arial" panose="020B0604020202020204" pitchFamily="34" charset="0"/>
                <a:cs typeface="Arial" panose="020B0604020202020204" pitchFamily="34" charset="0"/>
              </a:rPr>
              <a:t>Keep your ProSupport Plus systems up to date with installation of latest firmware, BIOS and driver updates to improve performance and availability</a:t>
            </a:r>
            <a:endParaRPr lang="en-US" sz="1200" dirty="0">
              <a:solidFill>
                <a:schemeClr val="tx2"/>
              </a:solidFill>
            </a:endParaRPr>
          </a:p>
        </p:txBody>
      </p:sp>
      <p:sp>
        <p:nvSpPr>
          <p:cNvPr id="8" name="Rectangle 7">
            <a:extLst>
              <a:ext uri="{FF2B5EF4-FFF2-40B4-BE49-F238E27FC236}">
                <a16:creationId xmlns:a16="http://schemas.microsoft.com/office/drawing/2014/main" id="{1B354526-4DA8-4ED5-86A2-67758748CCAE}"/>
              </a:ext>
            </a:extLst>
          </p:cNvPr>
          <p:cNvSpPr/>
          <p:nvPr/>
        </p:nvSpPr>
        <p:spPr>
          <a:xfrm>
            <a:off x="426229" y="4019550"/>
            <a:ext cx="731520" cy="731520"/>
          </a:xfrm>
          <a:prstGeom prst="rect">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05</a:t>
            </a:r>
          </a:p>
        </p:txBody>
      </p:sp>
      <p:sp>
        <p:nvSpPr>
          <p:cNvPr id="14" name="Rectangle 13">
            <a:extLst>
              <a:ext uri="{FF2B5EF4-FFF2-40B4-BE49-F238E27FC236}">
                <a16:creationId xmlns:a16="http://schemas.microsoft.com/office/drawing/2014/main" id="{A66CA4D1-F1AF-42BE-9A6D-AF6F250EE51E}"/>
              </a:ext>
            </a:extLst>
          </p:cNvPr>
          <p:cNvSpPr/>
          <p:nvPr/>
        </p:nvSpPr>
        <p:spPr>
          <a:xfrm>
            <a:off x="1157754" y="685165"/>
            <a:ext cx="7315200" cy="731520"/>
          </a:xfrm>
          <a:prstGeom prst="rect">
            <a:avLst/>
          </a:prstGeom>
          <a:solidFill>
            <a:srgbClr val="42AEAF">
              <a:alpha val="50000"/>
            </a:srgbClr>
          </a:solidFill>
          <a:ln w="9525">
            <a:solidFill>
              <a:srgbClr val="42AEA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0" rIns="1371600" rtlCol="0" anchor="t" anchorCtr="0"/>
          <a:lstStyle/>
          <a:p>
            <a:r>
              <a:rPr lang="en-US" sz="1800" b="1" dirty="0">
                <a:solidFill>
                  <a:schemeClr val="tx2"/>
                </a:solidFill>
              </a:rPr>
              <a:t>An assigned Service Account Manager</a:t>
            </a:r>
          </a:p>
          <a:p>
            <a:r>
              <a:rPr lang="en-US" sz="1200" dirty="0">
                <a:solidFill>
                  <a:schemeClr val="tx2"/>
                </a:solidFill>
              </a:rPr>
              <a:t>Your #1 support advocate, ensuring you get the best possible proactive and predictive support experience </a:t>
            </a:r>
          </a:p>
        </p:txBody>
      </p:sp>
      <p:sp>
        <p:nvSpPr>
          <p:cNvPr id="4" name="Rectangle 3">
            <a:extLst>
              <a:ext uri="{FF2B5EF4-FFF2-40B4-BE49-F238E27FC236}">
                <a16:creationId xmlns:a16="http://schemas.microsoft.com/office/drawing/2014/main" id="{7C40FC8A-901B-48FA-AF86-56F7475E22CA}"/>
              </a:ext>
            </a:extLst>
          </p:cNvPr>
          <p:cNvSpPr/>
          <p:nvPr/>
        </p:nvSpPr>
        <p:spPr>
          <a:xfrm>
            <a:off x="426229" y="685165"/>
            <a:ext cx="731520" cy="731520"/>
          </a:xfrm>
          <a:prstGeom prst="rect">
            <a:avLst/>
          </a:prstGeom>
          <a:solidFill>
            <a:srgbClr val="42AEAF"/>
          </a:solidFill>
          <a:ln w="9525">
            <a:solidFill>
              <a:srgbClr val="42AE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01</a:t>
            </a:r>
            <a:endParaRPr lang="en-US" sz="1200" b="1" dirty="0">
              <a:solidFill>
                <a:schemeClr val="tx2"/>
              </a:solidFill>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id="{A1CA5285-6C98-4D7B-8953-76A53E29EEBE}"/>
              </a:ext>
            </a:extLst>
          </p:cNvPr>
          <p:cNvSpPr/>
          <p:nvPr/>
        </p:nvSpPr>
        <p:spPr>
          <a:xfrm>
            <a:off x="1157754" y="3182924"/>
            <a:ext cx="7315200" cy="731520"/>
          </a:xfrm>
          <a:prstGeom prst="rect">
            <a:avLst/>
          </a:prstGeom>
          <a:solidFill>
            <a:srgbClr val="CE1126">
              <a:alpha val="50000"/>
            </a:srgbClr>
          </a:solidFill>
          <a:ln w="952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lIns="457200" rIns="1371600" rtlCol="0" anchor="t" anchorCtr="0"/>
          <a:lstStyle/>
          <a:p>
            <a:r>
              <a:rPr lang="en-US" sz="1800" b="1" dirty="0">
                <a:solidFill>
                  <a:schemeClr val="tx2"/>
                </a:solidFill>
              </a:rPr>
              <a:t>Automated, proactive and predictive support </a:t>
            </a:r>
          </a:p>
          <a:p>
            <a:r>
              <a:rPr lang="en-US" sz="1200" kern="0" dirty="0">
                <a:solidFill>
                  <a:schemeClr val="tx2"/>
                </a:solidFill>
              </a:rPr>
              <a:t>Accelerated resolution with predictive monitoring, notifications, automated case creation and proactive response </a:t>
            </a:r>
          </a:p>
        </p:txBody>
      </p:sp>
      <p:sp>
        <p:nvSpPr>
          <p:cNvPr id="7" name="Rectangle 6">
            <a:extLst>
              <a:ext uri="{FF2B5EF4-FFF2-40B4-BE49-F238E27FC236}">
                <a16:creationId xmlns:a16="http://schemas.microsoft.com/office/drawing/2014/main" id="{A7E19DCC-C7DA-4081-970E-98DD4EC2C5FC}"/>
              </a:ext>
            </a:extLst>
          </p:cNvPr>
          <p:cNvSpPr/>
          <p:nvPr/>
        </p:nvSpPr>
        <p:spPr>
          <a:xfrm>
            <a:off x="426229" y="3182924"/>
            <a:ext cx="731520" cy="731520"/>
          </a:xfrm>
          <a:prstGeom prst="rect">
            <a:avLst/>
          </a:prstGeom>
          <a:solidFill>
            <a:schemeClr val="accent5"/>
          </a:solidFill>
          <a:ln w="9525">
            <a:solidFill>
              <a:srgbClr val="CE11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04</a:t>
            </a:r>
          </a:p>
        </p:txBody>
      </p:sp>
      <p:sp>
        <p:nvSpPr>
          <p:cNvPr id="18" name="Rectangle 17">
            <a:extLst>
              <a:ext uri="{FF2B5EF4-FFF2-40B4-BE49-F238E27FC236}">
                <a16:creationId xmlns:a16="http://schemas.microsoft.com/office/drawing/2014/main" id="{D11E8944-60D0-4C8B-9830-6DEDA50E0AD7}"/>
              </a:ext>
            </a:extLst>
          </p:cNvPr>
          <p:cNvSpPr/>
          <p:nvPr/>
        </p:nvSpPr>
        <p:spPr>
          <a:xfrm>
            <a:off x="1157754" y="2351513"/>
            <a:ext cx="7315200" cy="731520"/>
          </a:xfrm>
          <a:prstGeom prst="rect">
            <a:avLst/>
          </a:prstGeom>
          <a:solidFill>
            <a:srgbClr val="EE6411">
              <a:alpha val="50000"/>
            </a:srgbClr>
          </a:solidFill>
          <a:ln w="9525">
            <a:solidFill>
              <a:srgbClr val="EE6411"/>
            </a:solidFill>
          </a:ln>
        </p:spPr>
        <p:style>
          <a:lnRef idx="2">
            <a:schemeClr val="accent1">
              <a:shade val="50000"/>
            </a:schemeClr>
          </a:lnRef>
          <a:fillRef idx="1">
            <a:schemeClr val="accent1"/>
          </a:fillRef>
          <a:effectRef idx="0">
            <a:schemeClr val="accent1"/>
          </a:effectRef>
          <a:fontRef idx="minor">
            <a:schemeClr val="lt1"/>
          </a:fontRef>
        </p:style>
        <p:txBody>
          <a:bodyPr lIns="457200" rIns="1280160" bIns="0" rtlCol="0" anchor="t" anchorCtr="0"/>
          <a:lstStyle/>
          <a:p>
            <a:r>
              <a:rPr lang="en-US" sz="1800" b="1" dirty="0">
                <a:solidFill>
                  <a:schemeClr val="tx2"/>
                </a:solidFill>
              </a:rPr>
              <a:t>3</a:t>
            </a:r>
            <a:r>
              <a:rPr lang="en-US" sz="1800" b="1" baseline="30000" dirty="0">
                <a:solidFill>
                  <a:schemeClr val="tx2"/>
                </a:solidFill>
              </a:rPr>
              <a:t>rd</a:t>
            </a:r>
            <a:r>
              <a:rPr lang="en-US" sz="1800" b="1" dirty="0">
                <a:solidFill>
                  <a:schemeClr val="tx2"/>
                </a:solidFill>
              </a:rPr>
              <a:t> party software support</a:t>
            </a:r>
          </a:p>
          <a:p>
            <a:r>
              <a:rPr lang="en-US" sz="1200" dirty="0">
                <a:solidFill>
                  <a:schemeClr val="tx2"/>
                </a:solidFill>
              </a:rPr>
              <a:t>We are your single point of accountability for any eligible 3</a:t>
            </a:r>
            <a:r>
              <a:rPr lang="en-US" sz="1200" baseline="30000" dirty="0">
                <a:solidFill>
                  <a:schemeClr val="tx2"/>
                </a:solidFill>
              </a:rPr>
              <a:t>rd</a:t>
            </a:r>
            <a:r>
              <a:rPr lang="en-US" sz="1200" dirty="0">
                <a:solidFill>
                  <a:schemeClr val="tx2"/>
                </a:solidFill>
              </a:rPr>
              <a:t> party software installed on your ProSupport Plus system, whether you purchased it from us or not</a:t>
            </a:r>
          </a:p>
        </p:txBody>
      </p:sp>
      <p:sp>
        <p:nvSpPr>
          <p:cNvPr id="6" name="Rectangle 5">
            <a:extLst>
              <a:ext uri="{FF2B5EF4-FFF2-40B4-BE49-F238E27FC236}">
                <a16:creationId xmlns:a16="http://schemas.microsoft.com/office/drawing/2014/main" id="{874C9724-209E-408D-B102-29305EAAD176}"/>
              </a:ext>
            </a:extLst>
          </p:cNvPr>
          <p:cNvSpPr/>
          <p:nvPr/>
        </p:nvSpPr>
        <p:spPr>
          <a:xfrm>
            <a:off x="426229" y="2349750"/>
            <a:ext cx="731520" cy="731520"/>
          </a:xfrm>
          <a:prstGeom prst="rect">
            <a:avLst/>
          </a:prstGeom>
          <a:solidFill>
            <a:schemeClr val="accent4"/>
          </a:solidFill>
          <a:ln w="9525">
            <a:solidFill>
              <a:srgbClr val="EE6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effectLst>
                  <a:outerShdw blurRad="38100" dist="38100" dir="2700000" algn="tl">
                    <a:srgbClr val="000000">
                      <a:alpha val="43137"/>
                    </a:srgbClr>
                  </a:outerShdw>
                </a:effectLst>
              </a:rPr>
              <a:t>03</a:t>
            </a:r>
          </a:p>
        </p:txBody>
      </p:sp>
      <p:sp>
        <p:nvSpPr>
          <p:cNvPr id="34" name="TextBox 33">
            <a:extLst>
              <a:ext uri="{FF2B5EF4-FFF2-40B4-BE49-F238E27FC236}">
                <a16:creationId xmlns:a16="http://schemas.microsoft.com/office/drawing/2014/main" id="{B45AFBBF-B6A6-4C6D-AD41-C606DD0FC44E}"/>
              </a:ext>
            </a:extLst>
          </p:cNvPr>
          <p:cNvSpPr txBox="1"/>
          <p:nvPr/>
        </p:nvSpPr>
        <p:spPr>
          <a:xfrm>
            <a:off x="426229" y="4787188"/>
            <a:ext cx="7086167" cy="215444"/>
          </a:xfrm>
          <a:prstGeom prst="rect">
            <a:avLst/>
          </a:prstGeom>
          <a:noFill/>
        </p:spPr>
        <p:txBody>
          <a:bodyPr wrap="square" rtlCol="0">
            <a:spAutoFit/>
          </a:bodyPr>
          <a:lstStyle/>
          <a:p>
            <a:pPr>
              <a:spcAft>
                <a:spcPts val="200"/>
              </a:spcAft>
            </a:pPr>
            <a:r>
              <a:rPr lang="en-US" sz="800" dirty="0">
                <a:solidFill>
                  <a:schemeClr val="tx2">
                    <a:lumMod val="65000"/>
                  </a:schemeClr>
                </a:solidFill>
              </a:rPr>
              <a:t>Availability and terms of Dell Technologies services vary by region and by product.  For more information, please view our </a:t>
            </a:r>
            <a:r>
              <a:rPr lang="en-US" sz="800" dirty="0">
                <a:solidFill>
                  <a:schemeClr val="tx2">
                    <a:lumMod val="75000"/>
                  </a:schemeClr>
                </a:solidFill>
                <a:hlinkClick r:id="rId3">
                  <a:extLst>
                    <a:ext uri="{A12FA001-AC4F-418D-AE19-62706E023703}">
                      <ahyp:hlinkClr xmlns:ahyp="http://schemas.microsoft.com/office/drawing/2018/hyperlinkcolor" val="tx"/>
                    </a:ext>
                  </a:extLst>
                </a:hlinkClick>
              </a:rPr>
              <a:t>service descriptions</a:t>
            </a:r>
            <a:r>
              <a:rPr lang="en-US" sz="800" dirty="0">
                <a:solidFill>
                  <a:schemeClr val="tx2">
                    <a:lumMod val="65000"/>
                  </a:schemeClr>
                </a:solidFill>
              </a:rPr>
              <a:t>. </a:t>
            </a:r>
          </a:p>
        </p:txBody>
      </p:sp>
      <p:pic>
        <p:nvPicPr>
          <p:cNvPr id="36" name="Graphic 35">
            <a:extLst>
              <a:ext uri="{FF2B5EF4-FFF2-40B4-BE49-F238E27FC236}">
                <a16:creationId xmlns:a16="http://schemas.microsoft.com/office/drawing/2014/main" id="{AB8A980D-9B1D-4994-8841-3766BD032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396" y="724505"/>
            <a:ext cx="694398" cy="694398"/>
          </a:xfrm>
          <a:prstGeom prst="rect">
            <a:avLst/>
          </a:prstGeom>
        </p:spPr>
      </p:pic>
      <p:pic>
        <p:nvPicPr>
          <p:cNvPr id="43" name="Graphic 42">
            <a:extLst>
              <a:ext uri="{FF2B5EF4-FFF2-40B4-BE49-F238E27FC236}">
                <a16:creationId xmlns:a16="http://schemas.microsoft.com/office/drawing/2014/main" id="{9B46AEF7-038F-4D8E-ACCF-EF30FC573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0032" y="1571759"/>
            <a:ext cx="619125" cy="619125"/>
          </a:xfrm>
          <a:prstGeom prst="rect">
            <a:avLst/>
          </a:prstGeom>
        </p:spPr>
      </p:pic>
      <p:pic>
        <p:nvPicPr>
          <p:cNvPr id="46" name="Graphic 45">
            <a:extLst>
              <a:ext uri="{FF2B5EF4-FFF2-40B4-BE49-F238E27FC236}">
                <a16:creationId xmlns:a16="http://schemas.microsoft.com/office/drawing/2014/main" id="{13761B2A-EE7A-498D-8F1B-98129BD974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50032" y="2412927"/>
            <a:ext cx="619125" cy="619125"/>
          </a:xfrm>
          <a:prstGeom prst="rect">
            <a:avLst/>
          </a:prstGeom>
        </p:spPr>
      </p:pic>
      <p:pic>
        <p:nvPicPr>
          <p:cNvPr id="48" name="Graphic 47">
            <a:extLst>
              <a:ext uri="{FF2B5EF4-FFF2-40B4-BE49-F238E27FC236}">
                <a16:creationId xmlns:a16="http://schemas.microsoft.com/office/drawing/2014/main" id="{E77217CF-851F-498A-8971-6864EB07A0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50032" y="3236180"/>
            <a:ext cx="619125" cy="619125"/>
          </a:xfrm>
          <a:prstGeom prst="rect">
            <a:avLst/>
          </a:prstGeom>
        </p:spPr>
      </p:pic>
      <p:pic>
        <p:nvPicPr>
          <p:cNvPr id="50" name="Graphic 49">
            <a:extLst>
              <a:ext uri="{FF2B5EF4-FFF2-40B4-BE49-F238E27FC236}">
                <a16:creationId xmlns:a16="http://schemas.microsoft.com/office/drawing/2014/main" id="{FF7C72B8-306B-40C9-9BC5-1073F20863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82693" y="4060778"/>
            <a:ext cx="619125" cy="619125"/>
          </a:xfrm>
          <a:prstGeom prst="rect">
            <a:avLst/>
          </a:prstGeom>
        </p:spPr>
      </p:pic>
      <p:sp>
        <p:nvSpPr>
          <p:cNvPr id="55" name="Isosceles Triangle 54">
            <a:extLst>
              <a:ext uri="{FF2B5EF4-FFF2-40B4-BE49-F238E27FC236}">
                <a16:creationId xmlns:a16="http://schemas.microsoft.com/office/drawing/2014/main" id="{3F078EF4-4F18-48B2-BBD7-C837CDC9BE84}"/>
              </a:ext>
            </a:extLst>
          </p:cNvPr>
          <p:cNvSpPr/>
          <p:nvPr/>
        </p:nvSpPr>
        <p:spPr>
          <a:xfrm rot="5400000">
            <a:off x="1103242" y="958890"/>
            <a:ext cx="301336" cy="192323"/>
          </a:xfrm>
          <a:prstGeom prst="triangle">
            <a:avLst/>
          </a:prstGeom>
          <a:solidFill>
            <a:srgbClr val="42AEA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6" name="Isosceles Triangle 55">
            <a:extLst>
              <a:ext uri="{FF2B5EF4-FFF2-40B4-BE49-F238E27FC236}">
                <a16:creationId xmlns:a16="http://schemas.microsoft.com/office/drawing/2014/main" id="{657498E2-B440-421A-860D-74BCA7527B07}"/>
              </a:ext>
            </a:extLst>
          </p:cNvPr>
          <p:cNvSpPr/>
          <p:nvPr/>
        </p:nvSpPr>
        <p:spPr>
          <a:xfrm rot="5400000">
            <a:off x="1103242" y="1789717"/>
            <a:ext cx="301336" cy="192323"/>
          </a:xfrm>
          <a:prstGeom prst="triangle">
            <a:avLst/>
          </a:prstGeom>
          <a:solidFill>
            <a:srgbClr val="1A92C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8" name="Isosceles Triangle 57">
            <a:extLst>
              <a:ext uri="{FF2B5EF4-FFF2-40B4-BE49-F238E27FC236}">
                <a16:creationId xmlns:a16="http://schemas.microsoft.com/office/drawing/2014/main" id="{F03195E1-E1B3-4B92-92E8-43C94844A661}"/>
              </a:ext>
            </a:extLst>
          </p:cNvPr>
          <p:cNvSpPr/>
          <p:nvPr/>
        </p:nvSpPr>
        <p:spPr>
          <a:xfrm rot="5400000">
            <a:off x="1103242" y="2612259"/>
            <a:ext cx="301336" cy="192323"/>
          </a:xfrm>
          <a:prstGeom prst="triangle">
            <a:avLst/>
          </a:prstGeom>
          <a:solidFill>
            <a:srgbClr val="EE641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9" name="Isosceles Triangle 58">
            <a:extLst>
              <a:ext uri="{FF2B5EF4-FFF2-40B4-BE49-F238E27FC236}">
                <a16:creationId xmlns:a16="http://schemas.microsoft.com/office/drawing/2014/main" id="{026502BB-6A79-43CA-BE59-7533BB8B0BA0}"/>
              </a:ext>
            </a:extLst>
          </p:cNvPr>
          <p:cNvSpPr/>
          <p:nvPr/>
        </p:nvSpPr>
        <p:spPr>
          <a:xfrm rot="5400000">
            <a:off x="1103242" y="3462675"/>
            <a:ext cx="301336" cy="192323"/>
          </a:xfrm>
          <a:prstGeom prst="triangle">
            <a:avLst/>
          </a:prstGeom>
          <a:solidFill>
            <a:srgbClr val="CE112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60" name="Isosceles Triangle 59">
            <a:extLst>
              <a:ext uri="{FF2B5EF4-FFF2-40B4-BE49-F238E27FC236}">
                <a16:creationId xmlns:a16="http://schemas.microsoft.com/office/drawing/2014/main" id="{0BB82B8E-E41B-4B2D-B014-2432486A9EC1}"/>
              </a:ext>
            </a:extLst>
          </p:cNvPr>
          <p:cNvSpPr/>
          <p:nvPr/>
        </p:nvSpPr>
        <p:spPr>
          <a:xfrm rot="5400000">
            <a:off x="1103241" y="4294086"/>
            <a:ext cx="301336" cy="192323"/>
          </a:xfrm>
          <a:prstGeom prst="triangle">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95246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84C4-0DB9-4D31-9211-9B638028A4EC}"/>
              </a:ext>
            </a:extLst>
          </p:cNvPr>
          <p:cNvSpPr>
            <a:spLocks noGrp="1"/>
          </p:cNvSpPr>
          <p:nvPr>
            <p:ph type="title"/>
          </p:nvPr>
        </p:nvSpPr>
        <p:spPr/>
        <p:txBody>
          <a:bodyPr/>
          <a:lstStyle/>
          <a:p>
            <a:r>
              <a:rPr lang="en-US" dirty="0"/>
              <a:t>With ProSupport Plus, you get our very best</a:t>
            </a:r>
          </a:p>
        </p:txBody>
      </p:sp>
      <p:sp>
        <p:nvSpPr>
          <p:cNvPr id="3" name="TextBox 2">
            <a:extLst>
              <a:ext uri="{FF2B5EF4-FFF2-40B4-BE49-F238E27FC236}">
                <a16:creationId xmlns:a16="http://schemas.microsoft.com/office/drawing/2014/main" id="{1DDF9478-85C7-450E-A27F-0CF04478E8F3}"/>
              </a:ext>
            </a:extLst>
          </p:cNvPr>
          <p:cNvSpPr txBox="1"/>
          <p:nvPr/>
        </p:nvSpPr>
        <p:spPr>
          <a:xfrm>
            <a:off x="209555" y="1418800"/>
            <a:ext cx="4286245" cy="2750497"/>
          </a:xfrm>
          <a:prstGeom prst="rect">
            <a:avLst/>
          </a:prstGeom>
          <a:noFill/>
        </p:spPr>
        <p:txBody>
          <a:bodyPr wrap="square" rtlCol="0">
            <a:spAutoFit/>
          </a:bodyPr>
          <a:lstStyle/>
          <a:p>
            <a:pPr marL="0" marR="0" lvl="0" indent="0" algn="l" defTabSz="914400" rtl="0" eaLnBrk="1" fontAlgn="base" latinLnBrk="0" hangingPunct="1">
              <a:lnSpc>
                <a:spcPts val="3000"/>
              </a:lnSpc>
              <a:spcBef>
                <a:spcPts val="0"/>
              </a:spcBef>
              <a:spcAft>
                <a:spcPts val="0"/>
              </a:spcAft>
              <a:buClr>
                <a:srgbClr val="0076CE"/>
              </a:buClr>
              <a:buSzTx/>
              <a:buFontTx/>
              <a:buNone/>
              <a:tabLst/>
              <a:defRPr/>
            </a:pP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No matter where </a:t>
            </a:r>
            <a:b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b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you are or what language you speak, </a:t>
            </a:r>
          </a:p>
          <a:p>
            <a:pPr marL="0" marR="0" lvl="0" indent="0" algn="l" defTabSz="914400" rtl="0" eaLnBrk="1" fontAlgn="base" latinLnBrk="0" hangingPunct="1">
              <a:lnSpc>
                <a:spcPts val="3000"/>
              </a:lnSpc>
              <a:spcBef>
                <a:spcPts val="0"/>
              </a:spcBef>
              <a:spcAft>
                <a:spcPts val="0"/>
              </a:spcAft>
              <a:buClr>
                <a:srgbClr val="0076CE"/>
              </a:buClr>
              <a:buSzTx/>
              <a:buFontTx/>
              <a:buNone/>
              <a:tabLst/>
              <a:defRPr/>
            </a:pPr>
            <a:r>
              <a:rPr kumimoji="0" lang="en-US" sz="2100" b="1"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ProSupport Plus </a:t>
            </a:r>
          </a:p>
          <a:p>
            <a:pPr marL="0" marR="0" lvl="0" indent="0" algn="l" defTabSz="914400" rtl="0" eaLnBrk="1" fontAlgn="base" latinLnBrk="0" hangingPunct="1">
              <a:lnSpc>
                <a:spcPts val="3000"/>
              </a:lnSpc>
              <a:spcBef>
                <a:spcPts val="0"/>
              </a:spcBef>
              <a:spcAft>
                <a:spcPts val="0"/>
              </a:spcAft>
              <a:buClr>
                <a:srgbClr val="0076CE"/>
              </a:buClr>
              <a:buSzTx/>
              <a:buFontTx/>
              <a:buNone/>
              <a:tabLst/>
              <a:defRPr/>
            </a:pP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is there to support your critical business applications</a:t>
            </a:r>
          </a:p>
        </p:txBody>
      </p:sp>
      <p:cxnSp>
        <p:nvCxnSpPr>
          <p:cNvPr id="4" name="Straight Connector 3">
            <a:extLst>
              <a:ext uri="{FF2B5EF4-FFF2-40B4-BE49-F238E27FC236}">
                <a16:creationId xmlns:a16="http://schemas.microsoft.com/office/drawing/2014/main" id="{1863AC53-C2EB-4372-9A57-E0FE2B54C8DA}"/>
              </a:ext>
            </a:extLst>
          </p:cNvPr>
          <p:cNvCxnSpPr>
            <a:cxnSpLocks/>
          </p:cNvCxnSpPr>
          <p:nvPr/>
        </p:nvCxnSpPr>
        <p:spPr>
          <a:xfrm>
            <a:off x="4572000" y="925830"/>
            <a:ext cx="0" cy="37033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1…">
            <a:extLst>
              <a:ext uri="{FF2B5EF4-FFF2-40B4-BE49-F238E27FC236}">
                <a16:creationId xmlns:a16="http://schemas.microsoft.com/office/drawing/2014/main" id="{CE98B751-1B9F-4033-B8AC-17E64BF58991}"/>
              </a:ext>
            </a:extLst>
          </p:cNvPr>
          <p:cNvSpPr txBox="1"/>
          <p:nvPr/>
        </p:nvSpPr>
        <p:spPr>
          <a:xfrm>
            <a:off x="4850222" y="819150"/>
            <a:ext cx="4141378" cy="3949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7500">
                <a:solidFill>
                  <a:srgbClr val="62B4DF"/>
                </a:solidFill>
                <a:latin typeface="Dell Replica Heavy"/>
                <a:ea typeface="Dell Replica Heavy"/>
                <a:cs typeface="Dell Replica Heavy"/>
                <a:sym typeface="Dell Replica Heavy"/>
              </a:defRPr>
            </a:pPr>
            <a:r>
              <a:rPr lang="en-US" sz="3200" dirty="0">
                <a:solidFill>
                  <a:schemeClr val="tx2"/>
                </a:solidFill>
                <a:effectLst>
                  <a:outerShdw blurRad="38100" dist="38100" dir="2700000" algn="tl">
                    <a:srgbClr val="000000">
                      <a:alpha val="43137"/>
                    </a:srgbClr>
                  </a:outerShdw>
                </a:effectLst>
                <a:latin typeface="Arial"/>
                <a:sym typeface="Dell Replica Heavy"/>
              </a:rPr>
              <a:t>24x7</a:t>
            </a:r>
            <a:endParaRPr sz="3200" dirty="0">
              <a:solidFill>
                <a:schemeClr val="tx2"/>
              </a:solidFill>
              <a:effectLst>
                <a:outerShdw blurRad="38100" dist="38100" dir="2700000" algn="tl">
                  <a:srgbClr val="000000">
                    <a:alpha val="43137"/>
                  </a:srgbClr>
                </a:outerShdw>
              </a:effectLst>
              <a:latin typeface="Arial"/>
              <a:sym typeface="Dell Replica Heavy"/>
            </a:endParaRPr>
          </a:p>
          <a:p>
            <a:pPr>
              <a:defRPr sz="3000">
                <a:solidFill>
                  <a:srgbClr val="FFFFFF"/>
                </a:solidFill>
                <a:latin typeface="Dell Replica"/>
                <a:ea typeface="Dell Replica"/>
                <a:cs typeface="Dell Replica"/>
                <a:sym typeface="Dell Replica"/>
              </a:defRPr>
            </a:pPr>
            <a:r>
              <a:rPr lang="en-US" sz="1400" dirty="0">
                <a:solidFill>
                  <a:srgbClr val="FFFFFF"/>
                </a:solidFill>
                <a:latin typeface="Arial"/>
                <a:sym typeface="Dell Replica"/>
              </a:rPr>
              <a:t>Immediate access to specialized support experts</a:t>
            </a:r>
          </a:p>
          <a:p>
            <a:pPr>
              <a:defRPr sz="3000">
                <a:solidFill>
                  <a:srgbClr val="FFFFFF"/>
                </a:solidFill>
                <a:latin typeface="Dell Replica"/>
                <a:ea typeface="Dell Replica"/>
                <a:cs typeface="Dell Replica"/>
                <a:sym typeface="Dell Replica"/>
              </a:defRPr>
            </a:pPr>
            <a:endParaRPr sz="1200" dirty="0">
              <a:solidFill>
                <a:srgbClr val="FFFFFF"/>
              </a:solidFill>
              <a:latin typeface="Arial"/>
              <a:sym typeface="Dell Replica"/>
            </a:endParaRPr>
          </a:p>
          <a:p>
            <a:pPr>
              <a:defRPr sz="7500">
                <a:solidFill>
                  <a:srgbClr val="75B3DB"/>
                </a:solidFill>
                <a:latin typeface="Dell Replica Heavy"/>
                <a:ea typeface="Dell Replica Heavy"/>
                <a:cs typeface="Dell Replica Heavy"/>
                <a:sym typeface="Dell Replica Heavy"/>
              </a:defRPr>
            </a:pPr>
            <a:r>
              <a:rPr lang="en-US" sz="3200" dirty="0">
                <a:solidFill>
                  <a:schemeClr val="tx2"/>
                </a:solidFill>
                <a:effectLst>
                  <a:outerShdw blurRad="38100" dist="38100" dir="2700000" algn="tl">
                    <a:srgbClr val="000000">
                      <a:alpha val="43137"/>
                    </a:srgbClr>
                  </a:outerShdw>
                </a:effectLst>
                <a:latin typeface="Arial"/>
                <a:sym typeface="Dell Replica Heavy"/>
              </a:rPr>
              <a:t>&gt;6,800</a:t>
            </a:r>
            <a:endParaRPr sz="3200" dirty="0">
              <a:solidFill>
                <a:schemeClr val="tx2"/>
              </a:solidFill>
              <a:effectLst>
                <a:outerShdw blurRad="38100" dist="38100" dir="2700000" algn="tl">
                  <a:srgbClr val="000000">
                    <a:alpha val="43137"/>
                  </a:srgbClr>
                </a:outerShdw>
              </a:effectLst>
              <a:latin typeface="Arial"/>
              <a:sym typeface="Dell Replica Heavy"/>
            </a:endParaRPr>
          </a:p>
          <a:p>
            <a:pPr>
              <a:defRPr/>
            </a:pPr>
            <a:r>
              <a:rPr lang="en-US" sz="1400" dirty="0">
                <a:solidFill>
                  <a:srgbClr val="FFFFFF"/>
                </a:solidFill>
                <a:latin typeface="Arial"/>
              </a:rPr>
              <a:t>Technical support engineers available around the globe</a:t>
            </a:r>
          </a:p>
          <a:p>
            <a:pPr>
              <a:defRPr/>
            </a:pPr>
            <a:endParaRPr sz="1200" dirty="0">
              <a:solidFill>
                <a:srgbClr val="444444"/>
              </a:solidFill>
              <a:latin typeface="Arial"/>
            </a:endParaRPr>
          </a:p>
          <a:p>
            <a:pPr>
              <a:defRPr sz="7500">
                <a:solidFill>
                  <a:srgbClr val="75B3DB"/>
                </a:solidFill>
                <a:latin typeface="Dell Replica Heavy"/>
                <a:ea typeface="Dell Replica Heavy"/>
                <a:cs typeface="Dell Replica Heavy"/>
                <a:sym typeface="Dell Replica Heavy"/>
              </a:defRPr>
            </a:pPr>
            <a:r>
              <a:rPr lang="en-US" sz="3200" dirty="0">
                <a:solidFill>
                  <a:schemeClr val="tx2"/>
                </a:solidFill>
                <a:effectLst>
                  <a:outerShdw blurRad="38100" dist="38100" dir="2700000" algn="tl">
                    <a:srgbClr val="000000">
                      <a:alpha val="43137"/>
                    </a:srgbClr>
                  </a:outerShdw>
                </a:effectLst>
                <a:latin typeface="Arial"/>
                <a:sym typeface="Dell Replica Heavy"/>
              </a:rPr>
              <a:t>&gt;10,500</a:t>
            </a:r>
            <a:endParaRPr sz="3200" dirty="0">
              <a:solidFill>
                <a:schemeClr val="tx2"/>
              </a:solidFill>
              <a:effectLst>
                <a:outerShdw blurRad="38100" dist="38100" dir="2700000" algn="tl">
                  <a:srgbClr val="000000">
                    <a:alpha val="43137"/>
                  </a:srgbClr>
                </a:outerShdw>
              </a:effectLst>
              <a:latin typeface="Arial"/>
              <a:sym typeface="Dell Replica Heavy"/>
            </a:endParaRPr>
          </a:p>
          <a:p>
            <a:pPr>
              <a:defRPr/>
            </a:pPr>
            <a:r>
              <a:rPr lang="en-US" sz="1400" dirty="0">
                <a:solidFill>
                  <a:srgbClr val="FFFFFF"/>
                </a:solidFill>
                <a:latin typeface="Arial"/>
              </a:rPr>
              <a:t>Certifications held by our technical support engineers</a:t>
            </a:r>
          </a:p>
          <a:p>
            <a:pPr>
              <a:defRPr/>
            </a:pPr>
            <a:endParaRPr lang="en-US" sz="1400" dirty="0">
              <a:solidFill>
                <a:srgbClr val="FFFFFF"/>
              </a:solidFill>
              <a:latin typeface="Arial"/>
            </a:endParaRPr>
          </a:p>
          <a:p>
            <a:pPr>
              <a:defRPr sz="7500">
                <a:solidFill>
                  <a:srgbClr val="75B3DB"/>
                </a:solidFill>
                <a:latin typeface="Dell Replica Heavy"/>
                <a:ea typeface="Dell Replica Heavy"/>
                <a:cs typeface="Dell Replica Heavy"/>
                <a:sym typeface="Dell Replica Heavy"/>
              </a:defRPr>
            </a:pPr>
            <a:r>
              <a:rPr lang="en-US" sz="3200" dirty="0">
                <a:solidFill>
                  <a:schemeClr val="tx2"/>
                </a:solidFill>
                <a:effectLst>
                  <a:outerShdw blurRad="38100" dist="38100" dir="2700000" algn="tl">
                    <a:srgbClr val="000000">
                      <a:alpha val="43137"/>
                    </a:srgbClr>
                  </a:outerShdw>
                </a:effectLst>
                <a:latin typeface="Arial"/>
                <a:sym typeface="Dell Replica Heavy"/>
              </a:rPr>
              <a:t>125</a:t>
            </a:r>
          </a:p>
          <a:p>
            <a:pPr>
              <a:defRPr/>
            </a:pPr>
            <a:r>
              <a:rPr lang="en-US" sz="1400" dirty="0">
                <a:solidFill>
                  <a:srgbClr val="FFFFFF"/>
                </a:solidFill>
              </a:rPr>
              <a:t>Countries where ProSupport Plus is available</a:t>
            </a:r>
          </a:p>
        </p:txBody>
      </p:sp>
    </p:spTree>
    <p:extLst>
      <p:ext uri="{BB962C8B-B14F-4D97-AF65-F5344CB8AC3E}">
        <p14:creationId xmlns:p14="http://schemas.microsoft.com/office/powerpoint/2010/main" val="11598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84C4-0DB9-4D31-9211-9B638028A4EC}"/>
              </a:ext>
            </a:extLst>
          </p:cNvPr>
          <p:cNvSpPr>
            <a:spLocks noGrp="1"/>
          </p:cNvSpPr>
          <p:nvPr>
            <p:ph type="title"/>
          </p:nvPr>
        </p:nvSpPr>
        <p:spPr/>
        <p:txBody>
          <a:bodyPr/>
          <a:lstStyle/>
          <a:p>
            <a:r>
              <a:rPr lang="en-US" dirty="0"/>
              <a:t>Experience fewer issues…*</a:t>
            </a:r>
          </a:p>
        </p:txBody>
      </p:sp>
      <p:sp>
        <p:nvSpPr>
          <p:cNvPr id="3" name="TextBox 2">
            <a:extLst>
              <a:ext uri="{FF2B5EF4-FFF2-40B4-BE49-F238E27FC236}">
                <a16:creationId xmlns:a16="http://schemas.microsoft.com/office/drawing/2014/main" id="{1DDF9478-85C7-450E-A27F-0CF04478E8F3}"/>
              </a:ext>
            </a:extLst>
          </p:cNvPr>
          <p:cNvSpPr txBox="1"/>
          <p:nvPr/>
        </p:nvSpPr>
        <p:spPr>
          <a:xfrm>
            <a:off x="228600" y="1504950"/>
            <a:ext cx="4286247" cy="2365776"/>
          </a:xfrm>
          <a:prstGeom prst="rect">
            <a:avLst/>
          </a:prstGeom>
          <a:noFill/>
        </p:spPr>
        <p:txBody>
          <a:bodyPr wrap="square" rtlCol="0">
            <a:spAutoFit/>
          </a:bodyPr>
          <a:lstStyle/>
          <a:p>
            <a:pPr lvl="0" defTabSz="914400" fontAlgn="base">
              <a:lnSpc>
                <a:spcPts val="3000"/>
              </a:lnSpc>
              <a:buClr>
                <a:srgbClr val="0076CE"/>
              </a:buClr>
              <a:defRPr/>
            </a:pPr>
            <a:r>
              <a:rPr lang="en-US" sz="2100" cap="all" dirty="0">
                <a:solidFill>
                  <a:srgbClr val="FFFFFF"/>
                </a:solidFill>
                <a:effectLst>
                  <a:outerShdw blurRad="38100" dist="38100" dir="2700000" algn="tl">
                    <a:srgbClr val="000000">
                      <a:alpha val="43137"/>
                    </a:srgbClr>
                  </a:outerShdw>
                </a:effectLst>
                <a:latin typeface="Arial" charset="0"/>
              </a:rPr>
              <a:t>Your </a:t>
            </a:r>
            <a:r>
              <a:rPr lang="en-US" sz="2100" b="1" cap="all" dirty="0">
                <a:solidFill>
                  <a:srgbClr val="FFFFFF"/>
                </a:solidFill>
                <a:effectLst>
                  <a:outerShdw blurRad="38100" dist="38100" dir="2700000" algn="tl">
                    <a:srgbClr val="000000">
                      <a:alpha val="43137"/>
                    </a:srgbClr>
                  </a:outerShdw>
                </a:effectLst>
                <a:latin typeface="Arial" charset="0"/>
              </a:rPr>
              <a:t>SERVICE ACCOUNT Manager</a:t>
            </a:r>
            <a:r>
              <a:rPr lang="en-US" sz="2100" cap="all" dirty="0">
                <a:solidFill>
                  <a:srgbClr val="FFFFFF"/>
                </a:solidFill>
                <a:effectLst>
                  <a:outerShdw blurRad="38100" dist="38100" dir="2700000" algn="tl">
                    <a:srgbClr val="000000">
                      <a:alpha val="43137"/>
                    </a:srgbClr>
                  </a:outerShdw>
                </a:effectLst>
                <a:latin typeface="Arial" charset="0"/>
              </a:rPr>
              <a:t>,</a:t>
            </a:r>
            <a:r>
              <a:rPr lang="en-US" sz="2100" b="1" cap="all" dirty="0">
                <a:solidFill>
                  <a:srgbClr val="FFFFFF"/>
                </a:solidFill>
                <a:effectLst>
                  <a:outerShdw blurRad="38100" dist="38100" dir="2700000" algn="tl">
                    <a:srgbClr val="000000">
                      <a:alpha val="43137"/>
                    </a:srgbClr>
                  </a:outerShdw>
                </a:effectLst>
                <a:latin typeface="Arial" charset="0"/>
              </a:rPr>
              <a:t> </a:t>
            </a:r>
            <a:r>
              <a:rPr lang="en-US" sz="2100" cap="all" dirty="0">
                <a:solidFill>
                  <a:srgbClr val="FFFFFF"/>
                </a:solidFill>
                <a:effectLst>
                  <a:outerShdw blurRad="38100" dist="38100" dir="2700000" algn="tl">
                    <a:srgbClr val="000000">
                      <a:alpha val="43137"/>
                    </a:srgbClr>
                  </a:outerShdw>
                </a:effectLst>
                <a:latin typeface="Arial" charset="0"/>
              </a:rPr>
              <a:t>along with our predictive support technologies, help identify problems before they impact your business</a:t>
            </a:r>
          </a:p>
        </p:txBody>
      </p:sp>
      <p:cxnSp>
        <p:nvCxnSpPr>
          <p:cNvPr id="4" name="Straight Connector 3">
            <a:extLst>
              <a:ext uri="{FF2B5EF4-FFF2-40B4-BE49-F238E27FC236}">
                <a16:creationId xmlns:a16="http://schemas.microsoft.com/office/drawing/2014/main" id="{1863AC53-C2EB-4372-9A57-E0FE2B54C8DA}"/>
              </a:ext>
            </a:extLst>
          </p:cNvPr>
          <p:cNvCxnSpPr/>
          <p:nvPr/>
        </p:nvCxnSpPr>
        <p:spPr>
          <a:xfrm>
            <a:off x="4572000" y="925830"/>
            <a:ext cx="0" cy="32918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1…">
            <a:extLst>
              <a:ext uri="{FF2B5EF4-FFF2-40B4-BE49-F238E27FC236}">
                <a16:creationId xmlns:a16="http://schemas.microsoft.com/office/drawing/2014/main" id="{CE98B751-1B9F-4033-B8AC-17E64BF58991}"/>
              </a:ext>
            </a:extLst>
          </p:cNvPr>
          <p:cNvSpPr txBox="1"/>
          <p:nvPr/>
        </p:nvSpPr>
        <p:spPr>
          <a:xfrm>
            <a:off x="4850221" y="2028011"/>
            <a:ext cx="429377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7500">
                <a:solidFill>
                  <a:srgbClr val="62B4DF"/>
                </a:solidFill>
                <a:latin typeface="Dell Replica Heavy"/>
                <a:ea typeface="Dell Replica Heavy"/>
                <a:cs typeface="Dell Replica Heavy"/>
                <a:sym typeface="Dell Replica Heavy"/>
              </a:defRPr>
            </a:pPr>
            <a:r>
              <a:rPr lang="en-US" sz="2000" dirty="0">
                <a:solidFill>
                  <a:schemeClr val="tx2"/>
                </a:solidFill>
                <a:latin typeface="Arial"/>
                <a:sym typeface="Dell Replica Heavy"/>
              </a:rPr>
              <a:t>Up to  </a:t>
            </a:r>
            <a:r>
              <a:rPr lang="en-US" sz="4400" dirty="0">
                <a:solidFill>
                  <a:schemeClr val="tx2"/>
                </a:solidFill>
                <a:effectLst>
                  <a:outerShdw blurRad="38100" dist="38100" dir="2700000" algn="tl">
                    <a:srgbClr val="000000">
                      <a:alpha val="43137"/>
                    </a:srgbClr>
                  </a:outerShdw>
                </a:effectLst>
                <a:latin typeface="Arial"/>
                <a:sym typeface="Dell Replica Heavy"/>
              </a:rPr>
              <a:t>31%</a:t>
            </a:r>
            <a:endParaRPr sz="4400" dirty="0">
              <a:solidFill>
                <a:schemeClr val="tx2"/>
              </a:solidFill>
              <a:effectLst>
                <a:outerShdw blurRad="38100" dist="38100" dir="2700000" algn="tl">
                  <a:srgbClr val="000000">
                    <a:alpha val="43137"/>
                  </a:srgbClr>
                </a:outerShdw>
              </a:effectLst>
              <a:latin typeface="Arial"/>
              <a:sym typeface="Dell Replica Heavy"/>
            </a:endParaRPr>
          </a:p>
          <a:p>
            <a:pPr>
              <a:defRPr sz="3000">
                <a:solidFill>
                  <a:srgbClr val="FFFFFF"/>
                </a:solidFill>
                <a:latin typeface="Dell Replica"/>
                <a:ea typeface="Dell Replica"/>
                <a:cs typeface="Dell Replica"/>
                <a:sym typeface="Dell Replica"/>
              </a:defRPr>
            </a:pPr>
            <a:r>
              <a:rPr lang="en-US" sz="2000" dirty="0">
                <a:solidFill>
                  <a:srgbClr val="FFFFFF"/>
                </a:solidFill>
                <a:latin typeface="Arial"/>
                <a:sym typeface="Dell Replica"/>
              </a:rPr>
              <a:t>fewer service requests</a:t>
            </a:r>
          </a:p>
        </p:txBody>
      </p:sp>
      <p:sp>
        <p:nvSpPr>
          <p:cNvPr id="6" name="TextBox 5">
            <a:extLst>
              <a:ext uri="{FF2B5EF4-FFF2-40B4-BE49-F238E27FC236}">
                <a16:creationId xmlns:a16="http://schemas.microsoft.com/office/drawing/2014/main" id="{698817C7-BD8C-461F-9D1D-300C3B56FE34}"/>
              </a:ext>
            </a:extLst>
          </p:cNvPr>
          <p:cNvSpPr txBox="1"/>
          <p:nvPr/>
        </p:nvSpPr>
        <p:spPr>
          <a:xfrm>
            <a:off x="320386" y="4730234"/>
            <a:ext cx="7404682" cy="184666"/>
          </a:xfrm>
          <a:prstGeom prst="rect">
            <a:avLst/>
          </a:prstGeom>
          <a:noFill/>
        </p:spPr>
        <p:txBody>
          <a:bodyPr wrap="square" lIns="0" tIns="0" rIns="0" bIns="0" rtlCol="0">
            <a:spAutoFit/>
          </a:bodyPr>
          <a:lstStyle/>
          <a:p>
            <a:pPr lvl="0">
              <a:defRPr/>
            </a:pPr>
            <a:r>
              <a:rPr lang="en-US" sz="600" dirty="0">
                <a:solidFill>
                  <a:schemeClr val="tx2"/>
                </a:solidFill>
                <a:latin typeface="Arial" panose="020B0604020202020204" pitchFamily="34" charset="0"/>
                <a:ea typeface="Calibri" panose="020F0502020204030204" pitchFamily="34" charset="0"/>
              </a:rPr>
              <a:t>* Based on an August 2020 internal analysis of service requests from August 2019 to August 2020 for Dell EMC storage, data protection  and hyperconverged products comparing service requests for connected products with ProSupport Plus for Enterprise vs. products without it.  Connectivity is via Secure Remote Services. Actual results may vary.</a:t>
            </a:r>
          </a:p>
        </p:txBody>
      </p:sp>
    </p:spTree>
    <p:extLst>
      <p:ext uri="{BB962C8B-B14F-4D97-AF65-F5344CB8AC3E}">
        <p14:creationId xmlns:p14="http://schemas.microsoft.com/office/powerpoint/2010/main" val="7439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84C4-0DB9-4D31-9211-9B638028A4EC}"/>
              </a:ext>
            </a:extLst>
          </p:cNvPr>
          <p:cNvSpPr>
            <a:spLocks noGrp="1"/>
          </p:cNvSpPr>
          <p:nvPr>
            <p:ph type="title"/>
          </p:nvPr>
        </p:nvSpPr>
        <p:spPr>
          <a:xfrm>
            <a:off x="285750" y="228600"/>
            <a:ext cx="8572500" cy="387798"/>
          </a:xfrm>
        </p:spPr>
        <p:txBody>
          <a:bodyPr/>
          <a:lstStyle/>
          <a:p>
            <a:r>
              <a:rPr lang="en-US" dirty="0"/>
              <a:t>…and we’ll respond to and resolve them quickly*</a:t>
            </a:r>
          </a:p>
        </p:txBody>
      </p:sp>
      <p:cxnSp>
        <p:nvCxnSpPr>
          <p:cNvPr id="4" name="Straight Connector 3">
            <a:extLst>
              <a:ext uri="{FF2B5EF4-FFF2-40B4-BE49-F238E27FC236}">
                <a16:creationId xmlns:a16="http://schemas.microsoft.com/office/drawing/2014/main" id="{1863AC53-C2EB-4372-9A57-E0FE2B54C8DA}"/>
              </a:ext>
            </a:extLst>
          </p:cNvPr>
          <p:cNvCxnSpPr>
            <a:cxnSpLocks/>
          </p:cNvCxnSpPr>
          <p:nvPr/>
        </p:nvCxnSpPr>
        <p:spPr>
          <a:xfrm>
            <a:off x="4572000" y="925830"/>
            <a:ext cx="0" cy="355092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1…">
            <a:extLst>
              <a:ext uri="{FF2B5EF4-FFF2-40B4-BE49-F238E27FC236}">
                <a16:creationId xmlns:a16="http://schemas.microsoft.com/office/drawing/2014/main" id="{CE98B751-1B9F-4033-B8AC-17E64BF58991}"/>
              </a:ext>
            </a:extLst>
          </p:cNvPr>
          <p:cNvSpPr txBox="1"/>
          <p:nvPr/>
        </p:nvSpPr>
        <p:spPr>
          <a:xfrm>
            <a:off x="4850221" y="596851"/>
            <a:ext cx="4293777" cy="3949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7500">
                <a:solidFill>
                  <a:srgbClr val="62B4DF"/>
                </a:solidFill>
                <a:latin typeface="Dell Replica Heavy"/>
                <a:ea typeface="Dell Replica Heavy"/>
                <a:cs typeface="Dell Replica Heavy"/>
                <a:sym typeface="Dell Replica Heavy"/>
              </a:defRPr>
            </a:pPr>
            <a:r>
              <a:rPr lang="en-US" sz="2000" dirty="0">
                <a:solidFill>
                  <a:schemeClr val="tx2"/>
                </a:solidFill>
                <a:latin typeface="Arial"/>
                <a:sym typeface="Dell Replica Heavy"/>
              </a:rPr>
              <a:t>Up to </a:t>
            </a:r>
            <a:r>
              <a:rPr lang="en-US" sz="4400" dirty="0">
                <a:solidFill>
                  <a:schemeClr val="tx2"/>
                </a:solidFill>
                <a:effectLst>
                  <a:outerShdw blurRad="38100" dist="38100" dir="2700000" algn="tl">
                    <a:srgbClr val="000000">
                      <a:alpha val="43137"/>
                    </a:srgbClr>
                  </a:outerShdw>
                </a:effectLst>
                <a:latin typeface="Arial"/>
                <a:sym typeface="Dell Replica Heavy"/>
              </a:rPr>
              <a:t>43%</a:t>
            </a:r>
            <a:endParaRPr sz="4400" dirty="0">
              <a:solidFill>
                <a:schemeClr val="tx2"/>
              </a:solidFill>
              <a:effectLst>
                <a:outerShdw blurRad="38100" dist="38100" dir="2700000" algn="tl">
                  <a:srgbClr val="000000">
                    <a:alpha val="43137"/>
                  </a:srgbClr>
                </a:outerShdw>
              </a:effectLst>
              <a:latin typeface="Arial"/>
              <a:sym typeface="Dell Replica Heavy"/>
            </a:endParaRPr>
          </a:p>
          <a:p>
            <a:pPr>
              <a:defRPr sz="3000">
                <a:solidFill>
                  <a:srgbClr val="FFFFFF"/>
                </a:solidFill>
                <a:latin typeface="Dell Replica"/>
                <a:ea typeface="Dell Replica"/>
                <a:cs typeface="Dell Replica"/>
                <a:sym typeface="Dell Replica"/>
              </a:defRPr>
            </a:pPr>
            <a:r>
              <a:rPr lang="en-US" sz="2000" dirty="0">
                <a:solidFill>
                  <a:srgbClr val="FFFFFF"/>
                </a:solidFill>
                <a:latin typeface="Arial"/>
                <a:sym typeface="Dell Replica"/>
              </a:rPr>
              <a:t>faster response to any service request</a:t>
            </a:r>
          </a:p>
          <a:p>
            <a:pPr>
              <a:defRPr sz="3000">
                <a:solidFill>
                  <a:srgbClr val="FFFFFF"/>
                </a:solidFill>
                <a:latin typeface="Dell Replica"/>
                <a:ea typeface="Dell Replica"/>
                <a:cs typeface="Dell Replica"/>
                <a:sym typeface="Dell Replica"/>
              </a:defRPr>
            </a:pPr>
            <a:endParaRPr sz="1800" dirty="0">
              <a:solidFill>
                <a:srgbClr val="FFFFFF"/>
              </a:solidFill>
              <a:latin typeface="Arial"/>
              <a:sym typeface="Dell Replica"/>
            </a:endParaRPr>
          </a:p>
          <a:p>
            <a:pPr>
              <a:defRPr sz="7500">
                <a:solidFill>
                  <a:srgbClr val="75B3DB"/>
                </a:solidFill>
                <a:latin typeface="Dell Replica Heavy"/>
                <a:ea typeface="Dell Replica Heavy"/>
                <a:cs typeface="Dell Replica Heavy"/>
                <a:sym typeface="Dell Replica Heavy"/>
              </a:defRPr>
            </a:pPr>
            <a:r>
              <a:rPr lang="en-US" sz="2000" dirty="0">
                <a:solidFill>
                  <a:schemeClr val="tx2"/>
                </a:solidFill>
                <a:latin typeface="Arial"/>
                <a:sym typeface="Dell Replica Heavy"/>
              </a:rPr>
              <a:t>Up to </a:t>
            </a:r>
            <a:r>
              <a:rPr lang="en-US" sz="4400" dirty="0">
                <a:solidFill>
                  <a:schemeClr val="tx2"/>
                </a:solidFill>
                <a:effectLst>
                  <a:outerShdw blurRad="38100" dist="38100" dir="2700000" algn="tl">
                    <a:srgbClr val="000000">
                      <a:alpha val="43137"/>
                    </a:srgbClr>
                  </a:outerShdw>
                </a:effectLst>
                <a:latin typeface="Arial"/>
                <a:sym typeface="Dell Replica Heavy"/>
              </a:rPr>
              <a:t>89%</a:t>
            </a:r>
            <a:endParaRPr sz="4400" dirty="0">
              <a:solidFill>
                <a:schemeClr val="tx2"/>
              </a:solidFill>
              <a:effectLst>
                <a:outerShdw blurRad="38100" dist="38100" dir="2700000" algn="tl">
                  <a:srgbClr val="000000">
                    <a:alpha val="43137"/>
                  </a:srgbClr>
                </a:outerShdw>
              </a:effectLst>
              <a:latin typeface="Arial"/>
              <a:sym typeface="Dell Replica Heavy"/>
            </a:endParaRPr>
          </a:p>
          <a:p>
            <a:pPr>
              <a:defRPr/>
            </a:pPr>
            <a:r>
              <a:rPr lang="en-US" sz="2000" dirty="0">
                <a:solidFill>
                  <a:srgbClr val="FFFFFF"/>
                </a:solidFill>
                <a:latin typeface="Arial"/>
              </a:rPr>
              <a:t>faster response to critical issues</a:t>
            </a:r>
          </a:p>
          <a:p>
            <a:pPr>
              <a:defRPr/>
            </a:pPr>
            <a:endParaRPr lang="en-US" sz="2000" dirty="0">
              <a:solidFill>
                <a:srgbClr val="FFFFFF"/>
              </a:solidFill>
              <a:latin typeface="Arial"/>
            </a:endParaRPr>
          </a:p>
          <a:p>
            <a:pPr>
              <a:defRPr sz="7500">
                <a:solidFill>
                  <a:srgbClr val="75B3DB"/>
                </a:solidFill>
                <a:latin typeface="Dell Replica Heavy"/>
                <a:ea typeface="Dell Replica Heavy"/>
                <a:cs typeface="Dell Replica Heavy"/>
                <a:sym typeface="Dell Replica Heavy"/>
              </a:defRPr>
            </a:pPr>
            <a:r>
              <a:rPr lang="en-US" sz="2000" dirty="0">
                <a:solidFill>
                  <a:schemeClr val="tx2"/>
                </a:solidFill>
                <a:latin typeface="Arial"/>
                <a:sym typeface="Dell Replica Heavy"/>
              </a:rPr>
              <a:t>Up to </a:t>
            </a:r>
            <a:r>
              <a:rPr lang="en-US" sz="4400" dirty="0">
                <a:solidFill>
                  <a:schemeClr val="tx2"/>
                </a:solidFill>
                <a:effectLst>
                  <a:outerShdw blurRad="38100" dist="38100" dir="2700000" algn="tl">
                    <a:srgbClr val="000000">
                      <a:alpha val="43137"/>
                    </a:srgbClr>
                  </a:outerShdw>
                </a:effectLst>
                <a:latin typeface="Arial"/>
                <a:sym typeface="Dell Replica Heavy"/>
              </a:rPr>
              <a:t>36%</a:t>
            </a:r>
          </a:p>
          <a:p>
            <a:pPr>
              <a:defRPr/>
            </a:pPr>
            <a:r>
              <a:rPr lang="en-US" sz="2000" dirty="0">
                <a:solidFill>
                  <a:srgbClr val="FFFFFF"/>
                </a:solidFill>
              </a:rPr>
              <a:t>faster resolution of issues</a:t>
            </a:r>
            <a:endParaRPr lang="en-US" sz="2000" dirty="0">
              <a:solidFill>
                <a:srgbClr val="FFFFFF"/>
              </a:solidFill>
              <a:latin typeface="Arial"/>
            </a:endParaRPr>
          </a:p>
        </p:txBody>
      </p:sp>
      <p:sp>
        <p:nvSpPr>
          <p:cNvPr id="7" name="TextBox 6">
            <a:extLst>
              <a:ext uri="{FF2B5EF4-FFF2-40B4-BE49-F238E27FC236}">
                <a16:creationId xmlns:a16="http://schemas.microsoft.com/office/drawing/2014/main" id="{FE7571F3-8832-4D0C-B887-A96D71A9F77F}"/>
              </a:ext>
            </a:extLst>
          </p:cNvPr>
          <p:cNvSpPr txBox="1"/>
          <p:nvPr/>
        </p:nvSpPr>
        <p:spPr>
          <a:xfrm>
            <a:off x="228600" y="1196501"/>
            <a:ext cx="4306897" cy="2750497"/>
          </a:xfrm>
          <a:prstGeom prst="rect">
            <a:avLst/>
          </a:prstGeom>
          <a:noFill/>
        </p:spPr>
        <p:txBody>
          <a:bodyPr wrap="square" rIns="0" rtlCol="0">
            <a:spAutoFit/>
          </a:bodyPr>
          <a:lstStyle/>
          <a:p>
            <a:pPr marL="0" marR="0" lvl="0" indent="0" algn="l" defTabSz="914400" rtl="0" eaLnBrk="1" fontAlgn="base" latinLnBrk="0" hangingPunct="1">
              <a:lnSpc>
                <a:spcPts val="3000"/>
              </a:lnSpc>
              <a:spcBef>
                <a:spcPts val="0"/>
              </a:spcBef>
              <a:spcAft>
                <a:spcPts val="0"/>
              </a:spcAft>
              <a:buClr>
                <a:srgbClr val="0076CE"/>
              </a:buClr>
              <a:buSzTx/>
              <a:buFontTx/>
              <a:buNone/>
              <a:tabLst/>
              <a:defRPr/>
            </a:pP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With </a:t>
            </a:r>
            <a:r>
              <a:rPr kumimoji="0" lang="en-US" sz="2100" b="1"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ProSupport Plus</a:t>
            </a: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Your issues are immediately triaged and routed to Our </a:t>
            </a:r>
            <a:r>
              <a:rPr kumimoji="0" lang="en-US" sz="210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specialized</a:t>
            </a:r>
            <a:r>
              <a:rPr kumimoji="0" lang="en-US" sz="2100" b="1"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 </a:t>
            </a:r>
            <a:r>
              <a:rPr kumimoji="0" lang="en-US" sz="2100" b="0" i="0" u="none" strike="noStrike" kern="1200" cap="all" spc="0" normalizeH="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rPr>
              <a:t>Support Engineers so you can quickly get back to innovating your business</a:t>
            </a:r>
          </a:p>
        </p:txBody>
      </p:sp>
      <p:sp>
        <p:nvSpPr>
          <p:cNvPr id="9" name="TextBox 8">
            <a:extLst>
              <a:ext uri="{FF2B5EF4-FFF2-40B4-BE49-F238E27FC236}">
                <a16:creationId xmlns:a16="http://schemas.microsoft.com/office/drawing/2014/main" id="{8B0A0E90-80C0-4640-9FBC-F98CC4784B3D}"/>
              </a:ext>
            </a:extLst>
          </p:cNvPr>
          <p:cNvSpPr txBox="1"/>
          <p:nvPr/>
        </p:nvSpPr>
        <p:spPr>
          <a:xfrm>
            <a:off x="320386" y="4730234"/>
            <a:ext cx="7404682" cy="184666"/>
          </a:xfrm>
          <a:prstGeom prst="rect">
            <a:avLst/>
          </a:prstGeom>
          <a:noFill/>
        </p:spPr>
        <p:txBody>
          <a:bodyPr wrap="square" lIns="0" tIns="0" rIns="0" bIns="0" rtlCol="0">
            <a:spAutoFit/>
          </a:bodyPr>
          <a:lstStyle/>
          <a:p>
            <a:pPr lvl="0">
              <a:defRPr/>
            </a:pPr>
            <a:r>
              <a:rPr lang="en-US" sz="600" dirty="0">
                <a:solidFill>
                  <a:schemeClr val="tx2"/>
                </a:solidFill>
                <a:latin typeface="Arial" panose="020B0604020202020204" pitchFamily="34" charset="0"/>
                <a:ea typeface="Calibri" panose="020F0502020204030204" pitchFamily="34" charset="0"/>
              </a:rPr>
              <a:t>* Based on an August 2020 internal analysis of service requests from August 2019 to August 2020 for Dell EMC storage, data protection  and hyperconverged products comparing service requests for products with ProSupport Plus for Enterprise vs. products without it.  Connectivity is via Secure Remote Services. Actual results may vary.</a:t>
            </a:r>
          </a:p>
        </p:txBody>
      </p:sp>
    </p:spTree>
    <p:extLst>
      <p:ext uri="{BB962C8B-B14F-4D97-AF65-F5344CB8AC3E}">
        <p14:creationId xmlns:p14="http://schemas.microsoft.com/office/powerpoint/2010/main" val="34862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7435" y="271630"/>
            <a:ext cx="8851900" cy="4436541"/>
          </a:xfrm>
          <a:prstGeom prst="rect">
            <a:avLst/>
          </a:prstGeom>
          <a:noFill/>
          <a:ln w="28575"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err="1">
              <a:ln>
                <a:noFill/>
              </a:ln>
              <a:solidFill>
                <a:schemeClr val="tx2"/>
              </a:solidFill>
              <a:effectLst/>
              <a:uLnTx/>
              <a:uFillTx/>
              <a:latin typeface="Arial"/>
              <a:ea typeface="+mn-ea"/>
              <a:cs typeface="+mn-cs"/>
            </a:endParaRPr>
          </a:p>
        </p:txBody>
      </p:sp>
      <p:sp>
        <p:nvSpPr>
          <p:cNvPr id="5" name="Rectangle 4"/>
          <p:cNvSpPr/>
          <p:nvPr/>
        </p:nvSpPr>
        <p:spPr>
          <a:xfrm>
            <a:off x="3311635" y="275896"/>
            <a:ext cx="2751667" cy="4450256"/>
          </a:xfrm>
          <a:prstGeom prst="rect">
            <a:avLst/>
          </a:prstGeom>
          <a:noFill/>
          <a:ln w="12700" cmpd="sng">
            <a:noFill/>
          </a:ln>
          <a:effectLst/>
        </p:spPr>
        <p:txBody>
          <a:bodyPr wrap="square" lIns="182880" tIns="137160" rIns="137160" bIns="137160" rtlCol="0" anchor="ctr">
            <a:noAutofit/>
          </a:bodyPr>
          <a:lstStyle/>
          <a:p>
            <a:pPr marL="0" marR="0" lvl="0" indent="0" algn="ctr" defTabSz="914400" rtl="0" eaLnBrk="1" fontAlgn="base" latinLnBrk="0" hangingPunct="1">
              <a:lnSpc>
                <a:spcPct val="90000"/>
              </a:lnSpc>
              <a:spcBef>
                <a:spcPts val="600"/>
              </a:spcBef>
              <a:spcAft>
                <a:spcPts val="0"/>
              </a:spcAft>
              <a:buClrTx/>
              <a:buSzTx/>
              <a:buFontTx/>
              <a:buNone/>
              <a:tabLst/>
              <a:defRPr/>
            </a:pPr>
            <a:endParaRPr kumimoji="0" lang="en-US" sz="2000" b="0" i="0" u="none" strike="noStrike" kern="1200" cap="none" spc="0" normalizeH="0" baseline="0" noProof="0" dirty="0" err="1">
              <a:ln>
                <a:noFill/>
              </a:ln>
              <a:solidFill>
                <a:schemeClr val="tx2"/>
              </a:solidFill>
              <a:effectLst/>
              <a:uLnTx/>
              <a:uFillTx/>
              <a:latin typeface="Arial"/>
              <a:ea typeface="+mn-ea"/>
              <a:cs typeface="+mn-cs"/>
            </a:endParaRPr>
          </a:p>
        </p:txBody>
      </p:sp>
      <p:sp>
        <p:nvSpPr>
          <p:cNvPr id="123" name="TextBox 122"/>
          <p:cNvSpPr txBox="1"/>
          <p:nvPr/>
        </p:nvSpPr>
        <p:spPr>
          <a:xfrm>
            <a:off x="187435" y="2800350"/>
            <a:ext cx="2662767" cy="2154436"/>
          </a:xfrm>
          <a:prstGeom prst="rect">
            <a:avLst/>
          </a:prstGeom>
          <a:noFill/>
        </p:spPr>
        <p:txBody>
          <a:bodyPr wrap="square" rtlCol="0">
            <a:spAutoFit/>
          </a:bodyPr>
          <a:lstStyle/>
          <a:p>
            <a:pPr marL="0" marR="0" lvl="0" indent="0" algn="l" defTabSz="914400" rtl="0" eaLnBrk="1" fontAlgn="base" latinLnBrk="0" hangingPunct="1">
              <a:lnSpc>
                <a:spcPts val="1700"/>
              </a:lnSpc>
              <a:spcBef>
                <a:spcPct val="0"/>
              </a:spcBef>
              <a:spcAft>
                <a:spcPts val="600"/>
              </a:spcAft>
              <a:buClr>
                <a:srgbClr val="0076CE"/>
              </a:buClr>
              <a:buSzTx/>
              <a:buFontTx/>
              <a:buNone/>
              <a:tabLst/>
              <a:defRPr/>
            </a:pPr>
            <a:r>
              <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rPr>
              <a:t>“Because of ProSupport Plus with SupportAssist…</a:t>
            </a:r>
            <a:r>
              <a:rPr kumimoji="0" lang="en-US" sz="1400" b="1" i="0" u="none" strike="noStrike" kern="1200" cap="none" spc="0" normalizeH="0" baseline="0" noProof="0" dirty="0">
                <a:ln>
                  <a:noFill/>
                </a:ln>
                <a:solidFill>
                  <a:schemeClr val="accent3"/>
                </a:solidFill>
                <a:effectLst>
                  <a:outerShdw blurRad="927100" sx="102000" sy="102000" algn="ctr" rotWithShape="0">
                    <a:prstClr val="black">
                      <a:alpha val="50000"/>
                    </a:prstClr>
                  </a:outerShdw>
                </a:effectLst>
                <a:uLnTx/>
                <a:uFillTx/>
                <a:latin typeface="Arial"/>
                <a:ea typeface="+mn-ea"/>
                <a:cs typeface="+mn-cs"/>
              </a:rPr>
              <a:t>we have more time to focus on strategic work</a:t>
            </a:r>
            <a:r>
              <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rPr>
              <a:t>, instead of just putting out fires. That will help us continue to drive new business.”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 Mike Kott, System Administrator, </a:t>
            </a:r>
            <a:b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b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Lifting Gear Hire</a:t>
            </a:r>
          </a:p>
          <a:p>
            <a:pPr marL="0" marR="0" lvl="0" indent="0" algn="r" defTabSz="914400" rtl="0" eaLnBrk="1" fontAlgn="base" latinLnBrk="0" hangingPunct="1">
              <a:lnSpc>
                <a:spcPct val="100000"/>
              </a:lnSpc>
              <a:spcBef>
                <a:spcPts val="0"/>
              </a:spcBef>
              <a:spcAft>
                <a:spcPts val="0"/>
              </a:spcAft>
              <a:buClr>
                <a:srgbClr val="0076CE"/>
              </a:buClr>
              <a:buSzTx/>
              <a:buFontTx/>
              <a:buNone/>
              <a:tabLst/>
              <a:defRPr/>
            </a:pP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
                <a:srgbClr val="0076CE"/>
              </a:buClr>
              <a:buSzTx/>
              <a:buFontTx/>
              <a:buNone/>
              <a:tabLst/>
              <a:defRPr/>
            </a:pP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endParaRPr>
          </a:p>
        </p:txBody>
      </p:sp>
      <p:sp>
        <p:nvSpPr>
          <p:cNvPr id="116" name="Rectangle 115"/>
          <p:cNvSpPr/>
          <p:nvPr/>
        </p:nvSpPr>
        <p:spPr>
          <a:xfrm>
            <a:off x="6248213" y="840507"/>
            <a:ext cx="2606210" cy="3462486"/>
          </a:xfrm>
          <a:prstGeom prst="rect">
            <a:avLst/>
          </a:prstGeom>
        </p:spPr>
        <p:txBody>
          <a:bodyPr wrap="square">
            <a:spAutoFit/>
          </a:bodyPr>
          <a:lstStyle/>
          <a:p>
            <a:pPr marL="0" marR="0" lvl="0" indent="0" algn="l" defTabSz="914400" rtl="0" eaLnBrk="1" fontAlgn="base" latinLnBrk="0" hangingPunct="1">
              <a:lnSpc>
                <a:spcPts val="1700"/>
              </a:lnSpc>
              <a:spcBef>
                <a:spcPct val="0"/>
              </a:spcBef>
              <a:spcAft>
                <a:spcPts val="600"/>
              </a:spcAft>
              <a:buClrTx/>
              <a:buSzTx/>
              <a:buFontTx/>
              <a:buNone/>
              <a:tabLst/>
              <a:defRPr/>
            </a:pPr>
            <a:r>
              <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rPr>
              <a:t>“Because our SAM has a great understanding of our IT needs and Dell Technologies infrastructure products both current and future, he advises on the right IT solution for our data center infrastructure </a:t>
            </a:r>
            <a:r>
              <a:rPr lang="en-US" sz="1300" dirty="0">
                <a:solidFill>
                  <a:schemeClr val="tx2"/>
                </a:solidFill>
                <a:effectLst>
                  <a:outerShdw blurRad="927100" sx="102000" sy="102000" algn="ctr" rotWithShape="0">
                    <a:prstClr val="black">
                      <a:alpha val="50000"/>
                    </a:prstClr>
                  </a:outerShdw>
                </a:effectLst>
                <a:latin typeface="Arial"/>
              </a:rPr>
              <a:t>straightaway. </a:t>
            </a:r>
            <a:r>
              <a:rPr lang="en-US" sz="1400" b="1" dirty="0">
                <a:solidFill>
                  <a:srgbClr val="EEAC00"/>
                </a:solidFill>
                <a:effectLst>
                  <a:outerShdw blurRad="927100" sx="102000" sy="102000" algn="ctr" rotWithShape="0">
                    <a:prstClr val="black">
                      <a:alpha val="50000"/>
                    </a:prstClr>
                  </a:outerShdw>
                </a:effectLst>
                <a:latin typeface="Arial"/>
              </a:rPr>
              <a:t>It saves a lot of time </a:t>
            </a:r>
            <a:r>
              <a:rPr lang="en-US" sz="1300" dirty="0">
                <a:solidFill>
                  <a:schemeClr val="tx2"/>
                </a:solidFill>
                <a:effectLst>
                  <a:outerShdw blurRad="927100" sx="102000" sy="102000" algn="ctr" rotWithShape="0">
                    <a:prstClr val="black">
                      <a:alpha val="50000"/>
                    </a:prstClr>
                  </a:outerShdw>
                </a:effectLst>
                <a:latin typeface="Arial"/>
              </a:rPr>
              <a:t>in the procurement cycle. Plus, I don’t have to find the resource to work out the best solutions for the project.”</a:t>
            </a:r>
            <a:endPar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 Nagesh </a:t>
            </a:r>
            <a:r>
              <a:rPr kumimoji="0" lang="en-US" sz="1100" b="0" i="0" u="none" strike="noStrike" kern="1200" cap="none" spc="0" normalizeH="0" baseline="0" noProof="0" dirty="0" err="1">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Jois</a:t>
            </a: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 </a:t>
            </a:r>
            <a:b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b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Director of Information Systems, </a:t>
            </a:r>
            <a:b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br>
            <a:r>
              <a:rPr lang="en-US" sz="1100" dirty="0">
                <a:solidFill>
                  <a:schemeClr val="tx2"/>
                </a:solidFill>
                <a:effectLst>
                  <a:outerShdw blurRad="927100" sx="102000" sy="102000" algn="ctr" rotWithShape="0">
                    <a:prstClr val="black">
                      <a:alpha val="50000"/>
                    </a:prstClr>
                  </a:outerShdw>
                </a:effectLst>
                <a:latin typeface="Arial" charset="0"/>
              </a:rPr>
              <a:t>Tavant Technologies</a:t>
            </a: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endParaRPr>
          </a:p>
        </p:txBody>
      </p:sp>
      <p:sp>
        <p:nvSpPr>
          <p:cNvPr id="2" name="Rectangle 1">
            <a:extLst>
              <a:ext uri="{FF2B5EF4-FFF2-40B4-BE49-F238E27FC236}">
                <a16:creationId xmlns:a16="http://schemas.microsoft.com/office/drawing/2014/main" id="{30195BFC-9B59-4AA2-8013-8CA7FDDBF63B}"/>
              </a:ext>
            </a:extLst>
          </p:cNvPr>
          <p:cNvSpPr/>
          <p:nvPr/>
        </p:nvSpPr>
        <p:spPr>
          <a:xfrm>
            <a:off x="3347278" y="0"/>
            <a:ext cx="2605318" cy="5143500"/>
          </a:xfrm>
          <a:prstGeom prst="rect">
            <a:avLst/>
          </a:prstGeom>
          <a:solidFill>
            <a:schemeClr val="tx2">
              <a:alpha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3" name="TextBox 22"/>
          <p:cNvSpPr txBox="1"/>
          <p:nvPr/>
        </p:nvSpPr>
        <p:spPr>
          <a:xfrm>
            <a:off x="3355889" y="2538953"/>
            <a:ext cx="2588096"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ts val="0"/>
              </a:spcAft>
              <a:buClr>
                <a:srgbClr val="0076CE"/>
              </a:buClr>
              <a:buSzTx/>
              <a:buFontTx/>
              <a:buNone/>
              <a:tabLst/>
              <a:defRPr/>
            </a:pPr>
            <a:r>
              <a:rPr kumimoji="0" lang="en-US" sz="2200" b="0" i="0" u="none" strike="noStrike" kern="1200" cap="none" spc="0" normalizeH="0" baseline="0" noProof="0" dirty="0">
                <a:ln>
                  <a:noFill/>
                </a:ln>
                <a:solidFill>
                  <a:schemeClr val="tx2"/>
                </a:solidFill>
                <a:effectLst/>
                <a:uLnTx/>
                <a:uFillTx/>
                <a:latin typeface="Arial"/>
                <a:ea typeface="+mn-ea"/>
                <a:cs typeface="+mn-cs"/>
              </a:rPr>
              <a:t>overall customer satisfaction with </a:t>
            </a:r>
            <a:r>
              <a:rPr kumimoji="0" lang="en-US" sz="2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mn-cs"/>
              </a:rPr>
              <a:t>ProSupport Plus</a:t>
            </a:r>
          </a:p>
        </p:txBody>
      </p:sp>
      <p:sp>
        <p:nvSpPr>
          <p:cNvPr id="121" name="Rectangle 120"/>
          <p:cNvSpPr/>
          <p:nvPr/>
        </p:nvSpPr>
        <p:spPr>
          <a:xfrm>
            <a:off x="104665" y="285750"/>
            <a:ext cx="3019535" cy="2372444"/>
          </a:xfrm>
          <a:prstGeom prst="rect">
            <a:avLst/>
          </a:prstGeom>
          <a:noFill/>
          <a:ln>
            <a:noFill/>
          </a:ln>
        </p:spPr>
        <p:txBody>
          <a:bodyPr wrap="square">
            <a:spAutoFit/>
          </a:bodyPr>
          <a:lstStyle/>
          <a:p>
            <a:pPr marL="0" marR="0" lvl="0" indent="0" algn="l" defTabSz="914400" rtl="0" eaLnBrk="1" fontAlgn="base" latinLnBrk="0" hangingPunct="1">
              <a:lnSpc>
                <a:spcPts val="1700"/>
              </a:lnSpc>
              <a:spcBef>
                <a:spcPct val="0"/>
              </a:spcBef>
              <a:spcAft>
                <a:spcPts val="600"/>
              </a:spcAft>
              <a:buClrTx/>
              <a:buSzTx/>
              <a:buFontTx/>
              <a:buNone/>
              <a:tabLst/>
              <a:defRPr/>
            </a:pPr>
            <a:r>
              <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rPr>
              <a:t>“We </a:t>
            </a:r>
            <a:r>
              <a:rPr kumimoji="0" lang="en-US" sz="1400" b="1" i="0" u="none" strike="noStrike" kern="1200" cap="none" spc="0" normalizeH="0" baseline="0" noProof="0" dirty="0">
                <a:ln>
                  <a:noFill/>
                </a:ln>
                <a:solidFill>
                  <a:srgbClr val="EEAC00"/>
                </a:solidFill>
                <a:effectLst>
                  <a:outerShdw blurRad="927100" sx="102000" sy="102000" algn="ctr" rotWithShape="0">
                    <a:prstClr val="black">
                      <a:alpha val="50000"/>
                    </a:prstClr>
                  </a:outerShdw>
                </a:effectLst>
                <a:uLnTx/>
                <a:uFillTx/>
                <a:latin typeface="Arial"/>
                <a:ea typeface="+mn-ea"/>
                <a:cs typeface="+mn-cs"/>
              </a:rPr>
              <a:t>resolve issues more quickly </a:t>
            </a:r>
            <a:r>
              <a:rPr kumimoji="0" lang="en-US" sz="13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rPr>
              <a:t>with our SAM, and with reports on incidences and dispatches from      Dell Technologies, we can be more proactive in tackling issues before they impact the performance of our services.”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 Bhaskar Varma, </a:t>
            </a:r>
            <a:b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br>
            <a: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Chief Operating Officer, </a:t>
            </a:r>
            <a:br>
              <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br>
            <a:r>
              <a:rPr kumimoji="0" lang="en-US" sz="1100" b="0" i="0" u="none" strike="noStrike" kern="1200" cap="none" spc="0" normalizeH="0" baseline="0" noProof="0" dirty="0" err="1">
                <a:ln>
                  <a:noFill/>
                </a:ln>
                <a:solidFill>
                  <a:schemeClr val="tx2"/>
                </a:solidFill>
                <a:effectLst>
                  <a:outerShdw blurRad="927100" sx="102000" sy="102000" algn="ctr" rotWithShape="0">
                    <a:prstClr val="black">
                      <a:alpha val="50000"/>
                    </a:prstClr>
                  </a:outerShdw>
                </a:effectLst>
                <a:uLnTx/>
                <a:uFillTx/>
                <a:latin typeface="Arial" charset="0"/>
                <a:ea typeface="+mn-ea"/>
                <a:cs typeface="+mn-cs"/>
              </a:rPr>
              <a:t>NxtGen</a:t>
            </a: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chemeClr val="tx2"/>
              </a:solidFill>
              <a:effectLst>
                <a:outerShdw blurRad="927100" sx="102000" sy="102000" algn="ctr" rotWithShape="0">
                  <a:prstClr val="black">
                    <a:alpha val="50000"/>
                  </a:prstClr>
                </a:outerShdw>
              </a:effectLst>
              <a:uLnTx/>
              <a:uFillTx/>
              <a:latin typeface="Arial"/>
              <a:ea typeface="+mn-ea"/>
              <a:cs typeface="+mn-cs"/>
            </a:endParaRPr>
          </a:p>
        </p:txBody>
      </p:sp>
      <p:cxnSp>
        <p:nvCxnSpPr>
          <p:cNvPr id="3" name="Straight Connector 2"/>
          <p:cNvCxnSpPr/>
          <p:nvPr/>
        </p:nvCxnSpPr>
        <p:spPr>
          <a:xfrm>
            <a:off x="272649" y="2492014"/>
            <a:ext cx="2512679"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EC3D836F-07B1-4C2D-BF1A-4298D96C63A4}"/>
              </a:ext>
            </a:extLst>
          </p:cNvPr>
          <p:cNvGrpSpPr/>
          <p:nvPr/>
        </p:nvGrpSpPr>
        <p:grpSpPr>
          <a:xfrm>
            <a:off x="3307329" y="895492"/>
            <a:ext cx="2661454" cy="1720701"/>
            <a:chOff x="3303024" y="895492"/>
            <a:chExt cx="2661454" cy="1720701"/>
          </a:xfrm>
        </p:grpSpPr>
        <p:sp>
          <p:nvSpPr>
            <p:cNvPr id="21" name="Rectangle 20"/>
            <p:cNvSpPr>
              <a:spLocks noChangeArrowheads="1"/>
            </p:cNvSpPr>
            <p:nvPr/>
          </p:nvSpPr>
          <p:spPr bwMode="auto">
            <a:xfrm>
              <a:off x="3412126" y="895492"/>
              <a:ext cx="2207564" cy="1720701"/>
            </a:xfrm>
            <a:prstGeom prst="rect">
              <a:avLst/>
            </a:prstGeom>
            <a:noFill/>
            <a:ln w="6350">
              <a:noFill/>
              <a:miter lim="800000"/>
              <a:headEnd/>
              <a:tailEnd/>
            </a:ln>
          </p:spPr>
          <p:txBody>
            <a:bodyPr lIns="182880" tIns="182880" rIns="45720"/>
            <a:lstStyle/>
            <a:p>
              <a:pPr marL="114300" marR="0" lvl="0" indent="-114300" algn="ctr" defTabSz="914400" rtl="0" eaLnBrk="1" fontAlgn="base" latinLnBrk="0" hangingPunct="1">
                <a:lnSpc>
                  <a:spcPct val="100000"/>
                </a:lnSpc>
                <a:spcBef>
                  <a:spcPct val="30000"/>
                </a:spcBef>
                <a:spcAft>
                  <a:spcPct val="0"/>
                </a:spcAft>
                <a:buClrTx/>
                <a:buSzTx/>
                <a:buFontTx/>
                <a:buNone/>
                <a:tabLst/>
                <a:defRPr/>
              </a:pPr>
              <a:r>
                <a:rPr kumimoji="0" lang="en-US" sz="105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mn-cs"/>
                </a:rPr>
                <a:t>96</a:t>
              </a:r>
            </a:p>
          </p:txBody>
        </p:sp>
        <p:sp>
          <p:nvSpPr>
            <p:cNvPr id="22" name="Rectangle 21"/>
            <p:cNvSpPr>
              <a:spLocks noChangeArrowheads="1"/>
            </p:cNvSpPr>
            <p:nvPr/>
          </p:nvSpPr>
          <p:spPr bwMode="auto">
            <a:xfrm rot="10800000">
              <a:off x="5257680" y="1201549"/>
              <a:ext cx="706798" cy="889074"/>
            </a:xfrm>
            <a:prstGeom prst="rect">
              <a:avLst/>
            </a:prstGeom>
            <a:noFill/>
            <a:ln w="6350">
              <a:noFill/>
              <a:miter lim="800000"/>
              <a:headEnd/>
              <a:tailEnd/>
            </a:ln>
          </p:spPr>
          <p:txBody>
            <a:bodyPr lIns="182880" tIns="182880" rIns="45720"/>
            <a:lstStyle/>
            <a:p>
              <a:pPr marL="114300" marR="0" lvl="0" indent="-114300" algn="ctr" defTabSz="914400" rtl="0" eaLnBrk="1" fontAlgn="base" latinLnBrk="0" hangingPunct="1">
                <a:lnSpc>
                  <a:spcPct val="100000"/>
                </a:lnSpc>
                <a:spcBef>
                  <a:spcPct val="30000"/>
                </a:spcBef>
                <a:spcAft>
                  <a:spcPct val="0"/>
                </a:spcAft>
                <a:buClrTx/>
                <a:buSzTx/>
                <a:buFontTx/>
                <a:buNone/>
                <a:tabLst/>
                <a:defRPr/>
              </a:pPr>
              <a:r>
                <a:rPr kumimoji="0" lang="en-US" sz="5400" b="0" i="0" u="none" strike="noStrike" kern="1200" cap="none" spc="0" normalizeH="0" baseline="30000" noProof="0" dirty="0">
                  <a:ln>
                    <a:noFill/>
                  </a:ln>
                  <a:solidFill>
                    <a:schemeClr val="tx2"/>
                  </a:solidFill>
                  <a:effectLst>
                    <a:outerShdw blurRad="38100" dist="38100" dir="2700000" algn="tl">
                      <a:srgbClr val="000000">
                        <a:alpha val="43137"/>
                      </a:srgbClr>
                    </a:outerShdw>
                  </a:effectLst>
                  <a:uLnTx/>
                  <a:uFillTx/>
                  <a:latin typeface="Arial"/>
                  <a:ea typeface="+mn-ea"/>
                  <a:cs typeface="+mn-cs"/>
                </a:rPr>
                <a:t>%</a:t>
              </a:r>
              <a:endParaRPr kumimoji="0" lang="en-US" sz="40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a:ea typeface="+mn-ea"/>
                <a:cs typeface="+mn-cs"/>
              </a:endParaRPr>
            </a:p>
          </p:txBody>
        </p:sp>
        <p:sp>
          <p:nvSpPr>
            <p:cNvPr id="4" name="TextBox 3">
              <a:extLst>
                <a:ext uri="{FF2B5EF4-FFF2-40B4-BE49-F238E27FC236}">
                  <a16:creationId xmlns:a16="http://schemas.microsoft.com/office/drawing/2014/main" id="{CDE8B5EE-48EC-454B-8CAB-D6E06D2B2DA7}"/>
                </a:ext>
              </a:extLst>
            </p:cNvPr>
            <p:cNvSpPr txBox="1"/>
            <p:nvPr/>
          </p:nvSpPr>
          <p:spPr>
            <a:xfrm>
              <a:off x="3303024" y="1525004"/>
              <a:ext cx="706797" cy="830997"/>
            </a:xfrm>
            <a:prstGeom prst="rect">
              <a:avLst/>
            </a:prstGeom>
            <a:noFill/>
          </p:spPr>
          <p:txBody>
            <a:bodyPr wrap="square" lIns="0" tIns="0" rIns="0" bIns="0" rtlCol="0">
              <a:spAutoFit/>
            </a:bodyPr>
            <a:lstStyle/>
            <a:p>
              <a:pPr algn="ctr"/>
              <a:r>
                <a:rPr lang="en-US" sz="5400" dirty="0">
                  <a:solidFill>
                    <a:schemeClr val="tx2"/>
                  </a:solidFill>
                  <a:effectLst>
                    <a:outerShdw blurRad="38100" dist="38100" dir="2700000" algn="tl">
                      <a:srgbClr val="000000">
                        <a:alpha val="43137"/>
                      </a:srgbClr>
                    </a:outerShdw>
                  </a:effectLst>
                </a:rPr>
                <a:t>&gt;</a:t>
              </a:r>
              <a:endParaRPr lang="en-US" sz="1800" dirty="0"/>
            </a:p>
          </p:txBody>
        </p:sp>
      </p:grpSp>
    </p:spTree>
    <p:extLst>
      <p:ext uri="{BB962C8B-B14F-4D97-AF65-F5344CB8AC3E}">
        <p14:creationId xmlns:p14="http://schemas.microsoft.com/office/powerpoint/2010/main" val="12825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2045" y="619090"/>
          <a:ext cx="8777638" cy="3991772"/>
        </p:xfrm>
        <a:graphic>
          <a:graphicData uri="http://schemas.openxmlformats.org/drawingml/2006/table">
            <a:tbl>
              <a:tblPr firstRow="1" bandRow="1">
                <a:tableStyleId>{073A0DAA-6AF3-43AB-8588-CEC1D06C72B9}</a:tableStyleId>
              </a:tblPr>
              <a:tblGrid>
                <a:gridCol w="4253074">
                  <a:extLst>
                    <a:ext uri="{9D8B030D-6E8A-4147-A177-3AD203B41FA5}">
                      <a16:colId xmlns:a16="http://schemas.microsoft.com/office/drawing/2014/main" val="20000"/>
                    </a:ext>
                  </a:extLst>
                </a:gridCol>
                <a:gridCol w="1508188">
                  <a:extLst>
                    <a:ext uri="{9D8B030D-6E8A-4147-A177-3AD203B41FA5}">
                      <a16:colId xmlns:a16="http://schemas.microsoft.com/office/drawing/2014/main" val="20001"/>
                    </a:ext>
                  </a:extLst>
                </a:gridCol>
                <a:gridCol w="1508188">
                  <a:extLst>
                    <a:ext uri="{9D8B030D-6E8A-4147-A177-3AD203B41FA5}">
                      <a16:colId xmlns:a16="http://schemas.microsoft.com/office/drawing/2014/main" val="20002"/>
                    </a:ext>
                  </a:extLst>
                </a:gridCol>
                <a:gridCol w="1508188">
                  <a:extLst>
                    <a:ext uri="{9D8B030D-6E8A-4147-A177-3AD203B41FA5}">
                      <a16:colId xmlns:a16="http://schemas.microsoft.com/office/drawing/2014/main" val="20003"/>
                    </a:ext>
                  </a:extLst>
                </a:gridCol>
              </a:tblGrid>
              <a:tr h="490800">
                <a:tc>
                  <a:txBody>
                    <a:bodyPr/>
                    <a:lstStyle/>
                    <a:p>
                      <a:pPr algn="l" rtl="0" fontAlgn="b"/>
                      <a:endParaRPr lang="en-US" sz="28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050" b="1" i="0" u="none" strike="noStrike" dirty="0">
                          <a:solidFill>
                            <a:schemeClr val="tx2"/>
                          </a:solidFill>
                          <a:effectLst/>
                          <a:latin typeface="Arial" panose="020B0604020202020204" pitchFamily="34" charset="0"/>
                          <a:cs typeface="Arial" panose="020B0604020202020204" pitchFamily="34" charset="0"/>
                        </a:rPr>
                        <a:t>Basic</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lumMod val="50000"/>
                      </a:schemeClr>
                    </a:solidFill>
                  </a:tcPr>
                </a:tc>
                <a:tc>
                  <a:txBody>
                    <a:bodyPr/>
                    <a:lstStyle/>
                    <a:p>
                      <a:pPr algn="ctr" rtl="0" fontAlgn="b"/>
                      <a:r>
                        <a:rPr lang="en-US" sz="1100" b="1" i="0" u="none" strike="noStrike" dirty="0">
                          <a:solidFill>
                            <a:schemeClr val="tx2"/>
                          </a:solidFill>
                          <a:effectLst/>
                          <a:latin typeface="Arial" panose="020B0604020202020204" pitchFamily="34" charset="0"/>
                          <a:cs typeface="Arial" panose="020B0604020202020204" pitchFamily="34" charset="0"/>
                        </a:rPr>
                        <a:t>ProSupport </a:t>
                      </a:r>
                      <a:endParaRPr lang="en-US" sz="105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2AF00"/>
                    </a:solidFill>
                  </a:tcPr>
                </a:tc>
                <a:tc>
                  <a:txBody>
                    <a:bodyPr/>
                    <a:lstStyle/>
                    <a:p>
                      <a:pPr algn="ctr" rtl="0" fontAlgn="b"/>
                      <a:r>
                        <a:rPr lang="en-US" sz="1100" b="1" i="0" u="none" strike="noStrike" dirty="0">
                          <a:solidFill>
                            <a:schemeClr val="tx2"/>
                          </a:solidFill>
                          <a:effectLst/>
                          <a:latin typeface="Arial" panose="020B0604020202020204" pitchFamily="34" charset="0"/>
                          <a:cs typeface="Arial" panose="020B0604020202020204" pitchFamily="34" charset="0"/>
                        </a:rPr>
                        <a:t>ProSupport </a:t>
                      </a:r>
                      <a:endParaRPr lang="en-US" sz="1100" u="none" strike="noStrike" dirty="0">
                        <a:solidFill>
                          <a:schemeClr val="tx2"/>
                        </a:solidFill>
                        <a:effectLst/>
                        <a:latin typeface="Arial" panose="020B0604020202020204" pitchFamily="34" charset="0"/>
                        <a:cs typeface="Arial" panose="020B0604020202020204" pitchFamily="34" charset="0"/>
                      </a:endParaRPr>
                    </a:p>
                    <a:p>
                      <a:pPr algn="ctr" rtl="0" fontAlgn="b"/>
                      <a:r>
                        <a:rPr lang="en-US" sz="1100" u="none" strike="noStrike" dirty="0">
                          <a:solidFill>
                            <a:schemeClr val="tx2"/>
                          </a:solidFill>
                          <a:effectLst/>
                          <a:latin typeface="Arial" panose="020B0604020202020204" pitchFamily="34" charset="0"/>
                          <a:cs typeface="Arial" panose="020B0604020202020204" pitchFamily="34" charset="0"/>
                        </a:rPr>
                        <a:t>Plus</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466">
                <a:tc>
                  <a:txBody>
                    <a:bodyPr/>
                    <a:lstStyle/>
                    <a:p>
                      <a:pPr algn="l" rtl="0" fontAlgn="ctr"/>
                      <a:r>
                        <a:rPr lang="en-US" sz="1200" u="none" strike="noStrike" dirty="0">
                          <a:solidFill>
                            <a:schemeClr val="tx2"/>
                          </a:solidFill>
                          <a:effectLst/>
                          <a:latin typeface="Arial" panose="020B0604020202020204" pitchFamily="34" charset="0"/>
                          <a:cs typeface="Arial" panose="020B0604020202020204" pitchFamily="34" charset="0"/>
                        </a:rPr>
                        <a:t>Remote technical support </a:t>
                      </a:r>
                      <a:endParaRPr lang="en-US" sz="1200" u="none" strike="sngStrike" baseline="0" dirty="0">
                        <a:solidFill>
                          <a:schemeClr val="tx2"/>
                        </a:solidFill>
                        <a:effectLst/>
                        <a:latin typeface="Arial" panose="020B0604020202020204" pitchFamily="34" charset="0"/>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ingdings 2" panose="05020102010507070707" pitchFamily="18" charset="2"/>
                        </a:rPr>
                        <a:t>9x5</a:t>
                      </a:r>
                      <a:endPar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ingdings 2" panose="05020102010507070707" pitchFamily="18" charset="2"/>
                        </a:rPr>
                        <a:t>24x7</a:t>
                      </a:r>
                      <a:endPar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Wingdings 2" panose="05020102010507070707" pitchFamily="18" charset="2"/>
                        </a:rPr>
                        <a:t>24x7</a:t>
                      </a:r>
                      <a:endParaRPr kumimoji="0" lang="en-US" sz="11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70022">
                <a:tc>
                  <a:txBody>
                    <a:bodyPr/>
                    <a:lstStyle/>
                    <a:p>
                      <a:pPr fontAlgn="auto">
                        <a:spcBef>
                          <a:spcPts val="0"/>
                        </a:spcBef>
                        <a:spcAft>
                          <a:spcPts val="0"/>
                        </a:spcAft>
                        <a:defRPr/>
                      </a:pPr>
                      <a:r>
                        <a:rPr lang="en-US" sz="1200" strike="noStrike" kern="0" baseline="0" dirty="0">
                          <a:solidFill>
                            <a:schemeClr val="tx2"/>
                          </a:solidFill>
                          <a:latin typeface="Arial" panose="020B0604020202020204" pitchFamily="34" charset="0"/>
                          <a:cs typeface="Arial" panose="020B0604020202020204" pitchFamily="34" charset="0"/>
                        </a:rPr>
                        <a:t>Covered products</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Hardware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Hardware</a:t>
                      </a:r>
                    </a:p>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Software </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Hardware</a:t>
                      </a:r>
                    </a:p>
                    <a:p>
                      <a:pPr marL="0" marR="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Software</a:t>
                      </a: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779">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Onsite hardware support</a:t>
                      </a:r>
                      <a:endParaRPr lang="en-US" sz="1200" strike="sngStrike" kern="0" baseline="0" dirty="0">
                        <a:solidFill>
                          <a:schemeClr val="tx2"/>
                        </a:solidFill>
                        <a:latin typeface="Arial" panose="020B0604020202020204" pitchFamily="34" charset="0"/>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Next business</a:t>
                      </a:r>
                      <a:r>
                        <a:rPr lang="en-US" sz="1050" b="0" i="0" u="none" strike="noStrike" baseline="0" dirty="0">
                          <a:solidFill>
                            <a:schemeClr val="tx2"/>
                          </a:solidFill>
                          <a:effectLst/>
                          <a:latin typeface="Arial" panose="020B0604020202020204" pitchFamily="34" charset="0"/>
                          <a:cs typeface="Arial" panose="020B0604020202020204" pitchFamily="34" charset="0"/>
                        </a:rPr>
                        <a:t> day</a:t>
                      </a:r>
                      <a:r>
                        <a:rPr lang="en-US" sz="1050" b="0" i="0" u="none" strike="noStrike" baseline="30000" dirty="0">
                          <a:solidFill>
                            <a:schemeClr val="tx2"/>
                          </a:solidFill>
                          <a:effectLst/>
                          <a:latin typeface="Arial" panose="020B0604020202020204" pitchFamily="34" charset="0"/>
                          <a:cs typeface="Arial" panose="020B0604020202020204" pitchFamily="34" charset="0"/>
                        </a:rPr>
                        <a:t>1</a:t>
                      </a:r>
                      <a:endParaRPr lang="en-US" sz="105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Next business day or   4hr mission critical</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a:solidFill>
                            <a:schemeClr val="tx2"/>
                          </a:solidFill>
                          <a:effectLst/>
                          <a:latin typeface="Arial" panose="020B0604020202020204" pitchFamily="34" charset="0"/>
                          <a:cs typeface="Arial" panose="020B0604020202020204" pitchFamily="34" charset="0"/>
                        </a:rPr>
                        <a:t>Next business day or     4 hr mission critical</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6466">
                <a:tc>
                  <a:txBody>
                    <a:bodyPr/>
                    <a:lstStyle/>
                    <a:p>
                      <a:pPr fontAlgn="auto">
                        <a:spcBef>
                          <a:spcPts val="0"/>
                        </a:spcBef>
                        <a:spcAft>
                          <a:spcPts val="0"/>
                        </a:spcAft>
                        <a:defRPr/>
                      </a:pPr>
                      <a:r>
                        <a:rPr lang="en-US" sz="1200" strike="noStrike" kern="0" baseline="0" dirty="0">
                          <a:solidFill>
                            <a:schemeClr val="tx2"/>
                          </a:solidFill>
                          <a:latin typeface="Arial" panose="020B0604020202020204" pitchFamily="34" charset="0"/>
                          <a:cs typeface="Arial" panose="020B0604020202020204" pitchFamily="34" charset="0"/>
                        </a:rPr>
                        <a:t>3</a:t>
                      </a:r>
                      <a:r>
                        <a:rPr lang="en-US" sz="1200" strike="noStrike" kern="0" baseline="30000" dirty="0">
                          <a:solidFill>
                            <a:schemeClr val="tx2"/>
                          </a:solidFill>
                          <a:latin typeface="Arial" panose="020B0604020202020204" pitchFamily="34" charset="0"/>
                          <a:cs typeface="Arial" panose="020B0604020202020204" pitchFamily="34" charset="0"/>
                        </a:rPr>
                        <a:t>rd</a:t>
                      </a:r>
                      <a:r>
                        <a:rPr lang="en-US" sz="1200" strike="noStrike" kern="0" baseline="0" dirty="0">
                          <a:solidFill>
                            <a:schemeClr val="tx2"/>
                          </a:solidFill>
                          <a:latin typeface="Arial" panose="020B0604020202020204" pitchFamily="34" charset="0"/>
                          <a:cs typeface="Arial" panose="020B0604020202020204" pitchFamily="34" charset="0"/>
                        </a:rPr>
                        <a:t> party collaborative assistance</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05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1451183"/>
                  </a:ext>
                </a:extLst>
              </a:tr>
              <a:tr h="216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2"/>
                          </a:solidFill>
                          <a:latin typeface="Arial" panose="020B0604020202020204" pitchFamily="34" charset="0"/>
                          <a:cs typeface="Arial" panose="020B0604020202020204" pitchFamily="34" charset="0"/>
                        </a:rPr>
                        <a:t>Self-service case initiation and management</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2061949"/>
                  </a:ext>
                </a:extLst>
              </a:tr>
              <a:tr h="216466">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Access to software updates</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372714"/>
                  </a:ext>
                </a:extLst>
              </a:tr>
              <a:tr h="481249">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Proactive storage health monitoring, predictive analytics and anomaly detection with CloudIQ and the CloudIQ mobile app</a:t>
                      </a:r>
                      <a:r>
                        <a:rPr lang="en-US" sz="1200" kern="0" baseline="30000" dirty="0">
                          <a:solidFill>
                            <a:schemeClr val="tx2"/>
                          </a:solidFill>
                          <a:latin typeface="Arial" panose="020B0604020202020204" pitchFamily="34" charset="0"/>
                          <a:cs typeface="Arial" panose="020B0604020202020204" pitchFamily="34" charset="0"/>
                        </a:rPr>
                        <a:t>2</a:t>
                      </a:r>
                      <a:endParaRPr lang="en-US" sz="1200" kern="0" dirty="0">
                        <a:solidFill>
                          <a:schemeClr val="tx2"/>
                        </a:solidFill>
                        <a:latin typeface="Arial" panose="020B0604020202020204" pitchFamily="34" charset="0"/>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8487706"/>
                  </a:ext>
                </a:extLst>
              </a:tr>
              <a:tr h="228600">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Priority access to</a:t>
                      </a:r>
                      <a:r>
                        <a:rPr lang="en-US" sz="1200" kern="0" baseline="0" dirty="0">
                          <a:solidFill>
                            <a:schemeClr val="tx2"/>
                          </a:solidFill>
                          <a:latin typeface="Arial" panose="020B0604020202020204" pitchFamily="34" charset="0"/>
                          <a:cs typeface="Arial" panose="020B0604020202020204" pitchFamily="34" charset="0"/>
                        </a:rPr>
                        <a:t> specialized support experts</a:t>
                      </a:r>
                      <a:endParaRPr lang="en-US" sz="1200" strike="sngStrike" kern="0" baseline="0" dirty="0">
                        <a:solidFill>
                          <a:schemeClr val="tx2"/>
                        </a:solidFill>
                        <a:latin typeface="Arial" panose="020B0604020202020204" pitchFamily="34" charset="0"/>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2"/>
                          </a:solidFill>
                          <a:latin typeface="Arial" panose="020B0604020202020204" pitchFamily="34" charset="0"/>
                          <a:cs typeface="Arial" panose="020B0604020202020204" pitchFamily="34" charset="0"/>
                        </a:rPr>
                        <a:t>Predictive detection of hardware failures</a:t>
                      </a:r>
                      <a:r>
                        <a:rPr lang="en-US" sz="1200" kern="0" baseline="30000" dirty="0">
                          <a:solidFill>
                            <a:schemeClr val="tx2"/>
                          </a:solidFill>
                          <a:latin typeface="Arial" panose="020B0604020202020204" pitchFamily="34" charset="0"/>
                          <a:cs typeface="Arial" panose="020B0604020202020204" pitchFamily="34" charset="0"/>
                        </a:rPr>
                        <a:t>2</a:t>
                      </a:r>
                      <a:endParaRPr lang="en-US" sz="1200" strike="sngStrike" kern="0" baseline="0" dirty="0">
                        <a:solidFill>
                          <a:schemeClr val="tx2"/>
                        </a:solidFill>
                        <a:latin typeface="Arial" panose="020B0604020202020204" pitchFamily="34" charset="0"/>
                        <a:cs typeface="Arial" panose="020B0604020202020204" pitchFamily="34" charset="0"/>
                      </a:endParaRP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030847"/>
                  </a:ext>
                </a:extLst>
              </a:tr>
              <a:tr h="228600">
                <a:tc>
                  <a:txBody>
                    <a:bodyPr/>
                    <a:lstStyle/>
                    <a:p>
                      <a:pPr fontAlgn="auto">
                        <a:spcBef>
                          <a:spcPts val="0"/>
                        </a:spcBef>
                        <a:spcAft>
                          <a:spcPts val="0"/>
                        </a:spcAft>
                        <a:defRPr/>
                      </a:pPr>
                      <a:r>
                        <a:rPr lang="en-US" sz="1200" i="0" kern="0" dirty="0">
                          <a:solidFill>
                            <a:schemeClr val="tx2"/>
                          </a:solidFill>
                          <a:latin typeface="Arial" panose="020B0604020202020204" pitchFamily="34" charset="0"/>
                          <a:cs typeface="Arial" panose="020B0604020202020204" pitchFamily="34" charset="0"/>
                        </a:rPr>
                        <a:t>3</a:t>
                      </a:r>
                      <a:r>
                        <a:rPr lang="en-US" sz="1200" i="0" kern="0" baseline="30000" dirty="0">
                          <a:solidFill>
                            <a:schemeClr val="tx2"/>
                          </a:solidFill>
                          <a:latin typeface="Arial" panose="020B0604020202020204" pitchFamily="34" charset="0"/>
                          <a:cs typeface="Arial" panose="020B0604020202020204" pitchFamily="34" charset="0"/>
                        </a:rPr>
                        <a:t>rd</a:t>
                      </a:r>
                      <a:r>
                        <a:rPr lang="en-US" sz="1200" i="0" kern="0" dirty="0">
                          <a:solidFill>
                            <a:schemeClr val="tx2"/>
                          </a:solidFill>
                          <a:latin typeface="Arial" panose="020B0604020202020204" pitchFamily="34" charset="0"/>
                          <a:cs typeface="Arial" panose="020B0604020202020204" pitchFamily="34" charset="0"/>
                        </a:rPr>
                        <a:t> party software support</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tx2"/>
                          </a:solidFill>
                          <a:latin typeface="Arial" panose="020B0604020202020204" pitchFamily="34" charset="0"/>
                          <a:cs typeface="Arial" panose="020B0604020202020204" pitchFamily="34" charset="0"/>
                        </a:rPr>
                        <a:t>An assigned Service Account Manager</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8600">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Proactive, personalized assessments and recommendations</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8600">
                <a:tc>
                  <a:txBody>
                    <a:bodyPr/>
                    <a:lstStyle/>
                    <a:p>
                      <a:pPr fontAlgn="auto">
                        <a:spcBef>
                          <a:spcPts val="0"/>
                        </a:spcBef>
                        <a:spcAft>
                          <a:spcPts val="0"/>
                        </a:spcAft>
                        <a:defRPr/>
                      </a:pPr>
                      <a:r>
                        <a:rPr lang="en-US" sz="1200" kern="0" dirty="0">
                          <a:solidFill>
                            <a:schemeClr val="tx2"/>
                          </a:solidFill>
                          <a:latin typeface="Arial" panose="020B0604020202020204" pitchFamily="34" charset="0"/>
                          <a:cs typeface="Arial" panose="020B0604020202020204" pitchFamily="34" charset="0"/>
                        </a:rPr>
                        <a:t>Proactive systems maintenance </a:t>
                      </a:r>
                    </a:p>
                  </a:txBody>
                  <a:tcPr marR="0"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ctr" rtl="0" fontAlgn="ct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AF00"/>
                    </a:solidFill>
                  </a:tcPr>
                </a:tc>
                <a:tc>
                  <a:txBody>
                    <a:bodyPr/>
                    <a:lstStyle/>
                    <a:p>
                      <a:pPr algn="ctr" rtl="0" fontAlgn="ctr"/>
                      <a:r>
                        <a:rPr lang="en-US" sz="1100" b="1" u="none" strike="noStrike" dirty="0">
                          <a:solidFill>
                            <a:schemeClr val="tx2"/>
                          </a:solidFill>
                          <a:effectLst/>
                          <a:latin typeface="Arial" panose="020B0604020202020204" pitchFamily="34" charset="0"/>
                          <a:cs typeface="Arial" panose="020B0604020202020204" pitchFamily="34" charset="0"/>
                          <a:sym typeface="Wingdings 2" panose="05020102010507070707" pitchFamily="18" charset="2"/>
                        </a:rPr>
                        <a:t></a:t>
                      </a:r>
                      <a:endParaRPr lang="en-US" sz="110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sp>
        <p:nvSpPr>
          <p:cNvPr id="2" name="TextBox 1"/>
          <p:cNvSpPr txBox="1"/>
          <p:nvPr/>
        </p:nvSpPr>
        <p:spPr>
          <a:xfrm>
            <a:off x="110838" y="4589522"/>
            <a:ext cx="8013032" cy="420628"/>
          </a:xfrm>
          <a:prstGeom prst="rect">
            <a:avLst/>
          </a:prstGeom>
          <a:noFill/>
        </p:spPr>
        <p:txBody>
          <a:bodyPr wrap="square" rtlCol="0">
            <a:spAutoFit/>
          </a:bodyPr>
          <a:lstStyle/>
          <a:p>
            <a:pPr marL="228600" indent="-228600">
              <a:spcAft>
                <a:spcPts val="200"/>
              </a:spcAft>
              <a:buAutoNum type="arabicPeriod"/>
            </a:pPr>
            <a:r>
              <a:rPr lang="en-US" sz="600" dirty="0">
                <a:solidFill>
                  <a:schemeClr val="tx2"/>
                </a:solidFill>
              </a:rPr>
              <a:t>Onsite Response not available for high-end storage, data protection or converged products with Basic Hardware Support. </a:t>
            </a:r>
          </a:p>
          <a:p>
            <a:pPr marL="228600" indent="-228600">
              <a:spcAft>
                <a:spcPts val="200"/>
              </a:spcAft>
              <a:buAutoNum type="arabicPeriod"/>
            </a:pPr>
            <a:r>
              <a:rPr lang="en-US" sz="600" dirty="0">
                <a:solidFill>
                  <a:schemeClr val="tx2"/>
                </a:solidFill>
              </a:rPr>
              <a:t>Certain restrictions apply.  View service description for product availability and details.</a:t>
            </a:r>
          </a:p>
          <a:p>
            <a:pPr>
              <a:spcAft>
                <a:spcPts val="200"/>
              </a:spcAft>
            </a:pPr>
            <a:r>
              <a:rPr lang="en-US" sz="600" dirty="0">
                <a:solidFill>
                  <a:schemeClr val="tx2"/>
                </a:solidFill>
              </a:rPr>
              <a:t>Availability and terms of Dell Technologies Services vary by region and by product.  For more information, please view our </a:t>
            </a:r>
            <a:r>
              <a:rPr lang="en-US" sz="600" dirty="0">
                <a:solidFill>
                  <a:schemeClr val="tx2"/>
                </a:solidFill>
                <a:hlinkClick r:id="rId3">
                  <a:extLst>
                    <a:ext uri="{A12FA001-AC4F-418D-AE19-62706E023703}">
                      <ahyp:hlinkClr xmlns:ahyp="http://schemas.microsoft.com/office/drawing/2018/hyperlinkcolor" val="tx"/>
                    </a:ext>
                  </a:extLst>
                </a:hlinkClick>
              </a:rPr>
              <a:t>service descriptions</a:t>
            </a:r>
            <a:r>
              <a:rPr lang="en-US" sz="600" dirty="0">
                <a:solidFill>
                  <a:schemeClr val="tx2"/>
                </a:solidFill>
              </a:rPr>
              <a:t>.</a:t>
            </a:r>
          </a:p>
        </p:txBody>
      </p:sp>
      <p:sp>
        <p:nvSpPr>
          <p:cNvPr id="3" name="Title 2"/>
          <p:cNvSpPr>
            <a:spLocks noGrp="1"/>
          </p:cNvSpPr>
          <p:nvPr>
            <p:ph type="title"/>
          </p:nvPr>
        </p:nvSpPr>
        <p:spPr>
          <a:xfrm>
            <a:off x="285750" y="228600"/>
            <a:ext cx="8572500" cy="1052596"/>
          </a:xfrm>
        </p:spPr>
        <p:txBody>
          <a:bodyPr/>
          <a:lstStyle/>
          <a:p>
            <a:r>
              <a:rPr lang="en-US" sz="2800" dirty="0"/>
              <a:t>ProSupport Enterprise Suite</a:t>
            </a:r>
            <a:br>
              <a:rPr lang="en-US" sz="3200" dirty="0"/>
            </a:br>
            <a:r>
              <a:rPr lang="en-US" sz="2000" dirty="0"/>
              <a:t>Feature Comparison</a:t>
            </a:r>
            <a:br>
              <a:rPr lang="en-US" sz="3200" dirty="0"/>
            </a:br>
            <a:endParaRPr lang="en-US" dirty="0"/>
          </a:p>
        </p:txBody>
      </p:sp>
    </p:spTree>
    <p:extLst>
      <p:ext uri="{BB962C8B-B14F-4D97-AF65-F5344CB8AC3E}">
        <p14:creationId xmlns:p14="http://schemas.microsoft.com/office/powerpoint/2010/main" val="255786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08E-6C94-4EDA-9B24-0E56D8FFF414}"/>
              </a:ext>
            </a:extLst>
          </p:cNvPr>
          <p:cNvSpPr>
            <a:spLocks noGrp="1"/>
          </p:cNvSpPr>
          <p:nvPr>
            <p:ph type="title"/>
          </p:nvPr>
        </p:nvSpPr>
        <p:spPr>
          <a:xfrm>
            <a:off x="285750" y="2197801"/>
            <a:ext cx="7886700" cy="747897"/>
          </a:xfrm>
        </p:spPr>
        <p:txBody>
          <a:bodyPr/>
          <a:lstStyle/>
          <a:p>
            <a:r>
              <a:rPr lang="en-US" dirty="0"/>
              <a:t>Back-ups</a:t>
            </a:r>
          </a:p>
        </p:txBody>
      </p:sp>
    </p:spTree>
    <p:extLst>
      <p:ext uri="{BB962C8B-B14F-4D97-AF65-F5344CB8AC3E}">
        <p14:creationId xmlns:p14="http://schemas.microsoft.com/office/powerpoint/2010/main" val="2449718655"/>
      </p:ext>
    </p:extLst>
  </p:cSld>
  <p:clrMapOvr>
    <a:masterClrMapping/>
  </p:clrMapOvr>
</p:sld>
</file>

<file path=ppt/theme/theme1.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2.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Dell Technologies PPT Template</Template>
  <TotalTime>400</TotalTime>
  <Words>1985</Words>
  <Application>Microsoft Office PowerPoint</Application>
  <PresentationFormat>On-screen Show (16:9)</PresentationFormat>
  <Paragraphs>206</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Agency FB</vt:lpstr>
      <vt:lpstr>Arial</vt:lpstr>
      <vt:lpstr>Wingdings</vt:lpstr>
      <vt:lpstr>2020 Dell Tech template</vt:lpstr>
      <vt:lpstr>INSTRUCTIONS FOR USE</vt:lpstr>
      <vt:lpstr>Introducing ProSupport Plus for Enterprise</vt:lpstr>
      <vt:lpstr>Five critical components of ProSupport Plus for Enterprise</vt:lpstr>
      <vt:lpstr>With ProSupport Plus, you get our very best</vt:lpstr>
      <vt:lpstr>Experience fewer issues…*</vt:lpstr>
      <vt:lpstr>…and we’ll respond to and resolve them quickly*</vt:lpstr>
      <vt:lpstr>PowerPoint Presentation</vt:lpstr>
      <vt:lpstr>ProSupport Enterprise Suite Feature Comparison </vt:lpstr>
      <vt:lpstr>Back-ups</vt:lpstr>
      <vt:lpstr>Five critical components of ProSupport Plus for Enterprise</vt:lpstr>
      <vt:lpstr>Five critical components of ProSupport Plus for Enterprise</vt:lpstr>
      <vt:lpstr>Five critical components of ProSupport Plus for Enterprise</vt:lpstr>
      <vt:lpstr>Five critical components of ProSupport Plus for Enterprise</vt:lpstr>
      <vt:lpstr>Five critical components of ProSupport Plus for Enterprise</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1</dc:title>
  <dc:creator>Lora, Phil</dc:creator>
  <cp:lastModifiedBy>Lora, Phil</cp:lastModifiedBy>
  <cp:revision>32</cp:revision>
  <cp:lastPrinted>2018-09-10T14:53:10Z</cp:lastPrinted>
  <dcterms:created xsi:type="dcterms:W3CDTF">2020-01-16T18:13:28Z</dcterms:created>
  <dcterms:modified xsi:type="dcterms:W3CDTF">2021-06-24T20:43:13Z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cb76b2-10b8-4fe1-93d4-2202842406cd_Enabled">
    <vt:lpwstr>True</vt:lpwstr>
  </property>
  <property fmtid="{D5CDD505-2E9C-101B-9397-08002B2CF9AE}" pid="3" name="MSIP_Label_17cb76b2-10b8-4fe1-93d4-2202842406cd_SiteId">
    <vt:lpwstr>945c199a-83a2-4e80-9f8c-5a91be5752dd</vt:lpwstr>
  </property>
  <property fmtid="{D5CDD505-2E9C-101B-9397-08002B2CF9AE}" pid="4" name="MSIP_Label_17cb76b2-10b8-4fe1-93d4-2202842406cd_Owner">
    <vt:lpwstr>Phil.Lora@dell.com</vt:lpwstr>
  </property>
  <property fmtid="{D5CDD505-2E9C-101B-9397-08002B2CF9AE}" pid="5" name="MSIP_Label_17cb76b2-10b8-4fe1-93d4-2202842406cd_SetDate">
    <vt:lpwstr>2020-03-27T23:15:20.1089519Z</vt:lpwstr>
  </property>
  <property fmtid="{D5CDD505-2E9C-101B-9397-08002B2CF9AE}" pid="6" name="MSIP_Label_17cb76b2-10b8-4fe1-93d4-2202842406cd_Name">
    <vt:lpwstr>External Public</vt:lpwstr>
  </property>
  <property fmtid="{D5CDD505-2E9C-101B-9397-08002B2CF9AE}" pid="7" name="MSIP_Label_17cb76b2-10b8-4fe1-93d4-2202842406cd_Application">
    <vt:lpwstr>Microsoft Azure Information Protection</vt:lpwstr>
  </property>
  <property fmtid="{D5CDD505-2E9C-101B-9397-08002B2CF9AE}" pid="8" name="MSIP_Label_17cb76b2-10b8-4fe1-93d4-2202842406cd_ActionId">
    <vt:lpwstr>74293858-f059-4ce4-9761-2111d7a34d05</vt:lpwstr>
  </property>
  <property fmtid="{D5CDD505-2E9C-101B-9397-08002B2CF9AE}" pid="9" name="MSIP_Label_17cb76b2-10b8-4fe1-93d4-2202842406cd_Extended_MSFT_Method">
    <vt:lpwstr>Manual</vt:lpwstr>
  </property>
  <property fmtid="{D5CDD505-2E9C-101B-9397-08002B2CF9AE}" pid="10" name="aiplabel">
    <vt:lpwstr>External Public</vt:lpwstr>
  </property>
</Properties>
</file>